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2" r:id="rId2"/>
    <p:sldId id="311" r:id="rId3"/>
    <p:sldId id="305" r:id="rId4"/>
    <p:sldId id="346" r:id="rId5"/>
    <p:sldId id="306" r:id="rId6"/>
    <p:sldId id="363" r:id="rId7"/>
    <p:sldId id="360" r:id="rId8"/>
    <p:sldId id="367" r:id="rId9"/>
    <p:sldId id="362" r:id="rId10"/>
    <p:sldId id="369" r:id="rId11"/>
    <p:sldId id="368" r:id="rId12"/>
    <p:sldId id="354" r:id="rId1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2F70"/>
    <a:srgbClr val="2D1152"/>
    <a:srgbClr val="735798"/>
    <a:srgbClr val="FF3478"/>
    <a:srgbClr val="FFC8C8"/>
    <a:srgbClr val="FF3300"/>
    <a:srgbClr val="FFB3B3"/>
    <a:srgbClr val="A47160"/>
    <a:srgbClr val="D4A190"/>
    <a:srgbClr val="797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4995" autoAdjust="0"/>
    <p:restoredTop sz="94660"/>
  </p:normalViewPr>
  <p:slideViewPr>
    <p:cSldViewPr>
      <p:cViewPr>
        <p:scale>
          <a:sx n="90" d="100"/>
          <a:sy n="90" d="100"/>
        </p:scale>
        <p:origin x="-2976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A2CB9D-B257-41F8-A295-8D458B2A424C}" type="datetimeFigureOut">
              <a:rPr lang="ko-KR" altLang="en-US"/>
              <a:pPr>
                <a:defRPr/>
              </a:pPr>
              <a:t>2017-04-13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BDD758-0125-439D-8CBA-E2C2FBDCD0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0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/>
              <a:pPr>
                <a:defRPr/>
              </a:pPr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2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/>
              <a:pPr>
                <a:defRPr/>
              </a:pPr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/>
              <a:pPr>
                <a:defRPr/>
              </a:pPr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0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/>
              <a:pPr>
                <a:defRPr/>
              </a:pPr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6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/>
              <a:pPr>
                <a:defRPr/>
              </a:pPr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/>
              <a:pPr>
                <a:defRPr/>
              </a:pPr>
              <a:t>2017-04-13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/>
              <a:pPr>
                <a:defRPr/>
              </a:pPr>
              <a:t>2017-04-13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/>
              <a:pPr>
                <a:defRPr/>
              </a:pPr>
              <a:t>2017-04-13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4679950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/>
              <a:pPr>
                <a:defRPr/>
              </a:pPr>
              <a:t>2017-04-13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1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/>
              <a:pPr>
                <a:defRPr/>
              </a:pPr>
              <a:t>2017-04-13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/>
              <a:pPr>
                <a:defRPr/>
              </a:pPr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1800225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085159"/>
            <a:ext cx="9144000" cy="1800225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3569161" y="6165850"/>
            <a:ext cx="20056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1200" b="1" dirty="0" smtClean="0"/>
              <a:t>김도현    </a:t>
            </a:r>
            <a:r>
              <a:rPr kumimoji="0" lang="ko-KR" altLang="en-US" sz="1200" b="1" dirty="0"/>
              <a:t>윤은혜    이소영</a:t>
            </a:r>
          </a:p>
        </p:txBody>
      </p:sp>
      <p:sp>
        <p:nvSpPr>
          <p:cNvPr id="3078" name="TextBox 5"/>
          <p:cNvSpPr txBox="1">
            <a:spLocks noChangeArrowheads="1"/>
          </p:cNvSpPr>
          <p:nvPr/>
        </p:nvSpPr>
        <p:spPr bwMode="auto">
          <a:xfrm>
            <a:off x="3328988" y="6423025"/>
            <a:ext cx="2486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1100" dirty="0"/>
              <a:t>( 2017 – </a:t>
            </a:r>
            <a:r>
              <a:rPr kumimoji="0" lang="en-US" altLang="ko-KR" sz="1100" dirty="0" smtClean="0"/>
              <a:t>04 </a:t>
            </a:r>
            <a:r>
              <a:rPr kumimoji="0" lang="en-US" altLang="ko-KR" sz="1100" dirty="0"/>
              <a:t>– </a:t>
            </a:r>
            <a:r>
              <a:rPr kumimoji="0" lang="en-US" altLang="ko-KR" sz="1100" dirty="0" smtClean="0"/>
              <a:t>05 </a:t>
            </a:r>
            <a:r>
              <a:rPr kumimoji="0" lang="en-US" altLang="ko-KR" sz="1100" dirty="0"/>
              <a:t>~ 2017 – </a:t>
            </a:r>
            <a:r>
              <a:rPr kumimoji="0" lang="en-US" altLang="ko-KR" sz="1100" dirty="0" smtClean="0"/>
              <a:t>04 </a:t>
            </a:r>
            <a:r>
              <a:rPr kumimoji="0" lang="en-US" altLang="ko-KR" sz="1100" dirty="0"/>
              <a:t>– </a:t>
            </a:r>
            <a:r>
              <a:rPr kumimoji="0" lang="en-US" altLang="ko-KR" sz="1100" dirty="0" smtClean="0"/>
              <a:t>28 </a:t>
            </a:r>
            <a:r>
              <a:rPr kumimoji="0" lang="en-US" altLang="ko-KR" sz="1100" dirty="0"/>
              <a:t>)</a:t>
            </a:r>
            <a:endParaRPr kumimoji="0"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2332492" y="2852936"/>
            <a:ext cx="4320480" cy="163121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0000" b="1" dirty="0" err="1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Jokerman" panose="04090605060D06020702" pitchFamily="82" charset="0"/>
              </a:rPr>
              <a:t>nolja</a:t>
            </a:r>
            <a:r>
              <a:rPr lang="en-US" altLang="ko-KR" sz="10000" b="1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Jokerman" panose="04090605060D06020702" pitchFamily="82" charset="0"/>
              </a:rPr>
              <a:t>!</a:t>
            </a:r>
            <a:endParaRPr lang="en-US" altLang="ko-KR" sz="10000" b="1" cap="none" spc="0" dirty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Jokerman" panose="04090605060D0602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" y="115888"/>
            <a:ext cx="1211263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FF3478"/>
                </a:solidFill>
                <a:latin typeface="+mn-ea"/>
                <a:ea typeface="+mn-ea"/>
              </a:rPr>
              <a:t>스토리보드</a:t>
            </a:r>
            <a:endParaRPr lang="ko-KR" altLang="en-US" sz="1050" b="1" dirty="0">
              <a:solidFill>
                <a:srgbClr val="FF3478"/>
              </a:solidFill>
              <a:latin typeface="+mn-ea"/>
              <a:ea typeface="+mn-ea"/>
            </a:endParaRPr>
          </a:p>
        </p:txBody>
      </p:sp>
      <p:sp>
        <p:nvSpPr>
          <p:cNvPr id="22537" name="제목 1"/>
          <p:cNvSpPr txBox="1">
            <a:spLocks/>
          </p:cNvSpPr>
          <p:nvPr/>
        </p:nvSpPr>
        <p:spPr bwMode="auto">
          <a:xfrm>
            <a:off x="20638" y="476250"/>
            <a:ext cx="54149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1400" b="1" dirty="0" smtClean="0">
                <a:solidFill>
                  <a:srgbClr val="A47160"/>
                </a:solidFill>
              </a:rPr>
              <a:t>로그인</a:t>
            </a:r>
            <a:endParaRPr kumimoji="0" lang="ko-KR" altLang="en-US" sz="1400" b="1" dirty="0">
              <a:solidFill>
                <a:srgbClr val="A47160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10099" r="2049" b="78802"/>
          <a:stretch/>
        </p:blipFill>
        <p:spPr bwMode="auto">
          <a:xfrm>
            <a:off x="329608" y="764704"/>
            <a:ext cx="851890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9608" y="728439"/>
            <a:ext cx="8518907" cy="7563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76" y="5805264"/>
            <a:ext cx="7632848" cy="70186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2360" y="38233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Header</a:t>
            </a:r>
            <a:r>
              <a:rPr lang="ko-KR" altLang="en-US" dirty="0" smtClean="0"/>
              <a:t>부분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87792" r="2049" b="1389"/>
          <a:stretch/>
        </p:blipFill>
        <p:spPr bwMode="auto">
          <a:xfrm>
            <a:off x="329608" y="5805264"/>
            <a:ext cx="8518907" cy="7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62981" y="5949280"/>
            <a:ext cx="85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Footer</a:t>
            </a:r>
          </a:p>
          <a:p>
            <a:pPr algn="ctr"/>
            <a:r>
              <a:rPr lang="ko-KR" altLang="en-US" dirty="0" smtClean="0"/>
              <a:t>부</a:t>
            </a:r>
            <a:r>
              <a:rPr lang="ko-KR" altLang="en-US" dirty="0"/>
              <a:t>분</a:t>
            </a:r>
          </a:p>
        </p:txBody>
      </p:sp>
      <p:grpSp>
        <p:nvGrpSpPr>
          <p:cNvPr id="17" name="그룹 16"/>
          <p:cNvGrpSpPr>
            <a:grpSpLocks/>
          </p:cNvGrpSpPr>
          <p:nvPr/>
        </p:nvGrpSpPr>
        <p:grpSpPr bwMode="auto">
          <a:xfrm>
            <a:off x="2321889" y="2096038"/>
            <a:ext cx="4680520" cy="3096345"/>
            <a:chOff x="2011463" y="981075"/>
            <a:chExt cx="5201087" cy="3095502"/>
          </a:xfrm>
        </p:grpSpPr>
        <p:sp>
          <p:nvSpPr>
            <p:cNvPr id="20" name="TextBox 15"/>
            <p:cNvSpPr txBox="1">
              <a:spLocks noChangeArrowheads="1"/>
            </p:cNvSpPr>
            <p:nvPr/>
          </p:nvSpPr>
          <p:spPr bwMode="auto">
            <a:xfrm>
              <a:off x="4018084" y="981075"/>
              <a:ext cx="654090" cy="253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>
                <a:defRPr/>
              </a:pPr>
              <a:r>
                <a:rPr kumimoji="0" lang="ko-KR" altLang="en-US" sz="1050" b="1" dirty="0" smtClean="0">
                  <a:solidFill>
                    <a:srgbClr val="2D1152"/>
                  </a:solidFill>
                </a:rPr>
                <a:t>로그인</a:t>
              </a: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2011463" y="1341339"/>
              <a:ext cx="5201087" cy="0"/>
            </a:xfrm>
            <a:prstGeom prst="line">
              <a:avLst/>
            </a:prstGeom>
            <a:ln w="19050">
              <a:solidFill>
                <a:srgbClr val="D6D7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19"/>
            <p:cNvGrpSpPr>
              <a:grpSpLocks/>
            </p:cNvGrpSpPr>
            <p:nvPr/>
          </p:nvGrpSpPr>
          <p:grpSpPr bwMode="auto">
            <a:xfrm>
              <a:off x="2339975" y="1915858"/>
              <a:ext cx="4463563" cy="684027"/>
              <a:chOff x="2123728" y="1700555"/>
              <a:chExt cx="4464049" cy="683964"/>
            </a:xfrm>
          </p:grpSpPr>
          <p:sp>
            <p:nvSpPr>
              <p:cNvPr id="31" name="TextBox 20"/>
              <p:cNvSpPr txBox="1">
                <a:spLocks noChangeArrowheads="1"/>
              </p:cNvSpPr>
              <p:nvPr/>
            </p:nvSpPr>
            <p:spPr bwMode="auto">
              <a:xfrm>
                <a:off x="2123728" y="1700808"/>
                <a:ext cx="590027" cy="230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ko-KR" altLang="en-US" sz="900" dirty="0">
                    <a:solidFill>
                      <a:srgbClr val="2D1152"/>
                    </a:solidFill>
                  </a:rPr>
                  <a:t>아이디</a:t>
                </a:r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2123728" y="2096014"/>
                <a:ext cx="718294" cy="230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ko-KR" altLang="en-US" sz="900">
                    <a:solidFill>
                      <a:srgbClr val="2D1152"/>
                    </a:solidFill>
                  </a:rPr>
                  <a:t>비밀번호</a:t>
                </a: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3348607" y="1700555"/>
                <a:ext cx="3239170" cy="2872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6D7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348607" y="2097286"/>
                <a:ext cx="3239170" cy="2872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6D7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2411024" y="2960149"/>
              <a:ext cx="4429558" cy="287260"/>
            </a:xfrm>
            <a:prstGeom prst="rect">
              <a:avLst/>
            </a:prstGeom>
            <a:solidFill>
              <a:srgbClr val="2D11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b="1" dirty="0"/>
                <a:t>로그인</a:t>
              </a:r>
              <a:endParaRPr kumimoji="0" lang="ko-KR" altLang="en-US" sz="1200" b="1" dirty="0"/>
            </a:p>
          </p:txBody>
        </p:sp>
        <p:sp>
          <p:nvSpPr>
            <p:cNvPr id="30" name="TextBox 76"/>
            <p:cNvSpPr txBox="1">
              <a:spLocks noChangeArrowheads="1"/>
            </p:cNvSpPr>
            <p:nvPr/>
          </p:nvSpPr>
          <p:spPr bwMode="auto">
            <a:xfrm>
              <a:off x="3131697" y="3815038"/>
              <a:ext cx="2611726" cy="261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050" dirty="0">
                  <a:solidFill>
                    <a:srgbClr val="2D1152"/>
                  </a:solidFill>
                </a:rPr>
                <a:t>아직 회원이 아니신가요</a:t>
              </a:r>
              <a:r>
                <a:rPr kumimoji="0" lang="en-US" altLang="ko-KR" sz="1050" dirty="0">
                  <a:solidFill>
                    <a:srgbClr val="2D1152"/>
                  </a:solidFill>
                </a:rPr>
                <a:t>?  </a:t>
              </a:r>
              <a:r>
                <a:rPr kumimoji="0" lang="ko-KR" altLang="en-US" sz="1100" b="1" dirty="0">
                  <a:solidFill>
                    <a:srgbClr val="2D1152"/>
                  </a:solidFill>
                </a:rPr>
                <a:t>회원가입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247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5730681"/>
            <a:ext cx="924231" cy="924231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0" y="0"/>
            <a:ext cx="9144000" cy="657940"/>
          </a:xfrm>
          <a:prstGeom prst="rect">
            <a:avLst/>
          </a:prstGeom>
          <a:solidFill>
            <a:srgbClr val="D4A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9512" y="116632"/>
            <a:ext cx="65137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-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스토리보드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로그인 페이지</a:t>
            </a:r>
            <a:endParaRPr lang="ko-KR" altLang="en-US" sz="2400" b="1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10334" y="836613"/>
            <a:ext cx="7506082" cy="576103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1331914" y="1016443"/>
            <a:ext cx="6408438" cy="261610"/>
          </a:xfrm>
          <a:prstGeom prst="rect">
            <a:avLst/>
          </a:prstGeom>
          <a:solidFill>
            <a:srgbClr val="D4A1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1100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로그인          회원가입          </a:t>
            </a:r>
            <a:r>
              <a:rPr kumimoji="0" lang="ko-KR" altLang="en-US" sz="1100" dirty="0" err="1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고객의소리</a:t>
            </a:r>
            <a:endParaRPr kumimoji="0" lang="ko-KR" altLang="en-US" sz="1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997070" y="1412776"/>
            <a:ext cx="900113" cy="252413"/>
          </a:xfrm>
          <a:prstGeom prst="rect">
            <a:avLst/>
          </a:prstGeom>
          <a:solidFill>
            <a:srgbClr val="EBEBF0"/>
          </a:solidFill>
          <a:ln w="19050">
            <a:solidFill>
              <a:srgbClr val="D6D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>
                <a:solidFill>
                  <a:srgbClr val="3F3F48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LOGO</a:t>
            </a:r>
            <a:endParaRPr kumimoji="0" lang="ko-KR" altLang="en-US" sz="1100" dirty="0">
              <a:solidFill>
                <a:srgbClr val="3F3F48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1187624" y="1825737"/>
            <a:ext cx="6768751" cy="261610"/>
          </a:xfrm>
          <a:prstGeom prst="rect">
            <a:avLst/>
          </a:prstGeom>
          <a:noFill/>
          <a:ln w="9525">
            <a:solidFill>
              <a:srgbClr val="A4716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1100" b="1" dirty="0" smtClean="0">
                <a:solidFill>
                  <a:srgbClr val="A4716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NEUJDUNG COFFEE           MENU           EVENT&amp;NEWS           COMMUNITY           MY PAGE</a:t>
            </a:r>
            <a:endParaRPr kumimoji="0" lang="ko-KR" altLang="en-US" sz="1100" b="1" dirty="0">
              <a:solidFill>
                <a:srgbClr val="A47160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43607" y="1753738"/>
            <a:ext cx="288306" cy="427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812086" y="1742841"/>
            <a:ext cx="288306" cy="427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grpSp>
        <p:nvGrpSpPr>
          <p:cNvPr id="47" name="그룹 46"/>
          <p:cNvGrpSpPr>
            <a:grpSpLocks/>
          </p:cNvGrpSpPr>
          <p:nvPr/>
        </p:nvGrpSpPr>
        <p:grpSpPr bwMode="auto">
          <a:xfrm>
            <a:off x="2267744" y="2708920"/>
            <a:ext cx="4680520" cy="3096345"/>
            <a:chOff x="2011463" y="981075"/>
            <a:chExt cx="5201087" cy="3095502"/>
          </a:xfrm>
        </p:grpSpPr>
        <p:sp>
          <p:nvSpPr>
            <p:cNvPr id="48" name="TextBox 15"/>
            <p:cNvSpPr txBox="1">
              <a:spLocks noChangeArrowheads="1"/>
            </p:cNvSpPr>
            <p:nvPr/>
          </p:nvSpPr>
          <p:spPr bwMode="auto">
            <a:xfrm>
              <a:off x="4018084" y="981075"/>
              <a:ext cx="654090" cy="253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>
                <a:defRPr/>
              </a:pPr>
              <a:r>
                <a:rPr kumimoji="0" lang="ko-KR" altLang="en-US" sz="1050" b="1" dirty="0" smtClean="0">
                  <a:solidFill>
                    <a:schemeClr val="accent6">
                      <a:lumMod val="50000"/>
                    </a:schemeClr>
                  </a:solidFill>
                </a:rPr>
                <a:t>로그인</a:t>
              </a: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2011463" y="1341339"/>
              <a:ext cx="5201087" cy="0"/>
            </a:xfrm>
            <a:prstGeom prst="line">
              <a:avLst/>
            </a:prstGeom>
            <a:ln w="19050">
              <a:solidFill>
                <a:srgbClr val="D6D7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그룹 19"/>
            <p:cNvGrpSpPr>
              <a:grpSpLocks/>
            </p:cNvGrpSpPr>
            <p:nvPr/>
          </p:nvGrpSpPr>
          <p:grpSpPr bwMode="auto">
            <a:xfrm>
              <a:off x="2339975" y="1916111"/>
              <a:ext cx="4464050" cy="683300"/>
              <a:chOff x="2123728" y="1700808"/>
              <a:chExt cx="4464536" cy="683237"/>
            </a:xfrm>
          </p:grpSpPr>
          <p:sp>
            <p:nvSpPr>
              <p:cNvPr id="55" name="TextBox 20"/>
              <p:cNvSpPr txBox="1">
                <a:spLocks noChangeArrowheads="1"/>
              </p:cNvSpPr>
              <p:nvPr/>
            </p:nvSpPr>
            <p:spPr bwMode="auto">
              <a:xfrm>
                <a:off x="2123728" y="1700808"/>
                <a:ext cx="530973" cy="230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ko-KR" altLang="en-US" sz="900">
                    <a:solidFill>
                      <a:srgbClr val="3F3F48"/>
                    </a:solidFill>
                  </a:rPr>
                  <a:t>아이디</a:t>
                </a:r>
              </a:p>
            </p:txBody>
          </p:sp>
          <p:sp>
            <p:nvSpPr>
              <p:cNvPr id="56" name="TextBox 21"/>
              <p:cNvSpPr txBox="1">
                <a:spLocks noChangeArrowheads="1"/>
              </p:cNvSpPr>
              <p:nvPr/>
            </p:nvSpPr>
            <p:spPr bwMode="auto">
              <a:xfrm>
                <a:off x="2123728" y="2096014"/>
                <a:ext cx="646401" cy="230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ko-KR" altLang="en-US" sz="900">
                    <a:solidFill>
                      <a:srgbClr val="3F3F48"/>
                    </a:solidFill>
                  </a:rPr>
                  <a:t>비밀번호</a:t>
                </a: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348607" y="1700555"/>
                <a:ext cx="3239170" cy="2872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6D7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348607" y="2097286"/>
                <a:ext cx="3239170" cy="2872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6D7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53" name="직사각형 52"/>
            <p:cNvSpPr/>
            <p:nvPr/>
          </p:nvSpPr>
          <p:spPr>
            <a:xfrm>
              <a:off x="2411024" y="2960149"/>
              <a:ext cx="4429558" cy="287260"/>
            </a:xfrm>
            <a:prstGeom prst="rect">
              <a:avLst/>
            </a:prstGeom>
            <a:solidFill>
              <a:srgbClr val="BC8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b="1" dirty="0"/>
                <a:t>로그인</a:t>
              </a:r>
              <a:endParaRPr kumimoji="0" lang="ko-KR" altLang="en-US" sz="1200" b="1" dirty="0"/>
            </a:p>
          </p:txBody>
        </p:sp>
        <p:sp>
          <p:nvSpPr>
            <p:cNvPr id="54" name="TextBox 76"/>
            <p:cNvSpPr txBox="1">
              <a:spLocks noChangeArrowheads="1"/>
            </p:cNvSpPr>
            <p:nvPr/>
          </p:nvSpPr>
          <p:spPr bwMode="auto">
            <a:xfrm>
              <a:off x="3131697" y="3815038"/>
              <a:ext cx="2611726" cy="261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050" dirty="0">
                  <a:solidFill>
                    <a:srgbClr val="A47160"/>
                  </a:solidFill>
                </a:rPr>
                <a:t>아직 회원이 아니신가요</a:t>
              </a:r>
              <a:r>
                <a:rPr kumimoji="0" lang="en-US" altLang="ko-KR" sz="1050" dirty="0">
                  <a:solidFill>
                    <a:srgbClr val="A47160"/>
                  </a:solidFill>
                </a:rPr>
                <a:t>?  </a:t>
              </a:r>
              <a:r>
                <a:rPr kumimoji="0" lang="ko-KR" altLang="en-US" sz="1100" b="1" dirty="0">
                  <a:solidFill>
                    <a:srgbClr val="A47160"/>
                  </a:solidFill>
                </a:rPr>
                <a:t>회원가입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433086" y="5157192"/>
            <a:ext cx="2371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2060"/>
                </a:solidFill>
              </a:rPr>
              <a:t>아이디</a:t>
            </a:r>
            <a:r>
              <a:rPr lang="en-US" altLang="ko-KR" sz="1200" dirty="0">
                <a:solidFill>
                  <a:srgbClr val="002060"/>
                </a:solidFill>
              </a:rPr>
              <a:t>/</a:t>
            </a:r>
            <a:r>
              <a:rPr lang="ko-KR" altLang="en-US" sz="1200" dirty="0">
                <a:solidFill>
                  <a:srgbClr val="002060"/>
                </a:solidFill>
              </a:rPr>
              <a:t>비밀번호를 잊으셨나요</a:t>
            </a:r>
            <a:r>
              <a:rPr lang="en-US" altLang="ko-KR" sz="1200" dirty="0">
                <a:solidFill>
                  <a:srgbClr val="002060"/>
                </a:solidFill>
              </a:rPr>
              <a:t>?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91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08338" y="3294509"/>
            <a:ext cx="2587625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08338" y="3288779"/>
            <a:ext cx="2727325" cy="1076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b="1" dirty="0">
                <a:solidFill>
                  <a:srgbClr val="3F3F48"/>
                </a:solidFill>
                <a:latin typeface="+mn-ea"/>
                <a:ea typeface="+mn-ea"/>
              </a:rPr>
              <a:t>경청해주셔서</a:t>
            </a:r>
            <a:endParaRPr lang="en-US" altLang="ko-KR" sz="3200" b="1" dirty="0">
              <a:solidFill>
                <a:srgbClr val="3F3F48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  <a:ea typeface="+mn-ea"/>
              </a:rPr>
              <a:t>고맙습니다 </a:t>
            </a:r>
            <a:r>
              <a:rPr lang="en-US" altLang="ko-KR" sz="3200" b="1" dirty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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627784" y="1581760"/>
            <a:ext cx="3816424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00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347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Jokerman" panose="04090605060D06020702" pitchFamily="82" charset="0"/>
              </a:rPr>
              <a:t>nolja</a:t>
            </a:r>
            <a:endParaRPr lang="en-US" altLang="ko-KR" sz="10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347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Jokerman" panose="04090605060D0602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79388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4099" name="제목 1"/>
          <p:cNvSpPr>
            <a:spLocks noGrp="1"/>
          </p:cNvSpPr>
          <p:nvPr>
            <p:ph type="title"/>
          </p:nvPr>
        </p:nvSpPr>
        <p:spPr>
          <a:xfrm>
            <a:off x="467544" y="264459"/>
            <a:ext cx="2530475" cy="777875"/>
          </a:xfrm>
          <a:noFill/>
        </p:spPr>
        <p:txBody>
          <a:bodyPr/>
          <a:lstStyle/>
          <a:p>
            <a:pPr algn="l" eaLnBrk="1" hangingPunct="1"/>
            <a:r>
              <a:rPr lang="en-US" altLang="ko-KR" sz="3200" b="1" dirty="0" smtClean="0">
                <a:solidFill>
                  <a:srgbClr val="2D1152"/>
                </a:solidFill>
              </a:rPr>
              <a:t>INDEX</a:t>
            </a:r>
            <a:endParaRPr lang="ko-KR" altLang="en-US" sz="3200" b="1" dirty="0" smtClean="0">
              <a:solidFill>
                <a:srgbClr val="2D115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4212" y="1017588"/>
            <a:ext cx="4031803" cy="5219700"/>
          </a:xfrm>
          <a:prstGeom prst="rect">
            <a:avLst/>
          </a:prstGeom>
          <a:solidFill>
            <a:srgbClr val="FFC8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0112" y="1017041"/>
            <a:ext cx="3527871" cy="5148263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주제 및 목적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개발환경 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개발리소스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)</a:t>
            </a: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요구사항분석</a:t>
            </a:r>
            <a:endParaRPr lang="en-US" altLang="ko-KR" sz="2400" b="1" dirty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업무분담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프로젝트 일정계획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577122"/>
            <a:ext cx="827584" cy="280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" y="115888"/>
            <a:ext cx="1355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</a:rPr>
              <a:t>주제 및 목적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123" name="TextBox 27"/>
          <p:cNvSpPr txBox="1">
            <a:spLocks noChangeArrowheads="1"/>
          </p:cNvSpPr>
          <p:nvPr/>
        </p:nvSpPr>
        <p:spPr bwMode="auto">
          <a:xfrm>
            <a:off x="2946408" y="3831431"/>
            <a:ext cx="3653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  <a:ea typeface="+mn-ea"/>
              </a:rPr>
              <a:t>전국 체인 </a:t>
            </a:r>
            <a:r>
              <a:rPr lang="ko-KR" altLang="en-US" sz="2400" b="1" dirty="0" err="1" smtClean="0">
                <a:solidFill>
                  <a:srgbClr val="2D1152"/>
                </a:solidFill>
                <a:latin typeface="+mn-ea"/>
                <a:ea typeface="+mn-ea"/>
              </a:rPr>
              <a:t>게임방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  <a:ea typeface="+mn-ea"/>
              </a:rPr>
              <a:t>, “</a:t>
            </a:r>
            <a:r>
              <a:rPr lang="ko-KR" altLang="en-US" sz="2400" b="1" dirty="0" smtClean="0">
                <a:solidFill>
                  <a:srgbClr val="2D1152"/>
                </a:solidFill>
                <a:latin typeface="+mn-ea"/>
                <a:ea typeface="+mn-ea"/>
              </a:rPr>
              <a:t>놀자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  <a:ea typeface="+mn-ea"/>
              </a:rPr>
              <a:t>”</a:t>
            </a:r>
            <a:endParaRPr lang="ko-KR" altLang="en-US" sz="2400" b="1" dirty="0" smtClean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3903" y="4293096"/>
            <a:ext cx="6778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 smtClean="0">
                <a:solidFill>
                  <a:srgbClr val="2D1152"/>
                </a:solidFill>
                <a:latin typeface="+mn-ea"/>
                <a:ea typeface="+mn-ea"/>
              </a:rPr>
              <a:t>전국 체인 </a:t>
            </a:r>
            <a:r>
              <a:rPr lang="ko-KR" altLang="en-US" b="1" dirty="0" err="1" smtClean="0">
                <a:solidFill>
                  <a:srgbClr val="2D1152"/>
                </a:solidFill>
                <a:latin typeface="+mn-ea"/>
                <a:ea typeface="+mn-ea"/>
              </a:rPr>
              <a:t>게임방</a:t>
            </a:r>
            <a:r>
              <a:rPr lang="ko-KR" altLang="en-US" b="1" dirty="0" smtClean="0">
                <a:solidFill>
                  <a:srgbClr val="2D1152"/>
                </a:solidFill>
                <a:latin typeface="+mn-ea"/>
                <a:ea typeface="+mn-ea"/>
              </a:rPr>
              <a:t> 예약 및 </a:t>
            </a:r>
            <a:endParaRPr lang="en-US" altLang="ko-KR" b="1" dirty="0" smtClean="0">
              <a:solidFill>
                <a:srgbClr val="2D1152"/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b="1" dirty="0" smtClean="0">
                <a:solidFill>
                  <a:srgbClr val="2D1152"/>
                </a:solidFill>
                <a:latin typeface="+mn-ea"/>
                <a:ea typeface="+mn-ea"/>
              </a:rPr>
              <a:t>온라인 게임을 통한 포인트 적립으로 </a:t>
            </a:r>
            <a:r>
              <a:rPr lang="ko-KR" altLang="en-US" b="1" dirty="0" err="1" smtClean="0">
                <a:solidFill>
                  <a:srgbClr val="2D1152"/>
                </a:solidFill>
                <a:latin typeface="+mn-ea"/>
                <a:ea typeface="+mn-ea"/>
              </a:rPr>
              <a:t>게임방</a:t>
            </a:r>
            <a:r>
              <a:rPr lang="ko-KR" altLang="en-US" b="1" dirty="0" smtClean="0">
                <a:solidFill>
                  <a:srgbClr val="2D1152"/>
                </a:solidFill>
                <a:latin typeface="+mn-ea"/>
                <a:ea typeface="+mn-ea"/>
              </a:rPr>
              <a:t> 결제 할인</a:t>
            </a:r>
            <a:endParaRPr lang="ko-KR" altLang="en-US" b="1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32492" y="2008841"/>
            <a:ext cx="4320480" cy="163121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0000" b="1" dirty="0" err="1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Jokerman" panose="04090605060D06020702" pitchFamily="82" charset="0"/>
              </a:rPr>
              <a:t>nolja</a:t>
            </a:r>
            <a:r>
              <a:rPr lang="en-US" altLang="ko-KR" sz="10000" b="1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Jokerman" panose="04090605060D06020702" pitchFamily="82" charset="0"/>
              </a:rPr>
              <a:t>!</a:t>
            </a:r>
            <a:endParaRPr lang="en-US" altLang="ko-KR" sz="10000" b="1" cap="none" spc="0" dirty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Jokerman" panose="04090605060D0602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" y="115888"/>
            <a:ext cx="1884363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</a:rPr>
              <a:t>개발환경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ea typeface="+mn-ea"/>
              </a:rPr>
              <a:t>개발리소스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6" name="그룹 19"/>
          <p:cNvGrpSpPr>
            <a:grpSpLocks/>
          </p:cNvGrpSpPr>
          <p:nvPr/>
        </p:nvGrpSpPr>
        <p:grpSpPr bwMode="auto">
          <a:xfrm>
            <a:off x="841375" y="1125538"/>
            <a:ext cx="7345363" cy="431800"/>
            <a:chOff x="841375" y="1056481"/>
            <a:chExt cx="7344730" cy="432000"/>
          </a:xfrm>
        </p:grpSpPr>
        <p:sp>
          <p:nvSpPr>
            <p:cNvPr id="17" name="직사각형 16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OS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7 Ultimate K</a:t>
              </a:r>
            </a:p>
          </p:txBody>
        </p:sp>
      </p:grpSp>
      <p:grpSp>
        <p:nvGrpSpPr>
          <p:cNvPr id="21" name="그룹 20"/>
          <p:cNvGrpSpPr>
            <a:grpSpLocks/>
          </p:cNvGrpSpPr>
          <p:nvPr/>
        </p:nvGrpSpPr>
        <p:grpSpPr bwMode="auto">
          <a:xfrm>
            <a:off x="841375" y="2025080"/>
            <a:ext cx="7345363" cy="431800"/>
            <a:chOff x="841375" y="1704181"/>
            <a:chExt cx="7344730" cy="432000"/>
          </a:xfrm>
        </p:grpSpPr>
        <p:sp>
          <p:nvSpPr>
            <p:cNvPr id="22" name="직사각형 21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WAS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8.5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30" name="그룹 24"/>
          <p:cNvGrpSpPr>
            <a:grpSpLocks/>
          </p:cNvGrpSpPr>
          <p:nvPr/>
        </p:nvGrpSpPr>
        <p:grpSpPr bwMode="auto">
          <a:xfrm>
            <a:off x="827088" y="2960936"/>
            <a:ext cx="7345362" cy="431800"/>
            <a:chOff x="827088" y="4174331"/>
            <a:chExt cx="7344730" cy="432000"/>
          </a:xfrm>
        </p:grpSpPr>
        <p:sp>
          <p:nvSpPr>
            <p:cNvPr id="31" name="직사각형 30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WEB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HTML5, CSS/CSS3, 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36" name="그룹 26"/>
          <p:cNvGrpSpPr>
            <a:grpSpLocks/>
          </p:cNvGrpSpPr>
          <p:nvPr/>
        </p:nvGrpSpPr>
        <p:grpSpPr bwMode="auto">
          <a:xfrm>
            <a:off x="827088" y="4761136"/>
            <a:ext cx="7364412" cy="900112"/>
            <a:chOff x="827088" y="5229200"/>
            <a:chExt cx="7364600" cy="900000"/>
          </a:xfrm>
        </p:grpSpPr>
        <p:sp>
          <p:nvSpPr>
            <p:cNvPr id="37" name="직사각형 36"/>
            <p:cNvSpPr/>
            <p:nvPr/>
          </p:nvSpPr>
          <p:spPr>
            <a:xfrm>
              <a:off x="2071720" y="5229200"/>
              <a:ext cx="6119968" cy="90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JavaScript jquery-1.12.3,  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jquery-ui-1.10.3,   jquery-easyui-1.4.5</a:t>
              </a:r>
              <a:endParaRPr kumimoji="0" lang="en-US" altLang="ko-KR" sz="1200" dirty="0" smtClean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27088" y="5229200"/>
              <a:ext cx="1081115" cy="90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Source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9" name="그룹 25"/>
          <p:cNvGrpSpPr>
            <a:grpSpLocks/>
          </p:cNvGrpSpPr>
          <p:nvPr/>
        </p:nvGrpSpPr>
        <p:grpSpPr bwMode="auto">
          <a:xfrm>
            <a:off x="827088" y="3895700"/>
            <a:ext cx="7345362" cy="433388"/>
            <a:chOff x="827088" y="4800600"/>
            <a:chExt cx="7344730" cy="432000"/>
          </a:xfrm>
        </p:grpSpPr>
        <p:sp>
          <p:nvSpPr>
            <p:cNvPr id="40" name="직사각형 39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Tool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Eclipse IDE for Java EE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Developers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" y="115888"/>
            <a:ext cx="1416050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</a:rPr>
              <a:t>요구사항분석</a:t>
            </a:r>
          </a:p>
        </p:txBody>
      </p:sp>
      <p:grpSp>
        <p:nvGrpSpPr>
          <p:cNvPr id="7171" name="그룹 12"/>
          <p:cNvGrpSpPr>
            <a:grpSpLocks/>
          </p:cNvGrpSpPr>
          <p:nvPr/>
        </p:nvGrpSpPr>
        <p:grpSpPr bwMode="auto">
          <a:xfrm>
            <a:off x="684213" y="1052513"/>
            <a:ext cx="7194285" cy="461962"/>
            <a:chOff x="467544" y="1167135"/>
            <a:chExt cx="7194129" cy="461665"/>
          </a:xfrm>
        </p:grpSpPr>
        <p:sp>
          <p:nvSpPr>
            <p:cNvPr id="7199" name="TextBox 2"/>
            <p:cNvSpPr txBox="1">
              <a:spLocks noChangeArrowheads="1"/>
            </p:cNvSpPr>
            <p:nvPr/>
          </p:nvSpPr>
          <p:spPr bwMode="auto">
            <a:xfrm>
              <a:off x="467544" y="1167135"/>
              <a:ext cx="362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>
                  <a:solidFill>
                    <a:srgbClr val="3F3F48"/>
                  </a:solidFill>
                  <a:ea typeface="굴림" charset="-127"/>
                </a:rPr>
                <a:t>1</a:t>
              </a:r>
              <a:endParaRPr lang="ko-KR" altLang="en-US" sz="2400" b="1">
                <a:solidFill>
                  <a:srgbClr val="3F3F48"/>
                </a:solidFill>
                <a:ea typeface="굴림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27899" y="1243286"/>
              <a:ext cx="6833774" cy="3075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전국 체인점 </a:t>
              </a:r>
              <a:r>
                <a:rPr lang="ko-KR" altLang="en-US" sz="1400" b="1" dirty="0" err="1" smtClean="0">
                  <a:solidFill>
                    <a:srgbClr val="3F3F48"/>
                  </a:solidFill>
                  <a:latin typeface="+mn-ea"/>
                  <a:ea typeface="+mn-ea"/>
                </a:rPr>
                <a:t>게임방</a:t>
              </a:r>
              <a:r>
                <a:rPr lang="en-US" altLang="ko-KR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, “</a:t>
              </a:r>
              <a:r>
                <a:rPr lang="ko-KR" altLang="en-US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놀자</a:t>
              </a:r>
              <a:r>
                <a:rPr lang="en-US" altLang="ko-KR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” </a:t>
              </a:r>
              <a:r>
                <a:rPr lang="ko-KR" altLang="en-US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사이트는 </a:t>
              </a:r>
              <a:r>
                <a:rPr lang="ko-KR" altLang="en-US" sz="1400" b="1" dirty="0" err="1" smtClean="0">
                  <a:solidFill>
                    <a:srgbClr val="3F3F48"/>
                  </a:solidFill>
                  <a:latin typeface="+mn-ea"/>
                  <a:ea typeface="+mn-ea"/>
                </a:rPr>
                <a:t>게임방</a:t>
              </a:r>
              <a:r>
                <a:rPr lang="ko-KR" altLang="en-US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 좌석 예약 및 온라인 게임을 제공한다</a:t>
              </a:r>
              <a:endParaRPr lang="ko-KR" altLang="en-US" sz="1400" b="1" dirty="0">
                <a:solidFill>
                  <a:srgbClr val="3F3F4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172" name="그룹 15"/>
          <p:cNvGrpSpPr>
            <a:grpSpLocks/>
          </p:cNvGrpSpPr>
          <p:nvPr/>
        </p:nvGrpSpPr>
        <p:grpSpPr bwMode="auto">
          <a:xfrm>
            <a:off x="684213" y="1628800"/>
            <a:ext cx="8414170" cy="461963"/>
            <a:chOff x="467544" y="1614503"/>
            <a:chExt cx="8414126" cy="461665"/>
          </a:xfrm>
        </p:grpSpPr>
        <p:sp>
          <p:nvSpPr>
            <p:cNvPr id="7197" name="TextBox 8"/>
            <p:cNvSpPr txBox="1">
              <a:spLocks noChangeArrowheads="1"/>
            </p:cNvSpPr>
            <p:nvPr/>
          </p:nvSpPr>
          <p:spPr bwMode="auto">
            <a:xfrm>
              <a:off x="467544" y="1614503"/>
              <a:ext cx="362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>
                  <a:solidFill>
                    <a:srgbClr val="3F3F48"/>
                  </a:solidFill>
                  <a:ea typeface="굴림" charset="-127"/>
                </a:rPr>
                <a:t>2</a:t>
              </a:r>
              <a:endParaRPr lang="ko-KR" altLang="en-US" sz="2400" b="1">
                <a:solidFill>
                  <a:srgbClr val="3F3F48"/>
                </a:solidFill>
                <a:ea typeface="굴림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7904" y="1690654"/>
              <a:ext cx="8053766" cy="3075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ko-KR" altLang="en-US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온라인 게임으로 고객에게 재미있는 놀이를 제공하고 게임을 통한 점수는 포인트로 </a:t>
              </a:r>
              <a:r>
                <a:rPr lang="ko-KR" altLang="en-US" sz="1400" b="1" dirty="0" err="1" smtClean="0">
                  <a:solidFill>
                    <a:srgbClr val="3F3F48"/>
                  </a:solidFill>
                  <a:latin typeface="+mn-ea"/>
                  <a:ea typeface="+mn-ea"/>
                </a:rPr>
                <a:t>적립가능하다</a:t>
              </a:r>
              <a:r>
                <a:rPr lang="ko-KR" altLang="en-US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 </a:t>
              </a:r>
              <a:endParaRPr lang="en-US" altLang="ko-KR" sz="1400" b="1" dirty="0">
                <a:solidFill>
                  <a:srgbClr val="3F3F4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173" name="그룹 16"/>
          <p:cNvGrpSpPr>
            <a:grpSpLocks/>
          </p:cNvGrpSpPr>
          <p:nvPr/>
        </p:nvGrpSpPr>
        <p:grpSpPr bwMode="auto">
          <a:xfrm>
            <a:off x="684212" y="2190725"/>
            <a:ext cx="7032380" cy="461963"/>
            <a:chOff x="467544" y="2033461"/>
            <a:chExt cx="7033480" cy="461665"/>
          </a:xfrm>
        </p:grpSpPr>
        <p:sp>
          <p:nvSpPr>
            <p:cNvPr id="7195" name="TextBox 10"/>
            <p:cNvSpPr txBox="1">
              <a:spLocks noChangeArrowheads="1"/>
            </p:cNvSpPr>
            <p:nvPr/>
          </p:nvSpPr>
          <p:spPr bwMode="auto">
            <a:xfrm>
              <a:off x="467544" y="2033461"/>
              <a:ext cx="362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 dirty="0">
                  <a:solidFill>
                    <a:srgbClr val="3F3F48"/>
                  </a:solidFill>
                  <a:ea typeface="굴림" charset="-127"/>
                </a:rPr>
                <a:t>3</a:t>
              </a:r>
              <a:endParaRPr lang="ko-KR" altLang="en-US" sz="2400" b="1" dirty="0">
                <a:solidFill>
                  <a:srgbClr val="3F3F48"/>
                </a:solidFill>
                <a:ea typeface="굴림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7961" y="2109612"/>
              <a:ext cx="6673063" cy="3075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ko-KR" altLang="en-US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전국으로 퍼져있는 </a:t>
              </a:r>
              <a:r>
                <a:rPr lang="ko-KR" altLang="en-US" sz="1400" b="1" dirty="0" err="1" smtClean="0">
                  <a:solidFill>
                    <a:srgbClr val="3F3F48"/>
                  </a:solidFill>
                  <a:latin typeface="+mn-ea"/>
                  <a:ea typeface="+mn-ea"/>
                </a:rPr>
                <a:t>게임방을</a:t>
              </a:r>
              <a:r>
                <a:rPr lang="ko-KR" altLang="en-US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 온라인을 통해 </a:t>
              </a:r>
              <a:r>
                <a:rPr lang="ko-KR" altLang="en-US" sz="1400" b="1" dirty="0" err="1" smtClean="0">
                  <a:solidFill>
                    <a:srgbClr val="3F3F48"/>
                  </a:solidFill>
                  <a:latin typeface="+mn-ea"/>
                  <a:ea typeface="+mn-ea"/>
                </a:rPr>
                <a:t>시간별</a:t>
              </a:r>
              <a:r>
                <a:rPr lang="ko-KR" altLang="en-US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 지점별 좌석 예약이 가능하다</a:t>
              </a:r>
              <a:endParaRPr lang="en-US" altLang="ko-KR" sz="1400" b="1" dirty="0">
                <a:solidFill>
                  <a:srgbClr val="3F3F4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174" name="그룹 17"/>
          <p:cNvGrpSpPr>
            <a:grpSpLocks/>
          </p:cNvGrpSpPr>
          <p:nvPr/>
        </p:nvGrpSpPr>
        <p:grpSpPr bwMode="auto">
          <a:xfrm>
            <a:off x="684213" y="2778671"/>
            <a:ext cx="6883302" cy="461962"/>
            <a:chOff x="467544" y="2033461"/>
            <a:chExt cx="6885524" cy="461665"/>
          </a:xfrm>
        </p:grpSpPr>
        <p:sp>
          <p:nvSpPr>
            <p:cNvPr id="7193" name="TextBox 18"/>
            <p:cNvSpPr txBox="1">
              <a:spLocks noChangeArrowheads="1"/>
            </p:cNvSpPr>
            <p:nvPr/>
          </p:nvSpPr>
          <p:spPr bwMode="auto">
            <a:xfrm>
              <a:off x="467544" y="2033461"/>
              <a:ext cx="362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>
                  <a:solidFill>
                    <a:srgbClr val="3F3F48"/>
                  </a:solidFill>
                  <a:ea typeface="굴림" charset="-127"/>
                </a:rPr>
                <a:t>4</a:t>
              </a:r>
              <a:endParaRPr lang="ko-KR" altLang="en-US" sz="2400" b="1">
                <a:solidFill>
                  <a:srgbClr val="3F3F48"/>
                </a:solidFill>
                <a:ea typeface="굴림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8022" y="2109612"/>
              <a:ext cx="6525046" cy="3075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ko-KR" altLang="en-US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제공되는 게임으로는 두더지게임</a:t>
              </a:r>
              <a:r>
                <a:rPr lang="en-US" altLang="ko-KR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400" b="1" dirty="0" err="1" smtClean="0">
                  <a:solidFill>
                    <a:srgbClr val="3F3F48"/>
                  </a:solidFill>
                  <a:latin typeface="+mn-ea"/>
                  <a:ea typeface="+mn-ea"/>
                </a:rPr>
                <a:t>틀린그림찾기</a:t>
              </a:r>
              <a:r>
                <a:rPr lang="ko-KR" altLang="en-US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 게임</a:t>
              </a:r>
              <a:r>
                <a:rPr lang="en-US" altLang="ko-KR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색깔 맞추기 게임 등 이다</a:t>
              </a:r>
              <a:endParaRPr lang="en-US" altLang="ko-KR" sz="1400" b="1" dirty="0">
                <a:solidFill>
                  <a:srgbClr val="3F3F4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175" name="그룹 20"/>
          <p:cNvGrpSpPr>
            <a:grpSpLocks/>
          </p:cNvGrpSpPr>
          <p:nvPr/>
        </p:nvGrpSpPr>
        <p:grpSpPr bwMode="auto">
          <a:xfrm>
            <a:off x="684213" y="3366616"/>
            <a:ext cx="6665294" cy="460375"/>
            <a:chOff x="467544" y="2033461"/>
            <a:chExt cx="6666558" cy="461665"/>
          </a:xfrm>
        </p:grpSpPr>
        <p:sp>
          <p:nvSpPr>
            <p:cNvPr id="7191" name="TextBox 21"/>
            <p:cNvSpPr txBox="1">
              <a:spLocks noChangeArrowheads="1"/>
            </p:cNvSpPr>
            <p:nvPr/>
          </p:nvSpPr>
          <p:spPr bwMode="auto">
            <a:xfrm>
              <a:off x="467544" y="2033461"/>
              <a:ext cx="362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>
                  <a:solidFill>
                    <a:srgbClr val="3F3F48"/>
                  </a:solidFill>
                  <a:ea typeface="굴림" charset="-127"/>
                </a:rPr>
                <a:t>5</a:t>
              </a:r>
              <a:endParaRPr lang="ko-KR" altLang="en-US" sz="2400" b="1">
                <a:solidFill>
                  <a:srgbClr val="3F3F48"/>
                </a:solidFill>
                <a:ea typeface="굴림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7975" y="2109875"/>
              <a:ext cx="6306127" cy="3086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ko-KR" altLang="en-US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위의 게임은 사용자가 좌석 예약 시 포인트로 일부 또는 전체 결제 가능하다</a:t>
              </a:r>
              <a:r>
                <a:rPr lang="en-US" altLang="ko-KR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.</a:t>
              </a:r>
              <a:endParaRPr lang="en-US" altLang="ko-KR" sz="1400" b="1" dirty="0">
                <a:solidFill>
                  <a:srgbClr val="3F3F4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176" name="그룹 23"/>
          <p:cNvGrpSpPr>
            <a:grpSpLocks/>
          </p:cNvGrpSpPr>
          <p:nvPr/>
        </p:nvGrpSpPr>
        <p:grpSpPr bwMode="auto">
          <a:xfrm>
            <a:off x="684213" y="3952974"/>
            <a:ext cx="4126586" cy="461963"/>
            <a:chOff x="467544" y="2033461"/>
            <a:chExt cx="4127342" cy="461665"/>
          </a:xfrm>
        </p:grpSpPr>
        <p:sp>
          <p:nvSpPr>
            <p:cNvPr id="7189" name="TextBox 24"/>
            <p:cNvSpPr txBox="1">
              <a:spLocks noChangeArrowheads="1"/>
            </p:cNvSpPr>
            <p:nvPr/>
          </p:nvSpPr>
          <p:spPr bwMode="auto">
            <a:xfrm>
              <a:off x="467544" y="2033461"/>
              <a:ext cx="362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>
                  <a:solidFill>
                    <a:srgbClr val="3F3F48"/>
                  </a:solidFill>
                  <a:ea typeface="굴림" charset="-127"/>
                </a:rPr>
                <a:t>6</a:t>
              </a:r>
              <a:endParaRPr lang="ko-KR" altLang="en-US" sz="2400" b="1">
                <a:solidFill>
                  <a:srgbClr val="3F3F48"/>
                </a:solidFill>
                <a:ea typeface="굴림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27972" y="2109612"/>
              <a:ext cx="3766914" cy="3075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ko-KR" altLang="en-US" sz="1400" b="1" dirty="0" err="1" smtClean="0">
                  <a:solidFill>
                    <a:srgbClr val="3F3F48"/>
                  </a:solidFill>
                  <a:latin typeface="+mn-ea"/>
                  <a:ea typeface="+mn-ea"/>
                </a:rPr>
                <a:t>게임방</a:t>
              </a:r>
              <a:r>
                <a:rPr lang="ko-KR" altLang="en-US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 사용을 위한 </a:t>
              </a:r>
              <a:r>
                <a:rPr lang="en-US" altLang="ko-KR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FAQ </a:t>
              </a:r>
              <a:r>
                <a:rPr lang="ko-KR" altLang="en-US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게시판을 제공한다</a:t>
              </a:r>
              <a:r>
                <a:rPr lang="en-US" altLang="ko-KR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.</a:t>
              </a:r>
              <a:endParaRPr lang="en-US" altLang="ko-KR" sz="1400" b="1" dirty="0">
                <a:solidFill>
                  <a:srgbClr val="3F3F4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177" name="그룹 26"/>
          <p:cNvGrpSpPr>
            <a:grpSpLocks/>
          </p:cNvGrpSpPr>
          <p:nvPr/>
        </p:nvGrpSpPr>
        <p:grpSpPr bwMode="auto">
          <a:xfrm>
            <a:off x="684213" y="4540920"/>
            <a:ext cx="4510856" cy="461962"/>
            <a:chOff x="467544" y="2033461"/>
            <a:chExt cx="4511336" cy="461665"/>
          </a:xfrm>
        </p:grpSpPr>
        <p:sp>
          <p:nvSpPr>
            <p:cNvPr id="7187" name="TextBox 27"/>
            <p:cNvSpPr txBox="1">
              <a:spLocks noChangeArrowheads="1"/>
            </p:cNvSpPr>
            <p:nvPr/>
          </p:nvSpPr>
          <p:spPr bwMode="auto">
            <a:xfrm>
              <a:off x="467544" y="2033461"/>
              <a:ext cx="362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>
                  <a:solidFill>
                    <a:srgbClr val="3F3F48"/>
                  </a:solidFill>
                  <a:ea typeface="굴림" charset="-127"/>
                </a:rPr>
                <a:t>7</a:t>
              </a:r>
              <a:endParaRPr lang="ko-KR" altLang="en-US" sz="2400" b="1">
                <a:solidFill>
                  <a:srgbClr val="3F3F48"/>
                </a:solidFill>
                <a:ea typeface="굴림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7944" y="2109612"/>
              <a:ext cx="4150936" cy="3075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ko-KR" altLang="en-US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로그인 화면과 개인 포인트 확인 화면을 제공한다</a:t>
              </a:r>
              <a:endParaRPr lang="en-US" altLang="ko-KR" sz="1400" b="1" dirty="0">
                <a:solidFill>
                  <a:srgbClr val="3F3F4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178" name="그룹 29"/>
          <p:cNvGrpSpPr>
            <a:grpSpLocks/>
          </p:cNvGrpSpPr>
          <p:nvPr/>
        </p:nvGrpSpPr>
        <p:grpSpPr bwMode="auto">
          <a:xfrm>
            <a:off x="684213" y="5128865"/>
            <a:ext cx="7864340" cy="460375"/>
            <a:chOff x="467544" y="2033461"/>
            <a:chExt cx="7865701" cy="461665"/>
          </a:xfrm>
        </p:grpSpPr>
        <p:sp>
          <p:nvSpPr>
            <p:cNvPr id="7185" name="TextBox 30"/>
            <p:cNvSpPr txBox="1">
              <a:spLocks noChangeArrowheads="1"/>
            </p:cNvSpPr>
            <p:nvPr/>
          </p:nvSpPr>
          <p:spPr bwMode="auto">
            <a:xfrm>
              <a:off x="467544" y="2033461"/>
              <a:ext cx="362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>
                  <a:solidFill>
                    <a:srgbClr val="3F3F48"/>
                  </a:solidFill>
                  <a:ea typeface="굴림" charset="-127"/>
                </a:rPr>
                <a:t>8</a:t>
              </a:r>
              <a:endParaRPr lang="ko-KR" altLang="en-US" sz="2400" b="1">
                <a:solidFill>
                  <a:srgbClr val="3F3F48"/>
                </a:solidFill>
                <a:ea typeface="굴림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27969" y="2109875"/>
              <a:ext cx="7505276" cy="3086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ko-KR" altLang="en-US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모든 페이지는 일관된 디자인의 </a:t>
              </a:r>
              <a:r>
                <a:rPr lang="en-US" altLang="ko-KR" sz="1400" b="1" dirty="0" err="1" smtClean="0">
                  <a:solidFill>
                    <a:srgbClr val="3F3F48"/>
                  </a:solidFill>
                  <a:latin typeface="+mn-ea"/>
                  <a:ea typeface="+mn-ea"/>
                </a:rPr>
                <a:t>css</a:t>
              </a:r>
              <a:r>
                <a:rPr lang="ko-KR" altLang="en-US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를 공유한다</a:t>
              </a:r>
              <a:r>
                <a:rPr lang="en-US" altLang="ko-KR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화면 디자인은 </a:t>
              </a:r>
              <a:r>
                <a:rPr lang="en-US" altLang="ko-KR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yahoo.com</a:t>
              </a:r>
              <a:r>
                <a:rPr lang="ko-KR" altLang="en-US" sz="1400" b="1" dirty="0" smtClean="0">
                  <a:solidFill>
                    <a:srgbClr val="3F3F48"/>
                  </a:solidFill>
                  <a:latin typeface="+mn-ea"/>
                  <a:ea typeface="+mn-ea"/>
                </a:rPr>
                <a:t>을 </a:t>
              </a:r>
              <a:r>
                <a:rPr lang="ko-KR" altLang="en-US" sz="1400" b="1" dirty="0" err="1" smtClean="0">
                  <a:solidFill>
                    <a:srgbClr val="3F3F48"/>
                  </a:solidFill>
                  <a:latin typeface="+mn-ea"/>
                  <a:ea typeface="+mn-ea"/>
                </a:rPr>
                <a:t>밴치마킹한다</a:t>
              </a:r>
              <a:r>
                <a:rPr lang="en-US" altLang="ko-KR" sz="1400" b="1" smtClean="0">
                  <a:solidFill>
                    <a:srgbClr val="3F3F48"/>
                  </a:solidFill>
                  <a:latin typeface="+mn-ea"/>
                  <a:ea typeface="+mn-ea"/>
                </a:rPr>
                <a:t>)</a:t>
              </a:r>
              <a:endParaRPr lang="en-US" altLang="ko-KR" sz="1400" b="1" dirty="0">
                <a:solidFill>
                  <a:srgbClr val="3F3F48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" y="115888"/>
            <a:ext cx="1077913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</a:rPr>
              <a:t>업무 분담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684213" y="1052513"/>
            <a:ext cx="3419475" cy="24130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smtClean="0"/>
                <a:t>김도</a:t>
              </a:r>
              <a:r>
                <a:rPr lang="ko-KR" altLang="en-US" sz="1400" b="1"/>
                <a:t>현</a:t>
              </a:r>
              <a:endParaRPr lang="ko-KR" altLang="en-US" sz="1400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9460" name="그룹 8"/>
          <p:cNvGrpSpPr>
            <a:grpSpLocks/>
          </p:cNvGrpSpPr>
          <p:nvPr/>
        </p:nvGrpSpPr>
        <p:grpSpPr bwMode="auto">
          <a:xfrm>
            <a:off x="4643438" y="1052513"/>
            <a:ext cx="3421062" cy="2413000"/>
            <a:chOff x="683568" y="908720"/>
            <a:chExt cx="3420000" cy="2412048"/>
          </a:xfrm>
        </p:grpSpPr>
        <p:sp>
          <p:nvSpPr>
            <p:cNvPr id="10" name="직사각형 9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윤은</a:t>
              </a:r>
              <a:r>
                <a:rPr lang="ko-KR" altLang="en-US" sz="1400" b="1" dirty="0"/>
                <a:t>혜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752975" y="1557338"/>
            <a:ext cx="3348038" cy="13388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solidFill>
                  <a:srgbClr val="4B2F70"/>
                </a:solidFill>
                <a:latin typeface="+mn-ea"/>
                <a:ea typeface="+mn-ea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latin typeface="+mn-ea"/>
                <a:ea typeface="+mn-ea"/>
              </a:rPr>
              <a:t>발</a:t>
            </a:r>
            <a:r>
              <a:rPr lang="ko-KR" altLang="en-US" sz="1100" b="1" dirty="0">
                <a:solidFill>
                  <a:srgbClr val="4B2F70"/>
                </a:solidFill>
                <a:latin typeface="+mn-ea"/>
                <a:ea typeface="+mn-ea"/>
              </a:rPr>
              <a:t>표</a:t>
            </a:r>
            <a:endParaRPr lang="en-US" altLang="ko-KR" sz="1000" dirty="0">
              <a:solidFill>
                <a:srgbClr val="4B2F7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4B2F70"/>
                </a:solidFill>
                <a:latin typeface="+mn-ea"/>
                <a:ea typeface="+mn-ea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latin typeface="+mn-ea"/>
                <a:ea typeface="+mn-ea"/>
              </a:rPr>
              <a:t>모든 발표 및 </a:t>
            </a:r>
            <a:r>
              <a:rPr lang="en-US" altLang="ko-KR" sz="1000" dirty="0" err="1" smtClean="0">
                <a:solidFill>
                  <a:srgbClr val="4B2F70"/>
                </a:solidFill>
                <a:latin typeface="+mn-ea"/>
                <a:ea typeface="+mn-ea"/>
              </a:rPr>
              <a:t>ppt</a:t>
            </a:r>
            <a:endParaRPr lang="en-US" altLang="ko-KR" sz="1000" dirty="0" smtClean="0">
              <a:solidFill>
                <a:srgbClr val="4B2F70"/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solidFill>
                <a:srgbClr val="4B2F7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solidFill>
                  <a:srgbClr val="4B2F70"/>
                </a:solidFill>
                <a:latin typeface="+mn-ea"/>
              </a:rPr>
              <a:t>■ 게임페이지 구</a:t>
            </a:r>
            <a:r>
              <a:rPr lang="ko-KR" altLang="en-US" sz="1000" b="1" dirty="0">
                <a:solidFill>
                  <a:srgbClr val="4B2F70"/>
                </a:solidFill>
                <a:latin typeface="+mn-ea"/>
              </a:rPr>
              <a:t>현</a:t>
            </a:r>
            <a:endParaRPr lang="en-US" altLang="ko-KR" sz="1000" b="1" dirty="0">
              <a:solidFill>
                <a:srgbClr val="4B2F70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rgbClr val="4B2F70"/>
                </a:solidFill>
                <a:latin typeface="+mn-ea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latin typeface="+mn-ea"/>
              </a:rPr>
              <a:t>두더지 게임</a:t>
            </a:r>
            <a:endParaRPr lang="en-US" altLang="ko-KR" sz="1000" dirty="0" smtClean="0">
              <a:solidFill>
                <a:srgbClr val="4B2F70"/>
              </a:solidFill>
              <a:latin typeface="+mn-ea"/>
            </a:endParaRPr>
          </a:p>
          <a:p>
            <a:pPr>
              <a:defRPr/>
            </a:pPr>
            <a:endParaRPr lang="en-US" altLang="ko-KR" sz="1000" dirty="0" smtClean="0">
              <a:solidFill>
                <a:srgbClr val="4B2F70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solidFill>
                  <a:srgbClr val="4B2F70"/>
                </a:solidFill>
                <a:latin typeface="+mn-ea"/>
              </a:rPr>
              <a:t>■ </a:t>
            </a:r>
            <a:r>
              <a:rPr lang="ko-KR" altLang="en-US" sz="1000" b="1" dirty="0" smtClean="0">
                <a:solidFill>
                  <a:srgbClr val="4B2F70"/>
                </a:solidFill>
                <a:latin typeface="+mn-ea"/>
              </a:rPr>
              <a:t>통합 및 테스트</a:t>
            </a:r>
            <a:endParaRPr lang="en-US" altLang="ko-KR" sz="1000" b="1" dirty="0" smtClean="0">
              <a:solidFill>
                <a:srgbClr val="4B2F70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4B2F7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4B2F70"/>
                </a:solidFill>
                <a:latin typeface="+mn-ea"/>
              </a:rPr>
              <a:t> - </a:t>
            </a:r>
            <a:r>
              <a:rPr lang="ko-KR" altLang="en-US" sz="1000" dirty="0" smtClean="0">
                <a:solidFill>
                  <a:srgbClr val="4B2F70"/>
                </a:solidFill>
                <a:latin typeface="+mn-ea"/>
              </a:rPr>
              <a:t>통합 테스트</a:t>
            </a:r>
            <a:endParaRPr lang="en-US" altLang="ko-KR" sz="1000" b="1" dirty="0" smtClean="0">
              <a:solidFill>
                <a:srgbClr val="4B2F70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2163" y="1484313"/>
            <a:ext cx="3419475" cy="12311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solidFill>
                  <a:srgbClr val="4B2F70"/>
                </a:solidFill>
                <a:latin typeface="+mn-lt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latin typeface="+mn-lt"/>
              </a:rPr>
              <a:t>팀</a:t>
            </a:r>
            <a:r>
              <a:rPr lang="ko-KR" altLang="en-US" sz="1100" b="1" dirty="0">
                <a:solidFill>
                  <a:srgbClr val="4B2F70"/>
                </a:solidFill>
                <a:latin typeface="+mn-lt"/>
              </a:rPr>
              <a:t>장</a:t>
            </a:r>
            <a:endParaRPr lang="en-US" altLang="ko-KR" sz="1100" dirty="0">
              <a:solidFill>
                <a:srgbClr val="4B2F70"/>
              </a:solidFill>
              <a:latin typeface="+mn-lt"/>
            </a:endParaRPr>
          </a:p>
          <a:p>
            <a:pPr>
              <a:defRPr/>
            </a:pPr>
            <a:r>
              <a:rPr lang="en-US" altLang="ko-KR" sz="1100" dirty="0" smtClean="0">
                <a:solidFill>
                  <a:srgbClr val="4B2F70"/>
                </a:solidFill>
                <a:latin typeface="+mn-ea"/>
              </a:rPr>
              <a:t>  </a:t>
            </a:r>
            <a:r>
              <a:rPr lang="en-US" altLang="ko-KR" sz="1100" dirty="0">
                <a:solidFill>
                  <a:srgbClr val="4B2F70"/>
                </a:solidFill>
                <a:latin typeface="+mn-ea"/>
              </a:rPr>
              <a:t>-</a:t>
            </a:r>
            <a:r>
              <a:rPr lang="ko-KR" altLang="en-US" sz="1100" dirty="0">
                <a:solidFill>
                  <a:srgbClr val="4B2F70"/>
                </a:solidFill>
                <a:latin typeface="+mn-ea"/>
              </a:rPr>
              <a:t> </a:t>
            </a:r>
            <a:r>
              <a:rPr lang="ko-KR" altLang="en-US" sz="1100" dirty="0" smtClean="0">
                <a:solidFill>
                  <a:srgbClr val="4B2F70"/>
                </a:solidFill>
                <a:latin typeface="+mn-ea"/>
              </a:rPr>
              <a:t>기획 및 프로젝트 진행 컨트롤</a:t>
            </a:r>
            <a:endParaRPr lang="en-US" altLang="ko-KR" sz="1100" b="1" dirty="0" smtClean="0">
              <a:solidFill>
                <a:srgbClr val="4B2F70"/>
              </a:solidFill>
              <a:latin typeface="+mn-ea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latin typeface="+mn-ea"/>
                <a:ea typeface="+mn-ea"/>
              </a:rPr>
              <a:t>■ 게임 페이지 작성</a:t>
            </a:r>
            <a:endParaRPr lang="en-US" altLang="ko-KR" sz="1100" b="1" dirty="0" smtClean="0">
              <a:solidFill>
                <a:srgbClr val="4B2F7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rgbClr val="4B2F70"/>
                </a:solidFill>
                <a:latin typeface="+mn-ea"/>
                <a:ea typeface="+mn-ea"/>
              </a:rPr>
              <a:t>  </a:t>
            </a:r>
            <a:r>
              <a:rPr lang="en-US" altLang="ko-KR" sz="1000" dirty="0">
                <a:solidFill>
                  <a:srgbClr val="4B2F70"/>
                </a:solidFill>
                <a:latin typeface="+mn-ea"/>
                <a:ea typeface="+mn-ea"/>
              </a:rPr>
              <a:t>-</a:t>
            </a:r>
            <a:r>
              <a:rPr lang="ko-KR" altLang="en-US" sz="1000" dirty="0">
                <a:solidFill>
                  <a:srgbClr val="4B2F70"/>
                </a:solidFill>
                <a:latin typeface="+mn-ea"/>
                <a:ea typeface="+mn-ea"/>
              </a:rPr>
              <a:t> </a:t>
            </a:r>
            <a:r>
              <a:rPr lang="ko-KR" altLang="en-US" sz="1000" dirty="0" smtClean="0">
                <a:solidFill>
                  <a:srgbClr val="4B2F70"/>
                </a:solidFill>
                <a:latin typeface="+mn-ea"/>
                <a:ea typeface="+mn-ea"/>
              </a:rPr>
              <a:t>색깔 맞추기</a:t>
            </a:r>
            <a:endParaRPr lang="en-US" altLang="ko-KR" sz="1000" dirty="0">
              <a:solidFill>
                <a:srgbClr val="4B2F7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4B2F70"/>
                </a:solidFill>
                <a:latin typeface="+mn-ea"/>
                <a:ea typeface="+mn-ea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latin typeface="+mn-ea"/>
                <a:ea typeface="+mn-ea"/>
              </a:rPr>
              <a:t>틀린 그림 찾기 게임</a:t>
            </a:r>
            <a:endParaRPr lang="en-US" altLang="ko-KR" sz="1000" dirty="0" smtClean="0">
              <a:solidFill>
                <a:srgbClr val="4B2F7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4B2F70"/>
                </a:solidFill>
                <a:latin typeface="+mn-ea"/>
                <a:ea typeface="+mn-ea"/>
              </a:rPr>
              <a:t> </a:t>
            </a:r>
            <a:r>
              <a:rPr lang="en-US" altLang="ko-KR" sz="1000" dirty="0" smtClean="0">
                <a:solidFill>
                  <a:srgbClr val="4B2F70"/>
                </a:solidFill>
                <a:latin typeface="+mn-ea"/>
                <a:ea typeface="+mn-ea"/>
              </a:rPr>
              <a:t> - </a:t>
            </a:r>
            <a:r>
              <a:rPr lang="ko-KR" altLang="en-US" sz="1000" dirty="0" smtClean="0">
                <a:solidFill>
                  <a:srgbClr val="4B2F70"/>
                </a:solidFill>
                <a:latin typeface="+mn-ea"/>
                <a:ea typeface="+mn-ea"/>
              </a:rPr>
              <a:t>그 외 게임</a:t>
            </a:r>
            <a:endParaRPr lang="en-US" altLang="ko-KR" sz="1000" dirty="0" smtClean="0">
              <a:solidFill>
                <a:srgbClr val="4B2F70"/>
              </a:solidFill>
              <a:latin typeface="+mn-ea"/>
              <a:ea typeface="+mn-ea"/>
            </a:endParaRPr>
          </a:p>
        </p:txBody>
      </p:sp>
      <p:grpSp>
        <p:nvGrpSpPr>
          <p:cNvPr id="22" name="그룹 4"/>
          <p:cNvGrpSpPr>
            <a:grpSpLocks/>
          </p:cNvGrpSpPr>
          <p:nvPr/>
        </p:nvGrpSpPr>
        <p:grpSpPr bwMode="auto">
          <a:xfrm>
            <a:off x="683568" y="3645024"/>
            <a:ext cx="3419475" cy="2413000"/>
            <a:chOff x="683568" y="908720"/>
            <a:chExt cx="3420000" cy="2412048"/>
          </a:xfrm>
        </p:grpSpPr>
        <p:sp>
          <p:nvSpPr>
            <p:cNvPr id="23" name="직사각형 22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이소</a:t>
              </a:r>
              <a:r>
                <a:rPr lang="ko-KR" altLang="en-US" sz="1400" b="1" dirty="0"/>
                <a:t>영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91518" y="4076824"/>
            <a:ext cx="3419475" cy="140038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solidFill>
                  <a:srgbClr val="4B2F70"/>
                </a:solidFill>
                <a:latin typeface="+mn-ea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latin typeface="+mn-ea"/>
              </a:rPr>
              <a:t>메인 페이지 작성</a:t>
            </a:r>
            <a:endParaRPr lang="en-US" altLang="ko-KR" sz="1100" b="1" dirty="0" smtClean="0">
              <a:solidFill>
                <a:srgbClr val="4B2F70"/>
              </a:solidFill>
              <a:latin typeface="+mn-ea"/>
            </a:endParaRPr>
          </a:p>
          <a:p>
            <a:pPr>
              <a:defRPr/>
            </a:pPr>
            <a:r>
              <a:rPr lang="en-US" altLang="ko-KR" sz="1100" dirty="0" smtClean="0">
                <a:solidFill>
                  <a:srgbClr val="4B2F70"/>
                </a:solidFill>
                <a:latin typeface="+mn-ea"/>
              </a:rPr>
              <a:t> </a:t>
            </a:r>
            <a:r>
              <a:rPr lang="en-US" altLang="ko-KR" sz="1100" dirty="0">
                <a:solidFill>
                  <a:srgbClr val="4B2F70"/>
                </a:solidFill>
                <a:latin typeface="+mn-ea"/>
              </a:rPr>
              <a:t>-</a:t>
            </a:r>
            <a:r>
              <a:rPr lang="ko-KR" altLang="en-US" sz="1100" dirty="0">
                <a:solidFill>
                  <a:srgbClr val="4B2F7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4B2F70"/>
                </a:solidFill>
                <a:latin typeface="+mn-ea"/>
              </a:rPr>
              <a:t> yahoo.com</a:t>
            </a:r>
            <a:r>
              <a:rPr lang="ko-KR" altLang="en-US" sz="1100" dirty="0" smtClean="0">
                <a:solidFill>
                  <a:srgbClr val="4B2F70"/>
                </a:solidFill>
                <a:latin typeface="+mn-ea"/>
              </a:rPr>
              <a:t>와</a:t>
            </a:r>
            <a:r>
              <a:rPr lang="en-US" altLang="ko-KR" sz="1100" dirty="0" smtClean="0">
                <a:solidFill>
                  <a:srgbClr val="4B2F70"/>
                </a:solidFill>
                <a:latin typeface="+mn-ea"/>
              </a:rPr>
              <a:t> YG</a:t>
            </a:r>
            <a:r>
              <a:rPr lang="ko-KR" altLang="en-US" sz="1100" dirty="0" smtClean="0">
                <a:solidFill>
                  <a:srgbClr val="4B2F70"/>
                </a:solidFill>
                <a:latin typeface="+mn-ea"/>
              </a:rPr>
              <a:t>엔터테인먼트를 </a:t>
            </a:r>
            <a:r>
              <a:rPr lang="ko-KR" altLang="en-US" sz="1100" dirty="0" err="1" smtClean="0">
                <a:solidFill>
                  <a:srgbClr val="4B2F70"/>
                </a:solidFill>
                <a:latin typeface="+mn-ea"/>
              </a:rPr>
              <a:t>밴치마킹</a:t>
            </a:r>
            <a:endParaRPr lang="en-US" altLang="ko-KR" sz="1100" dirty="0" smtClean="0">
              <a:solidFill>
                <a:srgbClr val="4B2F70"/>
              </a:solidFill>
              <a:latin typeface="+mn-ea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latin typeface="+mn-ea"/>
                <a:ea typeface="+mn-ea"/>
              </a:rPr>
              <a:t>■ 좌석 예약 및 회원 관련 구현</a:t>
            </a:r>
            <a:endParaRPr lang="en-US" altLang="ko-KR" sz="1100" b="1" dirty="0" smtClean="0">
              <a:solidFill>
                <a:srgbClr val="4B2F7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rgbClr val="4B2F70"/>
                </a:solidFill>
                <a:latin typeface="+mn-ea"/>
                <a:ea typeface="+mn-ea"/>
              </a:rPr>
              <a:t>  </a:t>
            </a:r>
            <a:r>
              <a:rPr lang="en-US" altLang="ko-KR" sz="1000" dirty="0">
                <a:solidFill>
                  <a:srgbClr val="4B2F70"/>
                </a:solidFill>
                <a:latin typeface="+mn-ea"/>
                <a:ea typeface="+mn-ea"/>
              </a:rPr>
              <a:t>-</a:t>
            </a:r>
            <a:r>
              <a:rPr lang="ko-KR" altLang="en-US" sz="1000" dirty="0">
                <a:solidFill>
                  <a:srgbClr val="4B2F70"/>
                </a:solidFill>
                <a:latin typeface="+mn-ea"/>
                <a:ea typeface="+mn-ea"/>
              </a:rPr>
              <a:t> </a:t>
            </a:r>
            <a:r>
              <a:rPr lang="en-US" altLang="ko-KR" sz="1000" dirty="0" smtClean="0">
                <a:solidFill>
                  <a:srgbClr val="4B2F70"/>
                </a:solidFill>
                <a:latin typeface="+mn-ea"/>
                <a:ea typeface="+mn-ea"/>
              </a:rPr>
              <a:t> </a:t>
            </a:r>
            <a:r>
              <a:rPr lang="ko-KR" altLang="en-US" sz="1000" dirty="0" smtClean="0">
                <a:solidFill>
                  <a:srgbClr val="4B2F70"/>
                </a:solidFill>
                <a:latin typeface="+mn-ea"/>
                <a:ea typeface="+mn-ea"/>
              </a:rPr>
              <a:t>날짜</a:t>
            </a:r>
            <a:r>
              <a:rPr lang="en-US" altLang="ko-KR" sz="1000" dirty="0" smtClean="0">
                <a:solidFill>
                  <a:srgbClr val="4B2F70"/>
                </a:solidFill>
                <a:latin typeface="+mn-ea"/>
                <a:ea typeface="+mn-ea"/>
              </a:rPr>
              <a:t>, </a:t>
            </a:r>
            <a:r>
              <a:rPr lang="ko-KR" altLang="en-US" sz="1000" dirty="0" smtClean="0">
                <a:solidFill>
                  <a:srgbClr val="4B2F70"/>
                </a:solidFill>
                <a:latin typeface="+mn-ea"/>
                <a:ea typeface="+mn-ea"/>
              </a:rPr>
              <a:t>시간</a:t>
            </a:r>
            <a:r>
              <a:rPr lang="en-US" altLang="ko-KR" sz="1000" dirty="0" smtClean="0">
                <a:solidFill>
                  <a:srgbClr val="4B2F70"/>
                </a:solidFill>
                <a:latin typeface="+mn-ea"/>
                <a:ea typeface="+mn-ea"/>
              </a:rPr>
              <a:t>, </a:t>
            </a:r>
            <a:r>
              <a:rPr lang="ko-KR" altLang="en-US" sz="1000" dirty="0" smtClean="0">
                <a:solidFill>
                  <a:srgbClr val="4B2F70"/>
                </a:solidFill>
                <a:latin typeface="+mn-ea"/>
                <a:ea typeface="+mn-ea"/>
              </a:rPr>
              <a:t>지점</a:t>
            </a:r>
            <a:r>
              <a:rPr lang="en-US" altLang="ko-KR" sz="1000" dirty="0" smtClean="0">
                <a:solidFill>
                  <a:srgbClr val="4B2F70"/>
                </a:solidFill>
                <a:latin typeface="+mn-ea"/>
                <a:ea typeface="+mn-ea"/>
              </a:rPr>
              <a:t>, </a:t>
            </a:r>
            <a:r>
              <a:rPr lang="ko-KR" altLang="en-US" sz="1000" dirty="0" smtClean="0">
                <a:solidFill>
                  <a:srgbClr val="4B2F70"/>
                </a:solidFill>
                <a:latin typeface="+mn-ea"/>
                <a:ea typeface="+mn-ea"/>
              </a:rPr>
              <a:t>좌석 예약</a:t>
            </a:r>
            <a:r>
              <a:rPr lang="en-US" altLang="ko-KR" sz="1000" dirty="0" smtClean="0">
                <a:solidFill>
                  <a:srgbClr val="4B2F70"/>
                </a:solidFill>
                <a:latin typeface="+mn-ea"/>
                <a:ea typeface="+mn-ea"/>
              </a:rPr>
              <a:t>, </a:t>
            </a:r>
            <a:r>
              <a:rPr lang="ko-KR" altLang="en-US" sz="1000" dirty="0" smtClean="0">
                <a:solidFill>
                  <a:srgbClr val="4B2F70"/>
                </a:solidFill>
                <a:latin typeface="+mn-ea"/>
                <a:ea typeface="+mn-ea"/>
              </a:rPr>
              <a:t>로그인</a:t>
            </a:r>
            <a:r>
              <a:rPr lang="en-US" altLang="ko-KR" sz="1000" dirty="0" smtClean="0">
                <a:solidFill>
                  <a:srgbClr val="4B2F70"/>
                </a:solidFill>
                <a:latin typeface="+mn-ea"/>
                <a:ea typeface="+mn-ea"/>
              </a:rPr>
              <a:t>, </a:t>
            </a:r>
            <a:r>
              <a:rPr lang="ko-KR" altLang="en-US" sz="1000" dirty="0" smtClean="0">
                <a:solidFill>
                  <a:srgbClr val="4B2F70"/>
                </a:solidFill>
                <a:latin typeface="+mn-ea"/>
                <a:ea typeface="+mn-ea"/>
              </a:rPr>
              <a:t>개인 포인트 조회</a:t>
            </a:r>
            <a:endParaRPr lang="en-US" altLang="ko-KR" sz="1000" dirty="0">
              <a:solidFill>
                <a:srgbClr val="4B2F70"/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solidFill>
                <a:srgbClr val="4B2F7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>
                <a:solidFill>
                  <a:srgbClr val="4B2F70"/>
                </a:solidFill>
                <a:latin typeface="+mn-ea"/>
                <a:ea typeface="+mn-ea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latin typeface="+mn-ea"/>
                <a:ea typeface="+mn-ea"/>
              </a:rPr>
              <a:t>메</a:t>
            </a:r>
            <a:r>
              <a:rPr lang="ko-KR" altLang="en-US" sz="1100" b="1" dirty="0">
                <a:solidFill>
                  <a:srgbClr val="4B2F70"/>
                </a:solidFill>
                <a:latin typeface="+mn-ea"/>
                <a:ea typeface="+mn-ea"/>
              </a:rPr>
              <a:t>인</a:t>
            </a:r>
            <a:r>
              <a:rPr lang="ko-KR" altLang="en-US" sz="1100" b="1" dirty="0" smtClean="0">
                <a:solidFill>
                  <a:srgbClr val="4B2F70"/>
                </a:solidFill>
                <a:latin typeface="+mn-ea"/>
                <a:ea typeface="+mn-ea"/>
              </a:rPr>
              <a:t> 구현</a:t>
            </a:r>
            <a:endParaRPr lang="ko-KR" altLang="en-US" sz="1000" dirty="0">
              <a:solidFill>
                <a:srgbClr val="4B2F7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214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" y="115888"/>
            <a:ext cx="19526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  <a:ea typeface="+mn-ea"/>
              </a:rPr>
              <a:t>프로젝트 일정계획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" t="20519" r="50000" b="30153"/>
          <a:stretch/>
        </p:blipFill>
        <p:spPr bwMode="auto">
          <a:xfrm>
            <a:off x="251520" y="980728"/>
            <a:ext cx="8654902" cy="4933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9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" y="115888"/>
            <a:ext cx="1211263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FF3478"/>
                </a:solidFill>
                <a:latin typeface="+mn-ea"/>
                <a:ea typeface="+mn-ea"/>
              </a:rPr>
              <a:t>스토리보드</a:t>
            </a:r>
            <a:endParaRPr lang="ko-KR" altLang="en-US" sz="1050" b="1" dirty="0">
              <a:solidFill>
                <a:srgbClr val="FF3478"/>
              </a:solidFill>
              <a:latin typeface="+mn-ea"/>
              <a:ea typeface="+mn-ea"/>
            </a:endParaRPr>
          </a:p>
        </p:txBody>
      </p:sp>
      <p:sp>
        <p:nvSpPr>
          <p:cNvPr id="22537" name="제목 1"/>
          <p:cNvSpPr txBox="1">
            <a:spLocks/>
          </p:cNvSpPr>
          <p:nvPr/>
        </p:nvSpPr>
        <p:spPr bwMode="auto">
          <a:xfrm>
            <a:off x="20638" y="476250"/>
            <a:ext cx="54149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1400" b="1" dirty="0" smtClean="0">
                <a:solidFill>
                  <a:srgbClr val="A47160"/>
                </a:solidFill>
              </a:rPr>
              <a:t>첫 메인 페이지</a:t>
            </a:r>
            <a:endParaRPr kumimoji="0" lang="ko-KR" altLang="en-US" sz="1400" b="1" dirty="0">
              <a:solidFill>
                <a:srgbClr val="A47160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10099" r="2049" b="78802"/>
          <a:stretch/>
        </p:blipFill>
        <p:spPr bwMode="auto">
          <a:xfrm>
            <a:off x="329608" y="764704"/>
            <a:ext cx="851890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9608" y="728439"/>
            <a:ext cx="8518907" cy="7563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76" y="5805264"/>
            <a:ext cx="7632848" cy="70186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2360" y="38233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Header</a:t>
            </a:r>
            <a:r>
              <a:rPr lang="ko-KR" altLang="en-US" dirty="0" smtClean="0"/>
              <a:t>부분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87792" r="2049" b="1389"/>
          <a:stretch/>
        </p:blipFill>
        <p:spPr bwMode="auto">
          <a:xfrm>
            <a:off x="329608" y="5805264"/>
            <a:ext cx="8518907" cy="7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62981" y="5949280"/>
            <a:ext cx="85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Footer</a:t>
            </a:r>
          </a:p>
          <a:p>
            <a:pPr algn="ctr"/>
            <a:r>
              <a:rPr lang="ko-KR" altLang="en-US" dirty="0" smtClean="0"/>
              <a:t>부</a:t>
            </a:r>
            <a:r>
              <a:rPr lang="ko-KR" altLang="en-US" dirty="0"/>
              <a:t>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89530" y="1772816"/>
            <a:ext cx="7723503" cy="1227768"/>
          </a:xfrm>
          <a:prstGeom prst="rect">
            <a:avLst/>
          </a:prstGeom>
          <a:solidFill>
            <a:srgbClr val="EBEBF0"/>
          </a:solidFill>
          <a:ln w="19050">
            <a:solidFill>
              <a:srgbClr val="D6D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smtClean="0">
                <a:solidFill>
                  <a:srgbClr val="3F3F48"/>
                </a:solidFill>
              </a:rPr>
              <a:t>슬라이드 </a:t>
            </a:r>
            <a:r>
              <a:rPr kumimoji="0" lang="ko-KR" altLang="en-US" sz="1100" dirty="0" err="1" smtClean="0">
                <a:solidFill>
                  <a:srgbClr val="3F3F48"/>
                </a:solidFill>
              </a:rPr>
              <a:t>베너</a:t>
            </a:r>
            <a:endParaRPr kumimoji="0" lang="ko-KR" altLang="en-US" sz="1100" dirty="0">
              <a:solidFill>
                <a:srgbClr val="3F3F48"/>
              </a:solidFill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778535" y="3145492"/>
            <a:ext cx="1849250" cy="1103774"/>
          </a:xfrm>
          <a:prstGeom prst="rect">
            <a:avLst/>
          </a:prstGeom>
          <a:solidFill>
            <a:srgbClr val="EBEBF0"/>
          </a:solidFill>
          <a:ln>
            <a:solidFill>
              <a:srgbClr val="D6D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solidFill>
                  <a:srgbClr val="3F3F48"/>
                </a:solidFill>
              </a:rPr>
              <a:t>게임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1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으로</a:t>
            </a:r>
            <a:endParaRPr kumimoji="0" lang="ko-KR" altLang="en-US" sz="1100" dirty="0">
              <a:solidFill>
                <a:srgbClr val="3F3F48"/>
              </a:solidFill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2751987" y="3145492"/>
            <a:ext cx="1849250" cy="1103774"/>
          </a:xfrm>
          <a:prstGeom prst="rect">
            <a:avLst/>
          </a:prstGeom>
          <a:solidFill>
            <a:srgbClr val="EBEBF0"/>
          </a:solidFill>
          <a:ln>
            <a:solidFill>
              <a:srgbClr val="D6D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solidFill>
                  <a:srgbClr val="3F3F48"/>
                </a:solidFill>
              </a:rPr>
              <a:t>게임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2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으로</a:t>
            </a:r>
            <a:endParaRPr kumimoji="0" lang="ko-KR" altLang="en-US" sz="1100" dirty="0">
              <a:solidFill>
                <a:srgbClr val="3F3F48"/>
              </a:solidFill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716016" y="3145492"/>
            <a:ext cx="1849250" cy="1103774"/>
          </a:xfrm>
          <a:prstGeom prst="rect">
            <a:avLst/>
          </a:prstGeom>
          <a:solidFill>
            <a:srgbClr val="EBEBF0"/>
          </a:solidFill>
          <a:ln>
            <a:solidFill>
              <a:srgbClr val="D6D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solidFill>
                  <a:srgbClr val="3F3F48"/>
                </a:solidFill>
              </a:rPr>
              <a:t>게임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3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으로</a:t>
            </a:r>
            <a:endParaRPr kumimoji="0" lang="ko-KR" altLang="en-US" sz="1100" dirty="0">
              <a:solidFill>
                <a:srgbClr val="3F3F48"/>
              </a:solidFill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651320" y="3149124"/>
            <a:ext cx="1849250" cy="1103774"/>
          </a:xfrm>
          <a:prstGeom prst="rect">
            <a:avLst/>
          </a:prstGeom>
          <a:solidFill>
            <a:srgbClr val="EBEBF0"/>
          </a:solidFill>
          <a:ln>
            <a:solidFill>
              <a:srgbClr val="D6D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solidFill>
                  <a:srgbClr val="3F3F48"/>
                </a:solidFill>
              </a:rPr>
              <a:t>게임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4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으로</a:t>
            </a:r>
            <a:endParaRPr kumimoji="0" lang="ko-KR" altLang="en-US" sz="1100" dirty="0">
              <a:solidFill>
                <a:srgbClr val="3F3F48"/>
              </a:solidFill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778533" y="4413458"/>
            <a:ext cx="3822703" cy="1103774"/>
          </a:xfrm>
          <a:prstGeom prst="rect">
            <a:avLst/>
          </a:prstGeom>
          <a:solidFill>
            <a:srgbClr val="EBEBF0"/>
          </a:solidFill>
          <a:ln>
            <a:solidFill>
              <a:srgbClr val="D6D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err="1" smtClean="0">
                <a:solidFill>
                  <a:srgbClr val="3F3F48"/>
                </a:solidFill>
              </a:rPr>
              <a:t>게임방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 예약</a:t>
            </a:r>
            <a:endParaRPr kumimoji="0" lang="ko-KR" altLang="en-US" sz="1100" dirty="0">
              <a:solidFill>
                <a:srgbClr val="3F3F48"/>
              </a:solidFill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716017" y="4413458"/>
            <a:ext cx="3784554" cy="1103774"/>
          </a:xfrm>
          <a:prstGeom prst="rect">
            <a:avLst/>
          </a:prstGeom>
          <a:solidFill>
            <a:srgbClr val="EBEBF0"/>
          </a:solidFill>
          <a:ln>
            <a:solidFill>
              <a:srgbClr val="D6D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err="1" smtClean="0">
                <a:solidFill>
                  <a:srgbClr val="3F3F48"/>
                </a:solidFill>
              </a:rPr>
              <a:t>게임방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 체인점을 모십니다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. 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광</a:t>
            </a:r>
            <a:r>
              <a:rPr kumimoji="0" lang="ko-KR" altLang="en-US" sz="1100" dirty="0">
                <a:solidFill>
                  <a:srgbClr val="3F3F48"/>
                </a:solidFill>
              </a:rPr>
              <a:t>고</a:t>
            </a:r>
          </a:p>
        </p:txBody>
      </p:sp>
    </p:spTree>
    <p:extLst>
      <p:ext uri="{BB962C8B-B14F-4D97-AF65-F5344CB8AC3E}">
        <p14:creationId xmlns:p14="http://schemas.microsoft.com/office/powerpoint/2010/main" val="21280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" y="115888"/>
            <a:ext cx="1211263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FF3478"/>
                </a:solidFill>
                <a:latin typeface="+mn-ea"/>
                <a:ea typeface="+mn-ea"/>
              </a:rPr>
              <a:t>스토리보드</a:t>
            </a:r>
            <a:endParaRPr lang="ko-KR" altLang="en-US" sz="1050" b="1" dirty="0">
              <a:solidFill>
                <a:srgbClr val="FF3478"/>
              </a:solidFill>
              <a:latin typeface="+mn-ea"/>
              <a:ea typeface="+mn-ea"/>
            </a:endParaRPr>
          </a:p>
        </p:txBody>
      </p:sp>
      <p:sp>
        <p:nvSpPr>
          <p:cNvPr id="22537" name="제목 1"/>
          <p:cNvSpPr txBox="1">
            <a:spLocks/>
          </p:cNvSpPr>
          <p:nvPr/>
        </p:nvSpPr>
        <p:spPr bwMode="auto">
          <a:xfrm>
            <a:off x="20638" y="476250"/>
            <a:ext cx="54149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1400" b="1" dirty="0" smtClean="0">
                <a:solidFill>
                  <a:srgbClr val="A47160"/>
                </a:solidFill>
              </a:rPr>
              <a:t>예약화면</a:t>
            </a:r>
            <a:endParaRPr kumimoji="0" lang="ko-KR" altLang="en-US" sz="1400" b="1" dirty="0">
              <a:solidFill>
                <a:srgbClr val="A47160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10099" r="2049" b="78802"/>
          <a:stretch/>
        </p:blipFill>
        <p:spPr bwMode="auto">
          <a:xfrm>
            <a:off x="329608" y="764704"/>
            <a:ext cx="851890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9608" y="728439"/>
            <a:ext cx="8518907" cy="7563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76" y="5805264"/>
            <a:ext cx="7632848" cy="70186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2360" y="38233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Header</a:t>
            </a:r>
            <a:r>
              <a:rPr lang="ko-KR" altLang="en-US" dirty="0" smtClean="0"/>
              <a:t>부분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87792" r="2049" b="1389"/>
          <a:stretch/>
        </p:blipFill>
        <p:spPr bwMode="auto">
          <a:xfrm>
            <a:off x="329608" y="5805264"/>
            <a:ext cx="8518907" cy="7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62981" y="5949280"/>
            <a:ext cx="85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Footer</a:t>
            </a:r>
          </a:p>
          <a:p>
            <a:pPr algn="ctr"/>
            <a:r>
              <a:rPr lang="ko-KR" altLang="en-US" dirty="0" smtClean="0"/>
              <a:t>부</a:t>
            </a:r>
            <a:r>
              <a:rPr lang="ko-KR" altLang="en-US" dirty="0"/>
              <a:t>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23091" y="1788262"/>
            <a:ext cx="2051843" cy="1410304"/>
          </a:xfrm>
          <a:prstGeom prst="rect">
            <a:avLst/>
          </a:prstGeom>
          <a:solidFill>
            <a:srgbClr val="EBEBF0"/>
          </a:solidFill>
          <a:ln w="19050">
            <a:solidFill>
              <a:srgbClr val="D6D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solidFill>
                  <a:srgbClr val="3F3F48"/>
                </a:solidFill>
              </a:rPr>
              <a:t>달력을 통해 날짜 선택</a:t>
            </a:r>
            <a:endParaRPr kumimoji="0" lang="ko-KR" altLang="en-US" sz="1100" dirty="0">
              <a:solidFill>
                <a:srgbClr val="3F3F48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23091" y="3334296"/>
            <a:ext cx="2051843" cy="1296144"/>
          </a:xfrm>
          <a:prstGeom prst="rect">
            <a:avLst/>
          </a:prstGeom>
          <a:solidFill>
            <a:srgbClr val="EBEBF0"/>
          </a:solidFill>
          <a:ln w="19050">
            <a:solidFill>
              <a:srgbClr val="D6D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solidFill>
                  <a:srgbClr val="3F3F48"/>
                </a:solidFill>
              </a:rPr>
              <a:t>지점 선택</a:t>
            </a:r>
            <a:endParaRPr kumimoji="0" lang="ko-KR" altLang="en-US" sz="1100" dirty="0">
              <a:solidFill>
                <a:srgbClr val="3F3F48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32409" y="4797152"/>
            <a:ext cx="5471839" cy="720079"/>
          </a:xfrm>
          <a:prstGeom prst="rect">
            <a:avLst/>
          </a:prstGeom>
          <a:solidFill>
            <a:srgbClr val="EBEBF0"/>
          </a:solidFill>
          <a:ln w="19050">
            <a:solidFill>
              <a:srgbClr val="D6D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6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solidFill>
                  <a:srgbClr val="3F3F48"/>
                </a:solidFill>
              </a:rPr>
              <a:t>날짜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:                           	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성인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: x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명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, 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청소년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: x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명</a:t>
            </a:r>
            <a:endParaRPr kumimoji="0" lang="en-US" altLang="ko-KR" sz="1100" dirty="0" smtClean="0">
              <a:solidFill>
                <a:srgbClr val="3F3F48"/>
              </a:solidFill>
            </a:endParaRPr>
          </a:p>
          <a:p>
            <a:pPr marL="36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solidFill>
                  <a:srgbClr val="3F3F48"/>
                </a:solidFill>
              </a:rPr>
              <a:t>시간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:			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가격</a:t>
            </a:r>
            <a:r>
              <a:rPr kumimoji="0" lang="en-US" altLang="ko-KR" sz="1100" dirty="0">
                <a:solidFill>
                  <a:srgbClr val="3F3F48"/>
                </a:solidFill>
              </a:rPr>
              <a:t>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: XXXX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원</a:t>
            </a:r>
            <a:endParaRPr kumimoji="0" lang="en-US" altLang="ko-KR" sz="1100" dirty="0" smtClean="0">
              <a:solidFill>
                <a:srgbClr val="3F3F48"/>
              </a:solidFill>
            </a:endParaRPr>
          </a:p>
          <a:p>
            <a:pPr marL="36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solidFill>
                  <a:srgbClr val="3F3F48"/>
                </a:solidFill>
              </a:rPr>
              <a:t>지점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: 			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포인트사용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:</a:t>
            </a:r>
            <a:endParaRPr kumimoji="0" lang="ko-KR" altLang="en-US" sz="1100" dirty="0">
              <a:solidFill>
                <a:srgbClr val="3F3F48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27334" y="1766692"/>
            <a:ext cx="1324149" cy="2863748"/>
          </a:xfrm>
          <a:prstGeom prst="rect">
            <a:avLst/>
          </a:prstGeom>
          <a:solidFill>
            <a:srgbClr val="EBEBF0"/>
          </a:solidFill>
          <a:ln w="19050">
            <a:solidFill>
              <a:srgbClr val="D6D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solidFill>
                  <a:srgbClr val="3F3F48"/>
                </a:solidFill>
              </a:rPr>
              <a:t>시간 선택</a:t>
            </a:r>
            <a:endParaRPr kumimoji="0" lang="en-US" altLang="ko-KR" sz="1100" dirty="0" smtClean="0">
              <a:solidFill>
                <a:srgbClr val="3F3F48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srgbClr val="3F3F48"/>
                </a:solidFill>
              </a:rPr>
              <a:t>09:00 ~ 10:00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srgbClr val="3F3F48"/>
                </a:solidFill>
              </a:rPr>
              <a:t>10:00 ~ 11:00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srgbClr val="3F3F48"/>
                </a:solidFill>
              </a:rPr>
              <a:t>11:00 ~ 12:00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srgbClr val="3F3F48"/>
                </a:solidFill>
              </a:rPr>
              <a:t>12:00 ~ 13:00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srgbClr val="3F3F48"/>
                </a:solidFill>
              </a:rPr>
              <a:t>13:00 </a:t>
            </a:r>
            <a:r>
              <a:rPr kumimoji="0" lang="en-US" altLang="ko-KR" sz="1100" dirty="0">
                <a:solidFill>
                  <a:srgbClr val="3F3F48"/>
                </a:solidFill>
              </a:rPr>
              <a:t>~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14:00</a:t>
            </a:r>
            <a:endParaRPr kumimoji="0" lang="ko-KR" altLang="en-US" sz="1100" dirty="0">
              <a:solidFill>
                <a:srgbClr val="3F3F48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srgbClr val="3F3F48"/>
                </a:solidFill>
              </a:rPr>
              <a:t>14:00 </a:t>
            </a:r>
            <a:r>
              <a:rPr kumimoji="0" lang="en-US" altLang="ko-KR" sz="1100" dirty="0">
                <a:solidFill>
                  <a:srgbClr val="3F3F48"/>
                </a:solidFill>
              </a:rPr>
              <a:t>~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15:00</a:t>
            </a:r>
            <a:endParaRPr kumimoji="0" lang="ko-KR" altLang="en-US" sz="1100" dirty="0">
              <a:solidFill>
                <a:srgbClr val="3F3F48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srgbClr val="3F3F48"/>
                </a:solidFill>
              </a:rPr>
              <a:t>15:00 </a:t>
            </a:r>
            <a:r>
              <a:rPr kumimoji="0" lang="en-US" altLang="ko-KR" sz="1100" dirty="0">
                <a:solidFill>
                  <a:srgbClr val="3F3F48"/>
                </a:solidFill>
              </a:rPr>
              <a:t>~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16:00</a:t>
            </a:r>
            <a:endParaRPr kumimoji="0" lang="ko-KR" altLang="en-US" sz="1100" dirty="0">
              <a:solidFill>
                <a:srgbClr val="3F3F48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srgbClr val="3F3F48"/>
                </a:solidFill>
              </a:rPr>
              <a:t>16:00 </a:t>
            </a:r>
            <a:r>
              <a:rPr kumimoji="0" lang="en-US" altLang="ko-KR" sz="1100" dirty="0">
                <a:solidFill>
                  <a:srgbClr val="3F3F48"/>
                </a:solidFill>
              </a:rPr>
              <a:t>~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17:00</a:t>
            </a:r>
            <a:endParaRPr kumimoji="0" lang="ko-KR" altLang="en-US" sz="1100" dirty="0">
              <a:solidFill>
                <a:srgbClr val="3F3F48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srgbClr val="3F3F48"/>
                </a:solidFill>
              </a:rPr>
              <a:t>17:00 </a:t>
            </a:r>
            <a:r>
              <a:rPr kumimoji="0" lang="en-US" altLang="ko-KR" sz="1100" dirty="0">
                <a:solidFill>
                  <a:srgbClr val="3F3F48"/>
                </a:solidFill>
              </a:rPr>
              <a:t>~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18:00</a:t>
            </a:r>
            <a:endParaRPr kumimoji="0" lang="ko-KR" altLang="en-US" sz="1100" dirty="0">
              <a:solidFill>
                <a:srgbClr val="3F3F48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srgbClr val="3F3F48"/>
                </a:solidFill>
              </a:rPr>
              <a:t>18:00 </a:t>
            </a:r>
            <a:r>
              <a:rPr kumimoji="0" lang="en-US" altLang="ko-KR" sz="1100" dirty="0">
                <a:solidFill>
                  <a:srgbClr val="3F3F48"/>
                </a:solidFill>
              </a:rPr>
              <a:t>~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19:00</a:t>
            </a:r>
            <a:endParaRPr kumimoji="0" lang="ko-KR" altLang="en-US" sz="1100" dirty="0">
              <a:solidFill>
                <a:srgbClr val="3F3F48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srgbClr val="3F3F48"/>
                </a:solidFill>
              </a:rPr>
              <a:t>19:00 </a:t>
            </a:r>
            <a:r>
              <a:rPr kumimoji="0" lang="en-US" altLang="ko-KR" sz="1100" dirty="0">
                <a:solidFill>
                  <a:srgbClr val="3F3F48"/>
                </a:solidFill>
              </a:rPr>
              <a:t>~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20:00</a:t>
            </a:r>
            <a:endParaRPr kumimoji="0" lang="ko-KR" altLang="en-US" sz="1100" dirty="0">
              <a:solidFill>
                <a:srgbClr val="3F3F48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srgbClr val="3F3F48"/>
                </a:solidFill>
              </a:rPr>
              <a:t>21:00 </a:t>
            </a:r>
            <a:r>
              <a:rPr kumimoji="0" lang="en-US" altLang="ko-KR" sz="1100" dirty="0">
                <a:solidFill>
                  <a:srgbClr val="3F3F48"/>
                </a:solidFill>
              </a:rPr>
              <a:t>~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22:00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srgbClr val="3F3F48"/>
                </a:solidFill>
              </a:rPr>
              <a:t>22:00 </a:t>
            </a:r>
            <a:r>
              <a:rPr kumimoji="0" lang="en-US" altLang="ko-KR" sz="1100" dirty="0">
                <a:solidFill>
                  <a:srgbClr val="3F3F48"/>
                </a:solidFill>
              </a:rPr>
              <a:t>~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23:00</a:t>
            </a:r>
            <a:endParaRPr kumimoji="0" lang="ko-KR" altLang="en-US" sz="1100" dirty="0">
              <a:solidFill>
                <a:srgbClr val="3F3F48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 smtClean="0">
                <a:solidFill>
                  <a:srgbClr val="3F3F48"/>
                </a:solidFill>
              </a:rPr>
              <a:t>23:00 </a:t>
            </a:r>
            <a:r>
              <a:rPr kumimoji="0" lang="en-US" altLang="ko-KR" sz="1100" dirty="0">
                <a:solidFill>
                  <a:srgbClr val="3F3F48"/>
                </a:solidFill>
              </a:rPr>
              <a:t>~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24:00</a:t>
            </a:r>
            <a:endParaRPr kumimoji="0" lang="ko-KR" altLang="en-US" sz="1100" dirty="0">
              <a:solidFill>
                <a:srgbClr val="3F3F48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60032" y="2276872"/>
            <a:ext cx="3024336" cy="1590299"/>
          </a:xfrm>
          <a:prstGeom prst="rect">
            <a:avLst/>
          </a:prstGeom>
          <a:solidFill>
            <a:srgbClr val="EBEBF0"/>
          </a:solidFill>
          <a:ln w="19050">
            <a:solidFill>
              <a:srgbClr val="D6D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solidFill>
                  <a:srgbClr val="3F3F48"/>
                </a:solidFill>
              </a:rPr>
              <a:t>자리 선택</a:t>
            </a:r>
            <a:endParaRPr kumimoji="0" lang="ko-KR" altLang="en-US" sz="1100" dirty="0">
              <a:solidFill>
                <a:srgbClr val="3F3F48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60032" y="1799419"/>
            <a:ext cx="3024336" cy="360039"/>
          </a:xfrm>
          <a:prstGeom prst="rect">
            <a:avLst/>
          </a:prstGeom>
          <a:solidFill>
            <a:srgbClr val="EBEBF0"/>
          </a:solidFill>
          <a:ln w="19050">
            <a:solidFill>
              <a:srgbClr val="D6D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solidFill>
                  <a:srgbClr val="3F3F48"/>
                </a:solidFill>
              </a:rPr>
              <a:t>인원선택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: 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성인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 X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명 청소년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X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명</a:t>
            </a:r>
            <a:endParaRPr kumimoji="0" lang="ko-KR" altLang="en-US" sz="1100" dirty="0">
              <a:solidFill>
                <a:srgbClr val="3F3F48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60032" y="3982368"/>
            <a:ext cx="3024336" cy="648072"/>
          </a:xfrm>
          <a:prstGeom prst="rect">
            <a:avLst/>
          </a:prstGeom>
          <a:solidFill>
            <a:srgbClr val="EBEBF0"/>
          </a:solidFill>
          <a:ln w="19050">
            <a:solidFill>
              <a:srgbClr val="D6D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solidFill>
                  <a:srgbClr val="3F3F48"/>
                </a:solidFill>
              </a:rPr>
              <a:t>포인트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: XXX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원</a:t>
            </a:r>
            <a:endParaRPr kumimoji="0" lang="en-US" altLang="ko-KR" sz="1100" dirty="0" smtClean="0">
              <a:solidFill>
                <a:srgbClr val="3F3F48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smtClean="0">
                <a:solidFill>
                  <a:srgbClr val="3F3F48"/>
                </a:solidFill>
              </a:rPr>
              <a:t>포인트 사용 </a:t>
            </a:r>
            <a:r>
              <a:rPr kumimoji="0" lang="en-US" altLang="ko-KR" sz="1100" dirty="0" smtClean="0">
                <a:solidFill>
                  <a:srgbClr val="3F3F48"/>
                </a:solidFill>
              </a:rPr>
              <a:t>: XXX</a:t>
            </a:r>
            <a:r>
              <a:rPr kumimoji="0" lang="ko-KR" altLang="en-US" sz="1100" dirty="0" smtClean="0">
                <a:solidFill>
                  <a:srgbClr val="3F3F48"/>
                </a:solidFill>
              </a:rPr>
              <a:t>원</a:t>
            </a:r>
            <a:endParaRPr kumimoji="0" lang="ko-KR" altLang="en-US" sz="1100" dirty="0">
              <a:solidFill>
                <a:srgbClr val="3F3F48"/>
              </a:solidFill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920685" y="4797151"/>
            <a:ext cx="891675" cy="720079"/>
          </a:xfrm>
          <a:prstGeom prst="rect">
            <a:avLst/>
          </a:prstGeom>
          <a:solidFill>
            <a:srgbClr val="EBEBF0"/>
          </a:solidFill>
          <a:ln>
            <a:solidFill>
              <a:srgbClr val="D6D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smtClean="0">
                <a:solidFill>
                  <a:srgbClr val="3F3F48"/>
                </a:solidFill>
              </a:rPr>
              <a:t>예약하기</a:t>
            </a:r>
            <a:endParaRPr kumimoji="0" lang="ko-KR" altLang="en-US" sz="1100" b="1" dirty="0">
              <a:solidFill>
                <a:srgbClr val="3F3F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438</Words>
  <Application>Microsoft Office PowerPoint</Application>
  <PresentationFormat>화면 슬라이드 쇼(4:3)</PresentationFormat>
  <Paragraphs>135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303-22</dc:creator>
  <cp:lastModifiedBy>acorn</cp:lastModifiedBy>
  <cp:revision>140</cp:revision>
  <dcterms:created xsi:type="dcterms:W3CDTF">2016-06-03T02:04:30Z</dcterms:created>
  <dcterms:modified xsi:type="dcterms:W3CDTF">2017-04-13T08:36:55Z</dcterms:modified>
</cp:coreProperties>
</file>