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4" r:id="rId3"/>
    <p:sldId id="267" r:id="rId4"/>
    <p:sldId id="269" r:id="rId5"/>
    <p:sldId id="273" r:id="rId6"/>
    <p:sldId id="275" r:id="rId7"/>
    <p:sldId id="276" r:id="rId8"/>
    <p:sldId id="277" r:id="rId9"/>
    <p:sldId id="271" r:id="rId10"/>
    <p:sldId id="272" r:id="rId11"/>
    <p:sldId id="278" r:id="rId12"/>
    <p:sldId id="279" r:id="rId13"/>
    <p:sldId id="284" r:id="rId14"/>
    <p:sldId id="289" r:id="rId15"/>
    <p:sldId id="281" r:id="rId16"/>
    <p:sldId id="270" r:id="rId17"/>
    <p:sldId id="282" r:id="rId18"/>
    <p:sldId id="283" r:id="rId19"/>
    <p:sldId id="260" r:id="rId20"/>
    <p:sldId id="262" r:id="rId21"/>
    <p:sldId id="286" r:id="rId22"/>
    <p:sldId id="287" r:id="rId23"/>
    <p:sldId id="288" r:id="rId24"/>
    <p:sldId id="26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BB21-3AAD-4E18-B9D3-3398514B51A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09CE-9E1D-4360-B8E0-28D942A3C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709CE-9E1D-4360-B8E0-28D942A3CA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709CE-9E1D-4360-B8E0-28D942A3CA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2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4896-A0B5-44C0-AE11-3B2C719D7866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661-F583-4AF6-9FB3-685F6DB8A941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CF85-6547-4108-A09B-B525E5A41389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04-E4C2-47BC-818F-34BB6DBC5D79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9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BA0F-0098-4E74-8120-2927F015CB5A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2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64F6-CE6E-4E01-8467-BA68EBE92437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8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899-A60B-461B-8B3C-CFB134CBF4AB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3E35-9CFC-44D0-B30D-20D640B41BB0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F1AA-6BA2-47CC-A3EB-A1B306D00AD5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D3DF-8E04-4AFF-A6CF-257D94AB283B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7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6F9-241E-49D7-919D-75ECD709F660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A8C0-0968-4118-837B-386182790D9F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5E88-66BD-4594-88E7-78E686610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Attention Mechanisms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	 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Yongjoo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for Attention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fixed-length context vector carries the burden of encoding the entire “meaning” of the input sequence, no matter how long that will be.</a:t>
            </a:r>
          </a:p>
          <a:p>
            <a:r>
              <a:rPr lang="en-US" altLang="ko-KR" dirty="0" smtClean="0"/>
              <a:t>“</a:t>
            </a:r>
            <a:r>
              <a:rPr lang="en-US" altLang="ko-KR" dirty="0"/>
              <a:t>L</a:t>
            </a:r>
            <a:r>
              <a:rPr lang="en-US" altLang="ko-KR" dirty="0" smtClean="0"/>
              <a:t>ong-term (long-range) dependencies” problem.</a:t>
            </a:r>
          </a:p>
          <a:p>
            <a:r>
              <a:rPr lang="en-US" altLang="ko-KR" dirty="0" smtClean="0"/>
              <a:t>Researchers tackle with feeding an input sequence twice, or feeding input sequence in reverse 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And the Attention Mechanism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E974-C1FB-4443-B838-3ED8AF0F889F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0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in Neural Networks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No longer try encode the full source sentence into a fixed-length vector. The decoder “attend” to different parts of the source sentence at each step of generation.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HOW? </a:t>
                </a:r>
                <a:r>
                  <a:rPr lang="en-US" altLang="ko-KR" dirty="0"/>
                  <a:t>- </a:t>
                </a:r>
                <a:r>
                  <a:rPr lang="en-US" altLang="ko-KR" b="1" dirty="0" smtClean="0"/>
                  <a:t>Focus everywhere</a:t>
                </a:r>
                <a:r>
                  <a:rPr lang="en-US" altLang="ko-KR" b="1" dirty="0"/>
                  <a:t>, just to different </a:t>
                </a:r>
                <a:r>
                  <a:rPr lang="en-US" altLang="ko-KR" b="1" dirty="0" smtClean="0"/>
                  <a:t>extents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The context is now set of context vector: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B767-178A-4892-A4ED-0F9861DBF4B8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2" y="1114852"/>
            <a:ext cx="3727614" cy="478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55696" y="1798444"/>
                <a:ext cx="44516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Each decoder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now depends on a </a:t>
                </a:r>
                <a:r>
                  <a:rPr lang="en-US" altLang="ko-KR" sz="2400" b="1" dirty="0"/>
                  <a:t>weighted combination</a:t>
                </a:r>
                <a:r>
                  <a:rPr lang="en-US" altLang="ko-KR" sz="2400" dirty="0"/>
                  <a:t> of all the input states, not just the last state.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𝔞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dirty="0"/>
                  <a:t>s are weights that define in how much of each input state should be considered for each output.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96" y="1798444"/>
                <a:ext cx="4451684" cy="3416320"/>
              </a:xfrm>
              <a:prstGeom prst="rect">
                <a:avLst/>
              </a:prstGeom>
              <a:blipFill>
                <a:blip r:embed="rId3"/>
                <a:stretch>
                  <a:fillRect l="-1918" t="-1429" r="-2603" b="-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7445-A30A-4A44-A22A-52A30C653DAA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</a:t>
            </a:r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NMT 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7861" y="2178617"/>
            <a:ext cx="4418310" cy="3952217"/>
            <a:chOff x="525379" y="1636553"/>
            <a:chExt cx="5753100" cy="474281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b="93508"/>
            <a:stretch/>
          </p:blipFill>
          <p:spPr>
            <a:xfrm>
              <a:off x="525379" y="1636553"/>
              <a:ext cx="5753100" cy="60233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31219" b="62693"/>
            <a:stretch/>
          </p:blipFill>
          <p:spPr>
            <a:xfrm>
              <a:off x="525379" y="2466082"/>
              <a:ext cx="5753100" cy="56481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t="50165" b="42659"/>
            <a:stretch/>
          </p:blipFill>
          <p:spPr>
            <a:xfrm>
              <a:off x="525379" y="3258096"/>
              <a:ext cx="5753100" cy="66574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t="65988" b="22081"/>
            <a:stretch/>
          </p:blipFill>
          <p:spPr>
            <a:xfrm>
              <a:off x="525379" y="4151041"/>
              <a:ext cx="5753100" cy="110690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t="90361"/>
            <a:stretch/>
          </p:blipFill>
          <p:spPr>
            <a:xfrm>
              <a:off x="525379" y="5485145"/>
              <a:ext cx="5753100" cy="894220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71" y="2053473"/>
            <a:ext cx="4042030" cy="3607801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AB8A-92D2-4689-A0E6-0ABCA20BDF1E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in</a:t>
            </a:r>
            <a:r>
              <a:rPr lang="ko-KR" altLang="en-US" dirty="0"/>
              <a:t> </a:t>
            </a:r>
            <a:r>
              <a:rPr lang="en-US" altLang="ko-KR" dirty="0" smtClean="0"/>
              <a:t>NMT (2)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04-E4C2-47BC-818F-34BB6DBC5D79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https://github.com/tensorflow/nmt/raw/master/nmt/g3doc/img/attention_mechan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" y="1690688"/>
            <a:ext cx="4749624" cy="35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com/tensorflow/nmt/raw/master/nmt/g3doc/img/attention_equation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3"/>
          <a:stretch/>
        </p:blipFill>
        <p:spPr bwMode="auto">
          <a:xfrm>
            <a:off x="2149642" y="5393497"/>
            <a:ext cx="6880774" cy="7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700337" y="2702800"/>
            <a:ext cx="4443663" cy="1606071"/>
            <a:chOff x="4751059" y="2069430"/>
            <a:chExt cx="4352835" cy="1333649"/>
          </a:xfrm>
        </p:grpSpPr>
        <p:pic>
          <p:nvPicPr>
            <p:cNvPr id="1028" name="Picture 4" descr="https://github.com/tensorflow/nmt/raw/master/nmt/g3doc/img/attention_equation_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005"/>
            <a:stretch/>
          </p:blipFill>
          <p:spPr bwMode="auto">
            <a:xfrm>
              <a:off x="4751059" y="2069430"/>
              <a:ext cx="2612267" cy="133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github.com/tensorflow/nmt/raw/master/nmt/g3doc/img/attention_equation_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58" r="14128"/>
            <a:stretch/>
          </p:blipFill>
          <p:spPr bwMode="auto">
            <a:xfrm>
              <a:off x="7363326" y="2069430"/>
              <a:ext cx="1740568" cy="133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35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Picture 2" descr="http://d3kbpzbmcynnmx.cloudfront.net/wp-content/uploads/2015/12/Screen-Shot-2015-12-30-at-1.23.48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150" y="182658"/>
            <a:ext cx="5985136" cy="611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2F4C-904F-4CE4-B6C3-E75238A4E345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47" t="1561" r="2449" b="2216"/>
          <a:stretch/>
        </p:blipFill>
        <p:spPr>
          <a:xfrm>
            <a:off x="1296316" y="102623"/>
            <a:ext cx="6724277" cy="6253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B5C4-1CFA-46C1-B7A6-3139475D7650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Shape 2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50" y="309290"/>
            <a:ext cx="7501228" cy="589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0FAA-7C27-43A3-A991-76D72937AC92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35" y="1402081"/>
            <a:ext cx="8946724" cy="41801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08C2-FE60-47C6-A72D-A596B35EE169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of Attention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ttention comes at a cost. We need to calculate an attention value for each combination of input and output word.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Actually, that’s quite counterintuitive. Human attention is something that’s supposed to save computational resources.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67-3847-481F-A26D-2EB7160B0C8F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6280" y="2226469"/>
            <a:ext cx="4599071" cy="32635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Attention mechanisms are (very) loosely based on the visual attention found in humans.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Focus </a:t>
            </a:r>
            <a:r>
              <a:rPr lang="en-US" altLang="ko-KR" dirty="0"/>
              <a:t>on a certain region </a:t>
            </a:r>
            <a:r>
              <a:rPr lang="en-US" altLang="ko-KR" dirty="0" smtClean="0"/>
              <a:t>with </a:t>
            </a:r>
            <a:r>
              <a:rPr lang="en-US" altLang="ko-KR" dirty="0"/>
              <a:t>“</a:t>
            </a:r>
            <a:r>
              <a:rPr lang="en-US" altLang="ko-KR" b="1" dirty="0"/>
              <a:t>high </a:t>
            </a:r>
            <a:r>
              <a:rPr lang="en-US" altLang="ko-KR" dirty="0"/>
              <a:t>resolution” while </a:t>
            </a:r>
            <a:r>
              <a:rPr lang="en-US" altLang="ko-KR" dirty="0" smtClean="0"/>
              <a:t>the surroundings with </a:t>
            </a:r>
            <a:r>
              <a:rPr lang="en-US" altLang="ko-KR" dirty="0"/>
              <a:t>“</a:t>
            </a:r>
            <a:r>
              <a:rPr lang="en-US" altLang="ko-KR" b="1" dirty="0"/>
              <a:t>low</a:t>
            </a:r>
            <a:r>
              <a:rPr lang="en-US" altLang="ko-KR" dirty="0"/>
              <a:t> </a:t>
            </a:r>
            <a:r>
              <a:rPr lang="en-US" altLang="ko-KR" dirty="0" smtClean="0"/>
              <a:t>resolution”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The spotlight model of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25266"/>
            <a:ext cx="2975434" cy="29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C6A5-90CA-4FB5-AE6E-57F1185D7008}" type="datetime1">
              <a:rPr lang="ko-KR" altLang="en-US" smtClean="0"/>
              <a:t>2017-07-14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Is </a:t>
            </a:r>
            <a:r>
              <a:rPr lang="en-US" altLang="ko-KR" dirty="0"/>
              <a:t>A</a:t>
            </a:r>
            <a:r>
              <a:rPr lang="en-US" altLang="ko-KR" dirty="0" smtClean="0"/>
              <a:t>ll </a:t>
            </a:r>
            <a:r>
              <a:rPr lang="en-US" altLang="ko-KR" dirty="0"/>
              <a:t>Y</a:t>
            </a:r>
            <a:r>
              <a:rPr lang="en-US" altLang="ko-KR" dirty="0" smtClean="0"/>
              <a:t>ou </a:t>
            </a:r>
            <a:r>
              <a:rPr lang="en-US" altLang="ko-KR" dirty="0"/>
              <a:t>N</a:t>
            </a:r>
            <a:r>
              <a:rPr lang="en-US" altLang="ko-KR" dirty="0" smtClean="0"/>
              <a:t>eed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Google Brain team achieved SOTA on the machine translation, based solely on attention mechanisms without any CNN or RNN.</a:t>
            </a:r>
          </a:p>
          <a:p>
            <a:endParaRPr lang="en-US" altLang="ko-KR" dirty="0"/>
          </a:p>
          <a:p>
            <a:r>
              <a:rPr lang="en-US" altLang="ko-KR" dirty="0" smtClean="0"/>
              <a:t>It use </a:t>
            </a:r>
            <a:r>
              <a:rPr lang="en-US" altLang="ko-KR" b="1" dirty="0" smtClean="0"/>
              <a:t>self-attention</a:t>
            </a:r>
            <a:r>
              <a:rPr lang="en-US" altLang="ko-KR" dirty="0" smtClean="0"/>
              <a:t>: an attention mechanism relating different positions of a single sequence in order to compute a representation of the sequence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500" dirty="0"/>
              <a:t>[A. </a:t>
            </a:r>
            <a:r>
              <a:rPr lang="en-US" altLang="ko-KR" sz="1500" dirty="0" err="1"/>
              <a:t>Vaswani</a:t>
            </a:r>
            <a:r>
              <a:rPr lang="en-US" altLang="ko-KR" sz="1500" dirty="0"/>
              <a:t> et al. Attention Is All You Need. </a:t>
            </a:r>
            <a:r>
              <a:rPr lang="en-US" altLang="ko-KR" sz="1500" i="1" dirty="0" err="1"/>
              <a:t>arXiv</a:t>
            </a:r>
            <a:r>
              <a:rPr lang="en-US" altLang="ko-KR" sz="1500" i="1" dirty="0"/>
              <a:t> preprint arXiv:1706.03762</a:t>
            </a:r>
            <a:r>
              <a:rPr lang="en-US" altLang="ko-KR" sz="1500" dirty="0"/>
              <a:t>. 2017]</a:t>
            </a:r>
            <a:endParaRPr lang="ko-KR" altLang="en-US" sz="1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1F46-AFE4-4061-B82E-D3803C41C3A2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61439"/>
          <a:stretch/>
        </p:blipFill>
        <p:spPr>
          <a:xfrm>
            <a:off x="3988527" y="1745359"/>
            <a:ext cx="2469424" cy="3389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86" t="5777" r="14297"/>
          <a:stretch/>
        </p:blipFill>
        <p:spPr>
          <a:xfrm>
            <a:off x="194741" y="632066"/>
            <a:ext cx="3715408" cy="5204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9076"/>
          <a:stretch/>
        </p:blipFill>
        <p:spPr>
          <a:xfrm>
            <a:off x="6457950" y="1745359"/>
            <a:ext cx="2549512" cy="3297719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3BBC-BCD6-405C-8E16-D3FFBED95A56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5" y="996555"/>
            <a:ext cx="8479631" cy="4864894"/>
          </a:xfrm>
          <a:prstGeom prst="rect">
            <a:avLst/>
          </a:prstGeom>
        </p:spPr>
      </p:pic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14E4-9CB4-489F-AE15-C681AEA4B9BC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56974" y="68868"/>
            <a:ext cx="6830051" cy="669231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0304-E4C2-47BC-818F-34BB6DBC5D79}" type="datetime1">
              <a:rPr lang="ko-KR" altLang="en-US" smtClean="0"/>
              <a:t>2017-07-14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7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altLang="ko-KR" dirty="0">
                <a:solidFill>
                  <a:srgbClr val="000000"/>
                </a:solidFill>
              </a:rPr>
              <a:t>Neural nets always have </a:t>
            </a:r>
            <a:r>
              <a:rPr lang="en" altLang="ko-KR" b="1" dirty="0">
                <a:solidFill>
                  <a:srgbClr val="000000"/>
                </a:solidFill>
              </a:rPr>
              <a:t>implicit attention</a:t>
            </a:r>
            <a:r>
              <a:rPr lang="en" altLang="ko-KR" dirty="0">
                <a:solidFill>
                  <a:srgbClr val="000000"/>
                </a:solidFill>
              </a:rPr>
              <a:t>, but they can be greatly improved by adding </a:t>
            </a:r>
            <a:r>
              <a:rPr lang="en" altLang="ko-KR" b="1" dirty="0">
                <a:solidFill>
                  <a:srgbClr val="000000"/>
                </a:solidFill>
              </a:rPr>
              <a:t>explicit attention</a:t>
            </a:r>
            <a:r>
              <a:rPr lang="en" altLang="ko-KR" dirty="0">
                <a:solidFill>
                  <a:srgbClr val="000000"/>
                </a:solidFill>
              </a:rPr>
              <a:t> </a:t>
            </a:r>
            <a:r>
              <a:rPr lang="en" altLang="ko-KR" dirty="0" smtClean="0">
                <a:solidFill>
                  <a:srgbClr val="000000"/>
                </a:solidFill>
              </a:rPr>
              <a:t>mechanisms.</a:t>
            </a:r>
            <a:endParaRPr lang="en" altLang="ko-KR" dirty="0">
              <a:solidFill>
                <a:srgbClr val="000000"/>
              </a:solidFill>
            </a:endParaRPr>
          </a:p>
          <a:p>
            <a:endParaRPr lang="en-US" altLang="ko-KR" dirty="0" smtClean="0"/>
          </a:p>
          <a:p>
            <a:pPr lvl="0"/>
            <a:r>
              <a:rPr lang="en" altLang="ko-KR" b="1" dirty="0">
                <a:solidFill>
                  <a:srgbClr val="000000"/>
                </a:solidFill>
              </a:rPr>
              <a:t>Differentiable</a:t>
            </a:r>
            <a:r>
              <a:rPr lang="en" altLang="ko-KR" dirty="0">
                <a:solidFill>
                  <a:srgbClr val="000000"/>
                </a:solidFill>
              </a:rPr>
              <a:t> (backpropable) attention has made this </a:t>
            </a:r>
            <a:r>
              <a:rPr lang="en" altLang="ko-KR" dirty="0" smtClean="0">
                <a:solidFill>
                  <a:srgbClr val="000000"/>
                </a:solidFill>
              </a:rPr>
              <a:t>easy.</a:t>
            </a:r>
            <a:endParaRPr lang="en" altLang="ko-KR" dirty="0">
              <a:solidFill>
                <a:srgbClr val="000000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82E2-7A0C-4B8C-8D70-C3F9174DA3FC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in Neural Networks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The idea of adding attention to neural networks has been around for a long time, but has only found widespread use in the last three years.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Systems that input </a:t>
            </a:r>
            <a:r>
              <a:rPr lang="en-US" altLang="ko-KR" dirty="0"/>
              <a:t>and output have rich structure and the input and output structures are somehow related.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Tasks like:</a:t>
            </a:r>
            <a:br>
              <a:rPr lang="en-US" altLang="ko-KR" dirty="0" smtClean="0"/>
            </a:br>
            <a:r>
              <a:rPr lang="en-US" altLang="ko-KR" dirty="0" smtClean="0"/>
              <a:t>Machine Translation, Image Captioning, Speech Recognition, Neural Turing Machines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0564-9EC6-4E9E-8A2F-6D223AD7D09B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8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1026" name="Picture 2" descr="http://d3kbpzbmcynnmx.cloudfront.net/wp-content/uploads/2015/12/Screen-Shot-2015-12-30-at-1.23.48-P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25266"/>
            <a:ext cx="3037460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14" y="2698732"/>
            <a:ext cx="4336256" cy="2457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8257" y="5388769"/>
            <a:ext cx="102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Translation</a:t>
            </a:r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5367383" y="5388769"/>
            <a:ext cx="22204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Image caption generation</a:t>
            </a:r>
            <a:endParaRPr lang="ko-KR" altLang="en-US" sz="135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06DF-D033-411D-80F5-CEB14FC23D1C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Encoder-Decoder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encoder-decoder framework is a general frame work that aims at handling the mapping between highly structured input and output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input and output could be text, speech, image and video as well as text in another language.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E931-7D3E-4700-A4BB-FFF4DF92DB2E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Encoder-Decoder </a:t>
            </a:r>
            <a:r>
              <a:rPr lang="en-US" altLang="ko-KR" dirty="0" smtClean="0"/>
              <a:t>Network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en-US" altLang="ko-KR" dirty="0"/>
                  <a:t> first reads the input data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into a continuous-space representation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 depends on the type of input.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is an image, a CNN may be used. A RNN would be good choice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is a sentence.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8209" y="3028950"/>
                <a:ext cx="17475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100" dirty="0"/>
                  <a:t>,</a:t>
                </a:r>
                <a:endParaRPr lang="ko-KR" alt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09" y="3028950"/>
                <a:ext cx="1747586" cy="415498"/>
              </a:xfrm>
              <a:prstGeom prst="rect">
                <a:avLst/>
              </a:prstGeom>
              <a:blipFill>
                <a:blip r:embed="rId3"/>
                <a:stretch>
                  <a:fillRect t="-8824" b="-27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F63F-2B00-468D-AEBF-4418FE8AF4C7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Encoder-Decoder </a:t>
            </a:r>
            <a:r>
              <a:rPr lang="en-US" altLang="ko-KR" dirty="0" smtClean="0"/>
              <a:t>Network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The decoder then generates the output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 conditioned on the context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of the input.</a:t>
                </a:r>
              </a:p>
              <a:p>
                <a:r>
                  <a:rPr lang="en-US" altLang="ko-KR" dirty="0" smtClean="0"/>
                  <a:t>This is equivalent to computing the conditional probability distribution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 given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Again,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/>
                  <a:t>is made based on the type of the output.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/>
                  <a:t>is an image, deconvolution can be used.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/>
                  <a:t> is a natural language, it is natural to use an RNN.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 r="-1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80123" y="3662013"/>
                <a:ext cx="23837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1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altLang="ko-KR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100" i="1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23" y="3662013"/>
                <a:ext cx="2383757" cy="415498"/>
              </a:xfrm>
              <a:prstGeom prst="rect">
                <a:avLst/>
              </a:prstGeom>
              <a:blipFill>
                <a:blip r:embed="rId3"/>
                <a:stretch>
                  <a:fillRect t="-10294" b="-27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1DB1-900B-4779-BAF4-558B7DB0D511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0" y="1356560"/>
            <a:ext cx="4060020" cy="4185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4796" y="2650949"/>
            <a:ext cx="3856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Graphical illustration of simple form encoder-decoder model for machine translation.</a:t>
            </a:r>
            <a:endParaRPr lang="ko-KR" altLang="en-US" sz="24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A637-1E09-4B9B-9BFC-8624CAB67E43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838" y="1131094"/>
            <a:ext cx="8452184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An Example: NMT (Neural Machine Translation)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584" y="2125268"/>
            <a:ext cx="8789069" cy="38153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 Sequence to Sequence model (or seq2seq) </a:t>
            </a:r>
          </a:p>
          <a:p>
            <a:r>
              <a:rPr lang="en-US" altLang="ko-KR" dirty="0" smtClean="0"/>
              <a:t>The encoder reads an input sequence one item at a time, and outputs a fixed length vector at each step.</a:t>
            </a:r>
          </a:p>
          <a:p>
            <a:r>
              <a:rPr lang="en-US" altLang="ko-KR" dirty="0" smtClean="0"/>
              <a:t>The final output of the encoder is the ‘context vector’ of input.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The decoder uses this context vector to produce a sequence of outputs one step at a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5E88-66BD-4594-88E7-78E686610BD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050" name="Picture 2" descr="https://camo.githubusercontent.com/d1b7a9145cd2a5e988096e08d5029b4960fe221d/68747470733a2f2f692e696d6775722e636f6d2f74567448684e702e706e6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6439" r="-468" b="7478"/>
          <a:stretch/>
        </p:blipFill>
        <p:spPr bwMode="auto">
          <a:xfrm>
            <a:off x="1973180" y="3504197"/>
            <a:ext cx="5143500" cy="16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ACB-17CD-4AF2-B464-8101C06148B6}" type="datetime1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Attention Mechanisms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635</Words>
  <Application>Microsoft Office PowerPoint</Application>
  <PresentationFormat>화면 슬라이드 쇼(4:3)</PresentationFormat>
  <Paragraphs>147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Office 테마</vt:lpstr>
      <vt:lpstr>Attention Mechanisms</vt:lpstr>
      <vt:lpstr>Introduction</vt:lpstr>
      <vt:lpstr>Attention in Neural Networks</vt:lpstr>
      <vt:lpstr>Examples</vt:lpstr>
      <vt:lpstr>Encoder-Decoder Network</vt:lpstr>
      <vt:lpstr>Encoder-Decoder Network (contd.)</vt:lpstr>
      <vt:lpstr>Encoder-Decoder Network (contd.)</vt:lpstr>
      <vt:lpstr>PowerPoint 프레젠테이션</vt:lpstr>
      <vt:lpstr>An Example: NMT (Neural Machine Translation)</vt:lpstr>
      <vt:lpstr>Motivation for Attention </vt:lpstr>
      <vt:lpstr>Attention in Neural Networks</vt:lpstr>
      <vt:lpstr>PowerPoint 프레젠테이션</vt:lpstr>
      <vt:lpstr>Attention in NMT (1)</vt:lpstr>
      <vt:lpstr>Attention in NMT (2)</vt:lpstr>
      <vt:lpstr>PowerPoint 프레젠테이션</vt:lpstr>
      <vt:lpstr>PowerPoint 프레젠테이션</vt:lpstr>
      <vt:lpstr>PowerPoint 프레젠테이션</vt:lpstr>
      <vt:lpstr>PowerPoint 프레젠테이션</vt:lpstr>
      <vt:lpstr>Cost of Attention</vt:lpstr>
      <vt:lpstr>Attention Is All You Need</vt:lpstr>
      <vt:lpstr>PowerPoint 프레젠테이션</vt:lpstr>
      <vt:lpstr>PowerPoint 프레젠테이션</vt:lpstr>
      <vt:lpstr>PowerPoint 프레젠테이션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Mechanisms</dc:title>
  <dc:creator>Windows 사용자</dc:creator>
  <cp:lastModifiedBy>Windows 사용자</cp:lastModifiedBy>
  <cp:revision>164</cp:revision>
  <dcterms:created xsi:type="dcterms:W3CDTF">2017-06-29T07:02:44Z</dcterms:created>
  <dcterms:modified xsi:type="dcterms:W3CDTF">2017-07-14T00:49:49Z</dcterms:modified>
</cp:coreProperties>
</file>