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34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0400" cy="50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jpeg"/><Relationship Id="rId1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11" Type="http://schemas.openxmlformats.org/officeDocument/2006/relationships/image" Target="../media/image15.jpg"/><Relationship Id="rId5" Type="http://schemas.openxmlformats.org/officeDocument/2006/relationships/image" Target="../media/image4.png"/><Relationship Id="rId15" Type="http://schemas.openxmlformats.org/officeDocument/2006/relationships/image" Target="../media/image25.jpeg"/><Relationship Id="rId10" Type="http://schemas.openxmlformats.org/officeDocument/2006/relationships/image" Target="../media/image13.jpg"/><Relationship Id="rId4" Type="http://schemas.openxmlformats.org/officeDocument/2006/relationships/image" Target="../media/image7.jpeg"/><Relationship Id="rId9" Type="http://schemas.openxmlformats.org/officeDocument/2006/relationships/image" Target="../media/image14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jpeg"/><Relationship Id="rId1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11" Type="http://schemas.openxmlformats.org/officeDocument/2006/relationships/image" Target="../media/image15.jpg"/><Relationship Id="rId5" Type="http://schemas.openxmlformats.org/officeDocument/2006/relationships/image" Target="../media/image4.png"/><Relationship Id="rId15" Type="http://schemas.openxmlformats.org/officeDocument/2006/relationships/image" Target="../media/image25.jpeg"/><Relationship Id="rId10" Type="http://schemas.openxmlformats.org/officeDocument/2006/relationships/image" Target="../media/image13.jpg"/><Relationship Id="rId4" Type="http://schemas.openxmlformats.org/officeDocument/2006/relationships/image" Target="../media/image7.jpeg"/><Relationship Id="rId9" Type="http://schemas.openxmlformats.org/officeDocument/2006/relationships/image" Target="../media/image14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typescript-1174965.png" descr="typescript-11749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044" y="9882641"/>
            <a:ext cx="3580549" cy="3580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express image.png" descr="express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538" y="372626"/>
            <a:ext cx="5266094" cy="2899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rawing-js-socket-io-15.png" descr="drawing-js-socket-io-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1892" y="9487296"/>
            <a:ext cx="7349589" cy="3937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react-logo.png" descr="react-logo.png"/>
          <p:cNvPicPr>
            <a:picLocks noChangeAspect="1"/>
          </p:cNvPicPr>
          <p:nvPr/>
        </p:nvPicPr>
        <p:blipFill>
          <a:blip r:embed="rId5"/>
          <a:srcRect l="12596" t="26588" r="13708" b="26588"/>
          <a:stretch>
            <a:fillRect/>
          </a:stretch>
        </p:blipFill>
        <p:spPr>
          <a:xfrm>
            <a:off x="16517798" y="383196"/>
            <a:ext cx="5810158" cy="209737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모서리가 둥근 직사각형"/>
          <p:cNvSpPr/>
          <p:nvPr/>
        </p:nvSpPr>
        <p:spPr>
          <a:xfrm>
            <a:off x="2280687" y="9158158"/>
            <a:ext cx="20815271" cy="4435053"/>
          </a:xfrm>
          <a:prstGeom prst="roundRect">
            <a:avLst>
              <a:gd name="adj" fmla="val 4295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6" name="둘 다"/>
          <p:cNvSpPr txBox="1"/>
          <p:nvPr/>
        </p:nvSpPr>
        <p:spPr>
          <a:xfrm>
            <a:off x="624171" y="10944950"/>
            <a:ext cx="1338378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둘 다</a:t>
            </a:r>
          </a:p>
        </p:txBody>
      </p:sp>
      <p:sp>
        <p:nvSpPr>
          <p:cNvPr id="157" name="백엔드"/>
          <p:cNvSpPr txBox="1"/>
          <p:nvPr/>
        </p:nvSpPr>
        <p:spPr>
          <a:xfrm>
            <a:off x="85298" y="2268984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백엔드</a:t>
            </a:r>
          </a:p>
        </p:txBody>
      </p:sp>
      <p:sp>
        <p:nvSpPr>
          <p:cNvPr id="158" name="모서리가 둥근 직사각형"/>
          <p:cNvSpPr/>
          <p:nvPr/>
        </p:nvSpPr>
        <p:spPr>
          <a:xfrm>
            <a:off x="1926550" y="278281"/>
            <a:ext cx="13999821" cy="8602072"/>
          </a:xfrm>
          <a:prstGeom prst="roundRect">
            <a:avLst>
              <a:gd name="adj" fmla="val 2215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59" name="a28dcd12-094d-4248-bfcc-f6fb954c7ab8-postgres.png" descr="a28dcd12-094d-4248-bfcc-f6fb954c7ab8-postgr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611" y="4734496"/>
            <a:ext cx="4372781" cy="437278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모서리가 둥근 직사각형"/>
          <p:cNvSpPr/>
          <p:nvPr/>
        </p:nvSpPr>
        <p:spPr>
          <a:xfrm>
            <a:off x="16290065" y="278281"/>
            <a:ext cx="6265717" cy="2624777"/>
          </a:xfrm>
          <a:prstGeom prst="roundRect">
            <a:avLst>
              <a:gd name="adj" fmla="val 7258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프론트"/>
          <p:cNvSpPr txBox="1"/>
          <p:nvPr/>
        </p:nvSpPr>
        <p:spPr>
          <a:xfrm>
            <a:off x="22652507" y="2268984"/>
            <a:ext cx="1696213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프론트</a:t>
            </a:r>
          </a:p>
        </p:txBody>
      </p:sp>
      <p:pic>
        <p:nvPicPr>
          <p:cNvPr id="162" name="6NeUjiKQKK3qbZLDWD8Q.png" descr="6NeUjiKQKK3qbZLDWD8Q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972" y="4436150"/>
            <a:ext cx="3556150" cy="3002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37_2019081518484308.jpg" descr="37_2019081518484308.jpg"/>
          <p:cNvPicPr>
            <a:picLocks noChangeAspect="1"/>
          </p:cNvPicPr>
          <p:nvPr/>
        </p:nvPicPr>
        <p:blipFill>
          <a:blip r:embed="rId8"/>
          <a:srcRect l="25622" t="22521" r="25622" b="22521"/>
          <a:stretch>
            <a:fillRect/>
          </a:stretch>
        </p:blipFill>
        <p:spPr>
          <a:xfrm>
            <a:off x="12252317" y="5376813"/>
            <a:ext cx="3038502" cy="3425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risma.png" descr="Prisma.png"/>
          <p:cNvPicPr>
            <a:picLocks noChangeAspect="1"/>
          </p:cNvPicPr>
          <p:nvPr/>
        </p:nvPicPr>
        <p:blipFill>
          <a:blip r:embed="rId9"/>
          <a:srcRect l="12426" t="17714" r="12426" b="17714"/>
          <a:stretch>
            <a:fillRect/>
          </a:stretch>
        </p:blipFill>
        <p:spPr>
          <a:xfrm>
            <a:off x="8402483" y="859090"/>
            <a:ext cx="3912915" cy="1889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이미지-13.png" descr="이미지-13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9832410" y="2955257"/>
            <a:ext cx="5711995" cy="1983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rabbitmq-logo.png" descr="rabbitmq-log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68866" y="4516696"/>
            <a:ext cx="762000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로봇과 소통 때 사용할 수도?…"/>
          <p:cNvSpPr txBox="1"/>
          <p:nvPr/>
        </p:nvSpPr>
        <p:spPr>
          <a:xfrm>
            <a:off x="16888201" y="6642967"/>
            <a:ext cx="6581331" cy="1287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3500"/>
            </a:pPr>
            <a:r>
              <a:t>로봇과 소통 때 사용할 수도?</a:t>
            </a:r>
          </a:p>
          <a:p>
            <a:pPr>
              <a:lnSpc>
                <a:spcPct val="10000"/>
              </a:lnSpc>
              <a:defRPr sz="3500"/>
            </a:pPr>
            <a:r>
              <a:t>메시지 브로커, MQTT로 메시지 전달</a:t>
            </a:r>
          </a:p>
        </p:txBody>
      </p:sp>
      <p:sp>
        <p:nvSpPr>
          <p:cNvPr id="168" name="postgres랑 연결, 캐싱 기능"/>
          <p:cNvSpPr txBox="1"/>
          <p:nvPr/>
        </p:nvSpPr>
        <p:spPr>
          <a:xfrm>
            <a:off x="9659798" y="465619"/>
            <a:ext cx="4755834" cy="62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postgres랑 연결, 캐싱 기능</a:t>
            </a:r>
          </a:p>
        </p:txBody>
      </p:sp>
      <p:sp>
        <p:nvSpPr>
          <p:cNvPr id="169" name="mongoDB랑 연결"/>
          <p:cNvSpPr txBox="1"/>
          <p:nvPr/>
        </p:nvSpPr>
        <p:spPr>
          <a:xfrm>
            <a:off x="11081969" y="2632343"/>
            <a:ext cx="3212707" cy="6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mongoDB랑 연결</a:t>
            </a:r>
          </a:p>
        </p:txBody>
      </p:sp>
      <p:sp>
        <p:nvSpPr>
          <p:cNvPr id="170" name="웹소켓 업그레이드 버전, 프론트 백엔드 연결"/>
          <p:cNvSpPr txBox="1"/>
          <p:nvPr/>
        </p:nvSpPr>
        <p:spPr>
          <a:xfrm>
            <a:off x="14403715" y="9937900"/>
            <a:ext cx="7338747" cy="6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웹소켓 업그레이드 버전, 프론트 백엔드 연결</a:t>
            </a:r>
          </a:p>
        </p:txBody>
      </p:sp>
      <p:sp>
        <p:nvSpPr>
          <p:cNvPr id="171" name="인메모리 DB, 실시간 데이터 수정, 저장"/>
          <p:cNvSpPr txBox="1"/>
          <p:nvPr/>
        </p:nvSpPr>
        <p:spPr>
          <a:xfrm>
            <a:off x="5632811" y="7262869"/>
            <a:ext cx="6587300" cy="6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인메모리 DB, 실시간 데이터 수정, 저장</a:t>
            </a:r>
          </a:p>
        </p:txBody>
      </p:sp>
      <p:sp>
        <p:nvSpPr>
          <p:cNvPr id="172" name="NoSQL"/>
          <p:cNvSpPr txBox="1"/>
          <p:nvPr/>
        </p:nvSpPr>
        <p:spPr>
          <a:xfrm>
            <a:off x="11297432" y="5145484"/>
            <a:ext cx="1480567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NoSQL</a:t>
            </a:r>
          </a:p>
        </p:txBody>
      </p:sp>
      <p:sp>
        <p:nvSpPr>
          <p:cNvPr id="173" name="빠른 개발, 다양한 라이브러리, 직관적인 API"/>
          <p:cNvSpPr txBox="1"/>
          <p:nvPr/>
        </p:nvSpPr>
        <p:spPr>
          <a:xfrm>
            <a:off x="1092542" y="3204387"/>
            <a:ext cx="7381914" cy="6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빠른 개발, 다양한 라이브러리, 직관적인 API</a:t>
            </a:r>
          </a:p>
        </p:txBody>
      </p:sp>
      <p:sp>
        <p:nvSpPr>
          <p:cNvPr id="174" name="Static typing, JS에 안정성을 더해줌"/>
          <p:cNvSpPr txBox="1"/>
          <p:nvPr/>
        </p:nvSpPr>
        <p:spPr>
          <a:xfrm>
            <a:off x="5632811" y="9261126"/>
            <a:ext cx="6321591" cy="62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Static typing, JS에 안정성을 더해줌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robot.gif" descr="robot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43" y="1416111"/>
            <a:ext cx="7588639" cy="569147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안내 시작"/>
          <p:cNvSpPr txBox="1"/>
          <p:nvPr/>
        </p:nvSpPr>
        <p:spPr>
          <a:xfrm>
            <a:off x="5878182" y="4547965"/>
            <a:ext cx="1063753" cy="43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solidFill>
                  <a:srgbClr val="03808F"/>
                </a:solidFill>
              </a:defRPr>
            </a:lvl1pPr>
          </a:lstStyle>
          <a:p>
            <a:r>
              <a:t>안내 시작</a:t>
            </a:r>
          </a:p>
        </p:txBody>
      </p:sp>
      <p:pic>
        <p:nvPicPr>
          <p:cNvPr id="178" name="robot.gif" descr="robot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029" y="1416111"/>
            <a:ext cx="7588638" cy="5691479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안내 중…"/>
          <p:cNvSpPr txBox="1"/>
          <p:nvPr/>
        </p:nvSpPr>
        <p:spPr>
          <a:xfrm>
            <a:off x="15820368" y="4547965"/>
            <a:ext cx="1098043" cy="43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solidFill>
                  <a:srgbClr val="03808F"/>
                </a:solidFill>
              </a:defRPr>
            </a:lvl1pPr>
          </a:lstStyle>
          <a:p>
            <a:r>
              <a:t>안내 중…</a:t>
            </a:r>
          </a:p>
        </p:txBody>
      </p:sp>
      <p:sp>
        <p:nvSpPr>
          <p:cNvPr id="180" name="https://dribbble.com/shots/2811872-SVG-Robot-animation"/>
          <p:cNvSpPr txBox="1"/>
          <p:nvPr/>
        </p:nvSpPr>
        <p:spPr>
          <a:xfrm>
            <a:off x="3033025" y="12477613"/>
            <a:ext cx="16239440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https://dribbble.com/shots/2811872-SVG-Robot-animation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16E5699E-EC74-4E0B-AC3F-39E83A63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4" y="7340601"/>
            <a:ext cx="8382000" cy="3657600"/>
          </a:xfrm>
          <a:prstGeom prst="rect">
            <a:avLst/>
          </a:prstGeom>
        </p:spPr>
      </p:pic>
      <p:pic>
        <p:nvPicPr>
          <p:cNvPr id="9" name="그림 8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1C4CBCE5-BD2C-47B0-9E9A-6CFEAF4BE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421" y="6691855"/>
            <a:ext cx="7162800" cy="4051300"/>
          </a:xfrm>
          <a:prstGeom prst="rect">
            <a:avLst/>
          </a:prstGeom>
        </p:spPr>
      </p:pic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9AEFC55-7803-42DE-AB62-DC03E5E1F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191" y="1530763"/>
            <a:ext cx="5079365" cy="3301587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0CCAF4FE-EFAD-43E3-97D2-866E9FC46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44" y="4832350"/>
            <a:ext cx="2400300" cy="1543050"/>
          </a:xfrm>
          <a:prstGeom prst="rect">
            <a:avLst/>
          </a:prstGeom>
        </p:spPr>
      </p:pic>
      <p:pic>
        <p:nvPicPr>
          <p:cNvPr id="15" name="그림 14" descr="텍스트, 표지판, 그래피티이(가) 표시된 사진&#10;&#10;자동 생성된 설명">
            <a:extLst>
              <a:ext uri="{FF2B5EF4-FFF2-40B4-BE49-F238E27FC236}">
                <a16:creationId xmlns:a16="http://schemas.microsoft.com/office/drawing/2014/main" id="{3423DF8E-00ED-4AAD-B26E-80A573299F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550" y="1214145"/>
            <a:ext cx="1767844" cy="1758700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7F1874D0-764B-4D9B-AA14-9B6FC9740E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24" y="-392427"/>
            <a:ext cx="8926984" cy="4330159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6470962C-9A37-4621-A2C1-974C8117A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889" y="8340610"/>
            <a:ext cx="1790950" cy="165758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2F3A8C8-6A1C-40C6-B581-D5E295A8E8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0" y="4167554"/>
            <a:ext cx="497274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67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3265944" y="10540988"/>
            <a:ext cx="9601200" cy="7856974"/>
          </a:xfrm>
          <a:prstGeom prst="roundRect">
            <a:avLst>
              <a:gd name="adj" fmla="val 3191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a28dcd12-094d-4248-bfcc-f6fb954c7ab8-postgres.png" descr="a28dcd12-094d-4248-bfcc-f6fb954c7ab8-postg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96" y="4426546"/>
            <a:ext cx="2114930" cy="2114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6NeUjiKQKK3qbZLDWD8Q.png" descr="6NeUjiKQKK3qbZLDWD8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45" y="4736573"/>
            <a:ext cx="1701059" cy="1436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37_2019081518484308.jpg" descr="37_2019081518484308.jpg"/>
          <p:cNvPicPr>
            <a:picLocks noChangeAspect="1"/>
          </p:cNvPicPr>
          <p:nvPr/>
        </p:nvPicPr>
        <p:blipFill>
          <a:blip r:embed="rId4"/>
          <a:srcRect l="25622" t="22521" r="25622" b="22521"/>
          <a:stretch>
            <a:fillRect/>
          </a:stretch>
        </p:blipFill>
        <p:spPr>
          <a:xfrm>
            <a:off x="6811134" y="4820234"/>
            <a:ext cx="1199839" cy="1352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react-logo.png" descr="react-logo.png"/>
          <p:cNvPicPr>
            <a:picLocks noChangeAspect="1"/>
          </p:cNvPicPr>
          <p:nvPr/>
        </p:nvPicPr>
        <p:blipFill>
          <a:blip r:embed="rId5"/>
          <a:srcRect l="12596" t="26588" r="13708" b="26588"/>
          <a:stretch>
            <a:fillRect/>
          </a:stretch>
        </p:blipFill>
        <p:spPr>
          <a:xfrm>
            <a:off x="10907455" y="1969098"/>
            <a:ext cx="3247279" cy="1172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typescript-1174965.png" descr="typescript-11749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3087" y="2182599"/>
            <a:ext cx="813600" cy="81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그림 22" descr="텍스트, 표지판, 그래피티이(가) 표시된 사진&#10;&#10;자동 생성된 설명">
            <a:extLst>
              <a:ext uri="{FF2B5EF4-FFF2-40B4-BE49-F238E27FC236}">
                <a16:creationId xmlns:a16="http://schemas.microsoft.com/office/drawing/2014/main" id="{3423DF8E-00ED-4AAD-B26E-80A573299F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699" y="1964910"/>
            <a:ext cx="1196210" cy="1267403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7F1874D0-764B-4D9B-AA14-9B6FC9740E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670" y="1807503"/>
            <a:ext cx="2852584" cy="1383686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9AEFC55-7803-42DE-AB62-DC03E5E1F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888" y="4820234"/>
            <a:ext cx="1910041" cy="1241527"/>
          </a:xfrm>
          <a:prstGeom prst="rect">
            <a:avLst/>
          </a:prstGeom>
        </p:spPr>
      </p:pic>
      <p:pic>
        <p:nvPicPr>
          <p:cNvPr id="26" name="그림 2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1C4CBCE5-BD2C-47B0-9E9A-6CFEAF4BE0E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9" r="21146"/>
          <a:stretch/>
        </p:blipFill>
        <p:spPr>
          <a:xfrm>
            <a:off x="21614517" y="4685165"/>
            <a:ext cx="1454737" cy="1574311"/>
          </a:xfrm>
          <a:prstGeom prst="rect">
            <a:avLst/>
          </a:prstGeom>
        </p:spPr>
      </p:pic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0CCAF4FE-EFAD-43E3-97D2-866E9FC46C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896" y="7618511"/>
            <a:ext cx="2400300" cy="1251383"/>
          </a:xfrm>
          <a:prstGeom prst="rect">
            <a:avLst/>
          </a:prstGeom>
        </p:spPr>
      </p:pic>
      <p:sp>
        <p:nvSpPr>
          <p:cNvPr id="3" name="AutoShape 4" descr="NGINX | High Performance Load Balancer, Web Server, &amp; Reverse Proxy"/>
          <p:cNvSpPr>
            <a:spLocks noChangeAspect="1" noChangeArrowheads="1"/>
          </p:cNvSpPr>
          <p:nvPr/>
        </p:nvSpPr>
        <p:spPr bwMode="auto">
          <a:xfrm>
            <a:off x="672933" y="3488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처음 시작하는 Node.js 개발 - 1 - 설치 및 버전 관리(NVM, n) | HEROP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2" t="15043" r="16244" b="13211"/>
          <a:stretch/>
        </p:blipFill>
        <p:spPr bwMode="auto">
          <a:xfrm>
            <a:off x="3040538" y="2029258"/>
            <a:ext cx="2313572" cy="12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simple REST API with NodeJS and Express.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9" t="28670" r="34203" b="35820"/>
          <a:stretch/>
        </p:blipFill>
        <p:spPr bwMode="auto">
          <a:xfrm>
            <a:off x="5242336" y="2145332"/>
            <a:ext cx="2021811" cy="85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Bixby logo.svg - Wikimedia Comm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241" y="7957306"/>
            <a:ext cx="2869986" cy="8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mple production environment with Webpack and Express | Alejandro ...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4" t="23674" r="6172" b="23884"/>
          <a:stretch/>
        </p:blipFill>
        <p:spPr bwMode="auto">
          <a:xfrm>
            <a:off x="11244140" y="4962917"/>
            <a:ext cx="4015409" cy="9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01992" y="669199"/>
            <a:ext cx="691224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Back-end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37669" y="645247"/>
            <a:ext cx="691224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Front-end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573346" y="669199"/>
            <a:ext cx="691224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Mobile robot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6541609" y="4554643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visualization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573346" y="1675740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Robot middleware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573346" y="7344203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MCU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id="{6470962C-9A37-4621-A2C1-974C8117A4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669" y="7633693"/>
            <a:ext cx="1423738" cy="1317715"/>
          </a:xfrm>
          <a:prstGeom prst="rect">
            <a:avLst/>
          </a:prstGeom>
        </p:spPr>
      </p:pic>
      <p:pic>
        <p:nvPicPr>
          <p:cNvPr id="47" name="drawing-js-socket-io-15.png" descr="drawing-js-socket-io-15.png"/>
          <p:cNvPicPr>
            <a:picLocks noChangeAspect="1"/>
          </p:cNvPicPr>
          <p:nvPr/>
        </p:nvPicPr>
        <p:blipFill rotWithShape="1">
          <a:blip r:embed="rId17"/>
          <a:srcRect l="10361" t="24920" r="8399" b="27502"/>
          <a:stretch/>
        </p:blipFill>
        <p:spPr>
          <a:xfrm>
            <a:off x="11475572" y="7698046"/>
            <a:ext cx="3704311" cy="116213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모서리가 둥근 직사각형 52"/>
          <p:cNvSpPr/>
          <p:nvPr/>
        </p:nvSpPr>
        <p:spPr>
          <a:xfrm>
            <a:off x="1080317" y="1683944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F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ramework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795684" y="1698612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F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ramework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01992" y="4480004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Data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4823" y="7344202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Comunication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837669" y="4540997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9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Bundler</a:t>
            </a:r>
            <a:endParaRPr kumimoji="0" lang="en-US" altLang="ko-KR" sz="2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7465" y="9715106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Interface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pic>
        <p:nvPicPr>
          <p:cNvPr id="63" name="rabbitmq-logo.png" descr="rabbitmq-logo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50559" y="7772188"/>
            <a:ext cx="3586615" cy="107598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9" name="직선 연결선 28"/>
          <p:cNvCxnSpPr>
            <a:cxnSpLocks/>
          </p:cNvCxnSpPr>
          <p:nvPr/>
        </p:nvCxnSpPr>
        <p:spPr>
          <a:xfrm>
            <a:off x="8404058" y="533539"/>
            <a:ext cx="0" cy="6407447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직선 연결선 65"/>
          <p:cNvCxnSpPr>
            <a:cxnSpLocks/>
          </p:cNvCxnSpPr>
          <p:nvPr/>
        </p:nvCxnSpPr>
        <p:spPr>
          <a:xfrm>
            <a:off x="16205033" y="533539"/>
            <a:ext cx="0" cy="8895908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977733" y="6940986"/>
            <a:ext cx="22674848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연결선 72"/>
          <p:cNvCxnSpPr>
            <a:cxnSpLocks/>
          </p:cNvCxnSpPr>
          <p:nvPr/>
        </p:nvCxnSpPr>
        <p:spPr>
          <a:xfrm>
            <a:off x="977733" y="4057110"/>
            <a:ext cx="22674848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952167" y="9429447"/>
            <a:ext cx="22700414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8" name="typescript-1174965.png" descr="typescript-11749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678" y="2168685"/>
            <a:ext cx="811945" cy="81194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384E301-E3D9-48FE-ACC5-D441016284ED}"/>
              </a:ext>
            </a:extLst>
          </p:cNvPr>
          <p:cNvCxnSpPr>
            <a:cxnSpLocks/>
          </p:cNvCxnSpPr>
          <p:nvPr/>
        </p:nvCxnSpPr>
        <p:spPr>
          <a:xfrm>
            <a:off x="23652581" y="533539"/>
            <a:ext cx="0" cy="8895908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BDE12E1-1C4A-490A-91E4-B391BFD510A6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952167" y="501232"/>
            <a:ext cx="25566" cy="8928215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127FB99-D4B2-429E-A57C-26597DE55FDB}"/>
              </a:ext>
            </a:extLst>
          </p:cNvPr>
          <p:cNvCxnSpPr>
            <a:cxnSpLocks/>
          </p:cNvCxnSpPr>
          <p:nvPr/>
        </p:nvCxnSpPr>
        <p:spPr>
          <a:xfrm>
            <a:off x="952167" y="533539"/>
            <a:ext cx="22700414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519544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3265944" y="10540988"/>
            <a:ext cx="9601200" cy="7856974"/>
          </a:xfrm>
          <a:prstGeom prst="roundRect">
            <a:avLst>
              <a:gd name="adj" fmla="val 3191"/>
            </a:avLst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a28dcd12-094d-4248-bfcc-f6fb954c7ab8-postgres.png" descr="a28dcd12-094d-4248-bfcc-f6fb954c7ab8-postg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96" y="4426546"/>
            <a:ext cx="2114930" cy="2114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6NeUjiKQKK3qbZLDWD8Q.png" descr="6NeUjiKQKK3qbZLDWD8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45" y="4736573"/>
            <a:ext cx="1701059" cy="1436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37_2019081518484308.jpg" descr="37_2019081518484308.jpg"/>
          <p:cNvPicPr>
            <a:picLocks noChangeAspect="1"/>
          </p:cNvPicPr>
          <p:nvPr/>
        </p:nvPicPr>
        <p:blipFill>
          <a:blip r:embed="rId4"/>
          <a:srcRect l="25622" t="22521" r="25622" b="22521"/>
          <a:stretch>
            <a:fillRect/>
          </a:stretch>
        </p:blipFill>
        <p:spPr>
          <a:xfrm>
            <a:off x="6811134" y="4820234"/>
            <a:ext cx="1199839" cy="1352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react-logo.png" descr="react-logo.png"/>
          <p:cNvPicPr>
            <a:picLocks noChangeAspect="1"/>
          </p:cNvPicPr>
          <p:nvPr/>
        </p:nvPicPr>
        <p:blipFill>
          <a:blip r:embed="rId5"/>
          <a:srcRect l="12596" t="26588" r="13708" b="26588"/>
          <a:stretch>
            <a:fillRect/>
          </a:stretch>
        </p:blipFill>
        <p:spPr>
          <a:xfrm>
            <a:off x="10907455" y="1969098"/>
            <a:ext cx="3247279" cy="1172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typescript-1174965.png" descr="typescript-11749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3087" y="2182599"/>
            <a:ext cx="813600" cy="81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그림 22" descr="텍스트, 표지판, 그래피티이(가) 표시된 사진&#10;&#10;자동 생성된 설명">
            <a:extLst>
              <a:ext uri="{FF2B5EF4-FFF2-40B4-BE49-F238E27FC236}">
                <a16:creationId xmlns:a16="http://schemas.microsoft.com/office/drawing/2014/main" id="{3423DF8E-00ED-4AAD-B26E-80A573299F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699" y="1964910"/>
            <a:ext cx="1196210" cy="1267403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7F1874D0-764B-4D9B-AA14-9B6FC9740E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670" y="1807503"/>
            <a:ext cx="2852584" cy="1383686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9AEFC55-7803-42DE-AB62-DC03E5E1F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888" y="4820234"/>
            <a:ext cx="1910041" cy="1241527"/>
          </a:xfrm>
          <a:prstGeom prst="rect">
            <a:avLst/>
          </a:prstGeom>
        </p:spPr>
      </p:pic>
      <p:pic>
        <p:nvPicPr>
          <p:cNvPr id="26" name="그림 2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1C4CBCE5-BD2C-47B0-9E9A-6CFEAF4BE0E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9" r="21146"/>
          <a:stretch/>
        </p:blipFill>
        <p:spPr>
          <a:xfrm>
            <a:off x="21614517" y="4685165"/>
            <a:ext cx="1454737" cy="1574311"/>
          </a:xfrm>
          <a:prstGeom prst="rect">
            <a:avLst/>
          </a:prstGeom>
        </p:spPr>
      </p:pic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0CCAF4FE-EFAD-43E3-97D2-866E9FC46C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896" y="7618511"/>
            <a:ext cx="2400300" cy="1251383"/>
          </a:xfrm>
          <a:prstGeom prst="rect">
            <a:avLst/>
          </a:prstGeom>
        </p:spPr>
      </p:pic>
      <p:sp>
        <p:nvSpPr>
          <p:cNvPr id="3" name="AutoShape 4" descr="NGINX | High Performance Load Balancer, Web Server, &amp; Reverse Proxy"/>
          <p:cNvSpPr>
            <a:spLocks noChangeAspect="1" noChangeArrowheads="1"/>
          </p:cNvSpPr>
          <p:nvPr/>
        </p:nvSpPr>
        <p:spPr bwMode="auto">
          <a:xfrm>
            <a:off x="672933" y="3488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처음 시작하는 Node.js 개발 - 1 - 설치 및 버전 관리(NVM, n) | HEROP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2" t="15043" r="16244" b="13211"/>
          <a:stretch/>
        </p:blipFill>
        <p:spPr bwMode="auto">
          <a:xfrm>
            <a:off x="3040538" y="2029258"/>
            <a:ext cx="2313572" cy="12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simple REST API with NodeJS and Express.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9" t="28670" r="34203" b="35820"/>
          <a:stretch/>
        </p:blipFill>
        <p:spPr bwMode="auto">
          <a:xfrm>
            <a:off x="5242336" y="2145332"/>
            <a:ext cx="2021811" cy="85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Bixby logo.svg - Wikimedia Comm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241" y="7957306"/>
            <a:ext cx="2869986" cy="8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mple production environment with Webpack and Express | Alejandro ...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4" t="23674" r="6172" b="23884"/>
          <a:stretch/>
        </p:blipFill>
        <p:spPr bwMode="auto">
          <a:xfrm>
            <a:off x="11244140" y="4962917"/>
            <a:ext cx="4015409" cy="9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01992" y="669199"/>
            <a:ext cx="691224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Back-end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37669" y="645247"/>
            <a:ext cx="691224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Front-end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573346" y="669199"/>
            <a:ext cx="691224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Mobile robot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6541609" y="4554643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visualization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573346" y="1675740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Robot middleware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573346" y="7344203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MCU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id="{6470962C-9A37-4621-A2C1-974C8117A4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669" y="7633693"/>
            <a:ext cx="1423738" cy="1317715"/>
          </a:xfrm>
          <a:prstGeom prst="rect">
            <a:avLst/>
          </a:prstGeom>
        </p:spPr>
      </p:pic>
      <p:pic>
        <p:nvPicPr>
          <p:cNvPr id="47" name="drawing-js-socket-io-15.png" descr="drawing-js-socket-io-15.png"/>
          <p:cNvPicPr>
            <a:picLocks noChangeAspect="1"/>
          </p:cNvPicPr>
          <p:nvPr/>
        </p:nvPicPr>
        <p:blipFill rotWithShape="1">
          <a:blip r:embed="rId17"/>
          <a:srcRect l="10361" t="24920" r="8399" b="27502"/>
          <a:stretch/>
        </p:blipFill>
        <p:spPr>
          <a:xfrm>
            <a:off x="11475572" y="7698046"/>
            <a:ext cx="3704311" cy="116213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모서리가 둥근 직사각형 52"/>
          <p:cNvSpPr/>
          <p:nvPr/>
        </p:nvSpPr>
        <p:spPr>
          <a:xfrm>
            <a:off x="1080317" y="1683944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F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ramework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795684" y="1698612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F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ramework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01992" y="4480004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Data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4823" y="7344202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Comunication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837669" y="4540997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9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Bundler</a:t>
            </a:r>
            <a:endParaRPr kumimoji="0" lang="en-US" altLang="ko-KR" sz="2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7465" y="9715106"/>
            <a:ext cx="1800000" cy="180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solidFill>
                  <a:srgbClr val="FFFFFF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  <a:cs typeface="Helvetica Neue Medium"/>
                <a:sym typeface="Helvetica Neue Medium"/>
              </a:rPr>
              <a:t>Interface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옛날목욕탕B" panose="02020600000000000000" pitchFamily="18" charset="-127"/>
              <a:ea typeface="a옛날목욕탕B" panose="02020600000000000000" pitchFamily="18" charset="-127"/>
              <a:cs typeface="Helvetica Neue Medium"/>
              <a:sym typeface="Helvetica Neue Medium"/>
            </a:endParaRPr>
          </a:p>
        </p:txBody>
      </p:sp>
      <p:pic>
        <p:nvPicPr>
          <p:cNvPr id="63" name="rabbitmq-logo.png" descr="rabbitmq-logo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50559" y="7772188"/>
            <a:ext cx="3586615" cy="107598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9" name="직선 연결선 28"/>
          <p:cNvCxnSpPr>
            <a:cxnSpLocks/>
          </p:cNvCxnSpPr>
          <p:nvPr/>
        </p:nvCxnSpPr>
        <p:spPr>
          <a:xfrm>
            <a:off x="8404058" y="533539"/>
            <a:ext cx="0" cy="6407447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직선 연결선 65"/>
          <p:cNvCxnSpPr>
            <a:cxnSpLocks/>
          </p:cNvCxnSpPr>
          <p:nvPr/>
        </p:nvCxnSpPr>
        <p:spPr>
          <a:xfrm>
            <a:off x="16205033" y="533539"/>
            <a:ext cx="0" cy="8895908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977733" y="6940986"/>
            <a:ext cx="22674848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연결선 72"/>
          <p:cNvCxnSpPr>
            <a:cxnSpLocks/>
          </p:cNvCxnSpPr>
          <p:nvPr/>
        </p:nvCxnSpPr>
        <p:spPr>
          <a:xfrm>
            <a:off x="977733" y="4057110"/>
            <a:ext cx="22674848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8" name="typescript-1174965.png" descr="typescript-11749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678" y="2168685"/>
            <a:ext cx="811945" cy="8119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15833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99</Words>
  <Application>Microsoft Office PowerPoint</Application>
  <PresentationFormat>사용자 지정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a옛날목욕탕B</vt:lpstr>
      <vt:lpstr>Helvetica Neue</vt:lpstr>
      <vt:lpstr>Helvetica Neue Medium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Anyulim</cp:lastModifiedBy>
  <cp:revision>12</cp:revision>
  <dcterms:modified xsi:type="dcterms:W3CDTF">2020-06-01T08:06:59Z</dcterms:modified>
</cp:coreProperties>
</file>