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24"/>
  </p:notesMasterIdLst>
  <p:handoutMasterIdLst>
    <p:handoutMasterId r:id="rId125"/>
  </p:handoutMasterIdLst>
  <p:sldIdLst>
    <p:sldId id="568" r:id="rId5"/>
    <p:sldId id="569" r:id="rId6"/>
    <p:sldId id="640" r:id="rId7"/>
    <p:sldId id="719" r:id="rId8"/>
    <p:sldId id="301" r:id="rId9"/>
    <p:sldId id="303" r:id="rId10"/>
    <p:sldId id="821" r:id="rId11"/>
    <p:sldId id="845" r:id="rId12"/>
    <p:sldId id="846" r:id="rId13"/>
    <p:sldId id="902" r:id="rId14"/>
    <p:sldId id="903" r:id="rId15"/>
    <p:sldId id="904" r:id="rId16"/>
    <p:sldId id="597" r:id="rId17"/>
    <p:sldId id="849" r:id="rId18"/>
    <p:sldId id="825" r:id="rId19"/>
    <p:sldId id="850" r:id="rId20"/>
    <p:sldId id="638" r:id="rId21"/>
    <p:sldId id="605" r:id="rId22"/>
    <p:sldId id="851" r:id="rId23"/>
    <p:sldId id="852" r:id="rId24"/>
    <p:sldId id="828" r:id="rId25"/>
    <p:sldId id="853" r:id="rId26"/>
    <p:sldId id="750" r:id="rId27"/>
    <p:sldId id="751" r:id="rId28"/>
    <p:sldId id="857" r:id="rId29"/>
    <p:sldId id="858" r:id="rId30"/>
    <p:sldId id="859" r:id="rId31"/>
    <p:sldId id="860" r:id="rId32"/>
    <p:sldId id="861" r:id="rId33"/>
    <p:sldId id="862" r:id="rId34"/>
    <p:sldId id="314" r:id="rId35"/>
    <p:sldId id="843" r:id="rId36"/>
    <p:sldId id="764" r:id="rId37"/>
    <p:sldId id="749" r:id="rId38"/>
    <p:sldId id="792" r:id="rId39"/>
    <p:sldId id="724" r:id="rId40"/>
    <p:sldId id="725" r:id="rId41"/>
    <p:sldId id="755" r:id="rId42"/>
    <p:sldId id="757" r:id="rId43"/>
    <p:sldId id="758" r:id="rId44"/>
    <p:sldId id="759" r:id="rId45"/>
    <p:sldId id="318" r:id="rId46"/>
    <p:sldId id="319" r:id="rId47"/>
    <p:sldId id="865" r:id="rId48"/>
    <p:sldId id="864" r:id="rId49"/>
    <p:sldId id="320" r:id="rId50"/>
    <p:sldId id="321" r:id="rId51"/>
    <p:sldId id="898" r:id="rId52"/>
    <p:sldId id="324" r:id="rId53"/>
    <p:sldId id="325" r:id="rId54"/>
    <p:sldId id="578" r:id="rId55"/>
    <p:sldId id="788" r:id="rId56"/>
    <p:sldId id="591" r:id="rId57"/>
    <p:sldId id="627" r:id="rId58"/>
    <p:sldId id="589" r:id="rId59"/>
    <p:sldId id="590" r:id="rId60"/>
    <p:sldId id="756" r:id="rId61"/>
    <p:sldId id="899" r:id="rId62"/>
    <p:sldId id="628" r:id="rId63"/>
    <p:sldId id="336" r:id="rId64"/>
    <p:sldId id="905" r:id="rId65"/>
    <p:sldId id="346" r:id="rId66"/>
    <p:sldId id="906" r:id="rId67"/>
    <p:sldId id="326" r:id="rId68"/>
    <p:sldId id="327" r:id="rId69"/>
    <p:sldId id="600" r:id="rId70"/>
    <p:sldId id="579" r:id="rId71"/>
    <p:sldId id="601" r:id="rId72"/>
    <p:sldId id="584" r:id="rId73"/>
    <p:sldId id="328" r:id="rId74"/>
    <p:sldId id="587" r:id="rId75"/>
    <p:sldId id="803" r:id="rId76"/>
    <p:sldId id="812" r:id="rId77"/>
    <p:sldId id="799" r:id="rId78"/>
    <p:sldId id="800" r:id="rId79"/>
    <p:sldId id="330" r:id="rId80"/>
    <p:sldId id="805" r:id="rId81"/>
    <p:sldId id="633" r:id="rId82"/>
    <p:sldId id="594" r:id="rId83"/>
    <p:sldId id="332" r:id="rId84"/>
    <p:sldId id="653" r:id="rId85"/>
    <p:sldId id="350" r:id="rId86"/>
    <p:sldId id="666" r:id="rId87"/>
    <p:sldId id="808" r:id="rId88"/>
    <p:sldId id="667" r:id="rId89"/>
    <p:sldId id="354" r:id="rId90"/>
    <p:sldId id="659" r:id="rId91"/>
    <p:sldId id="773" r:id="rId92"/>
    <p:sldId id="774" r:id="rId93"/>
    <p:sldId id="358" r:id="rId94"/>
    <p:sldId id="668" r:id="rId95"/>
    <p:sldId id="809" r:id="rId96"/>
    <p:sldId id="669" r:id="rId97"/>
    <p:sldId id="362" r:id="rId98"/>
    <p:sldId id="670" r:id="rId99"/>
    <p:sldId id="486" r:id="rId100"/>
    <p:sldId id="487" r:id="rId101"/>
    <p:sldId id="492" r:id="rId102"/>
    <p:sldId id="493" r:id="rId103"/>
    <p:sldId id="815" r:id="rId104"/>
    <p:sldId id="866" r:id="rId105"/>
    <p:sldId id="867" r:id="rId106"/>
    <p:sldId id="810" r:id="rId107"/>
    <p:sldId id="814" r:id="rId108"/>
    <p:sldId id="490" r:id="rId109"/>
    <p:sldId id="491" r:id="rId110"/>
    <p:sldId id="775" r:id="rId111"/>
    <p:sldId id="612" r:id="rId112"/>
    <p:sldId id="886" r:id="rId113"/>
    <p:sldId id="868" r:id="rId114"/>
    <p:sldId id="818" r:id="rId115"/>
    <p:sldId id="500" r:id="rId116"/>
    <p:sldId id="869" r:id="rId117"/>
    <p:sldId id="703" r:id="rId118"/>
    <p:sldId id="870" r:id="rId119"/>
    <p:sldId id="502" r:id="rId120"/>
    <p:sldId id="872" r:id="rId121"/>
    <p:sldId id="510" r:id="rId122"/>
    <p:sldId id="706" r:id="rId123"/>
  </p:sldIdLst>
  <p:sldSz cx="10160000" cy="5715000"/>
  <p:notesSz cx="6858000" cy="9144000"/>
  <p:defaultTextStyle>
    <a:defPPr rtl="0">
      <a:defRPr lang="ko-kr"/>
    </a:defPPr>
    <a:lvl1pPr marL="0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1pPr>
    <a:lvl2pPr marL="299487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2pPr>
    <a:lvl3pPr marL="598976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3pPr>
    <a:lvl4pPr marL="898464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4pPr>
    <a:lvl5pPr marL="1197952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5pPr>
    <a:lvl6pPr marL="1497440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6pPr>
    <a:lvl7pPr marL="1796927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7pPr>
    <a:lvl8pPr marL="2096415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8pPr>
    <a:lvl9pPr marL="2395904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디자인, 모핑, 주석 달기, 공동 작업, 입력하세요" id="{B9B51309-D148-4332-87C2-07BE32FBCA3B}">
          <p14:sldIdLst>
            <p14:sldId id="568"/>
            <p14:sldId id="569"/>
            <p14:sldId id="640"/>
            <p14:sldId id="719"/>
            <p14:sldId id="301"/>
            <p14:sldId id="303"/>
            <p14:sldId id="821"/>
            <p14:sldId id="845"/>
            <p14:sldId id="846"/>
            <p14:sldId id="902"/>
            <p14:sldId id="903"/>
            <p14:sldId id="904"/>
            <p14:sldId id="597"/>
            <p14:sldId id="849"/>
            <p14:sldId id="825"/>
            <p14:sldId id="850"/>
            <p14:sldId id="638"/>
            <p14:sldId id="605"/>
            <p14:sldId id="851"/>
            <p14:sldId id="852"/>
            <p14:sldId id="828"/>
            <p14:sldId id="853"/>
            <p14:sldId id="750"/>
            <p14:sldId id="751"/>
            <p14:sldId id="857"/>
            <p14:sldId id="858"/>
            <p14:sldId id="859"/>
            <p14:sldId id="860"/>
            <p14:sldId id="861"/>
            <p14:sldId id="862"/>
            <p14:sldId id="314"/>
            <p14:sldId id="843"/>
            <p14:sldId id="764"/>
            <p14:sldId id="749"/>
            <p14:sldId id="792"/>
            <p14:sldId id="724"/>
            <p14:sldId id="725"/>
            <p14:sldId id="755"/>
            <p14:sldId id="757"/>
            <p14:sldId id="758"/>
            <p14:sldId id="759"/>
            <p14:sldId id="318"/>
            <p14:sldId id="319"/>
            <p14:sldId id="865"/>
            <p14:sldId id="864"/>
            <p14:sldId id="320"/>
            <p14:sldId id="321"/>
            <p14:sldId id="898"/>
            <p14:sldId id="324"/>
            <p14:sldId id="325"/>
            <p14:sldId id="578"/>
            <p14:sldId id="788"/>
            <p14:sldId id="591"/>
            <p14:sldId id="627"/>
            <p14:sldId id="589"/>
            <p14:sldId id="590"/>
            <p14:sldId id="756"/>
            <p14:sldId id="899"/>
            <p14:sldId id="628"/>
            <p14:sldId id="336"/>
            <p14:sldId id="905"/>
            <p14:sldId id="346"/>
            <p14:sldId id="906"/>
            <p14:sldId id="326"/>
            <p14:sldId id="327"/>
            <p14:sldId id="600"/>
            <p14:sldId id="579"/>
            <p14:sldId id="601"/>
            <p14:sldId id="584"/>
            <p14:sldId id="328"/>
            <p14:sldId id="587"/>
            <p14:sldId id="803"/>
            <p14:sldId id="812"/>
            <p14:sldId id="799"/>
            <p14:sldId id="800"/>
            <p14:sldId id="330"/>
            <p14:sldId id="805"/>
            <p14:sldId id="633"/>
            <p14:sldId id="594"/>
            <p14:sldId id="332"/>
            <p14:sldId id="653"/>
            <p14:sldId id="350"/>
            <p14:sldId id="666"/>
            <p14:sldId id="808"/>
            <p14:sldId id="667"/>
            <p14:sldId id="354"/>
            <p14:sldId id="659"/>
            <p14:sldId id="773"/>
            <p14:sldId id="774"/>
            <p14:sldId id="358"/>
            <p14:sldId id="668"/>
            <p14:sldId id="809"/>
            <p14:sldId id="669"/>
            <p14:sldId id="362"/>
            <p14:sldId id="670"/>
            <p14:sldId id="486"/>
            <p14:sldId id="487"/>
            <p14:sldId id="492"/>
            <p14:sldId id="493"/>
            <p14:sldId id="815"/>
            <p14:sldId id="866"/>
            <p14:sldId id="867"/>
            <p14:sldId id="810"/>
            <p14:sldId id="814"/>
            <p14:sldId id="490"/>
            <p14:sldId id="491"/>
            <p14:sldId id="775"/>
            <p14:sldId id="612"/>
            <p14:sldId id="886"/>
            <p14:sldId id="868"/>
            <p14:sldId id="818"/>
            <p14:sldId id="500"/>
            <p14:sldId id="869"/>
            <p14:sldId id="703"/>
            <p14:sldId id="870"/>
            <p14:sldId id="502"/>
            <p14:sldId id="872"/>
            <p14:sldId id="510"/>
            <p14:sldId id="7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1" userDrawn="1">
          <p15:clr>
            <a:srgbClr val="A4A3A4"/>
          </p15:clr>
        </p15:guide>
        <p15:guide id="2" pos="3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만든 이" initials="오전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F9B45"/>
    <a:srgbClr val="404040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73" autoAdjust="0"/>
    <p:restoredTop sz="94262" autoAdjust="0"/>
  </p:normalViewPr>
  <p:slideViewPr>
    <p:cSldViewPr snapToGrid="0">
      <p:cViewPr varScale="1">
        <p:scale>
          <a:sx n="193" d="100"/>
          <a:sy n="193" d="100"/>
        </p:scale>
        <p:origin x="856" y="184"/>
      </p:cViewPr>
      <p:guideLst>
        <p:guide orient="horz" pos="1801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28" Type="http://schemas.openxmlformats.org/officeDocument/2006/relationships/viewProps" Target="viewProps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notesMaster" Target="notesMasters/notesMaster1.xml"/><Relationship Id="rId129" Type="http://schemas.openxmlformats.org/officeDocument/2006/relationships/theme" Target="theme/theme1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tableStyles" Target="tableStyles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615A47-BAB8-40E2-A1ED-9E90A072AC00}" type="datetime1">
              <a:rPr lang="ko-KR" altLang="en-US" smtClean="0">
                <a:latin typeface="NanumGothic" panose="020D0604000000000000" pitchFamily="34" charset="-127"/>
                <a:ea typeface="NanumGothic" panose="020D0604000000000000" pitchFamily="34" charset="-127"/>
              </a:rPr>
              <a:t>2022. 11. 21.</a:t>
            </a:fld>
            <a:endParaRPr lang="ko-KR" altLang="en-US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NanumGothic" panose="020D0604000000000000" pitchFamily="34" charset="-127"/>
                <a:ea typeface="NanumGothic" panose="020D0604000000000000" pitchFamily="34" charset="-127"/>
              </a:rPr>
              <a:t>‹#›</a:t>
            </a:fld>
            <a:endParaRPr lang="ko-KR" altLang="en-US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</a:lstStyle>
          <a:p>
            <a:fld id="{DC06A2C1-A9EB-4898-A387-106DFED4BED0}" type="datetime1">
              <a:rPr lang="ko-KR" altLang="en-US" smtClean="0"/>
              <a:pPr/>
              <a:t>2022. 11. 21.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98976" rtl="0" eaLnBrk="1" latinLnBrk="0" hangingPunct="1">
      <a:defRPr sz="786" b="0" i="0" kern="1200">
        <a:solidFill>
          <a:schemeClr val="tx1"/>
        </a:solidFill>
        <a:latin typeface="NanumGothic" panose="020D0604000000000000" pitchFamily="34" charset="-127"/>
        <a:ea typeface="NanumGothic" panose="020D0604000000000000" pitchFamily="34" charset="-127"/>
        <a:cs typeface="+mn-cs"/>
      </a:defRPr>
    </a:lvl1pPr>
    <a:lvl2pPr marL="299487" algn="l" defTabSz="598976" rtl="0" eaLnBrk="1" latinLnBrk="0" hangingPunct="1">
      <a:defRPr sz="786" b="0" i="0" kern="1200">
        <a:solidFill>
          <a:schemeClr val="tx1"/>
        </a:solidFill>
        <a:latin typeface="NanumGothic" panose="020D0604000000000000" pitchFamily="34" charset="-127"/>
        <a:ea typeface="NanumGothic" panose="020D0604000000000000" pitchFamily="34" charset="-127"/>
        <a:cs typeface="+mn-cs"/>
      </a:defRPr>
    </a:lvl2pPr>
    <a:lvl3pPr marL="598976" algn="l" defTabSz="598976" rtl="0" eaLnBrk="1" latinLnBrk="0" hangingPunct="1">
      <a:defRPr sz="786" b="0" i="0" kern="1200">
        <a:solidFill>
          <a:schemeClr val="tx1"/>
        </a:solidFill>
        <a:latin typeface="NanumGothic" panose="020D0604000000000000" pitchFamily="34" charset="-127"/>
        <a:ea typeface="NanumGothic" panose="020D0604000000000000" pitchFamily="34" charset="-127"/>
        <a:cs typeface="+mn-cs"/>
      </a:defRPr>
    </a:lvl3pPr>
    <a:lvl4pPr marL="898464" algn="l" defTabSz="598976" rtl="0" eaLnBrk="1" latinLnBrk="0" hangingPunct="1">
      <a:defRPr sz="786" b="0" i="0" kern="1200">
        <a:solidFill>
          <a:schemeClr val="tx1"/>
        </a:solidFill>
        <a:latin typeface="NanumGothic" panose="020D0604000000000000" pitchFamily="34" charset="-127"/>
        <a:ea typeface="NanumGothic" panose="020D0604000000000000" pitchFamily="34" charset="-127"/>
        <a:cs typeface="+mn-cs"/>
      </a:defRPr>
    </a:lvl4pPr>
    <a:lvl5pPr marL="1197952" algn="l" defTabSz="598976" rtl="0" eaLnBrk="1" latinLnBrk="0" hangingPunct="1">
      <a:defRPr sz="786" b="0" i="0" kern="1200">
        <a:solidFill>
          <a:schemeClr val="tx1"/>
        </a:solidFill>
        <a:latin typeface="NanumGothic" panose="020D0604000000000000" pitchFamily="34" charset="-127"/>
        <a:ea typeface="NanumGothic" panose="020D0604000000000000" pitchFamily="34" charset="-127"/>
        <a:cs typeface="+mn-cs"/>
      </a:defRPr>
    </a:lvl5pPr>
    <a:lvl6pPr marL="1497440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6pPr>
    <a:lvl7pPr marL="1796927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7pPr>
    <a:lvl8pPr marL="2096415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8pPr>
    <a:lvl9pPr marL="2395904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240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442742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2084478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34799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615080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969365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764594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884435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334182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899630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270327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064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236448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22276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00056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223194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013299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457052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568844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434730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490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0938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307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4946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1895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0706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842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6776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710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9669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6603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5400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3264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6068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176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806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1371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5054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2560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109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3123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4896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178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9742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167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8394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1330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0536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1914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32557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720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6515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1232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74489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48733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1003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44961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32031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01124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08074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05143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434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07062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88324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18772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4130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6030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32380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3623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75078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67388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67082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115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67551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25710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47221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6405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75174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95929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11823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14779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07677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31100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53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4402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22368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0352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86279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19440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75480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7521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09215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49661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42269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93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04006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64131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54499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993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682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8926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67863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06971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57120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38703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157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68876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935741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68379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35644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549055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07646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631570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30971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218869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365798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741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12461" y="218991"/>
            <a:ext cx="9735084" cy="5277027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b="0" i="0" noProof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CECD5230-365E-4D50-AB26-72D82DE92FFA}"/>
              </a:ext>
            </a:extLst>
          </p:cNvPr>
          <p:cNvSpPr txBox="1">
            <a:spLocks/>
          </p:cNvSpPr>
          <p:nvPr userDrawn="1"/>
        </p:nvSpPr>
        <p:spPr>
          <a:xfrm>
            <a:off x="1735439" y="792254"/>
            <a:ext cx="4060147" cy="946922"/>
          </a:xfrm>
          <a:prstGeom prst="rect">
            <a:avLst/>
          </a:prstGeom>
        </p:spPr>
        <p:txBody>
          <a:bodyPr vert="horz" lIns="80010" tIns="40006" rIns="80010" bIns="40006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201" b="1" i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Spring Security </a:t>
            </a:r>
            <a:endParaRPr lang="ko-KR" altLang="en-US" sz="4201" b="1" i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EA9EB0-4E85-49BC-B379-DC13122888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5722" y="519529"/>
            <a:ext cx="1587501" cy="1587500"/>
          </a:xfrm>
          <a:prstGeom prst="rect">
            <a:avLst/>
          </a:prstGeom>
        </p:spPr>
      </p:pic>
      <p:sp>
        <p:nvSpPr>
          <p:cNvPr id="6" name="부제 2">
            <a:extLst>
              <a:ext uri="{FF2B5EF4-FFF2-40B4-BE49-F238E27FC236}">
                <a16:creationId xmlns:a16="http://schemas.microsoft.com/office/drawing/2014/main" id="{4744800A-7AEF-405A-B12A-FD73991EC912}"/>
              </a:ext>
            </a:extLst>
          </p:cNvPr>
          <p:cNvSpPr txBox="1">
            <a:spLocks/>
          </p:cNvSpPr>
          <p:nvPr userDrawn="1"/>
        </p:nvSpPr>
        <p:spPr>
          <a:xfrm>
            <a:off x="7907957" y="4867959"/>
            <a:ext cx="1439278" cy="38945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 b="0" i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1100" b="0" i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정수원</a:t>
            </a:r>
          </a:p>
        </p:txBody>
      </p:sp>
      <p:sp>
        <p:nvSpPr>
          <p:cNvPr id="8" name="부제 2">
            <a:extLst>
              <a:ext uri="{FF2B5EF4-FFF2-40B4-BE49-F238E27FC236}">
                <a16:creationId xmlns:a16="http://schemas.microsoft.com/office/drawing/2014/main" id="{4744800A-7AEF-405A-B12A-FD73991EC912}"/>
              </a:ext>
            </a:extLst>
          </p:cNvPr>
          <p:cNvSpPr txBox="1">
            <a:spLocks/>
          </p:cNvSpPr>
          <p:nvPr userDrawn="1"/>
        </p:nvSpPr>
        <p:spPr>
          <a:xfrm>
            <a:off x="7902905" y="5107455"/>
            <a:ext cx="1856588" cy="2999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ko-KR" altLang="en-US" sz="1000" b="0" i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1000" b="0" i="0" noProof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https://github.com/onjsdnjs</a:t>
            </a:r>
            <a:endParaRPr lang="ko-KR" altLang="en-US" sz="1000" b="0" i="0" noProof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b="0" i="0" noProof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b="0" i="0" noProof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0" i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 Light" panose="020B0502040204020203" pitchFamily="34" charset="0"/>
              </a:rPr>
              <a:t>VII. </a:t>
            </a:r>
            <a:r>
              <a:rPr lang="ko-KR" altLang="en-US" sz="2450" b="0" i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 Light" panose="020B0502040204020203" pitchFamily="34" charset="0"/>
              </a:rPr>
              <a:t>다음 주제</a:t>
            </a:r>
          </a:p>
        </p:txBody>
      </p:sp>
    </p:spTree>
    <p:extLst>
      <p:ext uri="{BB962C8B-B14F-4D97-AF65-F5344CB8AC3E}">
        <p14:creationId xmlns:p14="http://schemas.microsoft.com/office/powerpoint/2010/main" val="204047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b="0" i="0" noProof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b="0" i="0" noProof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0" i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 Light" panose="020B0502040204020203" pitchFamily="34" charset="0"/>
              </a:rPr>
              <a:t>VI. </a:t>
            </a:r>
            <a:r>
              <a:rPr lang="ko-KR" altLang="en-US" sz="2450" b="0" i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 Light" panose="020B0502040204020203" pitchFamily="34" charset="0"/>
              </a:rPr>
              <a:t>강좌 마무리</a:t>
            </a:r>
          </a:p>
        </p:txBody>
      </p:sp>
    </p:spTree>
    <p:extLst>
      <p:ext uri="{BB962C8B-B14F-4D97-AF65-F5344CB8AC3E}">
        <p14:creationId xmlns:p14="http://schemas.microsoft.com/office/powerpoint/2010/main" val="2691416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서브 화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3741867-980D-10BD-5C72-0D5AC28C3D1B}"/>
              </a:ext>
            </a:extLst>
          </p:cNvPr>
          <p:cNvSpPr/>
          <p:nvPr userDrawn="1"/>
        </p:nvSpPr>
        <p:spPr>
          <a:xfrm>
            <a:off x="0" y="0"/>
            <a:ext cx="10160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1B5AA5-703C-F7FF-B8DF-897F031A4DD5}"/>
              </a:ext>
            </a:extLst>
          </p:cNvPr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b="0" i="0" noProof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932CB4E-E43C-C016-535D-10C691671198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5641165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0" i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 Light" panose="020B0502040204020203" pitchFamily="34" charset="0"/>
              </a:rPr>
              <a:t>II. </a:t>
            </a:r>
            <a:r>
              <a:rPr lang="ko-KR" altLang="en-US" sz="2450" b="0" i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 Light" panose="020B0502040204020203" pitchFamily="34" charset="0"/>
              </a:rPr>
              <a:t>스프링 시큐리티 기본 </a:t>
            </a:r>
            <a:r>
              <a:rPr lang="en-US" altLang="ko-KR" sz="2450" b="0" i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 Light" panose="020B0502040204020203" pitchFamily="34" charset="0"/>
              </a:rPr>
              <a:t>API &amp;</a:t>
            </a:r>
            <a:r>
              <a:rPr lang="en-US" altLang="ko-KR" sz="2450" b="0" i="0" baseline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 Light" panose="020B0502040204020203" pitchFamily="34" charset="0"/>
              </a:rPr>
              <a:t> Filter</a:t>
            </a:r>
            <a:r>
              <a:rPr lang="en-US" altLang="ko-KR" sz="2450" b="0" i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 Light" panose="020B0502040204020203" pitchFamily="34" charset="0"/>
              </a:rPr>
              <a:t> </a:t>
            </a:r>
            <a:r>
              <a:rPr lang="ko-KR" altLang="en-US" sz="2450" b="0" i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 Light" panose="020B0502040204020203" pitchFamily="34" charset="0"/>
              </a:rPr>
              <a:t>이해</a:t>
            </a:r>
          </a:p>
        </p:txBody>
      </p:sp>
    </p:spTree>
    <p:extLst>
      <p:ext uri="{BB962C8B-B14F-4D97-AF65-F5344CB8AC3E}">
        <p14:creationId xmlns:p14="http://schemas.microsoft.com/office/powerpoint/2010/main" val="1868340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12461" y="218991"/>
            <a:ext cx="9735084" cy="5277027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b="0" i="0" noProof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CECD5230-365E-4D50-AB26-72D82DE92FFA}"/>
              </a:ext>
            </a:extLst>
          </p:cNvPr>
          <p:cNvSpPr txBox="1">
            <a:spLocks/>
          </p:cNvSpPr>
          <p:nvPr userDrawn="1"/>
        </p:nvSpPr>
        <p:spPr>
          <a:xfrm>
            <a:off x="3706047" y="2199005"/>
            <a:ext cx="3852554" cy="946922"/>
          </a:xfrm>
          <a:prstGeom prst="rect">
            <a:avLst/>
          </a:prstGeom>
        </p:spPr>
        <p:txBody>
          <a:bodyPr vert="horz" lIns="80010" tIns="40006" rIns="80010" bIns="40006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201" b="1" i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Spring Security </a:t>
            </a:r>
            <a:endParaRPr lang="ko-KR" altLang="en-US" sz="4201" b="1" i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EA9EB0-4E85-49BC-B379-DC13122888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09379" y="1941044"/>
            <a:ext cx="1587501" cy="1587500"/>
          </a:xfrm>
          <a:prstGeom prst="rect">
            <a:avLst/>
          </a:prstGeom>
        </p:spPr>
      </p:pic>
      <p:sp>
        <p:nvSpPr>
          <p:cNvPr id="2" name="부제 2">
            <a:extLst>
              <a:ext uri="{FF2B5EF4-FFF2-40B4-BE49-F238E27FC236}">
                <a16:creationId xmlns:a16="http://schemas.microsoft.com/office/drawing/2014/main" id="{88974B9F-5AC3-B800-1DE1-16C6D1FFC16E}"/>
              </a:ext>
            </a:extLst>
          </p:cNvPr>
          <p:cNvSpPr txBox="1">
            <a:spLocks/>
          </p:cNvSpPr>
          <p:nvPr userDrawn="1"/>
        </p:nvSpPr>
        <p:spPr>
          <a:xfrm>
            <a:off x="7954005" y="4868854"/>
            <a:ext cx="683457" cy="299926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b="0" i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정수원</a:t>
            </a:r>
          </a:p>
        </p:txBody>
      </p:sp>
      <p:sp>
        <p:nvSpPr>
          <p:cNvPr id="6" name="부제 2">
            <a:extLst>
              <a:ext uri="{FF2B5EF4-FFF2-40B4-BE49-F238E27FC236}">
                <a16:creationId xmlns:a16="http://schemas.microsoft.com/office/drawing/2014/main" id="{E799BEEB-0F88-4D6A-B35B-45EAAD6632E2}"/>
              </a:ext>
            </a:extLst>
          </p:cNvPr>
          <p:cNvSpPr txBox="1">
            <a:spLocks/>
          </p:cNvSpPr>
          <p:nvPr userDrawn="1"/>
        </p:nvSpPr>
        <p:spPr>
          <a:xfrm>
            <a:off x="7902905" y="5107455"/>
            <a:ext cx="1856588" cy="2999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ko-KR" altLang="en-US" sz="1000" b="0" i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1000" b="0" i="0" noProof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https://github.com/onjsdnjs</a:t>
            </a:r>
            <a:endParaRPr lang="ko-KR" altLang="en-US" sz="1000" b="0" i="0" noProof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38F221-DEEA-3397-D69C-0D628BF16B32}"/>
              </a:ext>
            </a:extLst>
          </p:cNvPr>
          <p:cNvSpPr txBox="1"/>
          <p:nvPr userDrawn="1"/>
        </p:nvSpPr>
        <p:spPr>
          <a:xfrm>
            <a:off x="5019332" y="3200334"/>
            <a:ext cx="1019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2022.11.30</a:t>
            </a:r>
            <a:r>
              <a:rPr lang="ko-KR" altLang="en-US" sz="1200" b="0" i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22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1"/>
            <a:ext cx="10160000" cy="5715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577" b="0" i="0" noProof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44958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</a:lstStyle>
          <a:p>
            <a:fld id="{4EBB724D-71E1-4DCA-86A7-3E42B461DE10}" type="datetime1">
              <a:rPr lang="ko-KR" altLang="en-US" smtClean="0"/>
              <a:pPr/>
              <a:t>2022. 11. 21.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873502" y="5169970"/>
            <a:ext cx="2413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</a:lstStyle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76610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b="0" i="0" noProof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b="0" i="0" noProof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E9707C2-323D-4C64-9201-6C5046EFF5BB}"/>
              </a:ext>
            </a:extLst>
          </p:cNvPr>
          <p:cNvSpPr txBox="1">
            <a:spLocks/>
          </p:cNvSpPr>
          <p:nvPr userDrawn="1"/>
        </p:nvSpPr>
        <p:spPr>
          <a:xfrm>
            <a:off x="-57043" y="-91682"/>
            <a:ext cx="1922222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0" i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 Light" panose="020B0502040204020203" pitchFamily="34" charset="0"/>
              </a:rPr>
              <a:t>Ⅰ. </a:t>
            </a:r>
            <a:r>
              <a:rPr lang="ko-KR" altLang="en-US" sz="2450" b="0" i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 Light" panose="020B0502040204020203" pitchFamily="34" charset="0"/>
              </a:rPr>
              <a:t>강의 개요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b="0" i="0" noProof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b="0" i="0" noProof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5641165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0" i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 Light" panose="020B0502040204020203" pitchFamily="34" charset="0"/>
              </a:rPr>
              <a:t>II. </a:t>
            </a:r>
            <a:r>
              <a:rPr lang="ko-KR" altLang="en-US" sz="2450" b="0" i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 Light" panose="020B0502040204020203" pitchFamily="34" charset="0"/>
              </a:rPr>
              <a:t>스프링 시큐리티 기본 </a:t>
            </a:r>
            <a:r>
              <a:rPr lang="en-US" altLang="ko-KR" sz="2450" b="0" i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 Light" panose="020B0502040204020203" pitchFamily="34" charset="0"/>
              </a:rPr>
              <a:t>API &amp;</a:t>
            </a:r>
            <a:r>
              <a:rPr lang="en-US" altLang="ko-KR" sz="2450" b="0" i="0" baseline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 Light" panose="020B0502040204020203" pitchFamily="34" charset="0"/>
              </a:rPr>
              <a:t> Filter</a:t>
            </a:r>
            <a:r>
              <a:rPr lang="en-US" altLang="ko-KR" sz="2450" b="0" i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 Light" panose="020B0502040204020203" pitchFamily="34" charset="0"/>
              </a:rPr>
              <a:t> </a:t>
            </a:r>
            <a:r>
              <a:rPr lang="ko-KR" altLang="en-US" sz="2450" b="0" i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 Light" panose="020B0502040204020203" pitchFamily="34" charset="0"/>
              </a:rPr>
              <a:t>이해</a:t>
            </a:r>
          </a:p>
        </p:txBody>
      </p:sp>
    </p:spTree>
    <p:extLst>
      <p:ext uri="{BB962C8B-B14F-4D97-AF65-F5344CB8AC3E}">
        <p14:creationId xmlns:p14="http://schemas.microsoft.com/office/powerpoint/2010/main" val="199168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b="0" i="0" noProof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b="0" i="0" noProof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0" i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 Light" panose="020B0502040204020203" pitchFamily="34" charset="0"/>
              </a:rPr>
              <a:t>III. </a:t>
            </a:r>
            <a:r>
              <a:rPr lang="ko-KR" altLang="en-US" sz="2450" b="0" i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 Light" panose="020B0502040204020203" pitchFamily="34" charset="0"/>
              </a:rPr>
              <a:t>스프링 시큐리티 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801107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b="0" i="0" noProof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b="0" i="0" noProof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0" i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 Light" panose="020B0502040204020203" pitchFamily="34" charset="0"/>
              </a:rPr>
              <a:t>IV. </a:t>
            </a:r>
            <a:r>
              <a:rPr lang="ko-KR" altLang="en-US" sz="2450" b="0" i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 Light" panose="020B0502040204020203" pitchFamily="34" charset="0"/>
              </a:rPr>
              <a:t>인증</a:t>
            </a:r>
            <a:r>
              <a:rPr lang="en-US" altLang="ko-KR" sz="2450" b="0" i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 Light" panose="020B0502040204020203" pitchFamily="34" charset="0"/>
              </a:rPr>
              <a:t>(Authentication) </a:t>
            </a:r>
            <a:r>
              <a:rPr lang="ko-KR" altLang="en-US" sz="2450" b="0" i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 Light" panose="020B0502040204020203" pitchFamily="34" charset="0"/>
              </a:rPr>
              <a:t>프로세스 구현</a:t>
            </a:r>
          </a:p>
        </p:txBody>
      </p:sp>
    </p:spTree>
    <p:extLst>
      <p:ext uri="{BB962C8B-B14F-4D97-AF65-F5344CB8AC3E}">
        <p14:creationId xmlns:p14="http://schemas.microsoft.com/office/powerpoint/2010/main" val="330229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b="0" i="0" noProof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b="0" i="0" noProof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7316403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0" i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 Light" panose="020B0502040204020203" pitchFamily="34" charset="0"/>
              </a:rPr>
              <a:t>V. </a:t>
            </a:r>
            <a:r>
              <a:rPr lang="ko-KR" altLang="en-US" sz="2450" b="0" i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 Light" panose="020B0502040204020203" pitchFamily="34" charset="0"/>
              </a:rPr>
              <a:t>인가</a:t>
            </a:r>
            <a:r>
              <a:rPr lang="en-US" altLang="ko-KR" sz="2450" b="0" i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 Light" panose="020B0502040204020203" pitchFamily="34" charset="0"/>
              </a:rPr>
              <a:t>(Authorization) </a:t>
            </a:r>
            <a:r>
              <a:rPr lang="ko-KR" altLang="en-US" sz="2450" b="0" i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 Light" panose="020B0502040204020203" pitchFamily="34" charset="0"/>
              </a:rPr>
              <a:t>프로세스 구현 </a:t>
            </a:r>
            <a:r>
              <a:rPr lang="en-US" altLang="ko-KR" sz="2450" b="0" i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 Light" panose="020B0502040204020203" pitchFamily="34" charset="0"/>
              </a:rPr>
              <a:t>- DB </a:t>
            </a:r>
            <a:r>
              <a:rPr lang="ko-KR" altLang="en-US" sz="2450" b="0" i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 Light" panose="020B0502040204020203" pitchFamily="34" charset="0"/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421498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b="0" i="0" noProof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b="0" i="0" noProof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0" i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 Light" panose="020B0502040204020203" pitchFamily="34" charset="0"/>
              </a:rPr>
              <a:t>VI. Spring Security </a:t>
            </a:r>
            <a:r>
              <a:rPr lang="ko-KR" altLang="en-US" sz="2450" b="0" i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 Light" panose="020B0502040204020203" pitchFamily="34" charset="0"/>
              </a:rPr>
              <a:t>고급 활용</a:t>
            </a:r>
          </a:p>
        </p:txBody>
      </p:sp>
    </p:spTree>
    <p:extLst>
      <p:ext uri="{BB962C8B-B14F-4D97-AF65-F5344CB8AC3E}">
        <p14:creationId xmlns:p14="http://schemas.microsoft.com/office/powerpoint/2010/main" val="378566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13368" y="220982"/>
            <a:ext cx="9735873" cy="5277027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577" b="0" i="0" noProof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34342" y="373382"/>
            <a:ext cx="5730240" cy="5334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49586" y="1196342"/>
            <a:ext cx="3680460" cy="3314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4958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</a:lstStyle>
          <a:p>
            <a:fld id="{664DCE5A-71AA-4BD9-B96E-5BE2121D3AB0}" type="datetime1">
              <a:rPr lang="ko-KR" altLang="en-US" smtClean="0"/>
              <a:pPr/>
              <a:t>2022. 11. 21.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873502" y="5169970"/>
            <a:ext cx="2413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7992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503697" y="996993"/>
            <a:ext cx="9152610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2" r:id="rId3"/>
    <p:sldLayoutId id="2147483663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800084" rtl="0" eaLnBrk="1" latinLnBrk="1" hangingPunct="1">
        <a:spcBef>
          <a:spcPct val="0"/>
        </a:spcBef>
        <a:buNone/>
        <a:defRPr sz="2450" b="0" i="0" kern="1200">
          <a:solidFill>
            <a:schemeClr val="tx1"/>
          </a:solidFill>
          <a:latin typeface="NanumGothic" panose="020D0604000000000000" pitchFamily="34" charset="-127"/>
          <a:ea typeface="NanumGothic" panose="020D0604000000000000" pitchFamily="34" charset="-127"/>
          <a:cs typeface="+mj-cs"/>
        </a:defRPr>
      </a:lvl1pPr>
    </p:titleStyle>
    <p:bodyStyle>
      <a:lvl1pPr marL="0" indent="0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Tx/>
        <a:buNone/>
        <a:defRPr lang="en-US" sz="1050" b="0" i="0" kern="1200" dirty="0">
          <a:solidFill>
            <a:schemeClr val="tx1"/>
          </a:solidFill>
          <a:latin typeface="NanumGothic" panose="020D0604000000000000" pitchFamily="34" charset="-127"/>
          <a:ea typeface="NanumGothic" panose="020D0604000000000000" pitchFamily="34" charset="-127"/>
          <a:cs typeface="+mn-cs"/>
        </a:defRPr>
      </a:lvl1pPr>
      <a:lvl2pPr marL="200022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b="0" i="0" kern="1200" dirty="0">
          <a:solidFill>
            <a:schemeClr val="tx1"/>
          </a:solidFill>
          <a:latin typeface="NanumGothic" panose="020D0604000000000000" pitchFamily="34" charset="-127"/>
          <a:ea typeface="NanumGothic" panose="020D0604000000000000" pitchFamily="34" charset="-127"/>
          <a:cs typeface="+mn-cs"/>
        </a:defRPr>
      </a:lvl2pPr>
      <a:lvl3pPr marL="600066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b="0" i="0" kern="1200" dirty="0">
          <a:solidFill>
            <a:schemeClr val="tx1"/>
          </a:solidFill>
          <a:latin typeface="NanumGothic" panose="020D0604000000000000" pitchFamily="34" charset="-127"/>
          <a:ea typeface="NanumGothic" panose="020D0604000000000000" pitchFamily="34" charset="-127"/>
          <a:cs typeface="+mn-cs"/>
        </a:defRPr>
      </a:lvl3pPr>
      <a:lvl4pPr marL="1000107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b="0" i="0" kern="1200" dirty="0" smtClean="0">
          <a:solidFill>
            <a:schemeClr val="tx1"/>
          </a:solidFill>
          <a:latin typeface="NanumGothic" panose="020D0604000000000000" pitchFamily="34" charset="-127"/>
          <a:ea typeface="NanumGothic" panose="020D0604000000000000" pitchFamily="34" charset="-127"/>
          <a:cs typeface="+mn-cs"/>
        </a:defRPr>
      </a:lvl4pPr>
      <a:lvl5pPr marL="1400150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b="0" i="0" kern="1200" dirty="0" smtClean="0">
          <a:solidFill>
            <a:schemeClr val="tx1"/>
          </a:solidFill>
          <a:latin typeface="NanumGothic" panose="020D0604000000000000" pitchFamily="34" charset="-127"/>
          <a:ea typeface="NanumGothic" panose="020D0604000000000000" pitchFamily="34" charset="-127"/>
          <a:cs typeface="+mn-cs"/>
        </a:defRPr>
      </a:lvl5pPr>
      <a:lvl6pPr marL="1800192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200236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600280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000320" indent="-200022" algn="l" defTabSz="800084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1pPr>
      <a:lvl2pPr marL="400040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2pPr>
      <a:lvl3pPr marL="800084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8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4pPr>
      <a:lvl5pPr marL="1600172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5pPr>
      <a:lvl6pPr marL="2000213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6pPr>
      <a:lvl7pPr marL="2400257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7pPr>
      <a:lvl8pPr marL="2800301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8pPr>
      <a:lvl9pPr marL="3200341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8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8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8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8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8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8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8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8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8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8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8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hop.com/address=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mailto:admin@security.com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 2">
            <a:extLst>
              <a:ext uri="{FF2B5EF4-FFF2-40B4-BE49-F238E27FC236}">
                <a16:creationId xmlns:a16="http://schemas.microsoft.com/office/drawing/2014/main" id="{4744800A-7AEF-405A-B12A-FD73991EC912}"/>
              </a:ext>
            </a:extLst>
          </p:cNvPr>
          <p:cNvSpPr txBox="1">
            <a:spLocks/>
          </p:cNvSpPr>
          <p:nvPr/>
        </p:nvSpPr>
        <p:spPr>
          <a:xfrm>
            <a:off x="7902994" y="5107968"/>
            <a:ext cx="1856588" cy="2999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ko-KR" altLang="en-US" sz="10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1000" noProof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https://github.com/onjsdnjs</a:t>
            </a:r>
            <a:endParaRPr lang="ko-KR" altLang="en-US" sz="1000" noProof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5740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5C6DDCEE-8A8B-9195-18FB-67B94C5BA067}"/>
              </a:ext>
            </a:extLst>
          </p:cNvPr>
          <p:cNvSpPr/>
          <p:nvPr/>
        </p:nvSpPr>
        <p:spPr>
          <a:xfrm>
            <a:off x="7722538" y="2696817"/>
            <a:ext cx="2104108" cy="2743200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1AEC6F9-5AED-A62D-8B49-A609E0ACCBC0}"/>
              </a:ext>
            </a:extLst>
          </p:cNvPr>
          <p:cNvSpPr/>
          <p:nvPr/>
        </p:nvSpPr>
        <p:spPr>
          <a:xfrm>
            <a:off x="5080000" y="2696817"/>
            <a:ext cx="2104108" cy="2743200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748313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사용자 정의 보안 기능 구현 </a:t>
            </a:r>
            <a:r>
              <a:rPr lang="en-US" altLang="ko-KR" sz="2101" b="1">
                <a:solidFill>
                  <a:srgbClr val="D24726"/>
                </a:solidFill>
              </a:rPr>
              <a:t>-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0070C0"/>
                </a:solidFill>
              </a:rPr>
              <a:t>5.7.x </a:t>
            </a:r>
            <a:r>
              <a:rPr lang="ko-KR" altLang="en-US" sz="2101" b="1">
                <a:solidFill>
                  <a:srgbClr val="0070C0"/>
                </a:solidFill>
              </a:rPr>
              <a:t>이상 버전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9370" y="3179739"/>
            <a:ext cx="2916183" cy="8951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2400" b="1"/>
              <a:t>SecurityFilterChain</a:t>
            </a:r>
          </a:p>
          <a:p>
            <a:pPr>
              <a:spcBef>
                <a:spcPts val="500"/>
              </a:spcBef>
            </a:pPr>
            <a:endParaRPr lang="en-US" altLang="ko-KR" sz="2400" b="1"/>
          </a:p>
        </p:txBody>
      </p:sp>
      <p:sp>
        <p:nvSpPr>
          <p:cNvPr id="7" name="직사각형 6"/>
          <p:cNvSpPr/>
          <p:nvPr/>
        </p:nvSpPr>
        <p:spPr>
          <a:xfrm>
            <a:off x="6246786" y="1854600"/>
            <a:ext cx="2021323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2400" b="1"/>
              <a:t>HttpSecurity</a:t>
            </a:r>
            <a:endParaRPr lang="ko-KR" altLang="en-US" sz="2400" b="1"/>
          </a:p>
        </p:txBody>
      </p:sp>
      <p:sp>
        <p:nvSpPr>
          <p:cNvPr id="9" name="직사각형 8"/>
          <p:cNvSpPr/>
          <p:nvPr/>
        </p:nvSpPr>
        <p:spPr>
          <a:xfrm>
            <a:off x="920860" y="1793045"/>
            <a:ext cx="3033203" cy="584775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3200" b="1"/>
              <a:t>SecurityConfig</a:t>
            </a:r>
            <a:endParaRPr lang="ko-KR" altLang="en-US" sz="3200" b="1"/>
          </a:p>
        </p:txBody>
      </p:sp>
      <p:cxnSp>
        <p:nvCxnSpPr>
          <p:cNvPr id="10" name="직선 화살표 연결선 9"/>
          <p:cNvCxnSpPr>
            <a:cxnSpLocks/>
            <a:stCxn id="9" idx="2"/>
            <a:endCxn id="4" idx="0"/>
          </p:cNvCxnSpPr>
          <p:nvPr/>
        </p:nvCxnSpPr>
        <p:spPr>
          <a:xfrm>
            <a:off x="2437462" y="2377820"/>
            <a:ext cx="0" cy="801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698671" y="2641937"/>
            <a:ext cx="6880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빈 정의</a:t>
            </a:r>
            <a:endParaRPr lang="ko-KR" altLang="en-US" b="1"/>
          </a:p>
        </p:txBody>
      </p:sp>
      <p:sp>
        <p:nvSpPr>
          <p:cNvPr id="17" name="직사각형 16"/>
          <p:cNvSpPr/>
          <p:nvPr/>
        </p:nvSpPr>
        <p:spPr>
          <a:xfrm>
            <a:off x="1369642" y="1436908"/>
            <a:ext cx="22397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사용자 정의 보안 설정 클래스</a:t>
            </a:r>
            <a:endParaRPr lang="ko-KR" altLang="en-US" b="1"/>
          </a:p>
        </p:txBody>
      </p:sp>
      <p:sp>
        <p:nvSpPr>
          <p:cNvPr id="19" name="직사각형 18"/>
          <p:cNvSpPr/>
          <p:nvPr/>
        </p:nvSpPr>
        <p:spPr>
          <a:xfrm>
            <a:off x="5282484" y="2839153"/>
            <a:ext cx="138852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sz="2400" b="1"/>
              <a:t>인증 </a:t>
            </a:r>
            <a:r>
              <a:rPr lang="en-US" altLang="ko-KR" sz="2400" b="1"/>
              <a:t>API</a:t>
            </a:r>
            <a:endParaRPr lang="ko-KR" altLang="en-US" sz="2400" b="1"/>
          </a:p>
        </p:txBody>
      </p:sp>
      <p:sp>
        <p:nvSpPr>
          <p:cNvPr id="20" name="직사각형 19"/>
          <p:cNvSpPr/>
          <p:nvPr/>
        </p:nvSpPr>
        <p:spPr>
          <a:xfrm>
            <a:off x="7974086" y="2843622"/>
            <a:ext cx="138852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sz="2400" b="1"/>
              <a:t>인가 </a:t>
            </a:r>
            <a:r>
              <a:rPr lang="en-US" altLang="ko-KR" sz="2400" b="1"/>
              <a:t>API</a:t>
            </a:r>
            <a:endParaRPr lang="ko-KR" altLang="en-US" sz="2400" b="1"/>
          </a:p>
        </p:txBody>
      </p:sp>
      <p:cxnSp>
        <p:nvCxnSpPr>
          <p:cNvPr id="22" name="직선 화살표 연결선 21"/>
          <p:cNvCxnSpPr>
            <a:stCxn id="7" idx="2"/>
            <a:endCxn id="19" idx="0"/>
          </p:cNvCxnSpPr>
          <p:nvPr/>
        </p:nvCxnSpPr>
        <p:spPr>
          <a:xfrm flipH="1">
            <a:off x="5976745" y="2316265"/>
            <a:ext cx="1280703" cy="522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7" idx="2"/>
            <a:endCxn id="20" idx="0"/>
          </p:cNvCxnSpPr>
          <p:nvPr/>
        </p:nvCxnSpPr>
        <p:spPr>
          <a:xfrm>
            <a:off x="7257448" y="2316265"/>
            <a:ext cx="1410899" cy="527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707772" y="1416258"/>
            <a:ext cx="33858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세부적인 보안 기능을 설정할 수 있는 </a:t>
            </a:r>
            <a:r>
              <a:rPr lang="en-US" altLang="ko-KR" sz="1200" b="1"/>
              <a:t>API </a:t>
            </a:r>
            <a:r>
              <a:rPr lang="ko-KR" altLang="en-US" sz="1200" b="1"/>
              <a:t>제공</a:t>
            </a:r>
            <a:endParaRPr lang="ko-KR" altLang="en-US" b="1"/>
          </a:p>
        </p:txBody>
      </p:sp>
      <p:cxnSp>
        <p:nvCxnSpPr>
          <p:cNvPr id="11" name="직선 화살표 연결선 10"/>
          <p:cNvCxnSpPr>
            <a:cxnSpLocks/>
            <a:stCxn id="9" idx="3"/>
            <a:endCxn id="7" idx="1"/>
          </p:cNvCxnSpPr>
          <p:nvPr/>
        </p:nvCxnSpPr>
        <p:spPr>
          <a:xfrm>
            <a:off x="3954063" y="2085433"/>
            <a:ext cx="22927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B7E9DC9-FAAA-457A-8E1F-9FC68EC33051}"/>
              </a:ext>
            </a:extLst>
          </p:cNvPr>
          <p:cNvSpPr/>
          <p:nvPr/>
        </p:nvSpPr>
        <p:spPr>
          <a:xfrm>
            <a:off x="5244691" y="3362041"/>
            <a:ext cx="1877971" cy="195181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000" b="1"/>
              <a:t>http.formLogin()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http.logout()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http.csrf()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http.httpBasic()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http.SessionManagement()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http.RememberMe()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http.ExceptionHandling()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http.addFilter()</a:t>
            </a:r>
            <a:endParaRPr lang="en-US" altLang="ko-KR" sz="1000"/>
          </a:p>
        </p:txBody>
      </p:sp>
      <p:sp>
        <p:nvSpPr>
          <p:cNvPr id="24" name="직사각형 23"/>
          <p:cNvSpPr/>
          <p:nvPr/>
        </p:nvSpPr>
        <p:spPr>
          <a:xfrm>
            <a:off x="7911217" y="3362041"/>
            <a:ext cx="1950235" cy="1951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000" b="1"/>
              <a:t>http.authorizeRequests()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.antMatchers(/admin)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.hasRole(USER)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.permitAll()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.authenticated()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.fullyAuthentication()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.acess(hasRole(USER))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.denyAll()</a:t>
            </a:r>
            <a:endParaRPr lang="en-US" altLang="ko-KR" sz="10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1992633-44AE-1AF4-8573-DAF753EB2450}"/>
              </a:ext>
            </a:extLst>
          </p:cNvPr>
          <p:cNvSpPr/>
          <p:nvPr/>
        </p:nvSpPr>
        <p:spPr>
          <a:xfrm>
            <a:off x="2945278" y="3671499"/>
            <a:ext cx="699550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1400" b="1"/>
              <a:t>Filters</a:t>
            </a:r>
            <a:endParaRPr lang="ko-KR" altLang="en-US" sz="1400" b="1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B726B32-35C4-25EA-CD21-CB42B7D0504B}"/>
              </a:ext>
            </a:extLst>
          </p:cNvPr>
          <p:cNvSpPr/>
          <p:nvPr/>
        </p:nvSpPr>
        <p:spPr>
          <a:xfrm>
            <a:off x="1178150" y="3671499"/>
            <a:ext cx="1562864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1400" b="1"/>
              <a:t>RequestMatcher</a:t>
            </a:r>
            <a:endParaRPr lang="ko-KR" altLang="en-US" sz="1400" b="1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1577598-F7AB-739F-158F-B971F01B9FA0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3644828" y="3825388"/>
            <a:ext cx="1435172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꺾인 연결선[E] 35">
            <a:extLst>
              <a:ext uri="{FF2B5EF4-FFF2-40B4-BE49-F238E27FC236}">
                <a16:creationId xmlns:a16="http://schemas.microsoft.com/office/drawing/2014/main" id="{54664BAD-1037-F2B2-27F4-828D6DDD201E}"/>
              </a:ext>
            </a:extLst>
          </p:cNvPr>
          <p:cNvCxnSpPr>
            <a:stCxn id="4" idx="2"/>
          </p:cNvCxnSpPr>
          <p:nvPr/>
        </p:nvCxnSpPr>
        <p:spPr>
          <a:xfrm rot="16200000" flipH="1">
            <a:off x="4950698" y="1561620"/>
            <a:ext cx="258605" cy="5285076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64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</a:t>
            </a:r>
            <a:r>
              <a:rPr lang="ko-KR" altLang="en-US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Url </a:t>
            </a:r>
            <a:r>
              <a:rPr lang="ko-KR" altLang="en-US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방식 </a:t>
            </a:r>
            <a:r>
              <a:rPr lang="en-US" altLang="ko-KR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 </a:t>
            </a:r>
            <a:r>
              <a:rPr lang="ko-KR" altLang="en-US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주요 아키텍처 이해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연동 </a:t>
            </a:r>
            <a:endParaRPr lang="ko-KR" altLang="en-US" sz="140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389484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3" y="760763"/>
            <a:ext cx="278634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</a:t>
            </a:r>
            <a:r>
              <a:rPr lang="ko-KR" altLang="en-US" sz="2101" b="1">
                <a:solidFill>
                  <a:srgbClr val="D24726"/>
                </a:solidFill>
              </a:rPr>
              <a:t> 주요 아키텍처 이해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D5428A-FB69-451F-B171-A33D7565B01D}"/>
              </a:ext>
            </a:extLst>
          </p:cNvPr>
          <p:cNvSpPr/>
          <p:nvPr/>
        </p:nvSpPr>
        <p:spPr>
          <a:xfrm>
            <a:off x="955897" y="2245011"/>
            <a:ext cx="62295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>
                <a:latin typeface="NanumGothic" panose="020D0604000000000000" pitchFamily="34" charset="-127"/>
                <a:ea typeface="NanumGothic" panose="020D0604000000000000" pitchFamily="34" charset="-127"/>
              </a:rPr>
              <a:t>http.antMatchers(“/user”).access(“hasRole(‘USER’)”)</a:t>
            </a:r>
            <a:endParaRPr lang="ko-KR" altLang="en-US" sz="2000">
              <a:solidFill>
                <a:srgbClr val="0070C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F6CACB4-D419-489A-B2F2-E7785AD974F9}"/>
              </a:ext>
            </a:extLst>
          </p:cNvPr>
          <p:cNvSpPr/>
          <p:nvPr/>
        </p:nvSpPr>
        <p:spPr>
          <a:xfrm>
            <a:off x="955897" y="2882056"/>
            <a:ext cx="65927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>
                <a:latin typeface="NanumGothic" panose="020D0604000000000000" pitchFamily="34" charset="-127"/>
                <a:ea typeface="NanumGothic" panose="020D0604000000000000" pitchFamily="34" charset="-127"/>
              </a:rPr>
              <a:t>사용자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가</a:t>
            </a:r>
            <a:r>
              <a:rPr lang="ko-KR" altLang="en-US" sz="1600">
                <a:latin typeface="NanumGothic" panose="020D0604000000000000" pitchFamily="34" charset="-127"/>
                <a:ea typeface="NanumGothic" panose="020D0604000000000000" pitchFamily="34" charset="-127"/>
              </a:rPr>
              <a:t>  </a:t>
            </a:r>
            <a:r>
              <a:rPr lang="en-US" altLang="ko-KR" sz="1600">
                <a:latin typeface="NanumGothic" panose="020D0604000000000000" pitchFamily="34" charset="-127"/>
                <a:ea typeface="NanumGothic" panose="020D0604000000000000" pitchFamily="34" charset="-127"/>
              </a:rPr>
              <a:t>/user </a:t>
            </a:r>
            <a:r>
              <a:rPr lang="ko-KR" altLang="en-US" sz="1600">
                <a:latin typeface="NanumGothic" panose="020D0604000000000000" pitchFamily="34" charset="-127"/>
                <a:ea typeface="NanumGothic" panose="020D0604000000000000" pitchFamily="34" charset="-127"/>
              </a:rPr>
              <a:t>자원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에 접근하기 위해서는</a:t>
            </a:r>
            <a:r>
              <a:rPr lang="ko-KR" altLang="en-US" sz="160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1600">
                <a:latin typeface="NanumGothic" panose="020D0604000000000000" pitchFamily="34" charset="-127"/>
                <a:ea typeface="NanumGothic" panose="020D0604000000000000" pitchFamily="34" charset="-127"/>
              </a:rPr>
              <a:t>ROLE_USER </a:t>
            </a:r>
            <a:r>
              <a:rPr lang="ko-KR" altLang="en-US" sz="1600">
                <a:latin typeface="NanumGothic" panose="020D0604000000000000" pitchFamily="34" charset="-127"/>
                <a:ea typeface="NanumGothic" panose="020D0604000000000000" pitchFamily="34" charset="-127"/>
              </a:rPr>
              <a:t>권한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이 필요하다</a:t>
            </a: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784A3FB-25C9-49F7-8D1C-956D66C1F73E}"/>
              </a:ext>
            </a:extLst>
          </p:cNvPr>
          <p:cNvSpPr/>
          <p:nvPr/>
        </p:nvSpPr>
        <p:spPr>
          <a:xfrm>
            <a:off x="955897" y="1629113"/>
            <a:ext cx="35028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>
                <a:latin typeface="NanumGothic" panose="020D0604000000000000" pitchFamily="34" charset="-127"/>
                <a:ea typeface="NanumGothic" panose="020D0604000000000000" pitchFamily="34" charset="-127"/>
              </a:rPr>
              <a:t>스프링 시큐리티의 인가처리</a:t>
            </a:r>
            <a:endParaRPr lang="ko-KR" altLang="en-US" sz="2000"/>
          </a:p>
        </p:txBody>
      </p:sp>
      <p:sp>
        <p:nvSpPr>
          <p:cNvPr id="20" name="사각형: 둥근 모서리 7">
            <a:extLst>
              <a:ext uri="{FF2B5EF4-FFF2-40B4-BE49-F238E27FC236}">
                <a16:creationId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880118" y="3835941"/>
            <a:ext cx="1062111" cy="317189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인증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" name="사각형: 둥근 모서리 7">
            <a:extLst>
              <a:ext uri="{FF2B5EF4-FFF2-40B4-BE49-F238E27FC236}">
                <a16:creationId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2290095" y="3835940"/>
            <a:ext cx="1062111" cy="317189"/>
          </a:xfrm>
          <a:prstGeom prst="roundRect">
            <a:avLst/>
          </a:prstGeom>
          <a:solidFill>
            <a:srgbClr val="92D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요청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4" name="사각형: 둥근 모서리 7">
            <a:extLst>
              <a:ext uri="{FF2B5EF4-FFF2-40B4-BE49-F238E27FC236}">
                <a16:creationId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5666341" y="3835939"/>
            <a:ext cx="1062111" cy="317189"/>
          </a:xfrm>
          <a:prstGeom prst="roundRect">
            <a:avLst/>
          </a:prstGeom>
          <a:solidFill>
            <a:srgbClr val="00B0F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권한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7" name="직선 화살표 연결선 6"/>
          <p:cNvCxnSpPr>
            <a:endCxn id="20" idx="0"/>
          </p:cNvCxnSpPr>
          <p:nvPr/>
        </p:nvCxnSpPr>
        <p:spPr>
          <a:xfrm>
            <a:off x="1411173" y="3220610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endCxn id="22" idx="0"/>
          </p:cNvCxnSpPr>
          <p:nvPr/>
        </p:nvCxnSpPr>
        <p:spPr>
          <a:xfrm>
            <a:off x="2821150" y="3220609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24" idx="0"/>
          </p:cNvCxnSpPr>
          <p:nvPr/>
        </p:nvCxnSpPr>
        <p:spPr>
          <a:xfrm>
            <a:off x="6197396" y="3220608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52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1B12573-66F6-48ED-90FA-064CA6D19AC5}"/>
              </a:ext>
            </a:extLst>
          </p:cNvPr>
          <p:cNvSpPr/>
          <p:nvPr/>
        </p:nvSpPr>
        <p:spPr>
          <a:xfrm>
            <a:off x="5056561" y="3956574"/>
            <a:ext cx="2084318" cy="51427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AccessDecisionManager </a:t>
            </a:r>
          </a:p>
          <a:p>
            <a:pPr algn="ctr"/>
            <a:r>
              <a:rPr lang="ko-KR" altLang="en-US" sz="1000" b="1">
                <a:solidFill>
                  <a:schemeClr val="bg1">
                    <a:lumMod val="75000"/>
                  </a:schemeClr>
                </a:solidFill>
              </a:rPr>
              <a:t>접근 결정 관리자</a:t>
            </a:r>
            <a:endParaRPr lang="en-US" altLang="ko-KR" sz="10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3E0728F-DB6D-4D07-8EE7-2A1D9EAEE331}"/>
              </a:ext>
            </a:extLst>
          </p:cNvPr>
          <p:cNvSpPr txBox="1"/>
          <p:nvPr/>
        </p:nvSpPr>
        <p:spPr>
          <a:xfrm>
            <a:off x="101483" y="760763"/>
            <a:ext cx="278634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</a:t>
            </a:r>
            <a:r>
              <a:rPr lang="ko-KR" altLang="en-US" sz="2101" b="1">
                <a:solidFill>
                  <a:srgbClr val="D24726"/>
                </a:solidFill>
              </a:rPr>
              <a:t> 주요 아키텍처 이해</a:t>
            </a:r>
          </a:p>
        </p:txBody>
      </p:sp>
      <p:sp>
        <p:nvSpPr>
          <p:cNvPr id="2" name="타원 1"/>
          <p:cNvSpPr/>
          <p:nvPr/>
        </p:nvSpPr>
        <p:spPr>
          <a:xfrm>
            <a:off x="5958913" y="1360055"/>
            <a:ext cx="279616" cy="2796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6238529" y="1372659"/>
            <a:ext cx="76495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GET /user</a:t>
            </a:r>
          </a:p>
        </p:txBody>
      </p:sp>
      <p:sp>
        <p:nvSpPr>
          <p:cNvPr id="17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5380811" y="2275505"/>
            <a:ext cx="1435819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SecurityInterceptor</a:t>
            </a:r>
            <a:endParaRPr lang="ko-KR" altLang="en-US" sz="1000" b="1"/>
          </a:p>
        </p:txBody>
      </p:sp>
      <p:cxnSp>
        <p:nvCxnSpPr>
          <p:cNvPr id="4" name="직선 화살표 연결선 3"/>
          <p:cNvCxnSpPr>
            <a:stCxn id="2" idx="4"/>
            <a:endCxn id="17" idx="0"/>
          </p:cNvCxnSpPr>
          <p:nvPr/>
        </p:nvCxnSpPr>
        <p:spPr>
          <a:xfrm>
            <a:off x="6098721" y="1639671"/>
            <a:ext cx="0" cy="635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7">
            <a:extLst>
              <a:ext uri="{FF2B5EF4-FFF2-40B4-BE49-F238E27FC236}">
                <a16:creationId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3522116" y="1620688"/>
            <a:ext cx="1062111" cy="3171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인증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1" name="사각형: 둥근 모서리 7">
            <a:extLst>
              <a:ext uri="{FF2B5EF4-FFF2-40B4-BE49-F238E27FC236}">
                <a16:creationId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3522115" y="2314006"/>
            <a:ext cx="1062111" cy="31718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요청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5" name="사각형: 둥근 모서리 7">
            <a:extLst>
              <a:ext uri="{FF2B5EF4-FFF2-40B4-BE49-F238E27FC236}">
                <a16:creationId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3531171" y="3005292"/>
            <a:ext cx="1062111" cy="3171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권한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27" name="직선 화살표 연결선 26"/>
          <p:cNvCxnSpPr>
            <a:stCxn id="17" idx="2"/>
            <a:endCxn id="15" idx="0"/>
          </p:cNvCxnSpPr>
          <p:nvPr/>
        </p:nvCxnSpPr>
        <p:spPr>
          <a:xfrm flipH="1">
            <a:off x="6098720" y="2669698"/>
            <a:ext cx="1" cy="1286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6145731" y="3159127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 처리</a:t>
            </a:r>
            <a:endParaRPr lang="en-US" altLang="ko-KR" sz="800" b="1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2" name="직선 화살표 연결선 41"/>
          <p:cNvCxnSpPr>
            <a:stCxn id="17" idx="1"/>
            <a:endCxn id="20" idx="3"/>
          </p:cNvCxnSpPr>
          <p:nvPr/>
        </p:nvCxnSpPr>
        <p:spPr>
          <a:xfrm flipH="1" flipV="1">
            <a:off x="4584227" y="1779283"/>
            <a:ext cx="796584" cy="693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7" idx="1"/>
            <a:endCxn id="21" idx="3"/>
          </p:cNvCxnSpPr>
          <p:nvPr/>
        </p:nvCxnSpPr>
        <p:spPr>
          <a:xfrm flipH="1" flipV="1">
            <a:off x="4584226" y="2472601"/>
            <a:ext cx="79658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486975" y="1611059"/>
            <a:ext cx="12650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Authentication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486975" y="2342535"/>
            <a:ext cx="13191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FilterInvocation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486975" y="3013181"/>
            <a:ext cx="17926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List&lt;ConfigAttribute&gt;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486975" y="3312852"/>
            <a:ext cx="13949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“hasRole(‘USER’)”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86975" y="1841503"/>
            <a:ext cx="465192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user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86975" y="2583609"/>
            <a:ext cx="1114408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request(/user)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직선 화살표 연결선 7"/>
          <p:cNvCxnSpPr>
            <a:stCxn id="17" idx="1"/>
            <a:endCxn id="25" idx="3"/>
          </p:cNvCxnSpPr>
          <p:nvPr/>
        </p:nvCxnSpPr>
        <p:spPr>
          <a:xfrm flipH="1">
            <a:off x="4593282" y="2472602"/>
            <a:ext cx="787529" cy="691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DD5428A-FB69-451F-B171-A33D7565B01D}"/>
              </a:ext>
            </a:extLst>
          </p:cNvPr>
          <p:cNvSpPr/>
          <p:nvPr/>
        </p:nvSpPr>
        <p:spPr>
          <a:xfrm>
            <a:off x="495945" y="3952087"/>
            <a:ext cx="38138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latin typeface="NanumGothic" panose="020D0604000000000000" pitchFamily="34" charset="-127"/>
                <a:ea typeface="NanumGothic" panose="020D0604000000000000" pitchFamily="34" charset="-127"/>
              </a:rPr>
              <a:t>http.antMatchers(“/user”).access(“hasRole(‘USER’)”)</a:t>
            </a:r>
            <a:endParaRPr lang="ko-KR" altLang="en-US" sz="1200">
              <a:solidFill>
                <a:srgbClr val="0070C0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2402372" y="4285716"/>
            <a:ext cx="168812" cy="31555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043483" y="4695050"/>
            <a:ext cx="879231" cy="195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/user</a:t>
            </a:r>
            <a:endParaRPr lang="ko-KR" altLang="en-US" sz="900"/>
          </a:p>
        </p:txBody>
      </p:sp>
      <p:sp>
        <p:nvSpPr>
          <p:cNvPr id="33" name="직사각형 32"/>
          <p:cNvSpPr/>
          <p:nvPr/>
        </p:nvSpPr>
        <p:spPr>
          <a:xfrm>
            <a:off x="2043483" y="4890201"/>
            <a:ext cx="879231" cy="195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hasRole(‘USER’)</a:t>
            </a:r>
            <a:endParaRPr lang="ko-KR" altLang="en-US" sz="80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2571184" y="4262222"/>
            <a:ext cx="5100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/>
              <a:t>parse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1586307" y="4763208"/>
            <a:ext cx="4571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Map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D11DE22-FD31-409F-A64B-97873F9FA22E}"/>
              </a:ext>
            </a:extLst>
          </p:cNvPr>
          <p:cNvSpPr/>
          <p:nvPr/>
        </p:nvSpPr>
        <p:spPr>
          <a:xfrm>
            <a:off x="6173501" y="3622253"/>
            <a:ext cx="378864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/>
              <a:t>vote(Authentication, FilterInvocation, List&lt;ConfigAttribute&gt;)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118214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95094A8-C9E8-46CD-8AAB-F7C55D030033}"/>
              </a:ext>
            </a:extLst>
          </p:cNvPr>
          <p:cNvSpPr/>
          <p:nvPr/>
        </p:nvSpPr>
        <p:spPr>
          <a:xfrm>
            <a:off x="2711167" y="1474211"/>
            <a:ext cx="3391265" cy="130977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2772738" y="3207907"/>
            <a:ext cx="156919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FilterInvocation</a:t>
            </a:r>
          </a:p>
          <a:p>
            <a:pPr algn="ctr"/>
            <a:r>
              <a:rPr lang="en-US" altLang="ko-KR" sz="900" b="1"/>
              <a:t>SecurityMetadataSource </a:t>
            </a:r>
            <a:endParaRPr lang="ko-KR" altLang="en-US" sz="9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29869EC-E200-4D6C-8B2F-CA93B4413D28}"/>
              </a:ext>
            </a:extLst>
          </p:cNvPr>
          <p:cNvSpPr/>
          <p:nvPr/>
        </p:nvSpPr>
        <p:spPr>
          <a:xfrm>
            <a:off x="4539023" y="3204952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Method</a:t>
            </a:r>
          </a:p>
          <a:p>
            <a:pPr algn="ctr"/>
            <a:r>
              <a:rPr lang="en-US" altLang="ko-KR" sz="900" b="1"/>
              <a:t>SecurityMetadataSource </a:t>
            </a:r>
            <a:endParaRPr lang="ko-KR" altLang="en-US" sz="900" b="1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F58539BD-D348-42E9-96D5-5E97C3480497}"/>
              </a:ext>
            </a:extLst>
          </p:cNvPr>
          <p:cNvSpPr/>
          <p:nvPr/>
        </p:nvSpPr>
        <p:spPr>
          <a:xfrm>
            <a:off x="359044" y="3200239"/>
            <a:ext cx="1858130" cy="43134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DefaultFilterInvocation</a:t>
            </a:r>
          </a:p>
          <a:p>
            <a:pPr algn="ctr"/>
            <a:r>
              <a:rPr lang="en-US" altLang="ko-KR" sz="900" b="1"/>
              <a:t>SecurityMetadataSource</a:t>
            </a:r>
            <a:endParaRPr lang="ko-KR" altLang="en-US" sz="900" b="1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90C2A30B-AA0C-46E1-B70E-9FB5A25F00DA}"/>
              </a:ext>
            </a:extLst>
          </p:cNvPr>
          <p:cNvSpPr/>
          <p:nvPr/>
        </p:nvSpPr>
        <p:spPr>
          <a:xfrm>
            <a:off x="359043" y="3970394"/>
            <a:ext cx="185813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ExpressionBasedFilterInvocation</a:t>
            </a:r>
          </a:p>
          <a:p>
            <a:pPr algn="ctr"/>
            <a:r>
              <a:rPr lang="en-US" altLang="ko-KR" sz="900"/>
              <a:t>SecurityMetadataSource</a:t>
            </a:r>
            <a:endParaRPr lang="ko-KR" altLang="en-US" sz="90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B400967B-CB1A-4639-AA9C-22789B7B3BDA}"/>
              </a:ext>
            </a:extLst>
          </p:cNvPr>
          <p:cNvSpPr/>
          <p:nvPr/>
        </p:nvSpPr>
        <p:spPr>
          <a:xfrm>
            <a:off x="6881348" y="2301621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Jsr250Method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30763687-5EF7-4E9F-91F0-83B0DDB6FA14}"/>
              </a:ext>
            </a:extLst>
          </p:cNvPr>
          <p:cNvSpPr/>
          <p:nvPr/>
        </p:nvSpPr>
        <p:spPr>
          <a:xfrm>
            <a:off x="6881348" y="4038025"/>
            <a:ext cx="1568856" cy="41562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MapBasedMethod</a:t>
            </a:r>
          </a:p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SecurityMetadataSource 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740CD835-1E27-4362-BD6C-9B8E0062FEC1}"/>
              </a:ext>
            </a:extLst>
          </p:cNvPr>
          <p:cNvCxnSpPr>
            <a:cxnSpLocks/>
            <a:stCxn id="86" idx="3"/>
            <a:endCxn id="8" idx="1"/>
          </p:cNvCxnSpPr>
          <p:nvPr/>
        </p:nvCxnSpPr>
        <p:spPr>
          <a:xfrm flipV="1">
            <a:off x="2217174" y="3415721"/>
            <a:ext cx="555564" cy="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686FB9B6-15D6-4B84-9A7A-C0A06D367060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557333" y="2780679"/>
            <a:ext cx="532593" cy="427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3E0BBD54-279C-47B7-BDCE-7BFDF566F9E8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4638447" y="2777724"/>
            <a:ext cx="685004" cy="427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6C06AA27-ADB9-44E0-9A2E-665D949EBD3D}"/>
              </a:ext>
            </a:extLst>
          </p:cNvPr>
          <p:cNvSpPr/>
          <p:nvPr/>
        </p:nvSpPr>
        <p:spPr>
          <a:xfrm>
            <a:off x="2539685" y="4866655"/>
            <a:ext cx="37016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>
                <a:latin typeface="NanumGothic" panose="020D0604000000000000" pitchFamily="34" charset="-127"/>
                <a:ea typeface="NanumGothic" panose="020D0604000000000000" pitchFamily="34" charset="-127"/>
              </a:rPr>
              <a:t>자원에 설정된 권한정보를 추출하도록 구현</a:t>
            </a:r>
            <a:endParaRPr lang="ko-KR" altLang="en-US" sz="140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803A9B35-531F-4CE6-AC1F-4B721A936190}"/>
              </a:ext>
            </a:extLst>
          </p:cNvPr>
          <p:cNvSpPr/>
          <p:nvPr/>
        </p:nvSpPr>
        <p:spPr>
          <a:xfrm>
            <a:off x="2878448" y="1927413"/>
            <a:ext cx="3043127" cy="689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Collection&lt;ConfigAttribute&gt; getAttributes(Object object)</a:t>
            </a:r>
            <a:endParaRPr lang="en-US" altLang="ko-KR" sz="90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bg1">
                    <a:lumMod val="75000"/>
                  </a:schemeClr>
                </a:solidFill>
              </a:rPr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bg1">
                    <a:lumMod val="75000"/>
                  </a:schemeClr>
                </a:solidFill>
              </a:rPr>
              <a:t>boolean supports(Class&lt;?&gt; clazz);</a:t>
            </a:r>
            <a:endParaRPr lang="ko-KR" altLang="en-US" sz="90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503E1B60-30C6-44F9-BED6-BD0F145A38CD}"/>
              </a:ext>
            </a:extLst>
          </p:cNvPr>
          <p:cNvCxnSpPr/>
          <p:nvPr/>
        </p:nvCxnSpPr>
        <p:spPr>
          <a:xfrm>
            <a:off x="2711167" y="1840651"/>
            <a:ext cx="339126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4E11B688-F36C-4D52-B663-9D01AFFF5633}"/>
              </a:ext>
            </a:extLst>
          </p:cNvPr>
          <p:cNvSpPr/>
          <p:nvPr/>
        </p:nvSpPr>
        <p:spPr>
          <a:xfrm>
            <a:off x="2949930" y="3739562"/>
            <a:ext cx="119488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Url </a:t>
            </a:r>
            <a:r>
              <a:rPr lang="ko-KR" altLang="en-US" sz="90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권한 정보 추출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59287D67-91E4-47A6-85AD-9EC35155D271}"/>
              </a:ext>
            </a:extLst>
          </p:cNvPr>
          <p:cNvSpPr/>
          <p:nvPr/>
        </p:nvSpPr>
        <p:spPr>
          <a:xfrm>
            <a:off x="4607550" y="3739562"/>
            <a:ext cx="13628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Method</a:t>
            </a:r>
            <a:r>
              <a:rPr lang="ko-KR" altLang="en-US" sz="90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권한 정보 추출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98D41B14-93AB-4866-BD50-9E68574FD222}"/>
              </a:ext>
            </a:extLst>
          </p:cNvPr>
          <p:cNvSpPr/>
          <p:nvPr/>
        </p:nvSpPr>
        <p:spPr>
          <a:xfrm>
            <a:off x="6881349" y="2881699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SecuredAnnotation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1E3C1E20-DB48-4757-9A3C-2E2C43424BDA}"/>
              </a:ext>
            </a:extLst>
          </p:cNvPr>
          <p:cNvSpPr/>
          <p:nvPr/>
        </p:nvSpPr>
        <p:spPr>
          <a:xfrm>
            <a:off x="6881349" y="3459862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PrePostAnnotation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45140E62-C642-4E46-9177-1568BEA12F00}"/>
              </a:ext>
            </a:extLst>
          </p:cNvPr>
          <p:cNvCxnSpPr>
            <a:cxnSpLocks/>
            <a:stCxn id="88" idx="1"/>
          </p:cNvCxnSpPr>
          <p:nvPr/>
        </p:nvCxnSpPr>
        <p:spPr>
          <a:xfrm flipH="1">
            <a:off x="6145639" y="2509435"/>
            <a:ext cx="735709" cy="698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39BCBB0C-B52C-4060-9518-D8D7629FBCD3}"/>
              </a:ext>
            </a:extLst>
          </p:cNvPr>
          <p:cNvCxnSpPr>
            <a:cxnSpLocks/>
            <a:stCxn id="91" idx="1"/>
          </p:cNvCxnSpPr>
          <p:nvPr/>
        </p:nvCxnSpPr>
        <p:spPr>
          <a:xfrm flipH="1" flipV="1">
            <a:off x="6145639" y="3620579"/>
            <a:ext cx="735709" cy="6252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F95BCAEF-B443-42D2-83D8-1CFBBA92487A}"/>
              </a:ext>
            </a:extLst>
          </p:cNvPr>
          <p:cNvCxnSpPr>
            <a:cxnSpLocks/>
            <a:stCxn id="89" idx="1"/>
            <a:endCxn id="10" idx="3"/>
          </p:cNvCxnSpPr>
          <p:nvPr/>
        </p:nvCxnSpPr>
        <p:spPr>
          <a:xfrm flipH="1">
            <a:off x="6107879" y="3089513"/>
            <a:ext cx="773470" cy="3232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A9A37E16-9CBA-4BE8-8169-B075DA0377D3}"/>
              </a:ext>
            </a:extLst>
          </p:cNvPr>
          <p:cNvCxnSpPr>
            <a:cxnSpLocks/>
            <a:stCxn id="90" idx="1"/>
            <a:endCxn id="10" idx="3"/>
          </p:cNvCxnSpPr>
          <p:nvPr/>
        </p:nvCxnSpPr>
        <p:spPr>
          <a:xfrm flipH="1" flipV="1">
            <a:off x="6107879" y="3412766"/>
            <a:ext cx="773470" cy="254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0BC1C98C-ADE7-4BB8-9A66-AEC4195C6B55}"/>
              </a:ext>
            </a:extLst>
          </p:cNvPr>
          <p:cNvSpPr/>
          <p:nvPr/>
        </p:nvSpPr>
        <p:spPr>
          <a:xfrm>
            <a:off x="8406827" y="3000184"/>
            <a:ext cx="116249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@Secured("ROLE_USER")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8E551017-FA63-4206-92F5-FE5B6497F978}"/>
              </a:ext>
            </a:extLst>
          </p:cNvPr>
          <p:cNvSpPr/>
          <p:nvPr/>
        </p:nvSpPr>
        <p:spPr>
          <a:xfrm>
            <a:off x="8406827" y="3495092"/>
            <a:ext cx="1531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/>
              <a:t>@PreAuthorize("hasRole('USER’)”)</a:t>
            </a:r>
            <a:endParaRPr lang="en-US" altLang="ko-KR" sz="700"/>
          </a:p>
          <a:p>
            <a:r>
              <a:rPr lang="ko-KR" altLang="en-US" sz="700"/>
              <a:t>@PostAuthorize("hasRole('USER')")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E1AB4E93-CF74-43B3-85D2-88AC89F5AEB7}"/>
              </a:ext>
            </a:extLst>
          </p:cNvPr>
          <p:cNvSpPr/>
          <p:nvPr/>
        </p:nvSpPr>
        <p:spPr>
          <a:xfrm>
            <a:off x="8406827" y="2429060"/>
            <a:ext cx="113364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@RolesAllowed("USER")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8F5EC57-6078-4D19-B2DB-F2CB3A98C139}"/>
              </a:ext>
            </a:extLst>
          </p:cNvPr>
          <p:cNvCxnSpPr>
            <a:cxnSpLocks/>
            <a:stCxn id="87" idx="0"/>
            <a:endCxn id="86" idx="2"/>
          </p:cNvCxnSpPr>
          <p:nvPr/>
        </p:nvCxnSpPr>
        <p:spPr>
          <a:xfrm flipV="1">
            <a:off x="1288108" y="3631588"/>
            <a:ext cx="1" cy="3388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F5639F8-91A3-4EE9-9A9B-B9DE3DA2600E}"/>
              </a:ext>
            </a:extLst>
          </p:cNvPr>
          <p:cNvSpPr txBox="1"/>
          <p:nvPr/>
        </p:nvSpPr>
        <p:spPr>
          <a:xfrm>
            <a:off x="101483" y="760763"/>
            <a:ext cx="278634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</a:t>
            </a:r>
            <a:r>
              <a:rPr lang="ko-KR" altLang="en-US" sz="2101" b="1">
                <a:solidFill>
                  <a:srgbClr val="D24726"/>
                </a:solidFill>
              </a:rPr>
              <a:t> 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359295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66DE122-C8CD-41C0-A6E8-D0BDE8664B50}"/>
              </a:ext>
            </a:extLst>
          </p:cNvPr>
          <p:cNvSpPr/>
          <p:nvPr/>
        </p:nvSpPr>
        <p:spPr>
          <a:xfrm>
            <a:off x="1586040" y="3161844"/>
            <a:ext cx="2453587" cy="394177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191865F-ED56-4B93-AE49-8B2FBDA5DC7C}"/>
              </a:ext>
            </a:extLst>
          </p:cNvPr>
          <p:cNvSpPr/>
          <p:nvPr/>
        </p:nvSpPr>
        <p:spPr>
          <a:xfrm>
            <a:off x="1730187" y="1480274"/>
            <a:ext cx="1952616" cy="39419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 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836889" y="2290803"/>
            <a:ext cx="1730323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FAA62964-A9B1-46FB-979A-3583C5D20D00}"/>
              </a:ext>
            </a:extLst>
          </p:cNvPr>
          <p:cNvSpPr/>
          <p:nvPr/>
        </p:nvSpPr>
        <p:spPr>
          <a:xfrm>
            <a:off x="2816644" y="2290804"/>
            <a:ext cx="1874107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95094A8-C9E8-46CD-8AAB-F7C55D030033}"/>
              </a:ext>
            </a:extLst>
          </p:cNvPr>
          <p:cNvSpPr/>
          <p:nvPr/>
        </p:nvSpPr>
        <p:spPr>
          <a:xfrm>
            <a:off x="6968010" y="1480274"/>
            <a:ext cx="1767744" cy="39419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6016542" y="2287270"/>
            <a:ext cx="1767744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UrlFilterInvocation</a:t>
            </a:r>
          </a:p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29869EC-E200-4D6C-8B2F-CA93B4413D28}"/>
              </a:ext>
            </a:extLst>
          </p:cNvPr>
          <p:cNvSpPr/>
          <p:nvPr/>
        </p:nvSpPr>
        <p:spPr>
          <a:xfrm>
            <a:off x="7890167" y="2290803"/>
            <a:ext cx="1767744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MapBasedMethod</a:t>
            </a:r>
          </a:p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0BB0D0D-3691-4C23-B649-7AC37527BB90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1702051" y="1878647"/>
            <a:ext cx="795472" cy="412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5C27787-FD02-4B6B-9D3B-DF36291BB99A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68791" y="1867971"/>
            <a:ext cx="784907" cy="422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F3EFC8C-3AEC-45DA-BA75-743A6BB4883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900414" y="1864053"/>
            <a:ext cx="677046" cy="423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3494743-09CA-4967-8A90-051090750E46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8129411" y="1864053"/>
            <a:ext cx="644628" cy="426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D2E00A9-7019-4661-8AE8-2DF5D982066C}"/>
              </a:ext>
            </a:extLst>
          </p:cNvPr>
          <p:cNvCxnSpPr>
            <a:cxnSpLocks/>
          </p:cNvCxnSpPr>
          <p:nvPr/>
        </p:nvCxnSpPr>
        <p:spPr>
          <a:xfrm>
            <a:off x="3682803" y="1603955"/>
            <a:ext cx="3285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4219277-9FEF-4B1F-8F63-3FAD169516DE}"/>
              </a:ext>
            </a:extLst>
          </p:cNvPr>
          <p:cNvSpPr/>
          <p:nvPr/>
        </p:nvSpPr>
        <p:spPr>
          <a:xfrm>
            <a:off x="1947199" y="3955088"/>
            <a:ext cx="1730323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3D3FF8F-A01F-4F67-8B8F-568D85DF1842}"/>
              </a:ext>
            </a:extLst>
          </p:cNvPr>
          <p:cNvSpPr/>
          <p:nvPr/>
        </p:nvSpPr>
        <p:spPr>
          <a:xfrm>
            <a:off x="1947198" y="4974967"/>
            <a:ext cx="1730323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 </a:t>
            </a:r>
            <a:endParaRPr lang="ko-KR" altLang="en-US" sz="1000" b="1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3A08BBC-A13B-4A02-B2AF-E793E90EC907}"/>
              </a:ext>
            </a:extLst>
          </p:cNvPr>
          <p:cNvCxnSpPr>
            <a:stCxn id="29" idx="2"/>
            <a:endCxn id="31" idx="0"/>
          </p:cNvCxnSpPr>
          <p:nvPr/>
        </p:nvCxnSpPr>
        <p:spPr>
          <a:xfrm flipH="1">
            <a:off x="2812360" y="4349281"/>
            <a:ext cx="1" cy="625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14D207C-C9FD-434A-BBED-F3E493A7DCF8}"/>
              </a:ext>
            </a:extLst>
          </p:cNvPr>
          <p:cNvSpPr/>
          <p:nvPr/>
        </p:nvSpPr>
        <p:spPr>
          <a:xfrm>
            <a:off x="422390" y="3251502"/>
            <a:ext cx="1051106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FilterInvocation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8588F74-D5F7-474E-B80E-8662F58C0D4D}"/>
              </a:ext>
            </a:extLst>
          </p:cNvPr>
          <p:cNvSpPr/>
          <p:nvPr/>
        </p:nvSpPr>
        <p:spPr>
          <a:xfrm>
            <a:off x="1669813" y="3251502"/>
            <a:ext cx="1051106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Authentication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282E374-66ED-49EA-957F-7F41BD8E4D28}"/>
              </a:ext>
            </a:extLst>
          </p:cNvPr>
          <p:cNvSpPr/>
          <p:nvPr/>
        </p:nvSpPr>
        <p:spPr>
          <a:xfrm>
            <a:off x="2809610" y="3251502"/>
            <a:ext cx="1146244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ConfigAttributes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DDFF6AE-96DA-47F3-AA18-D79A4911B0C0}"/>
              </a:ext>
            </a:extLst>
          </p:cNvPr>
          <p:cNvSpPr/>
          <p:nvPr/>
        </p:nvSpPr>
        <p:spPr>
          <a:xfrm>
            <a:off x="4157525" y="3247850"/>
            <a:ext cx="1272852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MethodInvocation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BBACCF4-B233-4FAE-B003-A309FB38A41F}"/>
              </a:ext>
            </a:extLst>
          </p:cNvPr>
          <p:cNvCxnSpPr>
            <a:cxnSpLocks/>
            <a:stCxn id="33" idx="2"/>
            <a:endCxn id="29" idx="0"/>
          </p:cNvCxnSpPr>
          <p:nvPr/>
        </p:nvCxnSpPr>
        <p:spPr>
          <a:xfrm flipH="1">
            <a:off x="2812361" y="3556021"/>
            <a:ext cx="473" cy="3990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5355646-A18D-431D-A2A1-3CED47ED13A4}"/>
              </a:ext>
            </a:extLst>
          </p:cNvPr>
          <p:cNvSpPr/>
          <p:nvPr/>
        </p:nvSpPr>
        <p:spPr>
          <a:xfrm>
            <a:off x="876605" y="2042651"/>
            <a:ext cx="4507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URL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1CF0C0A-0737-4997-9397-C43E95B742C0}"/>
              </a:ext>
            </a:extLst>
          </p:cNvPr>
          <p:cNvSpPr/>
          <p:nvPr/>
        </p:nvSpPr>
        <p:spPr>
          <a:xfrm>
            <a:off x="3879380" y="2033836"/>
            <a:ext cx="797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METHOD</a:t>
            </a:r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211960F1-5DF5-49E2-B969-4D6FA62BF9D1}"/>
              </a:ext>
            </a:extLst>
          </p:cNvPr>
          <p:cNvCxnSpPr>
            <a:stCxn id="39" idx="1"/>
          </p:cNvCxnSpPr>
          <p:nvPr/>
        </p:nvCxnSpPr>
        <p:spPr>
          <a:xfrm rot="10800000" flipV="1">
            <a:off x="612511" y="2487900"/>
            <a:ext cx="224379" cy="7599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346D8D9D-DABB-4318-89EB-A16EDE4FB6A4}"/>
              </a:ext>
            </a:extLst>
          </p:cNvPr>
          <p:cNvCxnSpPr>
            <a:stCxn id="40" idx="3"/>
          </p:cNvCxnSpPr>
          <p:nvPr/>
        </p:nvCxnSpPr>
        <p:spPr>
          <a:xfrm>
            <a:off x="4690751" y="2487901"/>
            <a:ext cx="233507" cy="7599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355E1E0-FA97-42DD-B68B-F9D94C236A5D}"/>
              </a:ext>
            </a:extLst>
          </p:cNvPr>
          <p:cNvSpPr/>
          <p:nvPr/>
        </p:nvSpPr>
        <p:spPr>
          <a:xfrm>
            <a:off x="4608938" y="1376942"/>
            <a:ext cx="11256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getAttributes(object)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022A05C-89C9-45A5-86EC-78E694920258}"/>
              </a:ext>
            </a:extLst>
          </p:cNvPr>
          <p:cNvCxnSpPr>
            <a:stCxn id="11" idx="2"/>
          </p:cNvCxnSpPr>
          <p:nvPr/>
        </p:nvCxnSpPr>
        <p:spPr>
          <a:xfrm>
            <a:off x="947943" y="3473666"/>
            <a:ext cx="999255" cy="531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2CD02D6-D09A-466A-8DE3-FFA568251C0F}"/>
              </a:ext>
            </a:extLst>
          </p:cNvPr>
          <p:cNvCxnSpPr>
            <a:stCxn id="32" idx="2"/>
          </p:cNvCxnSpPr>
          <p:nvPr/>
        </p:nvCxnSpPr>
        <p:spPr>
          <a:xfrm flipH="1">
            <a:off x="3677521" y="3470014"/>
            <a:ext cx="1116430" cy="534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D11DE22-FD31-409F-A64B-97873F9FA22E}"/>
              </a:ext>
            </a:extLst>
          </p:cNvPr>
          <p:cNvSpPr/>
          <p:nvPr/>
        </p:nvSpPr>
        <p:spPr>
          <a:xfrm>
            <a:off x="2840487" y="4558857"/>
            <a:ext cx="302112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/>
              <a:t>vote(Authentication,Object, List&lt;ConfigAttribute&gt;)</a:t>
            </a:r>
            <a:endParaRPr lang="ko-KR" altLang="en-US" sz="900" b="1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5BA24CC-9F95-460E-8545-91CB41084955}"/>
              </a:ext>
            </a:extLst>
          </p:cNvPr>
          <p:cNvSpPr/>
          <p:nvPr/>
        </p:nvSpPr>
        <p:spPr>
          <a:xfrm>
            <a:off x="6030900" y="2033836"/>
            <a:ext cx="4507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URL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F3AEA4B-99A9-42D7-BC3C-CC2E260B1EED}"/>
              </a:ext>
            </a:extLst>
          </p:cNvPr>
          <p:cNvSpPr/>
          <p:nvPr/>
        </p:nvSpPr>
        <p:spPr>
          <a:xfrm>
            <a:off x="8884281" y="2033836"/>
            <a:ext cx="797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METHOD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ACA1F20-7D22-4418-85B8-EFDC7866E6EB}"/>
              </a:ext>
            </a:extLst>
          </p:cNvPr>
          <p:cNvSpPr/>
          <p:nvPr/>
        </p:nvSpPr>
        <p:spPr>
          <a:xfrm>
            <a:off x="684888" y="3036177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request</a:t>
            </a:r>
            <a:endParaRPr lang="ko-KR" altLang="en-US" sz="80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3F1A237-D590-44D2-A69E-C4E190510DEF}"/>
              </a:ext>
            </a:extLst>
          </p:cNvPr>
          <p:cNvSpPr/>
          <p:nvPr/>
        </p:nvSpPr>
        <p:spPr>
          <a:xfrm>
            <a:off x="5460923" y="3260542"/>
            <a:ext cx="86113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Class, Method</a:t>
            </a:r>
            <a:endParaRPr lang="ko-KR" altLang="en-US" sz="80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C22D011-EBCE-4E10-9FE7-77C6AA972865}"/>
              </a:ext>
            </a:extLst>
          </p:cNvPr>
          <p:cNvSpPr/>
          <p:nvPr/>
        </p:nvSpPr>
        <p:spPr>
          <a:xfrm>
            <a:off x="4482464" y="1738824"/>
            <a:ext cx="14285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{ROLE_USER,</a:t>
            </a:r>
            <a:r>
              <a:rPr lang="ko-KR" altLang="en-US" sz="800"/>
              <a:t> </a:t>
            </a:r>
            <a:r>
              <a:rPr lang="en-US" altLang="ko-KR" sz="800"/>
              <a:t>ROLE_ADMIN}</a:t>
            </a:r>
            <a:endParaRPr lang="ko-KR" altLang="en-US" sz="80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C0F7136-B01E-42EE-90F2-FCAB68193788}"/>
              </a:ext>
            </a:extLst>
          </p:cNvPr>
          <p:cNvCxnSpPr>
            <a:cxnSpLocks/>
          </p:cNvCxnSpPr>
          <p:nvPr/>
        </p:nvCxnSpPr>
        <p:spPr>
          <a:xfrm flipH="1">
            <a:off x="3682803" y="1730764"/>
            <a:ext cx="3285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327CE87-1A8A-48E4-8CAD-09FBD333D41A}"/>
              </a:ext>
            </a:extLst>
          </p:cNvPr>
          <p:cNvSpPr txBox="1"/>
          <p:nvPr/>
        </p:nvSpPr>
        <p:spPr>
          <a:xfrm>
            <a:off x="101483" y="760763"/>
            <a:ext cx="278634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</a:t>
            </a:r>
            <a:r>
              <a:rPr lang="ko-KR" altLang="en-US" sz="2101" b="1">
                <a:solidFill>
                  <a:srgbClr val="D24726"/>
                </a:solidFill>
              </a:rPr>
              <a:t> 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63154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8115828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 Url </a:t>
            </a:r>
            <a:r>
              <a:rPr lang="ko-KR" altLang="en-US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방식 </a:t>
            </a:r>
            <a:r>
              <a:rPr lang="en-US" altLang="ko-KR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 </a:t>
            </a:r>
            <a:r>
              <a:rPr lang="ko-KR" altLang="en-US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관리자 시스템 구성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2"/>
            <a:ext cx="41440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Ⅴ. </a:t>
            </a:r>
            <a:r>
              <a:rPr lang="ko-KR" altLang="en-US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연동 </a:t>
            </a:r>
            <a:endParaRPr lang="ko-KR" altLang="en-US" sz="140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589512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5" y="760763"/>
            <a:ext cx="358463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도메인 관계도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1D0D6E8-4A58-4460-9267-C644DDD8FCD8}"/>
              </a:ext>
            </a:extLst>
          </p:cNvPr>
          <p:cNvSpPr/>
          <p:nvPr/>
        </p:nvSpPr>
        <p:spPr>
          <a:xfrm>
            <a:off x="585931" y="2660471"/>
            <a:ext cx="1196897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Account</a:t>
            </a:r>
            <a:br>
              <a:rPr lang="en-US" altLang="ko-KR" sz="1600" b="1"/>
            </a:br>
            <a:r>
              <a:rPr lang="ko-KR" altLang="en-US" sz="1000"/>
              <a:t>회원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BA501EC-CD0F-4BCA-B3F1-0B88937A604E}"/>
              </a:ext>
            </a:extLst>
          </p:cNvPr>
          <p:cNvSpPr/>
          <p:nvPr/>
        </p:nvSpPr>
        <p:spPr>
          <a:xfrm>
            <a:off x="4259417" y="2660471"/>
            <a:ext cx="1285275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</a:t>
            </a:r>
          </a:p>
          <a:p>
            <a:pPr algn="ctr"/>
            <a:r>
              <a:rPr lang="ko-KR" altLang="en-US" sz="1000"/>
              <a:t>권한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EB011D5-4E81-4AE5-BCE7-76404A5AD06D}"/>
              </a:ext>
            </a:extLst>
          </p:cNvPr>
          <p:cNvSpPr/>
          <p:nvPr/>
        </p:nvSpPr>
        <p:spPr>
          <a:xfrm>
            <a:off x="8332328" y="2662268"/>
            <a:ext cx="1196897" cy="8605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Resources</a:t>
            </a:r>
          </a:p>
          <a:p>
            <a:pPr algn="ctr"/>
            <a:r>
              <a:rPr lang="ko-KR" altLang="en-US" sz="1000"/>
              <a:t>자원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E5BFDF-7D17-48AA-B8AC-A7E81BA5C5D0}"/>
              </a:ext>
            </a:extLst>
          </p:cNvPr>
          <p:cNvSpPr/>
          <p:nvPr/>
        </p:nvSpPr>
        <p:spPr>
          <a:xfrm>
            <a:off x="6237118" y="3954012"/>
            <a:ext cx="1568888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RoleHierarchy</a:t>
            </a:r>
          </a:p>
          <a:p>
            <a:pPr algn="ctr"/>
            <a:r>
              <a:rPr lang="ko-KR" altLang="en-US" sz="1000"/>
              <a:t>권한계층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23302D-DF05-4BA2-B43D-3C0620503247}"/>
              </a:ext>
            </a:extLst>
          </p:cNvPr>
          <p:cNvSpPr/>
          <p:nvPr/>
        </p:nvSpPr>
        <p:spPr>
          <a:xfrm>
            <a:off x="2257865" y="3528377"/>
            <a:ext cx="1477107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AccountRole</a:t>
            </a:r>
            <a:br>
              <a:rPr lang="en-US" altLang="ko-KR" sz="1600" b="1"/>
            </a:br>
            <a:r>
              <a:rPr lang="ko-KR" altLang="en-US" sz="1000"/>
              <a:t>회원권한</a:t>
            </a:r>
            <a:endParaRPr lang="ko-KR" altLang="en-US" sz="1000" b="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13F866F-B9AC-44FA-9CE3-A445B1F50B1B}"/>
              </a:ext>
            </a:extLst>
          </p:cNvPr>
          <p:cNvSpPr/>
          <p:nvPr/>
        </p:nvSpPr>
        <p:spPr>
          <a:xfrm>
            <a:off x="6237117" y="1615097"/>
            <a:ext cx="1562613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RoleResource</a:t>
            </a:r>
          </a:p>
          <a:p>
            <a:pPr algn="ctr"/>
            <a:r>
              <a:rPr lang="ko-KR" altLang="en-US" sz="1000"/>
              <a:t>권한자원</a:t>
            </a: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1AC40079-1B89-4442-9FDB-13692B7FEA48}"/>
              </a:ext>
            </a:extLst>
          </p:cNvPr>
          <p:cNvGrpSpPr/>
          <p:nvPr/>
        </p:nvGrpSpPr>
        <p:grpSpPr>
          <a:xfrm>
            <a:off x="2033698" y="3860126"/>
            <a:ext cx="221176" cy="193288"/>
            <a:chOff x="2111298" y="2326888"/>
            <a:chExt cx="221176" cy="193288"/>
          </a:xfrm>
        </p:grpSpPr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4204A190-9CB6-4FC7-A5E7-1F6E2FA2E7F7}"/>
                </a:ext>
              </a:extLst>
            </p:cNvPr>
            <p:cNvCxnSpPr/>
            <p:nvPr/>
          </p:nvCxnSpPr>
          <p:spPr>
            <a:xfrm flipV="1">
              <a:off x="2111298" y="2326888"/>
              <a:ext cx="221176" cy="93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37CB14FE-4FCA-454C-B013-BFCCEF114CFF}"/>
                </a:ext>
              </a:extLst>
            </p:cNvPr>
            <p:cNvCxnSpPr/>
            <p:nvPr/>
          </p:nvCxnSpPr>
          <p:spPr>
            <a:xfrm>
              <a:off x="2111298" y="2420775"/>
              <a:ext cx="221176" cy="99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8B52E2B2-8D6A-4B6C-8A66-BCBCAA16D505}"/>
              </a:ext>
            </a:extLst>
          </p:cNvPr>
          <p:cNvGrpSpPr/>
          <p:nvPr/>
        </p:nvGrpSpPr>
        <p:grpSpPr>
          <a:xfrm>
            <a:off x="3738181" y="3860126"/>
            <a:ext cx="221176" cy="230954"/>
            <a:chOff x="3590693" y="2326888"/>
            <a:chExt cx="221176" cy="230954"/>
          </a:xfrm>
        </p:grpSpPr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AAA1D166-A58A-4948-AC14-0B716185EA27}"/>
                </a:ext>
              </a:extLst>
            </p:cNvPr>
            <p:cNvCxnSpPr/>
            <p:nvPr/>
          </p:nvCxnSpPr>
          <p:spPr>
            <a:xfrm flipH="1" flipV="1">
              <a:off x="3590693" y="2326888"/>
              <a:ext cx="208156" cy="9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65E5A85B-56B2-4938-B71F-487ABA97E545}"/>
                </a:ext>
              </a:extLst>
            </p:cNvPr>
            <p:cNvCxnSpPr/>
            <p:nvPr/>
          </p:nvCxnSpPr>
          <p:spPr>
            <a:xfrm flipH="1">
              <a:off x="3590693" y="2420774"/>
              <a:ext cx="221176" cy="137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9C9076A9-45FA-4109-B712-4A862A3D0209}"/>
              </a:ext>
            </a:extLst>
          </p:cNvPr>
          <p:cNvGrpSpPr/>
          <p:nvPr/>
        </p:nvGrpSpPr>
        <p:grpSpPr>
          <a:xfrm>
            <a:off x="6015941" y="1952391"/>
            <a:ext cx="221176" cy="193288"/>
            <a:chOff x="2111298" y="2326888"/>
            <a:chExt cx="221176" cy="193288"/>
          </a:xfrm>
        </p:grpSpPr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9D45173B-5496-455C-A4E2-401C088FA85E}"/>
                </a:ext>
              </a:extLst>
            </p:cNvPr>
            <p:cNvCxnSpPr/>
            <p:nvPr/>
          </p:nvCxnSpPr>
          <p:spPr>
            <a:xfrm flipV="1">
              <a:off x="2111298" y="2326888"/>
              <a:ext cx="221176" cy="93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145746F8-118C-4FD1-AA1B-37349863B666}"/>
                </a:ext>
              </a:extLst>
            </p:cNvPr>
            <p:cNvCxnSpPr/>
            <p:nvPr/>
          </p:nvCxnSpPr>
          <p:spPr>
            <a:xfrm>
              <a:off x="2111298" y="2420775"/>
              <a:ext cx="221176" cy="99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463FB1DB-1274-4F81-BCC3-CA8FB998990A}"/>
              </a:ext>
            </a:extLst>
          </p:cNvPr>
          <p:cNvGrpSpPr/>
          <p:nvPr/>
        </p:nvGrpSpPr>
        <p:grpSpPr>
          <a:xfrm>
            <a:off x="7799730" y="1953102"/>
            <a:ext cx="221176" cy="230954"/>
            <a:chOff x="3590693" y="2326888"/>
            <a:chExt cx="221176" cy="230954"/>
          </a:xfrm>
        </p:grpSpPr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7E5496B1-1E65-43C7-A43B-B4C099A4CFE9}"/>
                </a:ext>
              </a:extLst>
            </p:cNvPr>
            <p:cNvCxnSpPr/>
            <p:nvPr/>
          </p:nvCxnSpPr>
          <p:spPr>
            <a:xfrm flipH="1" flipV="1">
              <a:off x="3590693" y="2326888"/>
              <a:ext cx="208156" cy="9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9D923DDB-9E4C-46E7-8D50-D5C1DEC4C245}"/>
                </a:ext>
              </a:extLst>
            </p:cNvPr>
            <p:cNvCxnSpPr/>
            <p:nvPr/>
          </p:nvCxnSpPr>
          <p:spPr>
            <a:xfrm flipH="1">
              <a:off x="3590693" y="2420774"/>
              <a:ext cx="221176" cy="137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꺾인 연결선 25"/>
          <p:cNvCxnSpPr>
            <a:stCxn id="2" idx="2"/>
            <a:endCxn id="11" idx="1"/>
          </p:cNvCxnSpPr>
          <p:nvPr/>
        </p:nvCxnSpPr>
        <p:spPr>
          <a:xfrm rot="16200000" flipH="1">
            <a:off x="1502759" y="3204452"/>
            <a:ext cx="436726" cy="107348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6" idx="2"/>
            <a:endCxn id="11" idx="3"/>
          </p:cNvCxnSpPr>
          <p:nvPr/>
        </p:nvCxnSpPr>
        <p:spPr>
          <a:xfrm rot="5400000">
            <a:off x="4100151" y="3157654"/>
            <a:ext cx="436726" cy="116708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6" idx="0"/>
            <a:endCxn id="13" idx="1"/>
          </p:cNvCxnSpPr>
          <p:nvPr/>
        </p:nvCxnSpPr>
        <p:spPr>
          <a:xfrm rot="5400000" flipH="1" flipV="1">
            <a:off x="5262490" y="1685844"/>
            <a:ext cx="614193" cy="13350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13" idx="3"/>
            <a:endCxn id="7" idx="0"/>
          </p:cNvCxnSpPr>
          <p:nvPr/>
        </p:nvCxnSpPr>
        <p:spPr>
          <a:xfrm>
            <a:off x="7799730" y="2046278"/>
            <a:ext cx="1131047" cy="61599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2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5" y="760763"/>
            <a:ext cx="349005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테이블 관계도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1491328"/>
            <a:ext cx="7467600" cy="2925034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523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627243" y="3717193"/>
            <a:ext cx="7475978" cy="55445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 Url </a:t>
            </a:r>
            <a:r>
              <a:rPr lang="ko-KR" altLang="en-US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방식 </a:t>
            </a:r>
            <a:r>
              <a:rPr lang="en-US" altLang="ko-KR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– FilterInvocationSecurityMetadataSource</a:t>
            </a:r>
            <a:endParaRPr lang="ko-KR" altLang="en-US" sz="2101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332DECC-660D-435C-9A8D-5F73738F9FD9}"/>
              </a:ext>
            </a:extLst>
          </p:cNvPr>
          <p:cNvSpPr/>
          <p:nvPr/>
        </p:nvSpPr>
        <p:spPr>
          <a:xfrm>
            <a:off x="627242" y="3409416"/>
            <a:ext cx="41440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Ⅴ. </a:t>
            </a:r>
            <a:r>
              <a:rPr lang="ko-KR" altLang="en-US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연동 </a:t>
            </a:r>
            <a:endParaRPr lang="ko-KR" altLang="en-US" sz="140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802988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95094A8-C9E8-46CD-8AAB-F7C55D030033}"/>
              </a:ext>
            </a:extLst>
          </p:cNvPr>
          <p:cNvSpPr/>
          <p:nvPr/>
        </p:nvSpPr>
        <p:spPr>
          <a:xfrm>
            <a:off x="989778" y="1565651"/>
            <a:ext cx="3391265" cy="130977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989778" y="3229007"/>
            <a:ext cx="3391265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FilterInvocationSecurityMetadataSource </a:t>
            </a:r>
            <a:endParaRPr lang="ko-KR" altLang="en-US" sz="1100" b="1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686FB9B6-15D6-4B84-9A7A-C0A06D367060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2685411" y="2875428"/>
            <a:ext cx="0" cy="353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803A9B35-531F-4CE6-AC1F-4B721A936190}"/>
              </a:ext>
            </a:extLst>
          </p:cNvPr>
          <p:cNvSpPr/>
          <p:nvPr/>
        </p:nvSpPr>
        <p:spPr>
          <a:xfrm>
            <a:off x="1044515" y="2018853"/>
            <a:ext cx="330943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Collection&lt;ConfigAttribute&gt; getAttributes(Object object)</a:t>
            </a:r>
            <a:endParaRPr lang="en-US" altLang="ko-KR" sz="900" b="1"/>
          </a:p>
          <a:p>
            <a:pPr>
              <a:lnSpc>
                <a:spcPct val="150000"/>
              </a:lnSpc>
            </a:pPr>
            <a:r>
              <a:rPr lang="en-US" altLang="ko-KR" sz="900"/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boolean supports(Class&lt;?&gt; clazz);</a:t>
            </a:r>
            <a:endParaRPr lang="ko-KR" altLang="en-US" sz="900"/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503E1B60-30C6-44F9-BED6-BD0F145A38CD}"/>
              </a:ext>
            </a:extLst>
          </p:cNvPr>
          <p:cNvCxnSpPr/>
          <p:nvPr/>
        </p:nvCxnSpPr>
        <p:spPr>
          <a:xfrm>
            <a:off x="989778" y="1932091"/>
            <a:ext cx="33912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53901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17" name="직선 화살표 연결선 16"/>
          <p:cNvCxnSpPr>
            <a:stCxn id="45" idx="0"/>
            <a:endCxn id="8" idx="2"/>
          </p:cNvCxnSpPr>
          <p:nvPr/>
        </p:nvCxnSpPr>
        <p:spPr>
          <a:xfrm flipV="1">
            <a:off x="2685411" y="3644634"/>
            <a:ext cx="0" cy="415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7">
            <a:extLst>
              <a:ext uri="{FF2B5EF4-FFF2-40B4-BE49-F238E27FC236}">
                <a16:creationId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24558" y="4060180"/>
            <a:ext cx="4721706" cy="69470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UrlFilterInvocationSecurityMetadataSource </a:t>
            </a:r>
            <a:endParaRPr lang="ko-KR" altLang="en-US" sz="1600" b="1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4788541-6044-4309-9C52-5A8111B699C6}"/>
              </a:ext>
            </a:extLst>
          </p:cNvPr>
          <p:cNvSpPr/>
          <p:nvPr/>
        </p:nvSpPr>
        <p:spPr>
          <a:xfrm>
            <a:off x="4924973" y="1768649"/>
            <a:ext cx="5073825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사용자가 접근하고자 하는 </a:t>
            </a:r>
            <a:r>
              <a:rPr lang="en-US" altLang="ko-KR" sz="1400"/>
              <a:t>Url </a:t>
            </a:r>
            <a:r>
              <a:rPr lang="ko-KR" altLang="en-US" sz="1400"/>
              <a:t>자원에 대한 권한 정보 추출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AccessDecisionManager </a:t>
            </a:r>
            <a:r>
              <a:rPr lang="ko-KR" altLang="en-US" sz="1400"/>
              <a:t>에게 전달하여 인가처리 수행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DB </a:t>
            </a:r>
            <a:r>
              <a:rPr lang="ko-KR" altLang="en-US" sz="1400"/>
              <a:t>로부터 자원 및 권한 정보를 매핑하여 맵으로 관리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사용자의 매 요청마다 요청정보에 매핑된 권한 정보 확인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84775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F51B25-B515-4216-85D4-F1B7410C434C}"/>
              </a:ext>
            </a:extLst>
          </p:cNvPr>
          <p:cNvSpPr txBox="1"/>
          <p:nvPr/>
        </p:nvSpPr>
        <p:spPr>
          <a:xfrm>
            <a:off x="101497" y="760763"/>
            <a:ext cx="46163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SecurityConfig </a:t>
            </a:r>
            <a:r>
              <a:rPr lang="ko-KR" altLang="en-US" sz="2101" b="1">
                <a:solidFill>
                  <a:srgbClr val="D24726"/>
                </a:solidFill>
              </a:rPr>
              <a:t>설정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6D213B-A0CF-5B60-443D-03C98C323E47}"/>
              </a:ext>
            </a:extLst>
          </p:cNvPr>
          <p:cNvSpPr txBox="1"/>
          <p:nvPr/>
        </p:nvSpPr>
        <p:spPr>
          <a:xfrm>
            <a:off x="430694" y="3751056"/>
            <a:ext cx="6460435" cy="19069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i="1">
                <a:solidFill>
                  <a:srgbClr val="E5C07B"/>
                </a:solidFill>
                <a:effectLst/>
              </a:rPr>
              <a:t>@Configuration</a:t>
            </a:r>
            <a:br>
              <a:rPr lang="en-US" altLang="ko-KR" i="1">
                <a:solidFill>
                  <a:srgbClr val="E5C07B"/>
                </a:solidFill>
                <a:effectLst/>
              </a:rPr>
            </a:br>
            <a:r>
              <a:rPr lang="en-US" altLang="ko-KR" i="1">
                <a:solidFill>
                  <a:srgbClr val="D55FDE"/>
                </a:solidFill>
                <a:effectLst/>
              </a:rPr>
              <a:t>public class </a:t>
            </a:r>
            <a:r>
              <a:rPr lang="en-US" altLang="ko-KR">
                <a:solidFill>
                  <a:srgbClr val="E5C07B"/>
                </a:solidFill>
                <a:effectLst/>
              </a:rPr>
              <a:t>SecurityConfig </a:t>
            </a:r>
            <a:r>
              <a:rPr lang="en-US" altLang="ko-KR"/>
              <a:t>{</a:t>
            </a:r>
          </a:p>
          <a:p>
            <a:br>
              <a:rPr lang="en-US" altLang="ko-KR"/>
            </a:br>
            <a:r>
              <a:rPr lang="en-US" altLang="ko-KR"/>
              <a:t>    </a:t>
            </a:r>
            <a:r>
              <a:rPr lang="en-US" altLang="ko-KR" i="1">
                <a:solidFill>
                  <a:srgbClr val="E5C07B"/>
                </a:solidFill>
                <a:effectLst/>
              </a:rPr>
              <a:t>@Bean</a:t>
            </a:r>
            <a:br>
              <a:rPr lang="en-US" altLang="ko-KR"/>
            </a:br>
            <a:r>
              <a:rPr lang="en-US" altLang="ko-KR"/>
              <a:t>    </a:t>
            </a:r>
            <a:r>
              <a:rPr lang="en-US" altLang="ko-KR" i="1">
                <a:solidFill>
                  <a:srgbClr val="D55FDE"/>
                </a:solidFill>
                <a:effectLst/>
              </a:rPr>
              <a:t>public </a:t>
            </a:r>
            <a:r>
              <a:rPr lang="en-US" altLang="ko-KR">
                <a:solidFill>
                  <a:srgbClr val="E5C07B"/>
                </a:solidFill>
                <a:effectLst/>
              </a:rPr>
              <a:t>SecurityFilterChain </a:t>
            </a:r>
            <a:r>
              <a:rPr lang="en-US" altLang="ko-KR">
                <a:solidFill>
                  <a:srgbClr val="61AFEF"/>
                </a:solidFill>
                <a:effectLst/>
              </a:rPr>
              <a:t>securityFilterChain1</a:t>
            </a:r>
            <a:r>
              <a:rPr lang="en-US" altLang="ko-KR"/>
              <a:t>(</a:t>
            </a:r>
            <a:r>
              <a:rPr lang="en-US" altLang="ko-KR">
                <a:solidFill>
                  <a:srgbClr val="E5C07B"/>
                </a:solidFill>
                <a:effectLst/>
              </a:rPr>
              <a:t>HttpSecurity </a:t>
            </a:r>
            <a:r>
              <a:rPr lang="en-US" altLang="ko-KR">
                <a:solidFill>
                  <a:srgbClr val="D19A66"/>
                </a:solidFill>
                <a:effectLst/>
              </a:rPr>
              <a:t>http</a:t>
            </a:r>
            <a:r>
              <a:rPr lang="en-US" altLang="ko-KR"/>
              <a:t>) </a:t>
            </a:r>
            <a:r>
              <a:rPr lang="en-US" altLang="ko-KR" i="1">
                <a:solidFill>
                  <a:srgbClr val="D55FDE"/>
                </a:solidFill>
                <a:effectLst/>
              </a:rPr>
              <a:t>throws </a:t>
            </a:r>
            <a:r>
              <a:rPr lang="en-US" altLang="ko-KR">
                <a:solidFill>
                  <a:srgbClr val="E5C07B"/>
                </a:solidFill>
                <a:effectLst/>
              </a:rPr>
              <a:t>Exception </a:t>
            </a:r>
            <a:r>
              <a:rPr lang="en-US" altLang="ko-KR"/>
              <a:t>{</a:t>
            </a:r>
            <a:br>
              <a:rPr lang="en-US" altLang="ko-KR"/>
            </a:br>
            <a:r>
              <a:rPr lang="en-US" altLang="ko-KR"/>
              <a:t>        </a:t>
            </a:r>
            <a:r>
              <a:rPr lang="en-US" altLang="ko-KR">
                <a:solidFill>
                  <a:srgbClr val="D19A66"/>
                </a:solidFill>
                <a:effectLst/>
              </a:rPr>
              <a:t>http</a:t>
            </a:r>
            <a:r>
              <a:rPr lang="en-US" altLang="ko-KR"/>
              <a:t>.</a:t>
            </a:r>
            <a:r>
              <a:rPr lang="en-US" altLang="ko-KR">
                <a:solidFill>
                  <a:srgbClr val="61AFEF"/>
                </a:solidFill>
                <a:effectLst/>
              </a:rPr>
              <a:t>authorizeRequests</a:t>
            </a:r>
            <a:r>
              <a:rPr lang="en-US" altLang="ko-KR"/>
              <a:t>().</a:t>
            </a:r>
            <a:r>
              <a:rPr lang="en-US" altLang="ko-KR">
                <a:solidFill>
                  <a:srgbClr val="61AFEF"/>
                </a:solidFill>
                <a:effectLst/>
              </a:rPr>
              <a:t>anyRequest</a:t>
            </a:r>
            <a:r>
              <a:rPr lang="en-US" altLang="ko-KR"/>
              <a:t>().</a:t>
            </a:r>
            <a:r>
              <a:rPr lang="en-US" altLang="ko-KR">
                <a:solidFill>
                  <a:srgbClr val="61AFEF"/>
                </a:solidFill>
                <a:effectLst/>
              </a:rPr>
              <a:t>permitAll</a:t>
            </a:r>
            <a:r>
              <a:rPr lang="en-US" altLang="ko-KR"/>
              <a:t>();</a:t>
            </a:r>
            <a:br>
              <a:rPr lang="en-US" altLang="ko-KR"/>
            </a:br>
            <a:r>
              <a:rPr lang="en-US" altLang="ko-KR"/>
              <a:t>        </a:t>
            </a:r>
            <a:r>
              <a:rPr lang="en-US" altLang="ko-KR">
                <a:solidFill>
                  <a:srgbClr val="D19A66"/>
                </a:solidFill>
                <a:effectLst/>
              </a:rPr>
              <a:t>http</a:t>
            </a:r>
            <a:r>
              <a:rPr lang="en-US" altLang="ko-KR"/>
              <a:t>.</a:t>
            </a:r>
            <a:r>
              <a:rPr lang="en-US" altLang="ko-KR">
                <a:solidFill>
                  <a:srgbClr val="61AFEF"/>
                </a:solidFill>
                <a:effectLst/>
              </a:rPr>
              <a:t>formLogin</a:t>
            </a:r>
            <a:r>
              <a:rPr lang="en-US" altLang="ko-KR"/>
              <a:t>();</a:t>
            </a:r>
            <a:br>
              <a:rPr lang="en-US" altLang="ko-KR"/>
            </a:br>
            <a:r>
              <a:rPr lang="en-US" altLang="ko-KR"/>
              <a:t>        </a:t>
            </a:r>
            <a:r>
              <a:rPr lang="en-US" altLang="ko-KR" i="1">
                <a:solidFill>
                  <a:srgbClr val="D55FDE"/>
                </a:solidFill>
                <a:effectLst/>
              </a:rPr>
              <a:t>return </a:t>
            </a:r>
            <a:r>
              <a:rPr lang="en-US" altLang="ko-KR">
                <a:solidFill>
                  <a:srgbClr val="D19A66"/>
                </a:solidFill>
                <a:effectLst/>
              </a:rPr>
              <a:t>http</a:t>
            </a:r>
            <a:r>
              <a:rPr lang="en-US" altLang="ko-KR"/>
              <a:t>.</a:t>
            </a:r>
            <a:r>
              <a:rPr lang="en-US" altLang="ko-KR">
                <a:solidFill>
                  <a:srgbClr val="61AFEF"/>
                </a:solidFill>
                <a:effectLst/>
              </a:rPr>
              <a:t>build</a:t>
            </a:r>
            <a:r>
              <a:rPr lang="en-US" altLang="ko-KR"/>
              <a:t>();</a:t>
            </a:r>
            <a:br>
              <a:rPr lang="en-US" altLang="ko-KR"/>
            </a:br>
            <a:r>
              <a:rPr lang="en-US" altLang="ko-KR"/>
              <a:t>    }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21D0B2-8B2A-1638-7DB0-6EEA265AF6A0}"/>
              </a:ext>
            </a:extLst>
          </p:cNvPr>
          <p:cNvSpPr txBox="1"/>
          <p:nvPr/>
        </p:nvSpPr>
        <p:spPr>
          <a:xfrm>
            <a:off x="430694" y="1230587"/>
            <a:ext cx="6460435" cy="19069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i="1">
                <a:solidFill>
                  <a:srgbClr val="E5C07B"/>
                </a:solidFill>
                <a:effectLst/>
              </a:rPr>
              <a:t>@Configuration</a:t>
            </a:r>
            <a:br>
              <a:rPr lang="en-US" altLang="ko-KR" i="1">
                <a:solidFill>
                  <a:srgbClr val="E5C07B"/>
                </a:solidFill>
                <a:effectLst/>
              </a:rPr>
            </a:br>
            <a:r>
              <a:rPr lang="en-US" altLang="ko-KR" i="1">
                <a:solidFill>
                  <a:srgbClr val="E5C07B"/>
                </a:solidFill>
                <a:effectLst/>
              </a:rPr>
              <a:t>@EnableWebSecurity</a:t>
            </a:r>
            <a:br>
              <a:rPr lang="en-US" altLang="ko-KR" i="1">
                <a:solidFill>
                  <a:srgbClr val="E5C07B"/>
                </a:solidFill>
                <a:effectLst/>
              </a:rPr>
            </a:br>
            <a:r>
              <a:rPr lang="en-US" altLang="ko-KR" i="1">
                <a:solidFill>
                  <a:srgbClr val="D55FDE"/>
                </a:solidFill>
                <a:effectLst/>
              </a:rPr>
              <a:t>public class </a:t>
            </a:r>
            <a:r>
              <a:rPr lang="en-US" altLang="ko-KR">
                <a:solidFill>
                  <a:srgbClr val="E5C07B"/>
                </a:solidFill>
                <a:effectLst/>
              </a:rPr>
              <a:t>SecurityConfig </a:t>
            </a:r>
            <a:r>
              <a:rPr lang="en-US" altLang="ko-KR" i="1">
                <a:solidFill>
                  <a:srgbClr val="D55FDE"/>
                </a:solidFill>
                <a:effectLst/>
              </a:rPr>
              <a:t>extends </a:t>
            </a:r>
            <a:r>
              <a:rPr lang="en-US" altLang="ko-KR">
                <a:solidFill>
                  <a:srgbClr val="E5C07B"/>
                </a:solidFill>
                <a:effectLst/>
              </a:rPr>
              <a:t>WebSecurityConfigurerAdapter </a:t>
            </a:r>
            <a:r>
              <a:rPr lang="en-US" altLang="ko-KR">
                <a:solidFill>
                  <a:schemeClr val="bg1"/>
                </a:solidFill>
              </a:rPr>
              <a:t>{</a:t>
            </a:r>
            <a:br>
              <a:rPr lang="en-US" altLang="ko-KR"/>
            </a:br>
            <a:br>
              <a:rPr lang="en-US" altLang="ko-KR"/>
            </a:br>
            <a:r>
              <a:rPr lang="en-US" altLang="ko-KR"/>
              <a:t>    </a:t>
            </a:r>
            <a:r>
              <a:rPr lang="en-US" altLang="ko-KR" i="1">
                <a:solidFill>
                  <a:srgbClr val="E5C07B"/>
                </a:solidFill>
                <a:effectLst/>
              </a:rPr>
              <a:t>@Override</a:t>
            </a:r>
            <a:br>
              <a:rPr lang="en-US" altLang="ko-KR" i="1">
                <a:solidFill>
                  <a:srgbClr val="E5C07B"/>
                </a:solidFill>
                <a:effectLst/>
              </a:rPr>
            </a:br>
            <a:r>
              <a:rPr lang="en-US" altLang="ko-KR" i="1">
                <a:solidFill>
                  <a:srgbClr val="E5C07B"/>
                </a:solidFill>
                <a:effectLst/>
              </a:rPr>
              <a:t>    </a:t>
            </a:r>
            <a:r>
              <a:rPr lang="en-US" altLang="ko-KR" i="1">
                <a:solidFill>
                  <a:srgbClr val="D55FDE"/>
                </a:solidFill>
                <a:effectLst/>
              </a:rPr>
              <a:t>protected void </a:t>
            </a:r>
            <a:r>
              <a:rPr lang="en-US" altLang="ko-KR">
                <a:solidFill>
                  <a:srgbClr val="61AFEF"/>
                </a:solidFill>
                <a:effectLst/>
              </a:rPr>
              <a:t>configure</a:t>
            </a:r>
            <a:r>
              <a:rPr lang="en-US" altLang="ko-KR"/>
              <a:t>(</a:t>
            </a:r>
            <a:r>
              <a:rPr lang="en-US" altLang="ko-KR">
                <a:solidFill>
                  <a:srgbClr val="E5C07B"/>
                </a:solidFill>
                <a:effectLst/>
              </a:rPr>
              <a:t>HttpSecurity </a:t>
            </a:r>
            <a:r>
              <a:rPr lang="en-US" altLang="ko-KR">
                <a:solidFill>
                  <a:srgbClr val="D19A66"/>
                </a:solidFill>
                <a:effectLst/>
              </a:rPr>
              <a:t>http</a:t>
            </a:r>
            <a:r>
              <a:rPr lang="en-US" altLang="ko-KR"/>
              <a:t>) </a:t>
            </a:r>
            <a:r>
              <a:rPr lang="en-US" altLang="ko-KR" i="1">
                <a:solidFill>
                  <a:srgbClr val="D55FDE"/>
                </a:solidFill>
                <a:effectLst/>
              </a:rPr>
              <a:t>throws </a:t>
            </a:r>
            <a:r>
              <a:rPr lang="en-US" altLang="ko-KR">
                <a:solidFill>
                  <a:srgbClr val="E5C07B"/>
                </a:solidFill>
                <a:effectLst/>
              </a:rPr>
              <a:t>Exception </a:t>
            </a:r>
            <a:r>
              <a:rPr lang="en-US" altLang="ko-KR">
                <a:solidFill>
                  <a:schemeClr val="bg1"/>
                </a:solidFill>
              </a:rPr>
              <a:t>{</a:t>
            </a:r>
            <a:br>
              <a:rPr lang="en-US" altLang="ko-KR"/>
            </a:br>
            <a:r>
              <a:rPr lang="en-US" altLang="ko-KR"/>
              <a:t>        </a:t>
            </a:r>
            <a:r>
              <a:rPr lang="en-US" altLang="ko-KR">
                <a:solidFill>
                  <a:srgbClr val="D19A66"/>
                </a:solidFill>
                <a:effectLst/>
              </a:rPr>
              <a:t>http</a:t>
            </a:r>
            <a:r>
              <a:rPr lang="en-US" altLang="ko-KR"/>
              <a:t>.</a:t>
            </a:r>
            <a:r>
              <a:rPr lang="en-US" altLang="ko-KR">
                <a:solidFill>
                  <a:srgbClr val="61AFEF"/>
                </a:solidFill>
                <a:effectLst/>
              </a:rPr>
              <a:t>authorizeRequests</a:t>
            </a:r>
            <a:r>
              <a:rPr lang="en-US" altLang="ko-KR">
                <a:solidFill>
                  <a:schemeClr val="bg1"/>
                </a:solidFill>
              </a:rPr>
              <a:t>()</a:t>
            </a:r>
            <a:r>
              <a:rPr lang="en-US" altLang="ko-KR"/>
              <a:t>.</a:t>
            </a:r>
            <a:r>
              <a:rPr lang="en-US" altLang="ko-KR">
                <a:solidFill>
                  <a:srgbClr val="61AFEF"/>
                </a:solidFill>
                <a:effectLst/>
              </a:rPr>
              <a:t>anyRequest</a:t>
            </a:r>
            <a:r>
              <a:rPr lang="en-US" altLang="ko-KR">
                <a:solidFill>
                  <a:schemeClr val="bg1"/>
                </a:solidFill>
              </a:rPr>
              <a:t>().</a:t>
            </a:r>
            <a:r>
              <a:rPr lang="en-US" altLang="ko-KR">
                <a:solidFill>
                  <a:srgbClr val="61AFEF"/>
                </a:solidFill>
                <a:effectLst/>
              </a:rPr>
              <a:t>permitAll</a:t>
            </a:r>
            <a:r>
              <a:rPr lang="en-US" altLang="ko-KR">
                <a:solidFill>
                  <a:schemeClr val="bg1"/>
                </a:solidFill>
              </a:rPr>
              <a:t>();</a:t>
            </a:r>
            <a:br>
              <a:rPr lang="en-US" altLang="ko-KR"/>
            </a:br>
            <a:r>
              <a:rPr lang="en-US" altLang="ko-KR"/>
              <a:t>        </a:t>
            </a:r>
            <a:r>
              <a:rPr lang="en-US" altLang="ko-KR">
                <a:solidFill>
                  <a:srgbClr val="D19A66"/>
                </a:solidFill>
                <a:effectLst/>
              </a:rPr>
              <a:t>http</a:t>
            </a:r>
            <a:r>
              <a:rPr lang="en-US" altLang="ko-KR"/>
              <a:t>.</a:t>
            </a:r>
            <a:r>
              <a:rPr lang="en-US" altLang="ko-KR">
                <a:solidFill>
                  <a:srgbClr val="61AFEF"/>
                </a:solidFill>
                <a:effectLst/>
              </a:rPr>
              <a:t>formLogin</a:t>
            </a:r>
            <a:r>
              <a:rPr lang="en-US" altLang="ko-KR">
                <a:solidFill>
                  <a:schemeClr val="bg1"/>
                </a:solidFill>
              </a:rPr>
              <a:t>();</a:t>
            </a:r>
            <a:br>
              <a:rPr lang="en-US" altLang="ko-KR"/>
            </a:br>
            <a:r>
              <a:rPr lang="en-US" altLang="ko-KR"/>
              <a:t>    </a:t>
            </a:r>
            <a:r>
              <a:rPr lang="en-US" altLang="ko-KR">
                <a:solidFill>
                  <a:schemeClr val="bg1"/>
                </a:solidFill>
              </a:rPr>
              <a:t>}</a:t>
            </a:r>
          </a:p>
          <a:p>
            <a:r>
              <a:rPr lang="en-US" altLang="ko-KR">
                <a:solidFill>
                  <a:schemeClr val="bg1"/>
                </a:solidFill>
              </a:rPr>
              <a:t>}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아래쪽 화살표[D] 9">
            <a:extLst>
              <a:ext uri="{FF2B5EF4-FFF2-40B4-BE49-F238E27FC236}">
                <a16:creationId xmlns:a16="http://schemas.microsoft.com/office/drawing/2014/main" id="{B9CCAA62-6A42-4759-D90C-848865A3994F}"/>
              </a:ext>
            </a:extLst>
          </p:cNvPr>
          <p:cNvSpPr/>
          <p:nvPr/>
        </p:nvSpPr>
        <p:spPr>
          <a:xfrm>
            <a:off x="3240154" y="3238878"/>
            <a:ext cx="238539" cy="4108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6593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936182" y="2027239"/>
            <a:ext cx="202422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FilterSecurityInterceptor </a:t>
            </a:r>
            <a:endParaRPr lang="ko-KR" altLang="en-US" sz="1100" b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53901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C4C575F5-13D8-4653-BA5E-A252F897C1E0}"/>
              </a:ext>
            </a:extLst>
          </p:cNvPr>
          <p:cNvSpPr/>
          <p:nvPr/>
        </p:nvSpPr>
        <p:spPr>
          <a:xfrm>
            <a:off x="336043" y="2957118"/>
            <a:ext cx="3233643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FilterInvocationSecurityMetadataSource </a:t>
            </a:r>
            <a:endParaRPr lang="ko-KR" altLang="en-US" sz="1200" b="1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:a16="http://schemas.microsoft.com/office/drawing/2014/main" id="{1D5C4C03-DAAF-4B51-946B-68031CFF3681}"/>
              </a:ext>
            </a:extLst>
          </p:cNvPr>
          <p:cNvSpPr/>
          <p:nvPr/>
        </p:nvSpPr>
        <p:spPr>
          <a:xfrm>
            <a:off x="9258328" y="2747925"/>
            <a:ext cx="678466" cy="862364"/>
          </a:xfrm>
          <a:prstGeom prst="flowChartMagneticDisk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027AC29-0F88-4FDA-B0A7-EB69B89A3A54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3569686" y="2724222"/>
            <a:ext cx="1889395" cy="44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517EC9A-A969-4BD8-A960-11C73970457D}"/>
              </a:ext>
            </a:extLst>
          </p:cNvPr>
          <p:cNvSpPr/>
          <p:nvPr/>
        </p:nvSpPr>
        <p:spPr>
          <a:xfrm>
            <a:off x="6010674" y="2061900"/>
            <a:ext cx="12210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RequestMap</a:t>
            </a:r>
            <a:endParaRPr lang="ko-KR" altLang="en-US" sz="100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2ACF6D6-0C28-4FFE-9131-8EB32F9A6523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847149" y="3179107"/>
            <a:ext cx="14111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FC6B4D8-0F27-4E32-915E-ADCFFE15C4FF}"/>
              </a:ext>
            </a:extLst>
          </p:cNvPr>
          <p:cNvSpPr/>
          <p:nvPr/>
        </p:nvSpPr>
        <p:spPr>
          <a:xfrm>
            <a:off x="8231515" y="3210508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</a:t>
            </a:r>
            <a:endParaRPr lang="ko-KR" altLang="en-US" sz="8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49638E5-85CB-40F1-8B38-AECC33D214FC}"/>
              </a:ext>
            </a:extLst>
          </p:cNvPr>
          <p:cNvSpPr/>
          <p:nvPr/>
        </p:nvSpPr>
        <p:spPr>
          <a:xfrm>
            <a:off x="8231514" y="2979364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자원정보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D137B05-6B54-4160-B7D6-0B905ADEDF99}"/>
              </a:ext>
            </a:extLst>
          </p:cNvPr>
          <p:cNvSpPr/>
          <p:nvPr/>
        </p:nvSpPr>
        <p:spPr>
          <a:xfrm>
            <a:off x="2004195" y="3455135"/>
            <a:ext cx="20120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요청정보와 매칭되는 권한정보 추출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5460343" y="3235787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/user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66" name="순서도: 처리 65">
            <a:extLst>
              <a:ext uri="{FF2B5EF4-FFF2-40B4-BE49-F238E27FC236}">
                <a16:creationId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5459081" y="3619877"/>
            <a:ext cx="2324252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ROLE_USER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0B37B096-E429-457B-85E3-7DA436D2F1E0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1948292" y="2442866"/>
            <a:ext cx="4573" cy="514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90A19A52-D557-40E2-A6C9-0AC4FA68CD2B}"/>
              </a:ext>
            </a:extLst>
          </p:cNvPr>
          <p:cNvGrpSpPr/>
          <p:nvPr/>
        </p:nvGrpSpPr>
        <p:grpSpPr>
          <a:xfrm>
            <a:off x="1759183" y="1340263"/>
            <a:ext cx="415498" cy="321469"/>
            <a:chOff x="692419" y="2233657"/>
            <a:chExt cx="415498" cy="321469"/>
          </a:xfrm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1DBED265-806C-4E0D-BD6B-F62C85CEA2C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D6B8D233-81DC-4ACB-99AD-B14B0AEEC9E7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7CD76CA1-8F92-43DC-838B-242CCD1C5EB8}"/>
              </a:ext>
            </a:extLst>
          </p:cNvPr>
          <p:cNvCxnSpPr>
            <a:cxnSpLocks/>
            <a:stCxn id="104" idx="4"/>
            <a:endCxn id="8" idx="0"/>
          </p:cNvCxnSpPr>
          <p:nvPr/>
        </p:nvCxnSpPr>
        <p:spPr>
          <a:xfrm flipH="1">
            <a:off x="1948292" y="1661732"/>
            <a:ext cx="3773" cy="365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5BFE87CA-684F-41FB-B5B8-5DF407BEDDF3}"/>
              </a:ext>
            </a:extLst>
          </p:cNvPr>
          <p:cNvSpPr/>
          <p:nvPr/>
        </p:nvSpPr>
        <p:spPr>
          <a:xfrm>
            <a:off x="1954708" y="1737620"/>
            <a:ext cx="7521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GET</a:t>
            </a:r>
            <a:r>
              <a:rPr lang="ko-KR" altLang="en-US" sz="800" b="1"/>
              <a:t> </a:t>
            </a:r>
            <a:r>
              <a:rPr lang="en-US" altLang="ko-KR" sz="800" b="1"/>
              <a:t>/admin</a:t>
            </a:r>
            <a:endParaRPr lang="ko-KR" altLang="en-US" sz="800"/>
          </a:p>
        </p:txBody>
      </p:sp>
      <p:sp>
        <p:nvSpPr>
          <p:cNvPr id="111" name="다이아몬드 110">
            <a:extLst>
              <a:ext uri="{FF2B5EF4-FFF2-40B4-BE49-F238E27FC236}">
                <a16:creationId xmlns:a16="http://schemas.microsoft.com/office/drawing/2014/main" id="{B7FB34E7-A0A9-4672-8EA8-1A1F6D465BC6}"/>
              </a:ext>
            </a:extLst>
          </p:cNvPr>
          <p:cNvSpPr/>
          <p:nvPr/>
        </p:nvSpPr>
        <p:spPr>
          <a:xfrm>
            <a:off x="1066902" y="3773078"/>
            <a:ext cx="1779300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9A7FF583-D1FA-4462-8F35-7DA4853581B5}"/>
              </a:ext>
            </a:extLst>
          </p:cNvPr>
          <p:cNvSpPr/>
          <p:nvPr/>
        </p:nvSpPr>
        <p:spPr>
          <a:xfrm>
            <a:off x="1472729" y="3902408"/>
            <a:ext cx="9925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 존재 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1B3E5AA4-D106-469E-94A3-739385E182B8}"/>
              </a:ext>
            </a:extLst>
          </p:cNvPr>
          <p:cNvCxnSpPr>
            <a:cxnSpLocks/>
            <a:stCxn id="33" idx="2"/>
            <a:endCxn id="111" idx="0"/>
          </p:cNvCxnSpPr>
          <p:nvPr/>
        </p:nvCxnSpPr>
        <p:spPr>
          <a:xfrm>
            <a:off x="1952865" y="3372745"/>
            <a:ext cx="3687" cy="400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304CE3B8-39F5-4611-84FD-7C4709294F35}"/>
              </a:ext>
            </a:extLst>
          </p:cNvPr>
          <p:cNvSpPr/>
          <p:nvPr/>
        </p:nvSpPr>
        <p:spPr>
          <a:xfrm>
            <a:off x="2960402" y="382053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D59AB44D-9DBD-4865-8E46-BEB7A91029D5}"/>
              </a:ext>
            </a:extLst>
          </p:cNvPr>
          <p:cNvSpPr/>
          <p:nvPr/>
        </p:nvSpPr>
        <p:spPr>
          <a:xfrm>
            <a:off x="3628449" y="3912134"/>
            <a:ext cx="12682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인가처리를 하지 않는다</a:t>
            </a:r>
          </a:p>
        </p:txBody>
      </p:sp>
      <p:sp>
        <p:nvSpPr>
          <p:cNvPr id="120" name="사각형: 둥근 모서리 53">
            <a:extLst>
              <a:ext uri="{FF2B5EF4-FFF2-40B4-BE49-F238E27FC236}">
                <a16:creationId xmlns:a16="http://schemas.microsoft.com/office/drawing/2014/main" id="{320FE015-6E8E-4635-BE99-38ED4C8B5159}"/>
              </a:ext>
            </a:extLst>
          </p:cNvPr>
          <p:cNvSpPr/>
          <p:nvPr/>
        </p:nvSpPr>
        <p:spPr>
          <a:xfrm>
            <a:off x="1052190" y="4747913"/>
            <a:ext cx="1815415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5D697B57-41AE-479C-98E1-88B30703A4CC}"/>
              </a:ext>
            </a:extLst>
          </p:cNvPr>
          <p:cNvSpPr/>
          <p:nvPr/>
        </p:nvSpPr>
        <p:spPr>
          <a:xfrm>
            <a:off x="2004195" y="4380624"/>
            <a:ext cx="41284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decide (Authentication,FilterInvocation, List&lt;ConfigAttribute&gt;)</a:t>
            </a:r>
            <a:endParaRPr lang="ko-KR" altLang="en-US" sz="10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5B3A01D1-CC0B-4794-ACF6-5DB3712835A7}"/>
              </a:ext>
            </a:extLst>
          </p:cNvPr>
          <p:cNvCxnSpPr>
            <a:stCxn id="111" idx="2"/>
            <a:endCxn id="120" idx="0"/>
          </p:cNvCxnSpPr>
          <p:nvPr/>
        </p:nvCxnSpPr>
        <p:spPr>
          <a:xfrm>
            <a:off x="1956552" y="4251749"/>
            <a:ext cx="3346" cy="496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2BA73B33-61BF-4694-A373-1F448A3BDAF5}"/>
              </a:ext>
            </a:extLst>
          </p:cNvPr>
          <p:cNvCxnSpPr>
            <a:stCxn id="111" idx="3"/>
          </p:cNvCxnSpPr>
          <p:nvPr/>
        </p:nvCxnSpPr>
        <p:spPr>
          <a:xfrm flipV="1">
            <a:off x="2846202" y="4012413"/>
            <a:ext cx="7817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84CF5690-FE65-43D8-88F6-A4E02A0F9C6B}"/>
              </a:ext>
            </a:extLst>
          </p:cNvPr>
          <p:cNvSpPr/>
          <p:nvPr/>
        </p:nvSpPr>
        <p:spPr>
          <a:xfrm>
            <a:off x="1607717" y="4381329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59005715-BC48-4F04-9DBF-02D4CD45968C}"/>
              </a:ext>
            </a:extLst>
          </p:cNvPr>
          <p:cNvSpPr/>
          <p:nvPr/>
        </p:nvSpPr>
        <p:spPr>
          <a:xfrm>
            <a:off x="1986131" y="2585108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권한정보조회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5461605" y="2340132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/admin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5460343" y="2724222"/>
            <a:ext cx="2322990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ROLE_ADMIN, ROLE_MANGER, ROLE_USER</a:t>
            </a:r>
          </a:p>
        </p:txBody>
      </p:sp>
      <p:cxnSp>
        <p:nvCxnSpPr>
          <p:cNvPr id="6" name="직선 화살표 연결선 5"/>
          <p:cNvCxnSpPr>
            <a:stCxn id="33" idx="3"/>
          </p:cNvCxnSpPr>
          <p:nvPr/>
        </p:nvCxnSpPr>
        <p:spPr>
          <a:xfrm>
            <a:off x="3569686" y="3164932"/>
            <a:ext cx="1889390" cy="454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6531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D24726"/>
                </a:solidFill>
              </a:rPr>
              <a:t># Url </a:t>
            </a:r>
            <a:r>
              <a:rPr lang="ko-KR" altLang="en-US" sz="2000" b="1">
                <a:solidFill>
                  <a:srgbClr val="D24726"/>
                </a:solidFill>
              </a:rPr>
              <a:t>방식 </a:t>
            </a:r>
            <a:r>
              <a:rPr lang="en-US" altLang="ko-KR" sz="2000" b="1">
                <a:solidFill>
                  <a:srgbClr val="D24726"/>
                </a:solidFill>
              </a:rPr>
              <a:t>- FilterInvocationSecurityMetadataSource</a:t>
            </a:r>
            <a:endParaRPr lang="ko-KR" altLang="en-US" sz="2000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635A5C1-BBB1-4FB7-AC02-D6DFDAF5F5CF}"/>
              </a:ext>
            </a:extLst>
          </p:cNvPr>
          <p:cNvSpPr/>
          <p:nvPr/>
        </p:nvSpPr>
        <p:spPr>
          <a:xfrm>
            <a:off x="730438" y="1369275"/>
            <a:ext cx="9187852" cy="459357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>
                <a:latin typeface="NanumGothic" panose="020D0604000000000000" pitchFamily="34" charset="-127"/>
                <a:ea typeface="NanumGothic" panose="020D0604000000000000" pitchFamily="34" charset="-127"/>
              </a:rPr>
              <a:t>http.addFilterAt(filterSecurityInterceptor(), FilterSecurityInterceptor.class)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30439" y="2003343"/>
            <a:ext cx="9062490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@Bean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public FilterSecurityInterceptor </a:t>
            </a:r>
            <a:r>
              <a:rPr lang="en-US" altLang="ko-KR" sz="1200"/>
              <a:t>fil</a:t>
            </a:r>
            <a:r>
              <a:rPr lang="ko-KR" altLang="en-US" sz="1200"/>
              <a:t>terSecurityInterceptor() {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 filterSecurityInterceptor = new FilterSecurityInterceptor();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filterSecurityInterceptor.setAuthenticationManager(authenticationManager);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       </a:t>
            </a:r>
            <a:r>
              <a:rPr lang="ko-KR" altLang="en-US" sz="1400" b="1"/>
              <a:t>filterSecurityInterceptor.setSecurityMetadataSource(</a:t>
            </a:r>
            <a:r>
              <a:rPr lang="en-US" altLang="ko-KR" sz="1400" b="1"/>
              <a:t>urlFilterInvocationSecurityMetadataSource()</a:t>
            </a:r>
            <a:r>
              <a:rPr lang="ko-KR" altLang="en-US" sz="1400" b="1"/>
              <a:t>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filterSecurityInterceptor.setAccessDecisionManager(accessDecisionManager);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return filterSecurityInterceptor;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30438" y="4503178"/>
            <a:ext cx="8162267" cy="818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@Bean</a:t>
            </a:r>
          </a:p>
          <a:p>
            <a:r>
              <a:rPr lang="ko-KR" altLang="en-US"/>
              <a:t>    public FilterInvocationSecurityMetadataSource </a:t>
            </a:r>
            <a:r>
              <a:rPr lang="en-US" altLang="ko-KR"/>
              <a:t>urlFilterInvocationSecurityMetadataSource</a:t>
            </a:r>
            <a:r>
              <a:rPr lang="ko-KR" altLang="en-US"/>
              <a:t>() {</a:t>
            </a:r>
          </a:p>
          <a:p>
            <a:r>
              <a:rPr lang="ko-KR" altLang="en-US"/>
              <a:t>        return new </a:t>
            </a:r>
            <a:r>
              <a:rPr lang="en-US" altLang="ko-KR" b="1"/>
              <a:t>UrlFilterInvocationSecurityMetadataSource</a:t>
            </a:r>
            <a:r>
              <a:rPr lang="ko-KR" altLang="en-US"/>
              <a:t>();</a:t>
            </a:r>
          </a:p>
          <a:p>
            <a:r>
              <a:rPr lang="ko-KR" altLang="en-US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0011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71706" y="3640494"/>
            <a:ext cx="9129784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 Url </a:t>
            </a:r>
            <a:r>
              <a:rPr lang="ko-KR" altLang="en-US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방식 </a:t>
            </a:r>
            <a:r>
              <a:rPr lang="en-US" altLang="ko-KR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– Map </a:t>
            </a:r>
            <a:r>
              <a:rPr lang="ko-KR" altLang="en-US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기반 </a:t>
            </a:r>
            <a:r>
              <a:rPr lang="en-US" altLang="ko-KR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DB </a:t>
            </a:r>
            <a:r>
              <a:rPr lang="ko-KR" altLang="en-US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연동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71712" y="3265024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연동 </a:t>
            </a:r>
            <a:endParaRPr lang="ko-KR" altLang="en-US" sz="140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309660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1941471" y="1480148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UrlFilterInvocationSecurityMetadataSource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requestMap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08637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629190" y="4346359"/>
            <a:ext cx="8541505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UrlResourcesMapFactoryBean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ResurceMap </a:t>
            </a:r>
            <a:r>
              <a:rPr lang="ko-KR" altLang="en-US" sz="1200"/>
              <a:t>을 빈으로 생성해서 </a:t>
            </a:r>
            <a:r>
              <a:rPr lang="en-US" altLang="ko-KR" sz="1200"/>
              <a:t>UrlFilterInvocationSecurityMetadataSource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F0C5E7F-6AD6-46A2-9B50-465ED8EE161D}"/>
              </a:ext>
            </a:extLst>
          </p:cNvPr>
          <p:cNvCxnSpPr>
            <a:stCxn id="18" idx="0"/>
            <a:endCxn id="54" idx="2"/>
          </p:cNvCxnSpPr>
          <p:nvPr/>
        </p:nvCxnSpPr>
        <p:spPr>
          <a:xfrm flipH="1" flipV="1">
            <a:off x="3947473" y="2239849"/>
            <a:ext cx="2177" cy="743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1875559" y="337073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2898734" y="2983612"/>
            <a:ext cx="2101831" cy="106905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2967492" y="3059209"/>
            <a:ext cx="941140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/user</a:t>
            </a:r>
            <a:endParaRPr lang="ko-KR" altLang="en-US" sz="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2967492" y="3396978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/messages</a:t>
            </a:r>
            <a:endParaRPr lang="ko-KR" altLang="en-US" sz="800" b="1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2967492" y="3741780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/conifg</a:t>
            </a:r>
            <a:endParaRPr lang="ko-KR" altLang="en-US" sz="800" b="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3919337" y="306806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3919337" y="3401516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3920166" y="375169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6794694" y="2997963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stCxn id="2" idx="2"/>
            <a:endCxn id="18" idx="3"/>
          </p:cNvCxnSpPr>
          <p:nvPr/>
        </p:nvCxnSpPr>
        <p:spPr>
          <a:xfrm flipH="1">
            <a:off x="5000565" y="3518138"/>
            <a:ext cx="179412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1941471" y="1859999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08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 Url </a:t>
            </a:r>
            <a:r>
              <a:rPr lang="ko-KR" altLang="en-US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방식 </a:t>
            </a:r>
            <a:r>
              <a:rPr lang="en-US" altLang="ko-KR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 </a:t>
            </a:r>
            <a:r>
              <a:rPr lang="ko-KR" altLang="en-US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인가처리 실시간 반영하기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연동 </a:t>
            </a:r>
            <a:endParaRPr lang="ko-KR" altLang="en-US" sz="140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487853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984868" y="2002654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UrlFilterInvocationSecurityMetadataSource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requestMap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93115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인가처리 실시간 반영하기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F0C5E7F-6AD6-46A2-9B50-465ED8EE161D}"/>
              </a:ext>
            </a:extLst>
          </p:cNvPr>
          <p:cNvCxnSpPr>
            <a:stCxn id="18" idx="0"/>
            <a:endCxn id="54" idx="2"/>
          </p:cNvCxnSpPr>
          <p:nvPr/>
        </p:nvCxnSpPr>
        <p:spPr>
          <a:xfrm flipH="1" flipV="1">
            <a:off x="2990870" y="2762355"/>
            <a:ext cx="2177" cy="743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1939955" y="3058360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1942131" y="3506118"/>
            <a:ext cx="2101831" cy="106905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2010889" y="3581715"/>
            <a:ext cx="941140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/user</a:t>
            </a:r>
            <a:endParaRPr lang="ko-KR" altLang="en-US" sz="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2010889" y="3919484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/messages</a:t>
            </a:r>
            <a:endParaRPr lang="ko-KR" altLang="en-US" sz="800" b="1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2010889" y="4264286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/conifg</a:t>
            </a:r>
            <a:endParaRPr lang="ko-KR" altLang="en-US" sz="800" b="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2962734" y="359057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2962734" y="3924022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2963563" y="427420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5838091" y="3520469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stCxn id="2" idx="2"/>
            <a:endCxn id="18" idx="3"/>
          </p:cNvCxnSpPr>
          <p:nvPr/>
        </p:nvCxnSpPr>
        <p:spPr>
          <a:xfrm flipH="1">
            <a:off x="4043962" y="4040644"/>
            <a:ext cx="179412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984868" y="2382505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7498080" y="2215661"/>
            <a:ext cx="450166" cy="45016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꺾인 연결선 4"/>
          <p:cNvCxnSpPr>
            <a:stCxn id="3" idx="4"/>
            <a:endCxn id="2" idx="4"/>
          </p:cNvCxnSpPr>
          <p:nvPr/>
        </p:nvCxnSpPr>
        <p:spPr>
          <a:xfrm rot="5400000">
            <a:off x="6543386" y="2860866"/>
            <a:ext cx="1374817" cy="9847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7723163" y="3167684"/>
            <a:ext cx="1834156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권한</a:t>
            </a:r>
            <a:r>
              <a:rPr lang="en-US" altLang="ko-KR"/>
              <a:t>/</a:t>
            </a:r>
            <a:r>
              <a:rPr lang="ko-KR" altLang="en-US"/>
              <a:t>자원 정보 업데이트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948246" y="2302244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관리자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565129" y="3753530"/>
            <a:ext cx="979755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실시간 반영</a:t>
            </a:r>
          </a:p>
        </p:txBody>
      </p:sp>
    </p:spTree>
    <p:extLst>
      <p:ext uri="{BB962C8B-B14F-4D97-AF65-F5344CB8AC3E}">
        <p14:creationId xmlns:p14="http://schemas.microsoft.com/office/powerpoint/2010/main" val="375990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 Url </a:t>
            </a:r>
            <a:r>
              <a:rPr lang="ko-KR" altLang="en-US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방식 </a:t>
            </a:r>
            <a:r>
              <a:rPr lang="en-US" altLang="ko-KR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 </a:t>
            </a:r>
            <a:r>
              <a:rPr lang="ko-KR" altLang="en-US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계층 권한 적용하기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연동 </a:t>
            </a:r>
            <a:endParaRPr lang="ko-KR" altLang="en-US" sz="140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500671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09759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</a:t>
            </a:r>
            <a:r>
              <a:rPr lang="ko-KR" altLang="en-US" sz="2101" b="1">
                <a:solidFill>
                  <a:srgbClr val="D24726"/>
                </a:solidFill>
              </a:rPr>
              <a:t>계층 권한 적용하기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440641" y="3402687"/>
            <a:ext cx="9504135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RoleHierarchy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NanumGothic" panose="020D0604000000000000" pitchFamily="34" charset="-127"/>
                <a:ea typeface="NanumGothic" panose="020D0604000000000000" pitchFamily="34" charset="-127"/>
              </a:rPr>
              <a:t>상위 계층 </a:t>
            </a:r>
            <a:r>
              <a:rPr lang="en-US" altLang="ko-KR" sz="1100">
                <a:latin typeface="NanumGothic" panose="020D0604000000000000" pitchFamily="34" charset="-127"/>
                <a:ea typeface="NanumGothic" panose="020D0604000000000000" pitchFamily="34" charset="-127"/>
              </a:rPr>
              <a:t>Role</a:t>
            </a:r>
            <a:r>
              <a:rPr lang="ko-KR" altLang="en-US" sz="1100">
                <a:latin typeface="NanumGothic" panose="020D0604000000000000" pitchFamily="34" charset="-127"/>
                <a:ea typeface="NanumGothic" panose="020D0604000000000000" pitchFamily="34" charset="-127"/>
              </a:rPr>
              <a:t>은 하위 계층 </a:t>
            </a:r>
            <a:r>
              <a:rPr lang="en-US" altLang="ko-KR" sz="1100">
                <a:latin typeface="NanumGothic" panose="020D0604000000000000" pitchFamily="34" charset="-127"/>
                <a:ea typeface="NanumGothic" panose="020D0604000000000000" pitchFamily="34" charset="-127"/>
              </a:rPr>
              <a:t>Role</a:t>
            </a:r>
            <a:r>
              <a:rPr lang="ko-KR" altLang="en-US" sz="1100">
                <a:latin typeface="NanumGothic" panose="020D0604000000000000" pitchFamily="34" charset="-127"/>
                <a:ea typeface="NanumGothic" panose="020D0604000000000000" pitchFamily="34" charset="-127"/>
              </a:rPr>
              <a:t>의 자원에 접근 가능함</a:t>
            </a:r>
            <a:endParaRPr lang="en-US" altLang="ko-KR" sz="110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latin typeface="NanumGothic" panose="020D0604000000000000" pitchFamily="34" charset="-127"/>
                <a:ea typeface="NanumGothic" panose="020D0604000000000000" pitchFamily="34" charset="-127"/>
              </a:rPr>
              <a:t>ROLE_ADMIN &gt; ROLE_MANAGER &gt; ROLE_USER </a:t>
            </a:r>
            <a:r>
              <a:rPr lang="ko-KR" altLang="en-US" sz="1000">
                <a:latin typeface="NanumGothic" panose="020D0604000000000000" pitchFamily="34" charset="-127"/>
                <a:ea typeface="NanumGothic" panose="020D0604000000000000" pitchFamily="34" charset="-127"/>
              </a:rPr>
              <a:t>일 경우 </a:t>
            </a:r>
            <a:r>
              <a:rPr lang="en-US" altLang="ko-KR" sz="1000">
                <a:latin typeface="NanumGothic" panose="020D0604000000000000" pitchFamily="34" charset="-127"/>
                <a:ea typeface="NanumGothic" panose="020D0604000000000000" pitchFamily="34" charset="-127"/>
              </a:rPr>
              <a:t>ROLE_ADMIN </a:t>
            </a:r>
            <a:r>
              <a:rPr lang="ko-KR" altLang="en-US" sz="1000">
                <a:latin typeface="NanumGothic" panose="020D0604000000000000" pitchFamily="34" charset="-127"/>
                <a:ea typeface="NanumGothic" panose="020D0604000000000000" pitchFamily="34" charset="-127"/>
              </a:rPr>
              <a:t>만 있으면 하위 </a:t>
            </a:r>
            <a:r>
              <a:rPr lang="en-US" altLang="ko-KR" sz="1000">
                <a:latin typeface="NanumGothic" panose="020D0604000000000000" pitchFamily="34" charset="-127"/>
                <a:ea typeface="NanumGothic" panose="020D0604000000000000" pitchFamily="34" charset="-127"/>
              </a:rPr>
              <a:t>ROLE </a:t>
            </a:r>
            <a:r>
              <a:rPr lang="ko-KR" altLang="en-US" sz="1000">
                <a:latin typeface="NanumGothic" panose="020D0604000000000000" pitchFamily="34" charset="-127"/>
                <a:ea typeface="NanumGothic" panose="020D0604000000000000" pitchFamily="34" charset="-127"/>
              </a:rPr>
              <a:t>의 권한을 모두 포함한다</a:t>
            </a:r>
            <a:endParaRPr lang="en-US" altLang="ko-KR" sz="100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RoleHierarchyVoter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RoleHierarchy </a:t>
            </a:r>
            <a:r>
              <a:rPr lang="ko-KR" altLang="en-US" sz="1100"/>
              <a:t>를 생성자로 받으며 이 클래스에서 설정한</a:t>
            </a:r>
            <a:r>
              <a:rPr lang="en-US" altLang="ko-KR" sz="1100"/>
              <a:t> </a:t>
            </a:r>
            <a:r>
              <a:rPr lang="ko-KR" altLang="en-US" sz="1100"/>
              <a:t>규칙이 적용되어 심사함</a:t>
            </a:r>
            <a:endParaRPr lang="en-US" altLang="ko-KR" sz="110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1539B28-45DE-4758-9837-5763981DA2A0}"/>
              </a:ext>
            </a:extLst>
          </p:cNvPr>
          <p:cNvSpPr/>
          <p:nvPr/>
        </p:nvSpPr>
        <p:spPr>
          <a:xfrm>
            <a:off x="2776930" y="1997344"/>
            <a:ext cx="2180405" cy="5539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ROLE_ADMIN &gt; ROLE_MANAGER</a:t>
            </a:r>
          </a:p>
          <a:p>
            <a:pPr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ROLE_MANAGER &gt; ROLE_USER</a:t>
            </a:r>
            <a:endParaRPr lang="ko-KR" altLang="en-US" sz="1000" b="1">
              <a:solidFill>
                <a:srgbClr val="0070C0"/>
              </a:solidFill>
            </a:endParaRPr>
          </a:p>
        </p:txBody>
      </p:sp>
      <p:sp>
        <p:nvSpPr>
          <p:cNvPr id="43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01548" y="2655780"/>
            <a:ext cx="165015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RoleHierarchy</a:t>
            </a:r>
            <a:endParaRPr lang="ko-KR" altLang="en-US" sz="1000" b="1"/>
          </a:p>
        </p:txBody>
      </p:sp>
      <p:sp>
        <p:nvSpPr>
          <p:cNvPr id="51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01548" y="1534200"/>
            <a:ext cx="165015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RoleHierarchyVoter</a:t>
            </a:r>
            <a:endParaRPr lang="ko-KR" altLang="en-US" sz="1000" b="1"/>
          </a:p>
        </p:txBody>
      </p:sp>
      <p:cxnSp>
        <p:nvCxnSpPr>
          <p:cNvPr id="3" name="직선 화살표 연결선 2"/>
          <p:cNvCxnSpPr>
            <a:stCxn id="51" idx="2"/>
            <a:endCxn id="43" idx="0"/>
          </p:cNvCxnSpPr>
          <p:nvPr/>
        </p:nvCxnSpPr>
        <p:spPr>
          <a:xfrm>
            <a:off x="1326626" y="1923296"/>
            <a:ext cx="0" cy="732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5085472" y="2304733"/>
            <a:ext cx="98473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370114" y="2073901"/>
            <a:ext cx="5261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format</a:t>
            </a:r>
            <a:endParaRPr lang="ko-KR" altLang="en-US" sz="900"/>
          </a:p>
        </p:txBody>
      </p:sp>
      <p:sp>
        <p:nvSpPr>
          <p:cNvPr id="11" name="순서도: 자기 디스크 10"/>
          <p:cNvSpPr/>
          <p:nvPr/>
        </p:nvSpPr>
        <p:spPr>
          <a:xfrm>
            <a:off x="8722103" y="1855771"/>
            <a:ext cx="668216" cy="847158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" name="직선 화살표 연결선 12"/>
          <p:cNvCxnSpPr>
            <a:stCxn id="11" idx="2"/>
          </p:cNvCxnSpPr>
          <p:nvPr/>
        </p:nvCxnSpPr>
        <p:spPr>
          <a:xfrm flipH="1">
            <a:off x="8227811" y="2279350"/>
            <a:ext cx="4942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6180862" y="1870438"/>
          <a:ext cx="2017681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4469">
                  <a:extLst>
                    <a:ext uri="{9D8B030D-6E8A-4147-A177-3AD203B41FA5}">
                      <a16:colId xmlns:a16="http://schemas.microsoft.com/office/drawing/2014/main" val="387846909"/>
                    </a:ext>
                  </a:extLst>
                </a:gridCol>
                <a:gridCol w="1083212">
                  <a:extLst>
                    <a:ext uri="{9D8B030D-6E8A-4147-A177-3AD203B41FA5}">
                      <a16:colId xmlns:a16="http://schemas.microsoft.com/office/drawing/2014/main" val="210716867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ROLE_NAME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PARENT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54818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ROLE_ADMIN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472338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ROLE_MANAGER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ROLE_ADMIN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6739085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ROLE_USER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ROLE_MANAGER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8697638"/>
                  </a:ext>
                </a:extLst>
              </a:tr>
            </a:tbl>
          </a:graphicData>
        </a:graphic>
      </p:graphicFrame>
      <p:cxnSp>
        <p:nvCxnSpPr>
          <p:cNvPr id="17" name="꺾인 연결선 16"/>
          <p:cNvCxnSpPr>
            <a:stCxn id="43" idx="3"/>
            <a:endCxn id="41" idx="2"/>
          </p:cNvCxnSpPr>
          <p:nvPr/>
        </p:nvCxnSpPr>
        <p:spPr>
          <a:xfrm flipV="1">
            <a:off x="2151704" y="2551342"/>
            <a:ext cx="1715429" cy="2989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550666" y="1609550"/>
            <a:ext cx="12731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ROLE_HIERARCHY</a:t>
            </a:r>
            <a:endParaRPr lang="ko-KR" altLang="en-US" sz="1000" b="1"/>
          </a:p>
        </p:txBody>
      </p:sp>
    </p:spTree>
    <p:extLst>
      <p:ext uri="{BB962C8B-B14F-4D97-AF65-F5344CB8AC3E}">
        <p14:creationId xmlns:p14="http://schemas.microsoft.com/office/powerpoint/2010/main" val="147684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 Url </a:t>
            </a:r>
            <a:r>
              <a:rPr lang="ko-KR" altLang="en-US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방식 </a:t>
            </a:r>
            <a:r>
              <a:rPr lang="en-US" altLang="ko-KR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– </a:t>
            </a:r>
            <a:r>
              <a:rPr lang="ko-KR" altLang="en-US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아이피 접속 제한하기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연동 </a:t>
            </a:r>
            <a:endParaRPr lang="ko-KR" altLang="en-US" sz="140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72972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28661" y="625696"/>
            <a:ext cx="439254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아이피 접속 제한하기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176A35DC-E0DF-4381-B6AB-A36EB62DC219}"/>
              </a:ext>
            </a:extLst>
          </p:cNvPr>
          <p:cNvSpPr/>
          <p:nvPr/>
        </p:nvSpPr>
        <p:spPr>
          <a:xfrm>
            <a:off x="3789740" y="1873096"/>
            <a:ext cx="1704410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IpAddressVoter</a:t>
            </a:r>
            <a:endParaRPr lang="ko-KR" altLang="en-US" sz="1200" b="1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490D78D-7470-48D2-A5E7-A44BD01935CB}"/>
              </a:ext>
            </a:extLst>
          </p:cNvPr>
          <p:cNvSpPr/>
          <p:nvPr/>
        </p:nvSpPr>
        <p:spPr>
          <a:xfrm>
            <a:off x="5228899" y="3663029"/>
            <a:ext cx="108395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ACCESS_GRANTED</a:t>
            </a:r>
            <a:endParaRPr lang="ko-KR" altLang="en-US" sz="800" b="1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D308E63-78A3-4EB9-B171-261A1690DED3}"/>
              </a:ext>
            </a:extLst>
          </p:cNvPr>
          <p:cNvSpPr/>
          <p:nvPr/>
        </p:nvSpPr>
        <p:spPr>
          <a:xfrm>
            <a:off x="760617" y="4230721"/>
            <a:ext cx="8936565" cy="1353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심의 기준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특정한 </a:t>
            </a:r>
            <a:r>
              <a:rPr lang="en-US" altLang="ko-KR" sz="1100"/>
              <a:t>IP </a:t>
            </a:r>
            <a:r>
              <a:rPr lang="ko-KR" altLang="en-US" sz="1100"/>
              <a:t>만 접근이 가능하도록 심의하는 </a:t>
            </a:r>
            <a:r>
              <a:rPr lang="en-US" altLang="ko-KR" sz="1100"/>
              <a:t>Voter</a:t>
            </a:r>
            <a:r>
              <a:rPr lang="ko-KR" altLang="en-US" sz="1100"/>
              <a:t> 추가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Voter </a:t>
            </a:r>
            <a:r>
              <a:rPr lang="ko-KR" altLang="en-US" sz="1100"/>
              <a:t>중에서 가장 먼저 심사하도록 하여 허용된 </a:t>
            </a:r>
            <a:r>
              <a:rPr lang="en-US" altLang="ko-KR" sz="1100"/>
              <a:t>IP </a:t>
            </a:r>
            <a:r>
              <a:rPr lang="ko-KR" altLang="en-US" sz="1100"/>
              <a:t>일 경우에만 최종 승인 및 거부 결정을 하도록 한다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허용된 </a:t>
            </a:r>
            <a:r>
              <a:rPr lang="en-US" altLang="ko-KR" sz="1100"/>
              <a:t>IP </a:t>
            </a:r>
            <a:r>
              <a:rPr lang="ko-KR" altLang="en-US" sz="1100"/>
              <a:t>이면 </a:t>
            </a:r>
            <a:r>
              <a:rPr lang="en-US" altLang="ko-KR" sz="1100"/>
              <a:t>ACCESS_GRANTED </a:t>
            </a:r>
            <a:r>
              <a:rPr lang="ko-KR" altLang="en-US" sz="1100"/>
              <a:t>가 아닌 </a:t>
            </a:r>
            <a:r>
              <a:rPr lang="en-US" altLang="ko-KR" sz="1100"/>
              <a:t>ACCESS_ABSTAIN</a:t>
            </a:r>
            <a:r>
              <a:rPr lang="ko-KR" altLang="en-US" sz="1100"/>
              <a:t> 을 리턴해서 추가 심의를 계속 진행하도록 한다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허용된 </a:t>
            </a:r>
            <a:r>
              <a:rPr lang="en-US" altLang="ko-KR" sz="1100"/>
              <a:t>IP </a:t>
            </a:r>
            <a:r>
              <a:rPr lang="ko-KR" altLang="en-US" sz="1100"/>
              <a:t>가 아니면 </a:t>
            </a:r>
            <a:r>
              <a:rPr lang="en-US" altLang="ko-KR" sz="1100"/>
              <a:t>ACCESS_DENIED</a:t>
            </a:r>
            <a:r>
              <a:rPr lang="ko-KR" altLang="en-US" sz="1100"/>
              <a:t> 를 리턴하지 않고 즉시 예외 발생하여 최종 자원 접근 거부</a:t>
            </a:r>
            <a:endParaRPr lang="en-US" altLang="ko-KR" sz="110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2A332BB-5F3D-401C-8E3A-3117CE7100A7}"/>
              </a:ext>
            </a:extLst>
          </p:cNvPr>
          <p:cNvGrpSpPr/>
          <p:nvPr/>
        </p:nvGrpSpPr>
        <p:grpSpPr>
          <a:xfrm>
            <a:off x="6942559" y="2369658"/>
            <a:ext cx="1782591" cy="877618"/>
            <a:chOff x="7603819" y="3393378"/>
            <a:chExt cx="1782591" cy="877618"/>
          </a:xfrm>
        </p:grpSpPr>
        <p:sp>
          <p:nvSpPr>
            <p:cNvPr id="6" name="폭발: 8pt 5">
              <a:extLst>
                <a:ext uri="{FF2B5EF4-FFF2-40B4-BE49-F238E27FC236}">
                  <a16:creationId xmlns:a16="http://schemas.microsoft.com/office/drawing/2014/main" id="{85CDAB1B-909D-4BFD-8AFD-A802A7706DCC}"/>
                </a:ext>
              </a:extLst>
            </p:cNvPr>
            <p:cNvSpPr/>
            <p:nvPr/>
          </p:nvSpPr>
          <p:spPr>
            <a:xfrm>
              <a:off x="7603819" y="3393378"/>
              <a:ext cx="840655" cy="877618"/>
            </a:xfrm>
            <a:prstGeom prst="irregularSeal1">
              <a:avLst/>
            </a:prstGeom>
            <a:solidFill>
              <a:srgbClr val="FFFF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FDAD20A-9482-48D2-A247-F7B917535393}"/>
                </a:ext>
              </a:extLst>
            </p:cNvPr>
            <p:cNvSpPr/>
            <p:nvPr/>
          </p:nvSpPr>
          <p:spPr>
            <a:xfrm>
              <a:off x="7696821" y="3724465"/>
              <a:ext cx="59503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/>
                <a:t>예외발생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E5355268-EE8C-4A71-BFB8-187D56FCD617}"/>
                </a:ext>
              </a:extLst>
            </p:cNvPr>
            <p:cNvSpPr/>
            <p:nvPr/>
          </p:nvSpPr>
          <p:spPr>
            <a:xfrm>
              <a:off x="8499629" y="3719483"/>
              <a:ext cx="8867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/>
                <a:t>자원 접근 거부</a:t>
              </a:r>
            </a:p>
          </p:txBody>
        </p:sp>
      </p:grpSp>
      <p:sp>
        <p:nvSpPr>
          <p:cNvPr id="35" name="사각형: 둥근 모서리 72">
            <a:extLst>
              <a:ext uri="{FF2B5EF4-FFF2-40B4-BE49-F238E27FC236}">
                <a16:creationId xmlns:a16="http://schemas.microsoft.com/office/drawing/2014/main" id="{F26BD817-44D7-4AAA-9689-002C11099A83}"/>
              </a:ext>
            </a:extLst>
          </p:cNvPr>
          <p:cNvSpPr/>
          <p:nvPr/>
        </p:nvSpPr>
        <p:spPr>
          <a:xfrm>
            <a:off x="750574" y="2619634"/>
            <a:ext cx="1702602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40" name="사각형: 둥근 모서리 72">
            <a:extLst>
              <a:ext uri="{FF2B5EF4-FFF2-40B4-BE49-F238E27FC236}">
                <a16:creationId xmlns:a16="http://schemas.microsoft.com/office/drawing/2014/main" id="{A0F45880-93FE-4AA2-977A-B3CE04473CBA}"/>
              </a:ext>
            </a:extLst>
          </p:cNvPr>
          <p:cNvSpPr/>
          <p:nvPr/>
        </p:nvSpPr>
        <p:spPr>
          <a:xfrm>
            <a:off x="4060045" y="3340993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Voter1 </a:t>
            </a:r>
            <a:endParaRPr lang="ko-KR" altLang="en-US" sz="900" b="1"/>
          </a:p>
        </p:txBody>
      </p:sp>
      <p:sp>
        <p:nvSpPr>
          <p:cNvPr id="45" name="사각형: 둥근 모서리 72">
            <a:extLst>
              <a:ext uri="{FF2B5EF4-FFF2-40B4-BE49-F238E27FC236}">
                <a16:creationId xmlns:a16="http://schemas.microsoft.com/office/drawing/2014/main" id="{2D854FA8-CF54-4612-9FC6-C0D6522FB8C5}"/>
              </a:ext>
            </a:extLst>
          </p:cNvPr>
          <p:cNvSpPr/>
          <p:nvPr/>
        </p:nvSpPr>
        <p:spPr>
          <a:xfrm>
            <a:off x="4060046" y="3645210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 2</a:t>
            </a:r>
            <a:endParaRPr lang="ko-KR" altLang="en-US" sz="900" b="1"/>
          </a:p>
        </p:txBody>
      </p:sp>
      <p:sp>
        <p:nvSpPr>
          <p:cNvPr id="55" name="사각형: 둥근 모서리 72">
            <a:extLst>
              <a:ext uri="{FF2B5EF4-FFF2-40B4-BE49-F238E27FC236}">
                <a16:creationId xmlns:a16="http://schemas.microsoft.com/office/drawing/2014/main" id="{CF0DA843-C1AC-4F2B-81D2-115F78DF391B}"/>
              </a:ext>
            </a:extLst>
          </p:cNvPr>
          <p:cNvSpPr/>
          <p:nvPr/>
        </p:nvSpPr>
        <p:spPr>
          <a:xfrm>
            <a:off x="4060044" y="3949427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 3</a:t>
            </a:r>
            <a:endParaRPr lang="ko-KR" altLang="en-US" sz="900" b="1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2FEF195-F6E1-451B-9543-D7235681084D}"/>
              </a:ext>
            </a:extLst>
          </p:cNvPr>
          <p:cNvSpPr/>
          <p:nvPr/>
        </p:nvSpPr>
        <p:spPr>
          <a:xfrm>
            <a:off x="5228899" y="3361543"/>
            <a:ext cx="97174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4C45AF1-A757-4067-A9DC-BE4EF27231D0}"/>
              </a:ext>
            </a:extLst>
          </p:cNvPr>
          <p:cNvSpPr/>
          <p:nvPr/>
        </p:nvSpPr>
        <p:spPr>
          <a:xfrm>
            <a:off x="5228899" y="3955921"/>
            <a:ext cx="97174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16" name="순서도: 판단 15">
            <a:extLst>
              <a:ext uri="{FF2B5EF4-FFF2-40B4-BE49-F238E27FC236}">
                <a16:creationId xmlns:a16="http://schemas.microsoft.com/office/drawing/2014/main" id="{4DCF7014-5288-4AA4-A5C8-F2A7F39BEEE7}"/>
              </a:ext>
            </a:extLst>
          </p:cNvPr>
          <p:cNvSpPr/>
          <p:nvPr/>
        </p:nvSpPr>
        <p:spPr>
          <a:xfrm>
            <a:off x="4132094" y="2565191"/>
            <a:ext cx="1024756" cy="50876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E459BB8-F9F8-47B7-BE2E-CAD950A724D0}"/>
              </a:ext>
            </a:extLst>
          </p:cNvPr>
          <p:cNvSpPr/>
          <p:nvPr/>
        </p:nvSpPr>
        <p:spPr>
          <a:xfrm>
            <a:off x="4307794" y="2693621"/>
            <a:ext cx="686406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IP </a:t>
            </a:r>
            <a:r>
              <a:rPr lang="ko-KR" altLang="en-US" sz="1000" b="1"/>
              <a:t>허용 </a:t>
            </a:r>
            <a:r>
              <a:rPr lang="en-US" altLang="ko-KR" sz="1000" b="1"/>
              <a:t>?</a:t>
            </a:r>
            <a:endParaRPr lang="ko-KR" altLang="en-US" sz="1000" b="1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3AA4A0A-7A73-40F0-B5F7-8D26AF039400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156850" y="2819573"/>
            <a:ext cx="17857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41E01A2-738C-402A-BF99-2A2F65D52DC8}"/>
              </a:ext>
            </a:extLst>
          </p:cNvPr>
          <p:cNvCxnSpPr>
            <a:stCxn id="29" idx="2"/>
            <a:endCxn id="16" idx="0"/>
          </p:cNvCxnSpPr>
          <p:nvPr/>
        </p:nvCxnSpPr>
        <p:spPr>
          <a:xfrm>
            <a:off x="4641945" y="2262192"/>
            <a:ext cx="2527" cy="302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50A3A89-C5B7-4869-BF15-EC67AC9B5C05}"/>
              </a:ext>
            </a:extLst>
          </p:cNvPr>
          <p:cNvSpPr/>
          <p:nvPr/>
        </p:nvSpPr>
        <p:spPr>
          <a:xfrm>
            <a:off x="2784992" y="2596350"/>
            <a:ext cx="104067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ACCESS_ABSTAIN</a:t>
            </a:r>
            <a:endParaRPr lang="ko-KR" altLang="en-US" sz="800" b="1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A8489B8-EB55-4D58-89C0-DCF45990377E}"/>
              </a:ext>
            </a:extLst>
          </p:cNvPr>
          <p:cNvCxnSpPr>
            <a:cxnSpLocks/>
            <a:stCxn id="16" idx="1"/>
            <a:endCxn id="35" idx="3"/>
          </p:cNvCxnSpPr>
          <p:nvPr/>
        </p:nvCxnSpPr>
        <p:spPr>
          <a:xfrm flipH="1" flipV="1">
            <a:off x="2453176" y="2816731"/>
            <a:ext cx="1678918" cy="2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93D8C2CA-6DEE-4D2C-9F20-9BB1F0489338}"/>
              </a:ext>
            </a:extLst>
          </p:cNvPr>
          <p:cNvCxnSpPr>
            <a:cxnSpLocks/>
            <a:stCxn id="35" idx="0"/>
            <a:endCxn id="29" idx="1"/>
          </p:cNvCxnSpPr>
          <p:nvPr/>
        </p:nvCxnSpPr>
        <p:spPr>
          <a:xfrm rot="5400000" flipH="1" flipV="1">
            <a:off x="2419812" y="1249707"/>
            <a:ext cx="551990" cy="21878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7B6B13BE-0617-4829-9943-B0B49974D69C}"/>
              </a:ext>
            </a:extLst>
          </p:cNvPr>
          <p:cNvGrpSpPr/>
          <p:nvPr/>
        </p:nvGrpSpPr>
        <p:grpSpPr>
          <a:xfrm>
            <a:off x="1610680" y="3024423"/>
            <a:ext cx="2437775" cy="1035519"/>
            <a:chOff x="1356210" y="3013827"/>
            <a:chExt cx="2969740" cy="1035519"/>
          </a:xfrm>
        </p:grpSpPr>
        <p:cxnSp>
          <p:nvCxnSpPr>
            <p:cNvPr id="77" name="연결선: 꺾임 76">
              <a:extLst>
                <a:ext uri="{FF2B5EF4-FFF2-40B4-BE49-F238E27FC236}">
                  <a16:creationId xmlns:a16="http://schemas.microsoft.com/office/drawing/2014/main" id="{22ECD3D8-248A-4F55-A345-D7873715CE84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627540" y="1742501"/>
              <a:ext cx="427084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연결선: 꺾임 78">
              <a:extLst>
                <a:ext uri="{FF2B5EF4-FFF2-40B4-BE49-F238E27FC236}">
                  <a16:creationId xmlns:a16="http://schemas.microsoft.com/office/drawing/2014/main" id="{3846B38A-6AAF-4572-9849-A3DE6702E8E5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475429" y="1894609"/>
              <a:ext cx="731302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연결선: 꺾임 80">
              <a:extLst>
                <a:ext uri="{FF2B5EF4-FFF2-40B4-BE49-F238E27FC236}">
                  <a16:creationId xmlns:a16="http://schemas.microsoft.com/office/drawing/2014/main" id="{9B295102-A1E0-4BDD-A717-662A08CD2AAF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323320" y="2046718"/>
              <a:ext cx="1035518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4E4F74E-3D54-4902-80BD-64149EB9EF95}"/>
              </a:ext>
            </a:extLst>
          </p:cNvPr>
          <p:cNvSpPr/>
          <p:nvPr/>
        </p:nvSpPr>
        <p:spPr>
          <a:xfrm>
            <a:off x="5212005" y="2563077"/>
            <a:ext cx="1595309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000" b="1">
                <a:solidFill>
                  <a:srgbClr val="FF0000"/>
                </a:solidFill>
              </a:rPr>
              <a:t>AccessDeniedException</a:t>
            </a:r>
            <a:endParaRPr lang="ko-KR" altLang="en-US" sz="1000" b="1">
              <a:solidFill>
                <a:srgbClr val="FF0000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E56BC4C-0C2D-4F19-A5E8-4D3CF6C30004}"/>
              </a:ext>
            </a:extLst>
          </p:cNvPr>
          <p:cNvSpPr/>
          <p:nvPr/>
        </p:nvSpPr>
        <p:spPr>
          <a:xfrm>
            <a:off x="6389737" y="3667675"/>
            <a:ext cx="8867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 접근 허용</a:t>
            </a:r>
          </a:p>
        </p:txBody>
      </p:sp>
      <p:sp>
        <p:nvSpPr>
          <p:cNvPr id="41" name="사각형: 둥근 모서리 28">
            <a:extLst>
              <a:ext uri="{FF2B5EF4-FFF2-40B4-BE49-F238E27FC236}">
                <a16:creationId xmlns:a16="http://schemas.microsoft.com/office/drawing/2014/main" id="{176A35DC-E0DF-4381-B6AB-A36EB62DC219}"/>
              </a:ext>
            </a:extLst>
          </p:cNvPr>
          <p:cNvSpPr/>
          <p:nvPr/>
        </p:nvSpPr>
        <p:spPr>
          <a:xfrm>
            <a:off x="3788514" y="1223836"/>
            <a:ext cx="1705635" cy="38909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AccessDecisionVoter</a:t>
            </a:r>
            <a:endParaRPr lang="ko-KR" altLang="en-US" sz="1200" b="1"/>
          </a:p>
        </p:txBody>
      </p:sp>
      <p:cxnSp>
        <p:nvCxnSpPr>
          <p:cNvPr id="18" name="직선 화살표 연결선 17"/>
          <p:cNvCxnSpPr>
            <a:stCxn id="29" idx="0"/>
            <a:endCxn id="41" idx="2"/>
          </p:cNvCxnSpPr>
          <p:nvPr/>
        </p:nvCxnSpPr>
        <p:spPr>
          <a:xfrm flipH="1" flipV="1">
            <a:off x="4641332" y="1612932"/>
            <a:ext cx="613" cy="260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70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BA54F6F-6AC5-A407-CB46-1A40CFAF3BF4}"/>
              </a:ext>
            </a:extLst>
          </p:cNvPr>
          <p:cNvSpPr/>
          <p:nvPr/>
        </p:nvSpPr>
        <p:spPr>
          <a:xfrm>
            <a:off x="274676" y="1029204"/>
            <a:ext cx="2950238" cy="3881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latin typeface="+mj-lt"/>
              </a:rPr>
              <a:t>HttpSecurityConfiguration</a:t>
            </a:r>
            <a:endParaRPr lang="ko-KR" altLang="en-US" sz="1200" b="1">
              <a:latin typeface="+mj-lt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798FE12-136D-4928-4494-248B681C0EF5}"/>
              </a:ext>
            </a:extLst>
          </p:cNvPr>
          <p:cNvSpPr/>
          <p:nvPr/>
        </p:nvSpPr>
        <p:spPr>
          <a:xfrm>
            <a:off x="3362806" y="1078871"/>
            <a:ext cx="6095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latin typeface="+mj-lt"/>
              </a:rPr>
              <a:t>HttpSecurity : </a:t>
            </a:r>
            <a:r>
              <a:rPr lang="ko-KR" altLang="en-US" sz="1200">
                <a:latin typeface="+mj-lt"/>
              </a:rPr>
              <a:t>공통 설정 클래스와 필터들을 생성하고 최종적으로 </a:t>
            </a:r>
            <a:r>
              <a:rPr lang="en-US" altLang="ko-KR" sz="1200" b="1">
                <a:solidFill>
                  <a:srgbClr val="FF0000"/>
                </a:solidFill>
                <a:latin typeface="+mj-lt"/>
              </a:rPr>
              <a:t>SecurityFilterChain</a:t>
            </a:r>
            <a:r>
              <a:rPr lang="ko-KR" altLang="en-US" sz="1200">
                <a:latin typeface="+mj-lt"/>
              </a:rPr>
              <a:t> 빈 반환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0131B46-3511-47C1-823B-875CACFB1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89" y="1601045"/>
            <a:ext cx="5207479" cy="2115538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75563216-3AD9-AE88-B5F2-3C07145E2622}"/>
              </a:ext>
            </a:extLst>
          </p:cNvPr>
          <p:cNvSpPr/>
          <p:nvPr/>
        </p:nvSpPr>
        <p:spPr>
          <a:xfrm>
            <a:off x="189616" y="659872"/>
            <a:ext cx="4009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b="1">
                <a:latin typeface="+mj-lt"/>
              </a:rPr>
              <a:t>자동설정으로 어플리케이션을 구동한다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15C8B02-3EA7-FC5E-D0CB-3DCF8D163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914" y="3416875"/>
            <a:ext cx="6500902" cy="2095077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013371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0F4685C5-67A3-4A07-B20F-F380B8C4B2B7}"/>
              </a:ext>
            </a:extLst>
          </p:cNvPr>
          <p:cNvSpPr/>
          <p:nvPr/>
        </p:nvSpPr>
        <p:spPr>
          <a:xfrm>
            <a:off x="308630" y="2439286"/>
            <a:ext cx="6628745" cy="21899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+mj-lt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596C390-5A20-4A2F-9D03-45BC506731D6}"/>
              </a:ext>
            </a:extLst>
          </p:cNvPr>
          <p:cNvSpPr/>
          <p:nvPr/>
        </p:nvSpPr>
        <p:spPr>
          <a:xfrm>
            <a:off x="508796" y="2964838"/>
            <a:ext cx="2458532" cy="146569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latin typeface="+mj-lt"/>
              </a:rPr>
              <a:t>securityFilterChainBuilders</a:t>
            </a:r>
          </a:p>
          <a:p>
            <a:pPr algn="ctr"/>
            <a:endParaRPr lang="en-US" altLang="ko-KR" sz="1000" b="1">
              <a:latin typeface="+mj-lt"/>
            </a:endParaRPr>
          </a:p>
          <a:p>
            <a:pPr algn="ctr"/>
            <a:endParaRPr lang="en-US" altLang="ko-KR" sz="1000" b="1">
              <a:latin typeface="+mj-lt"/>
            </a:endParaRPr>
          </a:p>
          <a:p>
            <a:pPr algn="ctr"/>
            <a:endParaRPr lang="en-US" altLang="ko-KR" sz="1000" b="1">
              <a:latin typeface="+mj-lt"/>
            </a:endParaRPr>
          </a:p>
          <a:p>
            <a:pPr algn="ctr"/>
            <a:endParaRPr lang="en-US" altLang="ko-KR" sz="1000" b="1">
              <a:latin typeface="+mj-lt"/>
            </a:endParaRPr>
          </a:p>
          <a:p>
            <a:pPr algn="ctr"/>
            <a:endParaRPr lang="en-US" altLang="ko-KR" sz="1000" b="1">
              <a:latin typeface="+mj-lt"/>
            </a:endParaRPr>
          </a:p>
          <a:p>
            <a:pPr algn="ctr"/>
            <a:endParaRPr lang="en-US" altLang="ko-KR" sz="1000" b="1">
              <a:latin typeface="+mj-lt"/>
            </a:endParaRPr>
          </a:p>
          <a:p>
            <a:pPr algn="ctr"/>
            <a:endParaRPr lang="ko-KR" altLang="en-US" sz="1000">
              <a:latin typeface="+mj-lt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F11DCBD-B6AD-4098-83AA-EAFFB265B751}"/>
              </a:ext>
            </a:extLst>
          </p:cNvPr>
          <p:cNvSpPr/>
          <p:nvPr/>
        </p:nvSpPr>
        <p:spPr>
          <a:xfrm>
            <a:off x="793943" y="3376443"/>
            <a:ext cx="1873918" cy="9586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latin typeface="+mj-lt"/>
              </a:rPr>
              <a:t>SecurityBuilder</a:t>
            </a:r>
          </a:p>
          <a:p>
            <a:pPr algn="ctr"/>
            <a:endParaRPr lang="en-US" altLang="ko-KR" sz="1000" b="1">
              <a:latin typeface="+mj-lt"/>
            </a:endParaRPr>
          </a:p>
          <a:p>
            <a:pPr algn="ctr"/>
            <a:endParaRPr lang="en-US" altLang="ko-KR" sz="1000" b="1">
              <a:latin typeface="+mj-lt"/>
            </a:endParaRPr>
          </a:p>
          <a:p>
            <a:pPr algn="ctr"/>
            <a:endParaRPr lang="en-US" altLang="ko-KR" sz="1000" b="1">
              <a:latin typeface="+mj-lt"/>
            </a:endParaRPr>
          </a:p>
          <a:p>
            <a:pPr algn="ctr"/>
            <a:endParaRPr lang="ko-KR" altLang="en-US" sz="1000">
              <a:latin typeface="+mj-lt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05CF192-3630-4706-8E25-944C0745515D}"/>
              </a:ext>
            </a:extLst>
          </p:cNvPr>
          <p:cNvSpPr/>
          <p:nvPr/>
        </p:nvSpPr>
        <p:spPr>
          <a:xfrm>
            <a:off x="308630" y="1550248"/>
            <a:ext cx="2582487" cy="3234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latin typeface="+mj-lt"/>
              </a:rPr>
              <a:t>WebSecurityConfiguration</a:t>
            </a:r>
            <a:endParaRPr lang="ko-KR" altLang="en-US" sz="1000" b="1">
              <a:latin typeface="+mj-lt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20DF135-D1D9-4E63-95CD-CD4A0E5DF435}"/>
              </a:ext>
            </a:extLst>
          </p:cNvPr>
          <p:cNvSpPr/>
          <p:nvPr/>
        </p:nvSpPr>
        <p:spPr>
          <a:xfrm>
            <a:off x="308630" y="762270"/>
            <a:ext cx="2582487" cy="32349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latin typeface="+mj-lt"/>
              </a:rPr>
              <a:t>SpringBootWebSecurityConfiguration</a:t>
            </a:r>
            <a:endParaRPr lang="ko-KR" altLang="en-US" sz="1000" b="1">
              <a:latin typeface="+mj-lt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0CCF9DF-E2FA-4F52-A8A6-448144072A7E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1599873" y="1873738"/>
            <a:ext cx="1" cy="5655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65F5048-80F1-4D25-99CC-E575E940C488}"/>
              </a:ext>
            </a:extLst>
          </p:cNvPr>
          <p:cNvSpPr/>
          <p:nvPr/>
        </p:nvSpPr>
        <p:spPr>
          <a:xfrm>
            <a:off x="723870" y="3318003"/>
            <a:ext cx="1873918" cy="9586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latin typeface="+mj-lt"/>
              </a:rPr>
              <a:t>SecurityBuilder</a:t>
            </a:r>
          </a:p>
          <a:p>
            <a:pPr algn="ctr"/>
            <a:endParaRPr lang="en-US" altLang="ko-KR" sz="1000" b="1">
              <a:latin typeface="+mj-lt"/>
            </a:endParaRPr>
          </a:p>
          <a:p>
            <a:pPr algn="ctr"/>
            <a:endParaRPr lang="en-US" altLang="ko-KR" sz="1000" b="1">
              <a:latin typeface="+mj-lt"/>
            </a:endParaRPr>
          </a:p>
          <a:p>
            <a:pPr algn="ctr"/>
            <a:endParaRPr lang="en-US" altLang="ko-KR" sz="1000" b="1">
              <a:latin typeface="+mj-lt"/>
            </a:endParaRPr>
          </a:p>
          <a:p>
            <a:pPr algn="ctr"/>
            <a:endParaRPr lang="ko-KR" altLang="en-US" sz="1000">
              <a:latin typeface="+mj-lt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EEAC16C-A2E2-4708-B564-062DC3BE022B}"/>
              </a:ext>
            </a:extLst>
          </p:cNvPr>
          <p:cNvSpPr/>
          <p:nvPr/>
        </p:nvSpPr>
        <p:spPr>
          <a:xfrm>
            <a:off x="966088" y="3671593"/>
            <a:ext cx="1384081" cy="4776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latin typeface="+mj-lt"/>
              </a:rPr>
              <a:t>SecurityFilterChain</a:t>
            </a:r>
            <a:endParaRPr lang="ko-KR" altLang="en-US" sz="1000" b="1">
              <a:latin typeface="+mj-lt"/>
            </a:endParaRPr>
          </a:p>
        </p:txBody>
      </p:sp>
      <p:cxnSp>
        <p:nvCxnSpPr>
          <p:cNvPr id="4" name="직선 화살표 연결선 3"/>
          <p:cNvCxnSpPr>
            <a:cxnSpLocks/>
            <a:stCxn id="25" idx="2"/>
            <a:endCxn id="23" idx="0"/>
          </p:cNvCxnSpPr>
          <p:nvPr/>
        </p:nvCxnSpPr>
        <p:spPr>
          <a:xfrm>
            <a:off x="1599874" y="1085760"/>
            <a:ext cx="0" cy="4644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ACB5F5E-AD35-4C8C-BF3D-93DEC8BD9F19}"/>
              </a:ext>
            </a:extLst>
          </p:cNvPr>
          <p:cNvSpPr/>
          <p:nvPr/>
        </p:nvSpPr>
        <p:spPr>
          <a:xfrm>
            <a:off x="3241615" y="1653812"/>
            <a:ext cx="5261377" cy="5242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2869" indent="-14286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latin typeface="+mj-lt"/>
              </a:rPr>
              <a:t>HttpSecurityConfiguration </a:t>
            </a:r>
            <a:r>
              <a:rPr lang="ko-KR" altLang="en-US" sz="1000">
                <a:latin typeface="+mj-lt"/>
              </a:rPr>
              <a:t>에서</a:t>
            </a:r>
            <a:r>
              <a:rPr lang="en-US" altLang="ko-KR" sz="1000">
                <a:latin typeface="+mj-lt"/>
              </a:rPr>
              <a:t> </a:t>
            </a:r>
            <a:r>
              <a:rPr lang="ko-KR" altLang="en-US" sz="1000">
                <a:latin typeface="+mj-lt"/>
              </a:rPr>
              <a:t>생성한 </a:t>
            </a:r>
            <a:r>
              <a:rPr lang="en-US" altLang="ko-KR" sz="1000">
                <a:latin typeface="+mj-lt"/>
              </a:rPr>
              <a:t>HttpSecurity </a:t>
            </a:r>
            <a:r>
              <a:rPr lang="ko-KR" altLang="en-US" sz="1000">
                <a:latin typeface="+mj-lt"/>
              </a:rPr>
              <a:t>객체를 주입받는다</a:t>
            </a:r>
            <a:endParaRPr lang="en-US" altLang="ko-KR" sz="1000">
              <a:latin typeface="+mj-lt"/>
            </a:endParaRPr>
          </a:p>
          <a:p>
            <a:pPr marL="142869" indent="-14286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latin typeface="+mj-lt"/>
              </a:rPr>
              <a:t>Form</a:t>
            </a:r>
            <a:r>
              <a:rPr lang="ko-KR" altLang="en-US" sz="1000">
                <a:latin typeface="+mj-lt"/>
              </a:rPr>
              <a:t> 로그인과 </a:t>
            </a:r>
            <a:r>
              <a:rPr lang="en-US" altLang="ko-KR" sz="1000">
                <a:latin typeface="+mj-lt"/>
              </a:rPr>
              <a:t>Basic </a:t>
            </a:r>
            <a:r>
              <a:rPr lang="ko-KR" altLang="en-US" sz="1000">
                <a:latin typeface="+mj-lt"/>
              </a:rPr>
              <a:t>로그인 기능을 추가 정의한 기본 </a:t>
            </a:r>
            <a:r>
              <a:rPr lang="en-US" altLang="ko-KR" sz="1000">
                <a:latin typeface="+mj-lt"/>
              </a:rPr>
              <a:t>SecurityFilterChain</a:t>
            </a:r>
            <a:r>
              <a:rPr lang="ko-KR" altLang="en-US" sz="1000">
                <a:latin typeface="+mj-lt"/>
              </a:rPr>
              <a:t> 빈을</a:t>
            </a:r>
            <a:r>
              <a:rPr lang="en-US" altLang="ko-KR" sz="1000">
                <a:latin typeface="+mj-lt"/>
              </a:rPr>
              <a:t> </a:t>
            </a:r>
            <a:r>
              <a:rPr lang="ko-KR" altLang="en-US" sz="1000">
                <a:latin typeface="+mj-lt"/>
              </a:rPr>
              <a:t>정의함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032EF9C-02C7-424D-B448-B5EA58E8E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732" y="536485"/>
            <a:ext cx="4324029" cy="1137903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21E13F48-E60A-4970-B857-23949F40016F}"/>
              </a:ext>
            </a:extLst>
          </p:cNvPr>
          <p:cNvSpPr/>
          <p:nvPr/>
        </p:nvSpPr>
        <p:spPr>
          <a:xfrm>
            <a:off x="308630" y="4687680"/>
            <a:ext cx="7591828" cy="524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2869" indent="-14286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latin typeface="+mj-lt"/>
              </a:rPr>
              <a:t>WebSecurity </a:t>
            </a:r>
            <a:r>
              <a:rPr lang="ko-KR" altLang="en-US" sz="1000">
                <a:latin typeface="+mj-lt"/>
              </a:rPr>
              <a:t>는 설정클래스에서 정의한 </a:t>
            </a:r>
            <a:r>
              <a:rPr lang="en-US" altLang="ko-KR" sz="1000">
                <a:latin typeface="+mj-lt"/>
              </a:rPr>
              <a:t>SecurityFilterChain</a:t>
            </a:r>
            <a:r>
              <a:rPr lang="ko-KR" altLang="en-US" sz="1000">
                <a:latin typeface="+mj-lt"/>
              </a:rPr>
              <a:t> 빈을 </a:t>
            </a:r>
            <a:r>
              <a:rPr lang="en-US" altLang="ko-KR" sz="1000">
                <a:latin typeface="+mj-lt"/>
              </a:rPr>
              <a:t>SecurityBuilder </a:t>
            </a:r>
            <a:r>
              <a:rPr lang="ko-KR" altLang="en-US" sz="1000">
                <a:latin typeface="+mj-lt"/>
              </a:rPr>
              <a:t>에 저장한다</a:t>
            </a:r>
            <a:endParaRPr lang="en-US" altLang="ko-KR" sz="1000">
              <a:latin typeface="+mj-lt"/>
            </a:endParaRPr>
          </a:p>
          <a:p>
            <a:pPr marL="142869" indent="-14286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latin typeface="+mj-lt"/>
              </a:rPr>
              <a:t>WebSecurity </a:t>
            </a:r>
            <a:r>
              <a:rPr lang="ko-KR" altLang="en-US" sz="1000">
                <a:latin typeface="+mj-lt"/>
              </a:rPr>
              <a:t>가 </a:t>
            </a:r>
            <a:r>
              <a:rPr lang="en-US" altLang="ko-KR" sz="1000">
                <a:latin typeface="+mj-lt"/>
              </a:rPr>
              <a:t>build() </a:t>
            </a:r>
            <a:r>
              <a:rPr lang="ko-KR" altLang="en-US" sz="1000">
                <a:latin typeface="+mj-lt"/>
              </a:rPr>
              <a:t>를</a:t>
            </a:r>
            <a:r>
              <a:rPr lang="en-US" altLang="ko-KR" sz="1000">
                <a:latin typeface="+mj-lt"/>
              </a:rPr>
              <a:t> </a:t>
            </a:r>
            <a:r>
              <a:rPr lang="ko-KR" altLang="en-US" sz="1000">
                <a:latin typeface="+mj-lt"/>
              </a:rPr>
              <a:t>실행하면 </a:t>
            </a:r>
            <a:r>
              <a:rPr lang="en-US" altLang="ko-KR" sz="1000">
                <a:latin typeface="+mj-lt"/>
              </a:rPr>
              <a:t>SecurityBuilder </a:t>
            </a:r>
            <a:r>
              <a:rPr lang="ko-KR" altLang="en-US" sz="1000">
                <a:latin typeface="+mj-lt"/>
              </a:rPr>
              <a:t>에서 </a:t>
            </a:r>
            <a:r>
              <a:rPr lang="en-US" altLang="ko-KR" sz="1000">
                <a:latin typeface="+mj-lt"/>
              </a:rPr>
              <a:t>SecurityFilterChain </a:t>
            </a:r>
            <a:r>
              <a:rPr lang="ko-KR" altLang="en-US" sz="1000">
                <a:latin typeface="+mj-lt"/>
              </a:rPr>
              <a:t>을 꺼내어 </a:t>
            </a:r>
            <a:r>
              <a:rPr lang="en-US" altLang="ko-KR" sz="1000">
                <a:latin typeface="+mj-lt"/>
              </a:rPr>
              <a:t>FilterChainProxy </a:t>
            </a:r>
            <a:r>
              <a:rPr lang="ko-KR" altLang="en-US" sz="1000">
                <a:latin typeface="+mj-lt"/>
              </a:rPr>
              <a:t>생성자에게 전달한다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7021B52-E9E4-44AF-BC6D-075E6714FFA7}"/>
              </a:ext>
            </a:extLst>
          </p:cNvPr>
          <p:cNvSpPr/>
          <p:nvPr/>
        </p:nvSpPr>
        <p:spPr>
          <a:xfrm>
            <a:off x="3939837" y="2964838"/>
            <a:ext cx="2458532" cy="146569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latin typeface="+mj-lt"/>
              </a:rPr>
              <a:t>FilterChainProxy</a:t>
            </a:r>
          </a:p>
          <a:p>
            <a:pPr algn="ctr"/>
            <a:endParaRPr lang="en-US" altLang="ko-KR" sz="1000" b="1">
              <a:latin typeface="+mj-lt"/>
            </a:endParaRPr>
          </a:p>
          <a:p>
            <a:pPr algn="ctr"/>
            <a:endParaRPr lang="en-US" altLang="ko-KR" sz="1000" b="1">
              <a:latin typeface="+mj-lt"/>
            </a:endParaRPr>
          </a:p>
          <a:p>
            <a:pPr algn="ctr"/>
            <a:endParaRPr lang="en-US" altLang="ko-KR" sz="1000" b="1">
              <a:latin typeface="+mj-lt"/>
            </a:endParaRPr>
          </a:p>
          <a:p>
            <a:pPr algn="ctr"/>
            <a:endParaRPr lang="en-US" altLang="ko-KR" sz="1000" b="1">
              <a:latin typeface="+mj-lt"/>
            </a:endParaRPr>
          </a:p>
          <a:p>
            <a:pPr algn="ctr"/>
            <a:endParaRPr lang="en-US" altLang="ko-KR" sz="1000" b="1">
              <a:latin typeface="+mj-lt"/>
            </a:endParaRPr>
          </a:p>
          <a:p>
            <a:pPr algn="ctr"/>
            <a:endParaRPr lang="en-US" altLang="ko-KR" sz="1000" b="1">
              <a:latin typeface="+mj-lt"/>
            </a:endParaRPr>
          </a:p>
          <a:p>
            <a:pPr algn="ctr"/>
            <a:endParaRPr lang="ko-KR" altLang="en-US" sz="1000">
              <a:latin typeface="+mj-lt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AD04F8C-0F40-490C-B3CE-BD2BB1CD3062}"/>
              </a:ext>
            </a:extLst>
          </p:cNvPr>
          <p:cNvSpPr/>
          <p:nvPr/>
        </p:nvSpPr>
        <p:spPr>
          <a:xfrm>
            <a:off x="4154912" y="3318003"/>
            <a:ext cx="1873918" cy="9586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latin typeface="+mj-lt"/>
              </a:rPr>
              <a:t>SecurityFilterChains</a:t>
            </a:r>
          </a:p>
          <a:p>
            <a:pPr algn="ctr"/>
            <a:endParaRPr lang="en-US" altLang="ko-KR" sz="1000" b="1">
              <a:latin typeface="+mj-lt"/>
            </a:endParaRPr>
          </a:p>
          <a:p>
            <a:pPr algn="ctr"/>
            <a:endParaRPr lang="en-US" altLang="ko-KR" sz="1000" b="1">
              <a:latin typeface="+mj-lt"/>
            </a:endParaRPr>
          </a:p>
          <a:p>
            <a:pPr algn="ctr"/>
            <a:endParaRPr lang="en-US" altLang="ko-KR" sz="1000" b="1">
              <a:latin typeface="+mj-lt"/>
            </a:endParaRPr>
          </a:p>
          <a:p>
            <a:pPr algn="ctr"/>
            <a:endParaRPr lang="ko-KR" altLang="en-US" sz="1000">
              <a:latin typeface="+mj-lt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6496E21-F6C6-46EC-A381-32ADDEAC16F4}"/>
              </a:ext>
            </a:extLst>
          </p:cNvPr>
          <p:cNvSpPr/>
          <p:nvPr/>
        </p:nvSpPr>
        <p:spPr>
          <a:xfrm>
            <a:off x="4423588" y="3666645"/>
            <a:ext cx="1384081" cy="4776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latin typeface="+mj-lt"/>
              </a:rPr>
              <a:t>SecurityFilterChain</a:t>
            </a:r>
            <a:endParaRPr lang="ko-KR" altLang="en-US" sz="1000" b="1">
              <a:latin typeface="+mj-lt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07A0471-EFCC-4B67-A881-94E5BAC3E398}"/>
              </a:ext>
            </a:extLst>
          </p:cNvPr>
          <p:cNvSpPr/>
          <p:nvPr/>
        </p:nvSpPr>
        <p:spPr>
          <a:xfrm>
            <a:off x="4381255" y="3608060"/>
            <a:ext cx="1384081" cy="4776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latin typeface="+mj-lt"/>
              </a:rPr>
              <a:t>SecurityFilterChain</a:t>
            </a:r>
            <a:endParaRPr lang="ko-KR" altLang="en-US" sz="1000" b="1">
              <a:latin typeface="+mj-lt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19DD01-D196-4A04-9D89-2490137AA16B}"/>
              </a:ext>
            </a:extLst>
          </p:cNvPr>
          <p:cNvSpPr/>
          <p:nvPr/>
        </p:nvSpPr>
        <p:spPr>
          <a:xfrm>
            <a:off x="2799495" y="2501628"/>
            <a:ext cx="936475" cy="2434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82" b="1">
                <a:latin typeface="+mj-lt"/>
              </a:rPr>
              <a:t>WebSecurity</a:t>
            </a:r>
            <a:endParaRPr lang="ko-KR" altLang="en-US" sz="982">
              <a:latin typeface="+mj-lt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5EA04A9-1341-4B18-8478-B64E1F15582D}"/>
              </a:ext>
            </a:extLst>
          </p:cNvPr>
          <p:cNvCxnSpPr>
            <a:stCxn id="28" idx="3"/>
            <a:endCxn id="56" idx="1"/>
          </p:cNvCxnSpPr>
          <p:nvPr/>
        </p:nvCxnSpPr>
        <p:spPr>
          <a:xfrm>
            <a:off x="2967328" y="3697685"/>
            <a:ext cx="97251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E7C5009-EFBE-4687-A87F-E12A65FAFFBF}"/>
              </a:ext>
            </a:extLst>
          </p:cNvPr>
          <p:cNvSpPr/>
          <p:nvPr/>
        </p:nvSpPr>
        <p:spPr>
          <a:xfrm>
            <a:off x="3173129" y="3463763"/>
            <a:ext cx="58702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>
                <a:latin typeface="+mj-lt"/>
              </a:rPr>
              <a:t>build()</a:t>
            </a:r>
            <a:endParaRPr lang="ko-KR" altLang="en-US" sz="1000" b="1">
              <a:latin typeface="+mj-lt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DF88910-C430-490A-9ADB-0CB730EEB01D}"/>
              </a:ext>
            </a:extLst>
          </p:cNvPr>
          <p:cNvSpPr/>
          <p:nvPr/>
        </p:nvSpPr>
        <p:spPr>
          <a:xfrm>
            <a:off x="4792019" y="2714669"/>
            <a:ext cx="74251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>
                <a:latin typeface="+mj-lt"/>
              </a:rPr>
              <a:t>최종 결과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57FE4E-D568-41BA-9FD0-F91627DB8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8785" y="2410590"/>
            <a:ext cx="2688413" cy="2247345"/>
          </a:xfrm>
          <a:prstGeom prst="rect">
            <a:avLst/>
          </a:prstGeom>
        </p:spPr>
      </p:pic>
      <p:cxnSp>
        <p:nvCxnSpPr>
          <p:cNvPr id="6" name="연결선: 구부러짐 5">
            <a:extLst>
              <a:ext uri="{FF2B5EF4-FFF2-40B4-BE49-F238E27FC236}">
                <a16:creationId xmlns:a16="http://schemas.microsoft.com/office/drawing/2014/main" id="{1AC16159-55AF-4CD4-8E15-95E70CA1A294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6398369" y="3032312"/>
            <a:ext cx="765349" cy="665373"/>
          </a:xfrm>
          <a:prstGeom prst="curvedConnector3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40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3607123" cy="4820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 </a:t>
            </a:r>
            <a:r>
              <a:rPr lang="ko-KR" altLang="en-US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인증 </a:t>
            </a:r>
            <a:r>
              <a:rPr lang="en-US" altLang="ko-KR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API</a:t>
            </a:r>
            <a:r>
              <a:rPr lang="ko-KR" altLang="en-US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– Form </a:t>
            </a:r>
            <a:r>
              <a:rPr lang="ko-KR" altLang="en-US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인증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5044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이해 </a:t>
            </a:r>
            <a:endParaRPr lang="ko-KR" altLang="en-US" sz="140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1847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40907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Form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C265080-101B-47B7-A284-6930DD6DC121}"/>
              </a:ext>
            </a:extLst>
          </p:cNvPr>
          <p:cNvSpPr/>
          <p:nvPr/>
        </p:nvSpPr>
        <p:spPr>
          <a:xfrm>
            <a:off x="1377071" y="1871004"/>
            <a:ext cx="6588369" cy="344196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B14F828-AC81-491E-B95A-BDF92D62F550}"/>
              </a:ext>
            </a:extLst>
          </p:cNvPr>
          <p:cNvSpPr/>
          <p:nvPr/>
        </p:nvSpPr>
        <p:spPr>
          <a:xfrm>
            <a:off x="1507895" y="2021461"/>
            <a:ext cx="836801" cy="3149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5C0038-1E8F-48C4-904D-BB02028BD542}"/>
              </a:ext>
            </a:extLst>
          </p:cNvPr>
          <p:cNvSpPr/>
          <p:nvPr/>
        </p:nvSpPr>
        <p:spPr>
          <a:xfrm>
            <a:off x="7003504" y="2074944"/>
            <a:ext cx="836801" cy="3149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7FE60E-4789-4710-A057-C7CAEB957864}"/>
              </a:ext>
            </a:extLst>
          </p:cNvPr>
          <p:cNvSpPr txBox="1"/>
          <p:nvPr/>
        </p:nvSpPr>
        <p:spPr>
          <a:xfrm>
            <a:off x="3249536" y="4563918"/>
            <a:ext cx="2501024" cy="1921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     </a:t>
            </a:r>
            <a:r>
              <a:rPr lang="ko-KR" altLang="en-US" sz="800"/>
              <a:t>세션에 저장된 인증 토큰으로 접근 </a:t>
            </a:r>
            <a:r>
              <a:rPr lang="en-US" altLang="ko-KR" sz="800"/>
              <a:t>/ </a:t>
            </a:r>
            <a:r>
              <a:rPr lang="ko-KR" altLang="en-US" sz="800"/>
              <a:t>인증유지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455D2D-D0CE-4C4D-8AF9-BB6A2A4ED580}"/>
              </a:ext>
            </a:extLst>
          </p:cNvPr>
          <p:cNvSpPr txBox="1"/>
          <p:nvPr/>
        </p:nvSpPr>
        <p:spPr>
          <a:xfrm>
            <a:off x="7032790" y="3146554"/>
            <a:ext cx="789241" cy="2495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en-US" altLang="ko-KR" sz="1050"/>
              <a:t>SESSION ID</a:t>
            </a:r>
            <a:endParaRPr lang="ko-KR" altLang="en-US" sz="105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344694" y="2300387"/>
            <a:ext cx="46405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344704" y="2689423"/>
            <a:ext cx="4640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8A57C3E-F7E0-4E46-AE4F-FE195ADC2D0B}"/>
              </a:ext>
            </a:extLst>
          </p:cNvPr>
          <p:cNvCxnSpPr>
            <a:cxnSpLocks/>
          </p:cNvCxnSpPr>
          <p:nvPr/>
        </p:nvCxnSpPr>
        <p:spPr>
          <a:xfrm>
            <a:off x="2357142" y="4216411"/>
            <a:ext cx="46280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1FB2A81-3AE1-48AC-AC11-176BEDF948EC}"/>
              </a:ext>
            </a:extLst>
          </p:cNvPr>
          <p:cNvCxnSpPr>
            <a:cxnSpLocks/>
          </p:cNvCxnSpPr>
          <p:nvPr/>
        </p:nvCxnSpPr>
        <p:spPr>
          <a:xfrm>
            <a:off x="2344701" y="4756072"/>
            <a:ext cx="46405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E1B6690-B51F-4080-9E45-15E216829305}"/>
              </a:ext>
            </a:extLst>
          </p:cNvPr>
          <p:cNvSpPr txBox="1"/>
          <p:nvPr/>
        </p:nvSpPr>
        <p:spPr>
          <a:xfrm>
            <a:off x="4305798" y="2083786"/>
            <a:ext cx="736604" cy="21413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</a:t>
            </a:r>
            <a:endParaRPr lang="ko-KR" altLang="en-US" sz="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D28C57-0902-47DE-9BB3-83D2383A9BF4}"/>
              </a:ext>
            </a:extLst>
          </p:cNvPr>
          <p:cNvSpPr txBox="1"/>
          <p:nvPr/>
        </p:nvSpPr>
        <p:spPr>
          <a:xfrm>
            <a:off x="3612521" y="2479647"/>
            <a:ext cx="2232383" cy="24242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800"/>
              <a:t>인증이 안되면 로그인 페이지로 리다이렉트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CE2520F-4A2E-4BF6-BA77-030682B00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425" y="2871151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1093480-2EC6-40C0-8DF8-19187028D1E3}"/>
              </a:ext>
            </a:extLst>
          </p:cNvPr>
          <p:cNvSpPr txBox="1"/>
          <p:nvPr/>
        </p:nvSpPr>
        <p:spPr>
          <a:xfrm>
            <a:off x="3563897" y="4009373"/>
            <a:ext cx="2151103" cy="14624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POST</a:t>
            </a:r>
            <a:r>
              <a:rPr lang="ko-KR" altLang="en-US" sz="800"/>
              <a:t>  </a:t>
            </a:r>
            <a:r>
              <a:rPr lang="en-US" altLang="ko-KR" sz="800"/>
              <a:t>form data : username + password</a:t>
            </a:r>
            <a:endParaRPr lang="ko-KR" altLang="en-US" sz="80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74F4F6B-01D9-4C03-B46E-7EB1C411E091}"/>
              </a:ext>
            </a:extLst>
          </p:cNvPr>
          <p:cNvSpPr/>
          <p:nvPr/>
        </p:nvSpPr>
        <p:spPr>
          <a:xfrm>
            <a:off x="3809733" y="4253461"/>
            <a:ext cx="16594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SESSION </a:t>
            </a:r>
            <a:r>
              <a:rPr lang="ko-KR" altLang="en-US" sz="800"/>
              <a:t>및 인증 토큰 생성</a:t>
            </a:r>
            <a:r>
              <a:rPr lang="en-US" altLang="ko-KR" sz="800"/>
              <a:t>/</a:t>
            </a:r>
            <a:r>
              <a:rPr lang="ko-KR" altLang="en-US" sz="800"/>
              <a:t>저장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A2F6DE2-8A1A-4117-BA62-3D56C0DD6383}"/>
              </a:ext>
            </a:extLst>
          </p:cNvPr>
          <p:cNvSpPr txBox="1"/>
          <p:nvPr/>
        </p:nvSpPr>
        <p:spPr>
          <a:xfrm>
            <a:off x="1269929" y="1380148"/>
            <a:ext cx="836800" cy="41562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2000" b="1"/>
              <a:t>Login</a:t>
            </a:r>
            <a:endParaRPr lang="ko-KR" altLang="en-US" sz="2000" b="1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22244816-BB37-412F-8FE6-8CB2D66A289C}"/>
              </a:ext>
            </a:extLst>
          </p:cNvPr>
          <p:cNvCxnSpPr/>
          <p:nvPr/>
        </p:nvCxnSpPr>
        <p:spPr>
          <a:xfrm>
            <a:off x="1377071" y="1781708"/>
            <a:ext cx="708189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96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426668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Form Login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6175" y="1896206"/>
            <a:ext cx="7122265" cy="3524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ko-KR" altLang="en-US" sz="1200">
                <a:latin typeface="NanumGothic" panose="020D0604000000000000" pitchFamily="34" charset="-127"/>
                <a:ea typeface="NanumGothic" panose="020D0604000000000000" pitchFamily="34" charset="-127"/>
              </a:rPr>
              <a:t>protected void configure(HttpSecurity http) throws Exception {</a:t>
            </a: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1200">
                <a:latin typeface="NanumGothic" panose="020D0604000000000000" pitchFamily="34" charset="-127"/>
                <a:ea typeface="NanumGothic" panose="020D0604000000000000" pitchFamily="34" charset="-127"/>
              </a:rPr>
              <a:t>	 </a:t>
            </a:r>
            <a:r>
              <a:rPr lang="en-US" altLang="ko-KR" sz="1200" b="1">
                <a:latin typeface="NanumGothic" panose="020D0604000000000000" pitchFamily="34" charset="-127"/>
                <a:ea typeface="NanumGothic" panose="020D0604000000000000" pitchFamily="34" charset="-127"/>
              </a:rPr>
              <a:t>http.formLogin()</a:t>
            </a: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.loginPage(“/login.html")   				</a:t>
            </a:r>
            <a:r>
              <a:rPr lang="en-US" altLang="ko-KR" sz="1200" b="1">
                <a:solidFill>
                  <a:srgbClr val="0070C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// </a:t>
            </a:r>
            <a:r>
              <a:rPr lang="ko-KR" altLang="en-US" sz="1200" b="1">
                <a:solidFill>
                  <a:srgbClr val="0070C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사용자 정의 로그인 페이지</a:t>
            </a:r>
            <a:endParaRPr lang="en-US" altLang="ko-KR" sz="1200" b="1">
              <a:solidFill>
                <a:srgbClr val="0070C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.defaultSuccessUrl("/home)				</a:t>
            </a:r>
            <a:r>
              <a:rPr lang="en-US" altLang="ko-KR" sz="1200" b="1">
                <a:solidFill>
                  <a:srgbClr val="0070C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// </a:t>
            </a:r>
            <a:r>
              <a:rPr lang="ko-KR" altLang="en-US" sz="1200" b="1">
                <a:solidFill>
                  <a:srgbClr val="0070C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로그인 성공 후 이동 페이지</a:t>
            </a:r>
            <a:endParaRPr lang="en-US" altLang="ko-KR" sz="1200" b="1">
              <a:solidFill>
                <a:srgbClr val="0070C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>
                <a:latin typeface="NanumGothic" panose="020D0604000000000000" pitchFamily="34" charset="-127"/>
                <a:ea typeface="NanumGothic" panose="020D0604000000000000" pitchFamily="34" charset="-127"/>
              </a:rPr>
              <a:t>	         .failureUrl(＂/login.html?error=true“)		</a:t>
            </a:r>
            <a:r>
              <a:rPr lang="ko-KR" altLang="en-US" sz="1200" b="1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</a:t>
            </a:r>
            <a:r>
              <a:rPr lang="en-US" altLang="ko-KR" sz="1200" b="1">
                <a:solidFill>
                  <a:srgbClr val="0070C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// </a:t>
            </a:r>
            <a:r>
              <a:rPr lang="ko-KR" altLang="en-US" sz="1200" b="1">
                <a:solidFill>
                  <a:srgbClr val="0070C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로그인 실패 후 이동 페이지</a:t>
            </a:r>
            <a:endParaRPr lang="en-US" altLang="ko-KR" sz="1200" b="1">
              <a:solidFill>
                <a:srgbClr val="0070C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.usernameParameter("username")			</a:t>
            </a:r>
            <a:r>
              <a:rPr lang="en-US" altLang="ko-KR" sz="1200" b="1">
                <a:solidFill>
                  <a:srgbClr val="0070C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// </a:t>
            </a:r>
            <a:r>
              <a:rPr lang="ko-KR" altLang="en-US" sz="1200" b="1">
                <a:solidFill>
                  <a:srgbClr val="0070C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아이디 파라미터명 설정</a:t>
            </a:r>
            <a:endParaRPr lang="en-US" altLang="ko-KR" sz="1200" b="1">
              <a:solidFill>
                <a:srgbClr val="0070C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.passwordParameter(“password”)			</a:t>
            </a:r>
            <a:r>
              <a:rPr lang="en-US" altLang="ko-KR" sz="1200" b="1">
                <a:solidFill>
                  <a:srgbClr val="0070C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// </a:t>
            </a:r>
            <a:r>
              <a:rPr lang="ko-KR" altLang="en-US" sz="1200" b="1">
                <a:solidFill>
                  <a:srgbClr val="0070C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패스워드 파라미터명 설정</a:t>
            </a:r>
            <a:endParaRPr lang="en-US" altLang="ko-KR" sz="1200" b="1">
              <a:solidFill>
                <a:srgbClr val="0070C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.loginProcessingUrl(“/login")			</a:t>
            </a:r>
            <a:r>
              <a:rPr lang="ko-KR" altLang="en-US" sz="1200" b="1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</a:t>
            </a:r>
            <a:r>
              <a:rPr lang="en-US" altLang="ko-KR" sz="1200" b="1">
                <a:solidFill>
                  <a:srgbClr val="0070C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// </a:t>
            </a:r>
            <a:r>
              <a:rPr lang="ko-KR" altLang="en-US" sz="1200" b="1">
                <a:solidFill>
                  <a:srgbClr val="0070C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로그인 </a:t>
            </a:r>
            <a:r>
              <a:rPr lang="en-US" altLang="ko-KR" sz="1200" b="1">
                <a:solidFill>
                  <a:srgbClr val="0070C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Form Action Url</a:t>
            </a: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.successHandler(loginSuccessHandler())		</a:t>
            </a:r>
            <a:r>
              <a:rPr lang="en-US" altLang="ko-KR" sz="1200" b="1">
                <a:solidFill>
                  <a:srgbClr val="0070C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// </a:t>
            </a:r>
            <a:r>
              <a:rPr lang="ko-KR" altLang="en-US" sz="1200" b="1">
                <a:solidFill>
                  <a:srgbClr val="0070C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로그인 성공 후 핸들러</a:t>
            </a:r>
            <a:endParaRPr lang="en-US" altLang="ko-KR" sz="1200" b="1">
              <a:solidFill>
                <a:srgbClr val="0070C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.failureHandler(loginFailureHandler())</a:t>
            </a:r>
            <a:r>
              <a:rPr lang="en-US" altLang="ko-KR" sz="1200">
                <a:latin typeface="NanumGothic" panose="020D0604000000000000" pitchFamily="34" charset="-127"/>
                <a:ea typeface="NanumGothic" panose="020D0604000000000000" pitchFamily="34" charset="-127"/>
              </a:rPr>
              <a:t>		</a:t>
            </a:r>
            <a:r>
              <a:rPr lang="en-US" altLang="ko-KR" sz="1200" b="1">
                <a:solidFill>
                  <a:srgbClr val="0070C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// </a:t>
            </a:r>
            <a:r>
              <a:rPr lang="ko-KR" altLang="en-US" sz="1200" b="1">
                <a:solidFill>
                  <a:srgbClr val="0070C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로그인 실패 후 핸들러</a:t>
            </a:r>
            <a:endParaRPr lang="en-US" altLang="ko-KR" sz="1200" b="1">
              <a:solidFill>
                <a:srgbClr val="0070C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ko-KR" altLang="en-US" sz="1200">
                <a:latin typeface="NanumGothic" panose="020D0604000000000000" pitchFamily="34" charset="-127"/>
                <a:ea typeface="NanumGothic" panose="020D0604000000000000" pitchFamily="34" charset="-127"/>
              </a:rPr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82215" y="1196110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http.formLogin()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en-US" altLang="ko-KR" sz="1600">
                <a:solidFill>
                  <a:schemeClr val="bg1">
                    <a:lumMod val="85000"/>
                  </a:schemeClr>
                </a:solidFill>
              </a:rPr>
              <a:t>Form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로그인 인증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01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1929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Login Form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1200195" y="1324537"/>
            <a:ext cx="2576982" cy="344510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latin typeface="NanumGothic" panose="020D0604000000000000" pitchFamily="34" charset="-127"/>
                <a:ea typeface="NanumGothic" panose="020D0604000000000000" pitchFamily="34" charset="-127"/>
              </a:rPr>
              <a:t>UsernamePasswordAuthenticationFilter</a:t>
            </a:r>
            <a:endParaRPr lang="ko-KR" altLang="en-US" sz="1000" b="1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" name="사각형: 둥근 모서리 7">
            <a:extLst>
              <a:ext uri="{FF2B5EF4-FFF2-40B4-BE49-F238E27FC236}">
                <a16:creationId xmlns:a16="http://schemas.microsoft.com/office/drawing/2014/main" id="{E77D6923-7C42-47DE-BB30-109495FE3D1C}"/>
              </a:ext>
            </a:extLst>
          </p:cNvPr>
          <p:cNvSpPr/>
          <p:nvPr/>
        </p:nvSpPr>
        <p:spPr>
          <a:xfrm>
            <a:off x="1319773" y="1975647"/>
            <a:ext cx="2341446" cy="34451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latin typeface="NanumGothic" panose="020D0604000000000000" pitchFamily="34" charset="-127"/>
                <a:ea typeface="NanumGothic" panose="020D0604000000000000" pitchFamily="34" charset="-127"/>
              </a:rPr>
              <a:t>AntPathRequestMatcher(/login)</a:t>
            </a:r>
            <a:endParaRPr lang="ko-KR" altLang="en-US" sz="1000" b="1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1319773" y="2626757"/>
            <a:ext cx="2341446" cy="34451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latin typeface="NanumGothic" panose="020D0604000000000000" pitchFamily="34" charset="-127"/>
                <a:ea typeface="NanumGothic" panose="020D0604000000000000" pitchFamily="34" charset="-127"/>
              </a:rPr>
              <a:t>Authentication</a:t>
            </a:r>
            <a:br>
              <a:rPr lang="en-US" altLang="ko-KR" sz="1000" b="1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en-US" altLang="ko-KR" sz="1000" b="1">
                <a:latin typeface="NanumGothic" panose="020D0604000000000000" pitchFamily="34" charset="-127"/>
                <a:ea typeface="NanumGothic" panose="020D0604000000000000" pitchFamily="34" charset="-127"/>
              </a:rPr>
              <a:t>(Username + Password)</a:t>
            </a:r>
            <a:endParaRPr lang="ko-KR" altLang="en-US" sz="1000" b="1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6263B5E-7CB7-4FFA-8330-9A43DA7E3B19}"/>
              </a:ext>
            </a:extLst>
          </p:cNvPr>
          <p:cNvSpPr/>
          <p:nvPr/>
        </p:nvSpPr>
        <p:spPr>
          <a:xfrm>
            <a:off x="1320674" y="3857664"/>
            <a:ext cx="2345227" cy="34451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latin typeface="NanumGothic" panose="020D0604000000000000" pitchFamily="34" charset="-127"/>
                <a:ea typeface="NanumGothic" panose="020D0604000000000000" pitchFamily="34" charset="-127"/>
              </a:rPr>
              <a:t>Authentication</a:t>
            </a:r>
            <a:br>
              <a:rPr lang="en-US" altLang="ko-KR" sz="1000" b="1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en-US" altLang="ko-KR" sz="1000" b="1">
                <a:latin typeface="NanumGothic" panose="020D0604000000000000" pitchFamily="34" charset="-127"/>
                <a:ea typeface="NanumGothic" panose="020D0604000000000000" pitchFamily="34" charset="-127"/>
              </a:rPr>
              <a:t>(User+ Authorities)</a:t>
            </a:r>
            <a:endParaRPr lang="ko-KR" altLang="en-US" sz="1000" b="1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313640" y="1374365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525659" y="1260091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552476" y="1493783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2D9B6A6-DD2B-4977-9E65-70DE6F775672}"/>
              </a:ext>
            </a:extLst>
          </p:cNvPr>
          <p:cNvSpPr/>
          <p:nvPr/>
        </p:nvSpPr>
        <p:spPr>
          <a:xfrm>
            <a:off x="1320674" y="3247632"/>
            <a:ext cx="2345227" cy="34451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latin typeface="NanumGothic" panose="020D0604000000000000" pitchFamily="34" charset="-127"/>
                <a:ea typeface="NanumGothic" panose="020D0604000000000000" pitchFamily="34" charset="-127"/>
              </a:rPr>
              <a:t>AuthenticationManager</a:t>
            </a:r>
            <a:endParaRPr lang="ko-KR" altLang="en-US" sz="1000" b="1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7112228" y="3247632"/>
            <a:ext cx="1771522" cy="34451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latin typeface="NanumGothic" panose="020D0604000000000000" pitchFamily="34" charset="-127"/>
                <a:ea typeface="NanumGothic" panose="020D0604000000000000" pitchFamily="34" charset="-127"/>
              </a:rPr>
              <a:t>AuthenticationException</a:t>
            </a:r>
            <a:endParaRPr lang="ko-KR" altLang="en-US" sz="1000" b="1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A662B21-552E-4DFD-A802-50AF25ED0B05}"/>
              </a:ext>
            </a:extLst>
          </p:cNvPr>
          <p:cNvSpPr/>
          <p:nvPr/>
        </p:nvSpPr>
        <p:spPr>
          <a:xfrm>
            <a:off x="1320674" y="4467696"/>
            <a:ext cx="2345227" cy="34451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latin typeface="NanumGothic" panose="020D0604000000000000" pitchFamily="34" charset="-127"/>
                <a:ea typeface="NanumGothic" panose="020D0604000000000000" pitchFamily="34" charset="-127"/>
              </a:rPr>
              <a:t>SecurityContext </a:t>
            </a:r>
            <a:r>
              <a:rPr lang="ko-KR" altLang="en-US" sz="1000" b="1">
                <a:latin typeface="NanumGothic" panose="020D0604000000000000" pitchFamily="34" charset="-127"/>
                <a:ea typeface="NanumGothic" panose="020D0604000000000000" pitchFamily="34" charset="-127"/>
              </a:rPr>
              <a:t>에 저장</a:t>
            </a:r>
            <a:endParaRPr lang="en-US" altLang="ko-KR" sz="1000" b="1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FFF559A-F16A-4F6C-9E62-9760FFBD484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488686" y="1669047"/>
            <a:ext cx="181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490496" y="2320157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D4DD87FE-FC5E-4076-B0E2-22D84C65571C}"/>
              </a:ext>
            </a:extLst>
          </p:cNvPr>
          <p:cNvSpPr/>
          <p:nvPr/>
        </p:nvSpPr>
        <p:spPr>
          <a:xfrm>
            <a:off x="4509130" y="1976432"/>
            <a:ext cx="1749181" cy="34451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latin typeface="NanumGothic" panose="020D0604000000000000" pitchFamily="34" charset="-127"/>
                <a:ea typeface="NanumGothic" panose="020D0604000000000000" pitchFamily="34" charset="-127"/>
              </a:rPr>
              <a:t>chain.doFilter</a:t>
            </a:r>
            <a:endParaRPr lang="ko-KR" altLang="en-US" sz="1000" b="1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241037B5-C397-49F4-8B8C-7AB2032000A0}"/>
              </a:ext>
            </a:extLst>
          </p:cNvPr>
          <p:cNvCxnSpPr>
            <a:cxnSpLocks/>
            <a:stCxn id="7" idx="3"/>
            <a:endCxn id="64" idx="1"/>
          </p:cNvCxnSpPr>
          <p:nvPr/>
        </p:nvCxnSpPr>
        <p:spPr>
          <a:xfrm>
            <a:off x="3661219" y="2147902"/>
            <a:ext cx="847911" cy="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72DA209-3D1E-4706-A45B-6D64050E1A3B}"/>
              </a:ext>
            </a:extLst>
          </p:cNvPr>
          <p:cNvSpPr/>
          <p:nvPr/>
        </p:nvSpPr>
        <p:spPr>
          <a:xfrm>
            <a:off x="6370984" y="3204443"/>
            <a:ext cx="56938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인증실패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7AF518E-C22F-40B0-B604-A0D85E13FAAD}"/>
              </a:ext>
            </a:extLst>
          </p:cNvPr>
          <p:cNvSpPr/>
          <p:nvPr/>
        </p:nvSpPr>
        <p:spPr>
          <a:xfrm>
            <a:off x="3865212" y="1951131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NO</a:t>
            </a:r>
            <a:endParaRPr lang="ko-KR" altLang="en-US" sz="800" b="1">
              <a:solidFill>
                <a:srgbClr val="FF000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173F682-D1ED-41E4-9E6B-C01EA747B4AF}"/>
              </a:ext>
            </a:extLst>
          </p:cNvPr>
          <p:cNvSpPr/>
          <p:nvPr/>
        </p:nvSpPr>
        <p:spPr>
          <a:xfrm>
            <a:off x="3822162" y="3505349"/>
            <a:ext cx="56938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solidFill>
                  <a:srgbClr val="0070C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인증성공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2693481" y="3005022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latin typeface="NanumGothic" panose="020D0604000000000000" pitchFamily="34" charset="-127"/>
                <a:ea typeface="NanumGothic" panose="020D0604000000000000" pitchFamily="34" charset="-127"/>
              </a:rPr>
              <a:t>인증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3F10588-6A6E-40AC-89CC-47647260C49E}"/>
              </a:ext>
            </a:extLst>
          </p:cNvPr>
          <p:cNvSpPr/>
          <p:nvPr/>
        </p:nvSpPr>
        <p:spPr>
          <a:xfrm>
            <a:off x="2513784" y="2366348"/>
            <a:ext cx="3690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YES</a:t>
            </a:r>
            <a:endParaRPr lang="ko-KR" altLang="en-US" sz="800" b="1">
              <a:solidFill>
                <a:srgbClr val="0070C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A7D2204-11EE-4855-9676-E63F7D13E139}"/>
              </a:ext>
            </a:extLst>
          </p:cNvPr>
          <p:cNvSpPr/>
          <p:nvPr/>
        </p:nvSpPr>
        <p:spPr>
          <a:xfrm>
            <a:off x="275113" y="3899918"/>
            <a:ext cx="1847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sz="800" b="1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C5D857EB-AEDF-410D-865D-0D5FAD42F031}"/>
              </a:ext>
            </a:extLst>
          </p:cNvPr>
          <p:cNvSpPr/>
          <p:nvPr/>
        </p:nvSpPr>
        <p:spPr>
          <a:xfrm>
            <a:off x="1320674" y="5066257"/>
            <a:ext cx="2345227" cy="34451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latin typeface="NanumGothic" panose="020D0604000000000000" pitchFamily="34" charset="-127"/>
                <a:ea typeface="NanumGothic" panose="020D0604000000000000" pitchFamily="34" charset="-127"/>
              </a:rPr>
              <a:t>SuccessHandler</a:t>
            </a:r>
            <a:endParaRPr lang="ko-KR" altLang="en-US" sz="1000" b="1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77B1B56-D643-49A7-B0E8-3147FE61E99B}"/>
              </a:ext>
            </a:extLst>
          </p:cNvPr>
          <p:cNvSpPr/>
          <p:nvPr/>
        </p:nvSpPr>
        <p:spPr>
          <a:xfrm>
            <a:off x="2493288" y="1717585"/>
            <a:ext cx="14253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latin typeface="NanumGothic" panose="020D0604000000000000" pitchFamily="34" charset="-127"/>
                <a:ea typeface="NanumGothic" panose="020D0604000000000000" pitchFamily="34" charset="-127"/>
              </a:rPr>
              <a:t>요청 정보가 매칭되는지 확인</a:t>
            </a:r>
          </a:p>
        </p:txBody>
      </p:sp>
      <p:sp>
        <p:nvSpPr>
          <p:cNvPr id="54" name="사각형: 둥근 모서리 34">
            <a:extLst>
              <a:ext uri="{FF2B5EF4-FFF2-40B4-BE49-F238E27FC236}">
                <a16:creationId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4526865" y="3247632"/>
            <a:ext cx="1749181" cy="34451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latin typeface="NanumGothic" panose="020D0604000000000000" pitchFamily="34" charset="-127"/>
                <a:ea typeface="NanumGothic" panose="020D0604000000000000" pitchFamily="34" charset="-127"/>
              </a:rPr>
              <a:t>AuthenticationProvider</a:t>
            </a:r>
            <a:endParaRPr lang="ko-KR" altLang="en-US" sz="1000" b="1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3665901" y="3335479"/>
            <a:ext cx="8609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8" idx="2"/>
            <a:endCxn id="32" idx="0"/>
          </p:cNvCxnSpPr>
          <p:nvPr/>
        </p:nvCxnSpPr>
        <p:spPr>
          <a:xfrm>
            <a:off x="2490496" y="2971267"/>
            <a:ext cx="2792" cy="276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32" idx="2"/>
            <a:endCxn id="11" idx="0"/>
          </p:cNvCxnSpPr>
          <p:nvPr/>
        </p:nvCxnSpPr>
        <p:spPr>
          <a:xfrm>
            <a:off x="2493288" y="3592142"/>
            <a:ext cx="0" cy="265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11" idx="2"/>
            <a:endCxn id="39" idx="0"/>
          </p:cNvCxnSpPr>
          <p:nvPr/>
        </p:nvCxnSpPr>
        <p:spPr>
          <a:xfrm>
            <a:off x="2493288" y="4202174"/>
            <a:ext cx="0" cy="265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endCxn id="84" idx="0"/>
          </p:cNvCxnSpPr>
          <p:nvPr/>
        </p:nvCxnSpPr>
        <p:spPr>
          <a:xfrm>
            <a:off x="2488686" y="4810665"/>
            <a:ext cx="4602" cy="255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3883634" y="3141137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latin typeface="NanumGothic" panose="020D0604000000000000" pitchFamily="34" charset="-127"/>
                <a:ea typeface="NanumGothic" panose="020D0604000000000000" pitchFamily="34" charset="-127"/>
              </a:rPr>
              <a:t>위임</a:t>
            </a:r>
          </a:p>
        </p:txBody>
      </p:sp>
      <p:cxnSp>
        <p:nvCxnSpPr>
          <p:cNvPr id="106" name="직선 화살표 연결선 105"/>
          <p:cNvCxnSpPr/>
          <p:nvPr/>
        </p:nvCxnSpPr>
        <p:spPr>
          <a:xfrm flipH="1">
            <a:off x="3665901" y="3476159"/>
            <a:ext cx="8609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54" idx="3"/>
            <a:endCxn id="35" idx="1"/>
          </p:cNvCxnSpPr>
          <p:nvPr/>
        </p:nvCxnSpPr>
        <p:spPr>
          <a:xfrm>
            <a:off x="6276046" y="3419887"/>
            <a:ext cx="8361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5" idx="0"/>
            <a:endCxn id="6" idx="3"/>
          </p:cNvCxnSpPr>
          <p:nvPr/>
        </p:nvCxnSpPr>
        <p:spPr>
          <a:xfrm rot="16200000" flipV="1">
            <a:off x="5012163" y="261806"/>
            <a:ext cx="1750840" cy="422081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90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stCxn id="28" idx="2"/>
          </p:cNvCxnSpPr>
          <p:nvPr/>
        </p:nvCxnSpPr>
        <p:spPr>
          <a:xfrm>
            <a:off x="4586254" y="1737664"/>
            <a:ext cx="1063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748339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UsernamePasswordAuthenticationFilter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1369757" y="1393154"/>
            <a:ext cx="1788432" cy="34451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ExceptionTranslationFilter</a:t>
            </a:r>
            <a:endParaRPr lang="ko-KR" altLang="en-US" sz="1000"/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3277602" y="1393154"/>
            <a:ext cx="2617303" cy="344510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UsernamePasswordAuthenticationFilter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637381" y="1404994"/>
            <a:ext cx="620508" cy="34451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2258737" y="4720408"/>
            <a:ext cx="63770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941597" y="3272104"/>
            <a:ext cx="3642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620087" y="3043903"/>
            <a:ext cx="170912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Login page (/loginPage) </a:t>
            </a:r>
            <a:endParaRPr lang="ko-KR" altLang="en-US" sz="80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889612" y="4487514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AccessDeniedException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6006524" y="1393154"/>
            <a:ext cx="1680484" cy="34451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4854893" y="1976777"/>
            <a:ext cx="16962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authenticate(Authentication)</a:t>
            </a:r>
            <a:endParaRPr lang="ko-KR" altLang="en-US" sz="900"/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941597" y="2062953"/>
            <a:ext cx="36446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173798" y="1832121"/>
            <a:ext cx="9669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/home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4585929" y="2198828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7795528" y="1393154"/>
            <a:ext cx="1680484" cy="34451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FilterSecurityInterceptor</a:t>
            </a:r>
            <a:endParaRPr lang="ko-KR" altLang="en-US" sz="1000"/>
          </a:p>
        </p:txBody>
      </p: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947635" y="174950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27" idx="2"/>
          </p:cNvCxnSpPr>
          <p:nvPr/>
        </p:nvCxnSpPr>
        <p:spPr>
          <a:xfrm flipH="1">
            <a:off x="2258737" y="1737664"/>
            <a:ext cx="5236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76" idx="2"/>
          </p:cNvCxnSpPr>
          <p:nvPr/>
        </p:nvCxnSpPr>
        <p:spPr>
          <a:xfrm>
            <a:off x="6846766" y="173766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67" idx="2"/>
          </p:cNvCxnSpPr>
          <p:nvPr/>
        </p:nvCxnSpPr>
        <p:spPr>
          <a:xfrm>
            <a:off x="8635770" y="1737664"/>
            <a:ext cx="3099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4585929" y="2430935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5221587" y="2246624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4585929" y="3378084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271649" y="3151347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B0F0"/>
                </a:solidFill>
              </a:rPr>
              <a:t>succeed</a:t>
            </a:r>
            <a:endParaRPr lang="ko-KR" altLang="en-US" sz="900">
              <a:solidFill>
                <a:srgbClr val="00B0F0"/>
              </a:solidFill>
            </a:endParaRPr>
          </a:p>
        </p:txBody>
      </p:sp>
      <p:cxnSp>
        <p:nvCxnSpPr>
          <p:cNvPr id="94" name="직선 화살표 연결선 93"/>
          <p:cNvCxnSpPr/>
          <p:nvPr/>
        </p:nvCxnSpPr>
        <p:spPr>
          <a:xfrm flipH="1">
            <a:off x="934584" y="4243804"/>
            <a:ext cx="3642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917211" y="4015603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  <p:cxnSp>
        <p:nvCxnSpPr>
          <p:cNvPr id="96" name="직선 화살표 연결선 95"/>
          <p:cNvCxnSpPr/>
          <p:nvPr/>
        </p:nvCxnSpPr>
        <p:spPr>
          <a:xfrm>
            <a:off x="947961" y="4472360"/>
            <a:ext cx="76878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229409" y="4262375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cxnSp>
        <p:nvCxnSpPr>
          <p:cNvPr id="98" name="직선 화살표 연결선 97"/>
          <p:cNvCxnSpPr/>
          <p:nvPr/>
        </p:nvCxnSpPr>
        <p:spPr>
          <a:xfrm flipH="1">
            <a:off x="941598" y="4922547"/>
            <a:ext cx="13171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948244" y="4726215"/>
            <a:ext cx="13099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(/AccessDenied)</a:t>
            </a:r>
            <a:endParaRPr lang="ko-KR" altLang="en-US" sz="80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8181571" y="4490993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failed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107" name="직선 화살표 연결선 106"/>
          <p:cNvCxnSpPr/>
          <p:nvPr/>
        </p:nvCxnSpPr>
        <p:spPr>
          <a:xfrm flipH="1">
            <a:off x="947961" y="5188751"/>
            <a:ext cx="76909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8049755" y="4954703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B0F0"/>
                </a:solidFill>
              </a:rPr>
              <a:t>succeed</a:t>
            </a:r>
            <a:endParaRPr lang="ko-KR" altLang="en-US" sz="900">
              <a:solidFill>
                <a:srgbClr val="00B0F0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735461" y="4009543"/>
            <a:ext cx="12025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page (/home)</a:t>
            </a:r>
            <a:endParaRPr lang="ko-KR" altLang="en-US" sz="80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228230" y="5000921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17F5228-56ED-4E99-8E8B-F264DB572B3D}"/>
              </a:ext>
            </a:extLst>
          </p:cNvPr>
          <p:cNvCxnSpPr/>
          <p:nvPr/>
        </p:nvCxnSpPr>
        <p:spPr>
          <a:xfrm flipH="1">
            <a:off x="4592978" y="350337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F761BF5-E48C-4377-90E3-3CB6D40B3929}"/>
              </a:ext>
            </a:extLst>
          </p:cNvPr>
          <p:cNvCxnSpPr>
            <a:cxnSpLocks/>
          </p:cNvCxnSpPr>
          <p:nvPr/>
        </p:nvCxnSpPr>
        <p:spPr>
          <a:xfrm>
            <a:off x="4923976" y="350948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4D5B0D-DCF7-410B-BA3A-54DFC85F0ED8}"/>
              </a:ext>
            </a:extLst>
          </p:cNvPr>
          <p:cNvSpPr/>
          <p:nvPr/>
        </p:nvSpPr>
        <p:spPr>
          <a:xfrm>
            <a:off x="4888333" y="3480702"/>
            <a:ext cx="16257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</a:t>
            </a:r>
            <a:endParaRPr lang="ko-KR" altLang="en-US" sz="8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CC4E645-C760-4590-A6BF-CF75715FC039}"/>
              </a:ext>
            </a:extLst>
          </p:cNvPr>
          <p:cNvCxnSpPr/>
          <p:nvPr/>
        </p:nvCxnSpPr>
        <p:spPr>
          <a:xfrm flipH="1">
            <a:off x="4592978" y="366292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AD6AC5A-0716-41F2-9115-CF18793EA949}"/>
              </a:ext>
            </a:extLst>
          </p:cNvPr>
          <p:cNvCxnSpPr/>
          <p:nvPr/>
        </p:nvCxnSpPr>
        <p:spPr>
          <a:xfrm flipH="1">
            <a:off x="4578673" y="282643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F632C0F-A46A-4B3F-AC28-FBA571BBC039}"/>
              </a:ext>
            </a:extLst>
          </p:cNvPr>
          <p:cNvCxnSpPr>
            <a:cxnSpLocks/>
          </p:cNvCxnSpPr>
          <p:nvPr/>
        </p:nvCxnSpPr>
        <p:spPr>
          <a:xfrm>
            <a:off x="4909671" y="283253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569A2FF-0CCE-48CB-A7D4-3D4D08047E23}"/>
              </a:ext>
            </a:extLst>
          </p:cNvPr>
          <p:cNvSpPr/>
          <p:nvPr/>
        </p:nvSpPr>
        <p:spPr>
          <a:xfrm>
            <a:off x="4874028" y="2796721"/>
            <a:ext cx="10951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LoginFailureHandler</a:t>
            </a:r>
            <a:endParaRPr lang="ko-KR" altLang="en-US" sz="8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E2542BD-8043-4989-83A7-053A1A7C134A}"/>
              </a:ext>
            </a:extLst>
          </p:cNvPr>
          <p:cNvCxnSpPr/>
          <p:nvPr/>
        </p:nvCxnSpPr>
        <p:spPr>
          <a:xfrm flipH="1">
            <a:off x="4578673" y="298597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E773E107-AA1A-4E95-9601-8E331CC925A0}"/>
              </a:ext>
            </a:extLst>
          </p:cNvPr>
          <p:cNvCxnSpPr/>
          <p:nvPr/>
        </p:nvCxnSpPr>
        <p:spPr>
          <a:xfrm flipH="1">
            <a:off x="4576313" y="382000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BFF88FB-B054-4670-8D47-0C8698353812}"/>
              </a:ext>
            </a:extLst>
          </p:cNvPr>
          <p:cNvCxnSpPr>
            <a:cxnSpLocks/>
          </p:cNvCxnSpPr>
          <p:nvPr/>
        </p:nvCxnSpPr>
        <p:spPr>
          <a:xfrm>
            <a:off x="4907311" y="382610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FFFC11A-40BB-4999-B878-92D51CBF1D6C}"/>
              </a:ext>
            </a:extLst>
          </p:cNvPr>
          <p:cNvSpPr/>
          <p:nvPr/>
        </p:nvSpPr>
        <p:spPr>
          <a:xfrm>
            <a:off x="4871668" y="3790291"/>
            <a:ext cx="11432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LoginSuccessHandler</a:t>
            </a:r>
            <a:endParaRPr lang="ko-KR" altLang="en-US" sz="80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E27A6EC-75E1-413C-B264-02B6435B483C}"/>
              </a:ext>
            </a:extLst>
          </p:cNvPr>
          <p:cNvCxnSpPr/>
          <p:nvPr/>
        </p:nvCxnSpPr>
        <p:spPr>
          <a:xfrm flipH="1">
            <a:off x="4576313" y="397954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4D472A-D3FE-4955-9847-E6268375BE41}"/>
              </a:ext>
            </a:extLst>
          </p:cNvPr>
          <p:cNvSpPr/>
          <p:nvPr/>
        </p:nvSpPr>
        <p:spPr>
          <a:xfrm>
            <a:off x="6385359" y="2247958"/>
            <a:ext cx="4523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8F03572-D99C-4A29-8232-27C461F3BE79}"/>
              </a:ext>
            </a:extLst>
          </p:cNvPr>
          <p:cNvCxnSpPr/>
          <p:nvPr/>
        </p:nvCxnSpPr>
        <p:spPr>
          <a:xfrm flipH="1">
            <a:off x="4578472" y="252332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4909470" y="252942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752E48A-15E9-468D-A049-2917C676B1F7}"/>
              </a:ext>
            </a:extLst>
          </p:cNvPr>
          <p:cNvSpPr/>
          <p:nvPr/>
        </p:nvSpPr>
        <p:spPr>
          <a:xfrm>
            <a:off x="4888333" y="2507165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SecurityContext.clear()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2A2D9B31-EE21-4F1B-8B3A-10B8BD5C33E7}"/>
              </a:ext>
            </a:extLst>
          </p:cNvPr>
          <p:cNvCxnSpPr/>
          <p:nvPr/>
        </p:nvCxnSpPr>
        <p:spPr>
          <a:xfrm flipH="1">
            <a:off x="4578472" y="268287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60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5174889" cy="48396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</a:t>
            </a:r>
            <a:r>
              <a:rPr lang="ko-KR" altLang="en-US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인증 </a:t>
            </a:r>
            <a:r>
              <a:rPr lang="en-US" altLang="ko-KR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API</a:t>
            </a:r>
            <a:r>
              <a:rPr lang="ko-KR" altLang="en-US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– Logout, LogoutFilter</a:t>
            </a:r>
            <a:endParaRPr lang="ko-KR" altLang="en-US" sz="2101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5044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이해 </a:t>
            </a:r>
            <a:endParaRPr lang="ko-KR" altLang="en-US" sz="140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4867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039655" y="3616677"/>
            <a:ext cx="6661625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 </a:t>
            </a:r>
            <a:r>
              <a:rPr lang="ko-KR" altLang="en-US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강의 내용</a:t>
            </a:r>
            <a:r>
              <a:rPr lang="en-US" altLang="ko-KR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개발환경</a:t>
            </a:r>
            <a:r>
              <a:rPr lang="en-US" altLang="ko-KR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선수지식</a:t>
            </a:r>
          </a:p>
        </p:txBody>
      </p:sp>
    </p:spTree>
    <p:extLst>
      <p:ext uri="{BB962C8B-B14F-4D97-AF65-F5344CB8AC3E}">
        <p14:creationId xmlns:p14="http://schemas.microsoft.com/office/powerpoint/2010/main" val="1753693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31133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D8F018D-8DAF-485F-ACF5-FA14F47550B9}"/>
              </a:ext>
            </a:extLst>
          </p:cNvPr>
          <p:cNvSpPr/>
          <p:nvPr/>
        </p:nvSpPr>
        <p:spPr>
          <a:xfrm>
            <a:off x="1502367" y="1683044"/>
            <a:ext cx="6945673" cy="344196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A2B5E05-BA2F-43F3-A789-FD0F348C1845}"/>
              </a:ext>
            </a:extLst>
          </p:cNvPr>
          <p:cNvSpPr/>
          <p:nvPr/>
        </p:nvSpPr>
        <p:spPr>
          <a:xfrm>
            <a:off x="1633191" y="1833501"/>
            <a:ext cx="836801" cy="3149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821C16B-8CCD-49BF-B8E0-EF545DD43891}"/>
              </a:ext>
            </a:extLst>
          </p:cNvPr>
          <p:cNvSpPr/>
          <p:nvPr/>
        </p:nvSpPr>
        <p:spPr>
          <a:xfrm>
            <a:off x="7402659" y="1833511"/>
            <a:ext cx="836801" cy="3149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grpSp>
        <p:nvGrpSpPr>
          <p:cNvPr id="30" name="그룹 29"/>
          <p:cNvGrpSpPr/>
          <p:nvPr/>
        </p:nvGrpSpPr>
        <p:grpSpPr>
          <a:xfrm>
            <a:off x="2469990" y="2112427"/>
            <a:ext cx="4932669" cy="389036"/>
            <a:chOff x="2469990" y="2112427"/>
            <a:chExt cx="2738109" cy="389036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5BE43F6E-7B02-4BDB-8205-39C3727F9C26}"/>
                </a:ext>
              </a:extLst>
            </p:cNvPr>
            <p:cNvCxnSpPr>
              <a:cxnSpLocks/>
            </p:cNvCxnSpPr>
            <p:nvPr/>
          </p:nvCxnSpPr>
          <p:spPr>
            <a:xfrm>
              <a:off x="2469990" y="2112427"/>
              <a:ext cx="27381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6A39124-F393-4666-8AC4-EEB28BDF04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996" y="2501463"/>
              <a:ext cx="2738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DB8ECBD-8057-4277-BEE4-27F2E300CE0B}"/>
              </a:ext>
            </a:extLst>
          </p:cNvPr>
          <p:cNvSpPr txBox="1"/>
          <p:nvPr/>
        </p:nvSpPr>
        <p:spPr>
          <a:xfrm>
            <a:off x="2548452" y="1886984"/>
            <a:ext cx="1193919" cy="32316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request (/logout)</a:t>
            </a:r>
            <a:endParaRPr lang="ko-KR" altLang="en-US" sz="8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CCBEDE-F440-43D3-A0DF-D38A2B5F576C}"/>
              </a:ext>
            </a:extLst>
          </p:cNvPr>
          <p:cNvSpPr txBox="1"/>
          <p:nvPr/>
        </p:nvSpPr>
        <p:spPr>
          <a:xfrm>
            <a:off x="3056674" y="2273439"/>
            <a:ext cx="3594247" cy="20454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800"/>
              <a:t>세션 무효화</a:t>
            </a:r>
            <a:r>
              <a:rPr lang="en-US" altLang="ko-KR" sz="800"/>
              <a:t>, </a:t>
            </a:r>
            <a:r>
              <a:rPr lang="ko-KR" altLang="en-US" sz="800"/>
              <a:t> 인증토큰 삭제</a:t>
            </a:r>
            <a:r>
              <a:rPr lang="en-US" altLang="ko-KR" sz="800"/>
              <a:t>, </a:t>
            </a:r>
            <a:r>
              <a:rPr lang="ko-KR" altLang="en-US" sz="800"/>
              <a:t>쿠기정보 삭제</a:t>
            </a:r>
            <a:r>
              <a:rPr lang="en-US" altLang="ko-KR" sz="800"/>
              <a:t>, </a:t>
            </a:r>
            <a:r>
              <a:rPr lang="ko-KR" altLang="en-US" sz="800"/>
              <a:t>로그인 페이지로 리다이렉트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A33D0A08-FFDC-4871-9073-6C4430E4A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401" y="2729488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F877132-0E47-4041-AFDD-AE727C4A947D}"/>
              </a:ext>
            </a:extLst>
          </p:cNvPr>
          <p:cNvSpPr txBox="1"/>
          <p:nvPr/>
        </p:nvSpPr>
        <p:spPr>
          <a:xfrm>
            <a:off x="7431945" y="2905121"/>
            <a:ext cx="789241" cy="2495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en-US" altLang="ko-KR" sz="1050"/>
              <a:t>SESSION ID</a:t>
            </a:r>
            <a:endParaRPr lang="ko-KR" altLang="en-US" sz="105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5AA95B-ED26-40F6-96F2-7928C4AC8FD0}"/>
              </a:ext>
            </a:extLst>
          </p:cNvPr>
          <p:cNvSpPr txBox="1"/>
          <p:nvPr/>
        </p:nvSpPr>
        <p:spPr>
          <a:xfrm>
            <a:off x="1395225" y="1192188"/>
            <a:ext cx="836800" cy="41562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2000" b="1"/>
              <a:t>Logout</a:t>
            </a:r>
            <a:endParaRPr lang="ko-KR" altLang="en-US" sz="2000" b="1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6AF1871-928D-480A-A6AA-C0586AB024D9}"/>
              </a:ext>
            </a:extLst>
          </p:cNvPr>
          <p:cNvCxnSpPr>
            <a:cxnSpLocks/>
          </p:cNvCxnSpPr>
          <p:nvPr/>
        </p:nvCxnSpPr>
        <p:spPr>
          <a:xfrm>
            <a:off x="1502367" y="1593748"/>
            <a:ext cx="837559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곱하기 기호 1">
            <a:extLst>
              <a:ext uri="{FF2B5EF4-FFF2-40B4-BE49-F238E27FC236}">
                <a16:creationId xmlns:a16="http://schemas.microsoft.com/office/drawing/2014/main" id="{D9E49900-342B-4EBA-8BF5-1CAB8DA0CB4B}"/>
              </a:ext>
            </a:extLst>
          </p:cNvPr>
          <p:cNvSpPr/>
          <p:nvPr/>
        </p:nvSpPr>
        <p:spPr>
          <a:xfrm>
            <a:off x="7568181" y="2729488"/>
            <a:ext cx="532814" cy="532814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66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31133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88895" y="2006711"/>
            <a:ext cx="8615785" cy="2757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1200">
                <a:latin typeface="NanumGothic" panose="020D0604000000000000" pitchFamily="34" charset="-127"/>
                <a:ea typeface="NanumGothic" panose="020D0604000000000000" pitchFamily="34" charset="-127"/>
              </a:rPr>
              <a:t>protected void configure(HttpSecurity http) throws Exception {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>
                <a:latin typeface="NanumGothic" panose="020D0604000000000000" pitchFamily="34" charset="-127"/>
                <a:ea typeface="NanumGothic" panose="020D0604000000000000" pitchFamily="34" charset="-127"/>
              </a:rPr>
              <a:t>	 http.logout()						</a:t>
            </a:r>
            <a:r>
              <a:rPr lang="en-US" altLang="ko-KR" sz="1200" b="1">
                <a:solidFill>
                  <a:srgbClr val="0070C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// </a:t>
            </a:r>
            <a:r>
              <a:rPr lang="ko-KR" altLang="en-US" sz="1200" b="1">
                <a:solidFill>
                  <a:srgbClr val="0070C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로그아웃 처리</a:t>
            </a:r>
            <a:endParaRPr lang="en-US" altLang="ko-KR" sz="1200" b="1">
              <a:solidFill>
                <a:srgbClr val="0070C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.logoutUrl(＂/logout＂)				</a:t>
            </a:r>
            <a:r>
              <a:rPr lang="en-US" altLang="ko-KR" sz="1200" b="1">
                <a:solidFill>
                  <a:srgbClr val="0070C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// </a:t>
            </a:r>
            <a:r>
              <a:rPr lang="ko-KR" altLang="en-US" sz="1200" b="1">
                <a:solidFill>
                  <a:srgbClr val="0070C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로그아웃 처리 </a:t>
            </a:r>
            <a:r>
              <a:rPr lang="en-US" altLang="ko-KR" sz="1200" b="1">
                <a:solidFill>
                  <a:srgbClr val="0070C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URL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>
                <a:solidFill>
                  <a:srgbClr val="0070C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	         </a:t>
            </a:r>
            <a:r>
              <a:rPr lang="en-US" altLang="ko-KR" sz="1200" b="1">
                <a:latin typeface="NanumGothic" panose="020D0604000000000000" pitchFamily="34" charset="-127"/>
                <a:ea typeface="NanumGothic" panose="020D0604000000000000" pitchFamily="34" charset="-127"/>
              </a:rPr>
              <a:t>.logoutSuccessUrl(＂/login＂)			</a:t>
            </a:r>
            <a:r>
              <a:rPr lang="en-US" altLang="ko-KR" sz="1200" b="1">
                <a:solidFill>
                  <a:srgbClr val="0070C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// </a:t>
            </a:r>
            <a:r>
              <a:rPr lang="ko-KR" altLang="en-US" sz="1200" b="1">
                <a:solidFill>
                  <a:srgbClr val="0070C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로그아웃 성공 후 이동페이지</a:t>
            </a:r>
            <a:endParaRPr lang="en-US" altLang="ko-KR" sz="1200" b="1">
              <a:solidFill>
                <a:srgbClr val="0070C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.deleteCookies(＂JSESSIONID“, ＂remember-me＂) 	</a:t>
            </a:r>
            <a:r>
              <a:rPr lang="en-US" altLang="ko-KR" sz="1200" b="1">
                <a:solidFill>
                  <a:srgbClr val="0070C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// </a:t>
            </a:r>
            <a:r>
              <a:rPr lang="ko-KR" altLang="en-US" sz="1200" b="1">
                <a:solidFill>
                  <a:srgbClr val="0070C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로그아웃 후 쿠키 삭제</a:t>
            </a:r>
            <a:endParaRPr lang="en-US" altLang="ko-KR" sz="1200" b="1">
              <a:solidFill>
                <a:srgbClr val="0070C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>
                <a:latin typeface="NanumGothic" panose="020D0604000000000000" pitchFamily="34" charset="-127"/>
                <a:ea typeface="NanumGothic" panose="020D0604000000000000" pitchFamily="34" charset="-127"/>
              </a:rPr>
              <a:t>	         .addLogoutHandler(logoutHandler())		</a:t>
            </a:r>
            <a:r>
              <a:rPr lang="en-US" altLang="ko-KR" sz="1200" b="1">
                <a:solidFill>
                  <a:srgbClr val="0070C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1200" b="1">
                <a:solidFill>
                  <a:srgbClr val="0070C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         </a:t>
            </a:r>
            <a:r>
              <a:rPr lang="en-US" altLang="ko-KR" sz="1200" b="1">
                <a:solidFill>
                  <a:srgbClr val="0070C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// </a:t>
            </a:r>
            <a:r>
              <a:rPr lang="ko-KR" altLang="en-US" sz="1200" b="1">
                <a:solidFill>
                  <a:srgbClr val="0070C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로그아웃 핸들러</a:t>
            </a:r>
            <a:endParaRPr lang="en-US" altLang="ko-KR" sz="1200" b="1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.logoutSuccessHandler(logoutSuccessHandler()) </a:t>
            </a:r>
            <a:r>
              <a:rPr lang="en-US" altLang="ko-KR" sz="1200">
                <a:latin typeface="NanumGothic" panose="020D0604000000000000" pitchFamily="34" charset="-127"/>
                <a:ea typeface="NanumGothic" panose="020D0604000000000000" pitchFamily="34" charset="-127"/>
              </a:rPr>
              <a:t>	</a:t>
            </a:r>
            <a:r>
              <a:rPr lang="en-US" altLang="ko-KR" sz="1200" b="1">
                <a:solidFill>
                  <a:srgbClr val="0070C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// </a:t>
            </a:r>
            <a:r>
              <a:rPr lang="ko-KR" altLang="en-US" sz="1200" b="1">
                <a:solidFill>
                  <a:srgbClr val="0070C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로그아웃 성공 후 핸들러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1200">
                <a:latin typeface="NanumGothic" panose="020D0604000000000000" pitchFamily="34" charset="-127"/>
                <a:ea typeface="NanumGothic" panose="020D0604000000000000" pitchFamily="34" charset="-127"/>
              </a:rPr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82215" y="1196110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http.logout()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75000"/>
                  </a:schemeClr>
                </a:solidFill>
              </a:rPr>
              <a:t>로그아웃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44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03961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1846778" y="1598860"/>
            <a:ext cx="2341447" cy="344510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LogoutFilter</a:t>
            </a:r>
            <a:endParaRPr lang="ko-KR" altLang="en-US" sz="1000" b="1"/>
          </a:p>
        </p:txBody>
      </p:sp>
      <p:sp>
        <p:nvSpPr>
          <p:cNvPr id="7" name="사각형: 둥근 모서리 7">
            <a:extLst>
              <a:ext uri="{FF2B5EF4-FFF2-40B4-BE49-F238E27FC236}">
                <a16:creationId xmlns:a16="http://schemas.microsoft.com/office/drawing/2014/main" id="{E77D6923-7C42-47DE-BB30-109495FE3D1C}"/>
              </a:ext>
            </a:extLst>
          </p:cNvPr>
          <p:cNvSpPr/>
          <p:nvPr/>
        </p:nvSpPr>
        <p:spPr>
          <a:xfrm>
            <a:off x="1848590" y="2249970"/>
            <a:ext cx="2341446" cy="34451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AntPathRequestMatcher(/logout)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1848590" y="2901080"/>
            <a:ext cx="2341446" cy="34451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842457" y="164868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1054476" y="153441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1081293" y="1768106"/>
            <a:ext cx="765485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2D9B6A6-DD2B-4977-9E65-70DE6F775672}"/>
              </a:ext>
            </a:extLst>
          </p:cNvPr>
          <p:cNvSpPr/>
          <p:nvPr/>
        </p:nvSpPr>
        <p:spPr>
          <a:xfrm>
            <a:off x="1848590" y="3552190"/>
            <a:ext cx="2341446" cy="34451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SecurityContextLogoutHandler</a:t>
            </a:r>
            <a:endParaRPr lang="ko-KR" altLang="en-US" sz="1000" b="1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958532" y="4629702"/>
            <a:ext cx="1093946" cy="34451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세션 무효화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FFF559A-F16A-4F6C-9E62-9760FFBD484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017502" y="1943370"/>
            <a:ext cx="1811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019313" y="259448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0E86D40-4E80-4432-8BF0-DA761A74A94C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3019313" y="324559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8106BD9-A24B-4AD6-A5AC-2D1FCB108E35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 flipH="1">
            <a:off x="1505505" y="3896700"/>
            <a:ext cx="1513808" cy="733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D4DD87FE-FC5E-4076-B0E2-22D84C65571C}"/>
              </a:ext>
            </a:extLst>
          </p:cNvPr>
          <p:cNvSpPr/>
          <p:nvPr/>
        </p:nvSpPr>
        <p:spPr>
          <a:xfrm>
            <a:off x="5402440" y="2250755"/>
            <a:ext cx="1408372" cy="34451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241037B5-C397-49F4-8B8C-7AB2032000A0}"/>
              </a:ext>
            </a:extLst>
          </p:cNvPr>
          <p:cNvCxnSpPr>
            <a:cxnSpLocks/>
            <a:stCxn id="7" idx="3"/>
            <a:endCxn id="64" idx="1"/>
          </p:cNvCxnSpPr>
          <p:nvPr/>
        </p:nvCxnSpPr>
        <p:spPr>
          <a:xfrm>
            <a:off x="4190036" y="2422225"/>
            <a:ext cx="1212404" cy="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7AF518E-C22F-40B0-B604-A0D85E13FAAD}"/>
              </a:ext>
            </a:extLst>
          </p:cNvPr>
          <p:cNvSpPr/>
          <p:nvPr/>
        </p:nvSpPr>
        <p:spPr>
          <a:xfrm>
            <a:off x="4602130" y="222545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A1300F6F-F124-4822-9049-E1EC0AF11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288" y="4284520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id="{23F10588-6A6E-40AC-89CC-47647260C49E}"/>
              </a:ext>
            </a:extLst>
          </p:cNvPr>
          <p:cNvSpPr/>
          <p:nvPr/>
        </p:nvSpPr>
        <p:spPr>
          <a:xfrm>
            <a:off x="3042601" y="264067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8919C4B-C6A9-4DF1-AB2A-A141C3640F1D}"/>
              </a:ext>
            </a:extLst>
          </p:cNvPr>
          <p:cNvSpPr/>
          <p:nvPr/>
        </p:nvSpPr>
        <p:spPr>
          <a:xfrm>
            <a:off x="7602387" y="3973858"/>
            <a:ext cx="9973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Redirect:</a:t>
            </a:r>
            <a:r>
              <a:rPr lang="ko-KR" altLang="en-US" sz="900" b="1"/>
              <a:t>/log</a:t>
            </a:r>
            <a:r>
              <a:rPr lang="en-US" altLang="ko-KR" sz="900" b="1"/>
              <a:t>in</a:t>
            </a:r>
            <a:endParaRPr lang="ko-KR" altLang="en-US" sz="900" b="1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A014FE8E-AF76-4D7C-9693-2ED647443A37}"/>
              </a:ext>
            </a:extLst>
          </p:cNvPr>
          <p:cNvSpPr/>
          <p:nvPr/>
        </p:nvSpPr>
        <p:spPr>
          <a:xfrm>
            <a:off x="3696638" y="4634327"/>
            <a:ext cx="2479079" cy="34451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SecurityContexHolder.clearContext()</a:t>
            </a:r>
            <a:endParaRPr lang="ko-KR" altLang="en-US" sz="1000" b="1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7D16855-9AAE-45B6-9AA5-69C18B536154}"/>
              </a:ext>
            </a:extLst>
          </p:cNvPr>
          <p:cNvCxnSpPr>
            <a:cxnSpLocks/>
            <a:stCxn id="32" idx="2"/>
            <a:endCxn id="54" idx="0"/>
          </p:cNvCxnSpPr>
          <p:nvPr/>
        </p:nvCxnSpPr>
        <p:spPr>
          <a:xfrm>
            <a:off x="3019313" y="3896700"/>
            <a:ext cx="1916865" cy="737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D5501E05-0DED-409C-B170-9397082B8123}"/>
              </a:ext>
            </a:extLst>
          </p:cNvPr>
          <p:cNvSpPr/>
          <p:nvPr/>
        </p:nvSpPr>
        <p:spPr>
          <a:xfrm>
            <a:off x="6523745" y="3552190"/>
            <a:ext cx="2222689" cy="34451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SimpleUrlLogoutSuccessHandler</a:t>
            </a:r>
            <a:endParaRPr lang="ko-KR" altLang="en-US" sz="1000" b="1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44FCB6B-CA84-4E30-95B6-BB88D7075FEC}"/>
              </a:ext>
            </a:extLst>
          </p:cNvPr>
          <p:cNvCxnSpPr>
            <a:cxnSpLocks/>
            <a:stCxn id="72" idx="2"/>
            <a:endCxn id="60" idx="0"/>
          </p:cNvCxnSpPr>
          <p:nvPr/>
        </p:nvCxnSpPr>
        <p:spPr>
          <a:xfrm flipH="1">
            <a:off x="7635089" y="3896700"/>
            <a:ext cx="1" cy="38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7ECB1977-DA50-44E7-B16C-A0124D609503}"/>
              </a:ext>
            </a:extLst>
          </p:cNvPr>
          <p:cNvSpPr/>
          <p:nvPr/>
        </p:nvSpPr>
        <p:spPr>
          <a:xfrm>
            <a:off x="2470528" y="4629701"/>
            <a:ext cx="1093946" cy="34451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쿠키 삭제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4AD09FD-98BE-4EF7-9848-CACBABE8BB06}"/>
              </a:ext>
            </a:extLst>
          </p:cNvPr>
          <p:cNvCxnSpPr>
            <a:stCxn id="32" idx="2"/>
            <a:endCxn id="43" idx="0"/>
          </p:cNvCxnSpPr>
          <p:nvPr/>
        </p:nvCxnSpPr>
        <p:spPr>
          <a:xfrm flipH="1">
            <a:off x="3017501" y="3896700"/>
            <a:ext cx="1812" cy="733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D6B28C07-9B55-4585-884B-D6C7FF78C932}"/>
              </a:ext>
            </a:extLst>
          </p:cNvPr>
          <p:cNvCxnSpPr>
            <a:cxnSpLocks/>
            <a:stCxn id="6" idx="3"/>
            <a:endCxn id="72" idx="0"/>
          </p:cNvCxnSpPr>
          <p:nvPr/>
        </p:nvCxnSpPr>
        <p:spPr>
          <a:xfrm>
            <a:off x="4188225" y="1771115"/>
            <a:ext cx="3446865" cy="178107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7">
            <a:extLst>
              <a:ext uri="{FF2B5EF4-FFF2-40B4-BE49-F238E27FC236}">
                <a16:creationId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5381492" y="2901080"/>
            <a:ext cx="1429320" cy="34451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</a:t>
            </a:r>
            <a:endParaRPr lang="ko-KR" altLang="en-US" sz="1000" b="1"/>
          </a:p>
        </p:txBody>
      </p:sp>
      <p:cxnSp>
        <p:nvCxnSpPr>
          <p:cNvPr id="12" name="직선 화살표 연결선 11"/>
          <p:cNvCxnSpPr>
            <a:stCxn id="8" idx="3"/>
            <a:endCxn id="33" idx="1"/>
          </p:cNvCxnSpPr>
          <p:nvPr/>
        </p:nvCxnSpPr>
        <p:spPr>
          <a:xfrm>
            <a:off x="4190036" y="3073335"/>
            <a:ext cx="1191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05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7806328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</a:t>
            </a:r>
            <a:r>
              <a:rPr lang="ko-KR" altLang="en-US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인증 </a:t>
            </a:r>
            <a:r>
              <a:rPr lang="en-US" altLang="ko-KR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API</a:t>
            </a:r>
            <a:r>
              <a:rPr lang="ko-KR" altLang="en-US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– AnonymousAuthenticationFilter</a:t>
            </a:r>
            <a:endParaRPr lang="ko-KR" altLang="en-US" sz="2101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5044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이해 </a:t>
            </a:r>
            <a:endParaRPr lang="ko-KR" altLang="en-US" sz="140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16511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판단 1"/>
          <p:cNvSpPr/>
          <p:nvPr/>
        </p:nvSpPr>
        <p:spPr>
          <a:xfrm>
            <a:off x="3587702" y="2782997"/>
            <a:ext cx="1210033" cy="797522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4" y="760763"/>
            <a:ext cx="619971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AnonymousAuthenticationFilter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85EE59-BAD7-4B5D-BF56-49394448AD7D}"/>
              </a:ext>
            </a:extLst>
          </p:cNvPr>
          <p:cNvSpPr/>
          <p:nvPr/>
        </p:nvSpPr>
        <p:spPr>
          <a:xfrm>
            <a:off x="3089745" y="2028555"/>
            <a:ext cx="2205946" cy="4039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AnonymousAuthenticationFilter</a:t>
            </a:r>
            <a:endParaRPr lang="ko-KR" altLang="en-US" sz="1050" b="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A64255E-157B-4244-A54B-9018BDFA1EE9}"/>
              </a:ext>
            </a:extLst>
          </p:cNvPr>
          <p:cNvSpPr/>
          <p:nvPr/>
        </p:nvSpPr>
        <p:spPr>
          <a:xfrm>
            <a:off x="1032630" y="2979758"/>
            <a:ext cx="1166857" cy="40395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Chain.doFilter</a:t>
            </a:r>
            <a:endParaRPr lang="ko-KR" altLang="en-US" sz="1050" b="1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E882FC1-1339-4940-9F83-46E122CDF366}"/>
              </a:ext>
            </a:extLst>
          </p:cNvPr>
          <p:cNvSpPr/>
          <p:nvPr/>
        </p:nvSpPr>
        <p:spPr>
          <a:xfrm>
            <a:off x="5675243" y="2979758"/>
            <a:ext cx="1579772" cy="40395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Anonymous</a:t>
            </a:r>
          </a:p>
          <a:p>
            <a:pPr algn="ctr"/>
            <a:r>
              <a:rPr lang="en-US" altLang="ko-KR" sz="1050" b="1"/>
              <a:t>AuthenticationToken</a:t>
            </a:r>
            <a:endParaRPr lang="ko-KR" altLang="en-US" sz="1050" b="1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29B9431-8517-4041-8782-CFD222B56B9B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 flipV="1">
            <a:off x="7255015" y="3181724"/>
            <a:ext cx="617713" cy="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3683952" y="3066321"/>
            <a:ext cx="108074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Authentication ?</a:t>
            </a:r>
            <a:endParaRPr lang="ko-KR" altLang="en-US" sz="90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D550257-F77B-43AD-B9FD-3FE117AB5A5E}"/>
              </a:ext>
            </a:extLst>
          </p:cNvPr>
          <p:cNvSpPr/>
          <p:nvPr/>
        </p:nvSpPr>
        <p:spPr>
          <a:xfrm>
            <a:off x="7872728" y="2563431"/>
            <a:ext cx="1772702" cy="12365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F7C5BA-D64D-4B6F-BE91-2690DE4EFB6D}"/>
              </a:ext>
            </a:extLst>
          </p:cNvPr>
          <p:cNvSpPr txBox="1"/>
          <p:nvPr/>
        </p:nvSpPr>
        <p:spPr>
          <a:xfrm>
            <a:off x="7929246" y="2559938"/>
            <a:ext cx="16241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/>
              <a:t>SecurityContextHolder</a:t>
            </a:r>
            <a:endParaRPr lang="ko-KR" altLang="en-US" sz="1050" b="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499CA46-1E97-4C1D-A28F-1065AF849083}"/>
              </a:ext>
            </a:extLst>
          </p:cNvPr>
          <p:cNvSpPr/>
          <p:nvPr/>
        </p:nvSpPr>
        <p:spPr>
          <a:xfrm>
            <a:off x="7970911" y="2813854"/>
            <a:ext cx="1589510" cy="8320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SecurityContext</a:t>
            </a:r>
          </a:p>
          <a:p>
            <a:pPr algn="ctr"/>
            <a:endParaRPr lang="en-US" altLang="ko-KR" sz="1050" b="1"/>
          </a:p>
          <a:p>
            <a:pPr algn="ctr"/>
            <a:endParaRPr lang="en-US" altLang="ko-KR" sz="1050" b="1"/>
          </a:p>
          <a:p>
            <a:pPr algn="ctr"/>
            <a:endParaRPr lang="ko-KR" altLang="en-US" sz="105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B63C9C3-4BEB-4943-8AE9-95901D0F47C6}"/>
              </a:ext>
            </a:extLst>
          </p:cNvPr>
          <p:cNvSpPr/>
          <p:nvPr/>
        </p:nvSpPr>
        <p:spPr>
          <a:xfrm>
            <a:off x="8082486" y="3090790"/>
            <a:ext cx="1366361" cy="485906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Authentication</a:t>
            </a:r>
          </a:p>
          <a:p>
            <a:pPr algn="ctr"/>
            <a:r>
              <a:rPr lang="en-US" altLang="ko-KR" sz="876"/>
              <a:t>anonymousUser</a:t>
            </a:r>
            <a:r>
              <a:rPr lang="ko-KR" altLang="en-US" sz="876"/>
              <a:t> </a:t>
            </a:r>
            <a:r>
              <a:rPr lang="en-US" altLang="ko-KR" sz="800"/>
              <a:t>ROLE_ANONYMOUS</a:t>
            </a:r>
            <a:endParaRPr lang="ko-KR" altLang="en-US" sz="876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0C3061F-2349-4EE6-933C-B563BB6E7B09}"/>
              </a:ext>
            </a:extLst>
          </p:cNvPr>
          <p:cNvSpPr/>
          <p:nvPr/>
        </p:nvSpPr>
        <p:spPr>
          <a:xfrm>
            <a:off x="964689" y="3777616"/>
            <a:ext cx="6688206" cy="1569660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NanumGothic" panose="020D0604000000000000" pitchFamily="34" charset="-127"/>
                <a:ea typeface="NanumGothic" panose="020D0604000000000000" pitchFamily="34" charset="-127"/>
              </a:rPr>
              <a:t>익명사용자 인증 처리 필터</a:t>
            </a:r>
            <a:endParaRPr lang="en-US" altLang="ko-KR" sz="120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NanumGothic" panose="020D0604000000000000" pitchFamily="34" charset="-127"/>
                <a:ea typeface="NanumGothic" panose="020D0604000000000000" pitchFamily="34" charset="-127"/>
              </a:rPr>
              <a:t>익명사용자와 인증 사용자를 구분해서 처리하기 위한 용도로 사용</a:t>
            </a:r>
            <a:endParaRPr lang="en-US" altLang="ko-KR" sz="120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NanumGothic" panose="020D0604000000000000" pitchFamily="34" charset="-127"/>
                <a:ea typeface="NanumGothic" panose="020D0604000000000000" pitchFamily="34" charset="-127"/>
              </a:rPr>
              <a:t>화면에서 인증 여부를 구현할 때 </a:t>
            </a:r>
            <a:r>
              <a:rPr lang="en-US" altLang="ko-KR" sz="1200">
                <a:latin typeface="NanumGothic" panose="020D0604000000000000" pitchFamily="34" charset="-127"/>
                <a:ea typeface="NanumGothic" panose="020D0604000000000000" pitchFamily="34" charset="-127"/>
              </a:rPr>
              <a:t>isAnonymous() </a:t>
            </a:r>
            <a:r>
              <a:rPr lang="ko-KR" altLang="en-US" sz="1200">
                <a:latin typeface="NanumGothic" panose="020D0604000000000000" pitchFamily="34" charset="-127"/>
                <a:ea typeface="NanumGothic" panose="020D0604000000000000" pitchFamily="34" charset="-127"/>
              </a:rPr>
              <a:t>와</a:t>
            </a:r>
            <a:r>
              <a:rPr lang="en-US" altLang="ko-KR" sz="1200">
                <a:latin typeface="NanumGothic" panose="020D0604000000000000" pitchFamily="34" charset="-127"/>
                <a:ea typeface="NanumGothic" panose="020D0604000000000000" pitchFamily="34" charset="-127"/>
              </a:rPr>
              <a:t> isAuthenticated() </a:t>
            </a:r>
            <a:r>
              <a:rPr lang="ko-KR" altLang="en-US" sz="1200">
                <a:latin typeface="NanumGothic" panose="020D0604000000000000" pitchFamily="34" charset="-127"/>
                <a:ea typeface="NanumGothic" panose="020D0604000000000000" pitchFamily="34" charset="-127"/>
              </a:rPr>
              <a:t>로 구분해서 사용</a:t>
            </a:r>
            <a:endParaRPr lang="en-US" altLang="ko-KR" sz="120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인증객체를 </a:t>
            </a:r>
            <a:r>
              <a:rPr lang="ko-KR" altLang="en-US" sz="1200">
                <a:latin typeface="NanumGothic" panose="020D0604000000000000" pitchFamily="34" charset="-127"/>
                <a:ea typeface="NanumGothic" panose="020D0604000000000000" pitchFamily="34" charset="-127"/>
              </a:rPr>
              <a:t>세션에</a:t>
            </a:r>
            <a:r>
              <a:rPr lang="en-US" altLang="ko-KR" sz="120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1200">
                <a:latin typeface="NanumGothic" panose="020D0604000000000000" pitchFamily="34" charset="-127"/>
                <a:ea typeface="NanumGothic" panose="020D0604000000000000" pitchFamily="34" charset="-127"/>
              </a:rPr>
              <a:t>저장하지 않는다</a:t>
            </a:r>
            <a:endParaRPr lang="en-US" altLang="ko-KR" sz="120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5133784" y="2943147"/>
            <a:ext cx="38641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no</a:t>
            </a:r>
            <a:endParaRPr lang="ko-KR" altLang="en-US" sz="900"/>
          </a:p>
        </p:txBody>
      </p:sp>
      <p:cxnSp>
        <p:nvCxnSpPr>
          <p:cNvPr id="6" name="직선 화살표 연결선 5"/>
          <p:cNvCxnSpPr>
            <a:stCxn id="2" idx="1"/>
            <a:endCxn id="13" idx="3"/>
          </p:cNvCxnSpPr>
          <p:nvPr/>
        </p:nvCxnSpPr>
        <p:spPr>
          <a:xfrm flipH="1" flipV="1">
            <a:off x="2199487" y="3181737"/>
            <a:ext cx="1388215" cy="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2" idx="3"/>
            <a:endCxn id="14" idx="1"/>
          </p:cNvCxnSpPr>
          <p:nvPr/>
        </p:nvCxnSpPr>
        <p:spPr>
          <a:xfrm flipV="1">
            <a:off x="4797735" y="3181737"/>
            <a:ext cx="877508" cy="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2936299" y="2928720"/>
            <a:ext cx="38641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yes</a:t>
            </a:r>
            <a:endParaRPr lang="ko-KR" altLang="en-US" sz="90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4069956" y="1319464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29" idx="4"/>
            <a:endCxn id="12" idx="0"/>
          </p:cNvCxnSpPr>
          <p:nvPr/>
        </p:nvCxnSpPr>
        <p:spPr>
          <a:xfrm>
            <a:off x="4189374" y="1558300"/>
            <a:ext cx="3344" cy="470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4189374" y="1636076"/>
            <a:ext cx="65308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20" name="직선 화살표 연결선 19"/>
          <p:cNvCxnSpPr>
            <a:stCxn id="12" idx="2"/>
            <a:endCxn id="2" idx="0"/>
          </p:cNvCxnSpPr>
          <p:nvPr/>
        </p:nvCxnSpPr>
        <p:spPr>
          <a:xfrm>
            <a:off x="4192718" y="2432512"/>
            <a:ext cx="1" cy="350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6002418" y="2711528"/>
            <a:ext cx="105682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/>
              <a:t>인증객체 생성</a:t>
            </a:r>
          </a:p>
        </p:txBody>
      </p:sp>
    </p:spTree>
    <p:extLst>
      <p:ext uri="{BB962C8B-B14F-4D97-AF65-F5344CB8AC3E}">
        <p14:creationId xmlns:p14="http://schemas.microsoft.com/office/powerpoint/2010/main" val="43491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60887" y="3656721"/>
            <a:ext cx="7815785" cy="47214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</a:t>
            </a:r>
            <a:r>
              <a:rPr lang="ko-KR" altLang="en-US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인증 </a:t>
            </a:r>
            <a:r>
              <a:rPr lang="en-US" altLang="ko-KR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API</a:t>
            </a:r>
            <a:r>
              <a:rPr lang="ko-KR" altLang="en-US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– </a:t>
            </a:r>
            <a:r>
              <a:rPr lang="ko-KR" altLang="en-US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동시 세션 제어 </a:t>
            </a:r>
            <a:r>
              <a:rPr lang="en-US" altLang="ko-KR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/ </a:t>
            </a:r>
            <a:r>
              <a:rPr lang="ko-KR" altLang="en-US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세션고정보호 </a:t>
            </a:r>
            <a:r>
              <a:rPr lang="en-US" altLang="ko-KR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/ </a:t>
            </a:r>
            <a:r>
              <a:rPr lang="ko-KR" altLang="en-US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세션 정책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60890" y="3334386"/>
            <a:ext cx="35044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이해 </a:t>
            </a:r>
            <a:endParaRPr lang="ko-KR" altLang="en-US" sz="140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55515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0042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동시 세션 제어</a:t>
            </a: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2734748E-95A7-40E8-A8A0-DD79DAE4FD28}"/>
              </a:ext>
            </a:extLst>
          </p:cNvPr>
          <p:cNvGrpSpPr/>
          <p:nvPr/>
        </p:nvGrpSpPr>
        <p:grpSpPr>
          <a:xfrm>
            <a:off x="574223" y="2651815"/>
            <a:ext cx="3172954" cy="2312188"/>
            <a:chOff x="788564" y="1661053"/>
            <a:chExt cx="3626232" cy="2642499"/>
          </a:xfrm>
        </p:grpSpPr>
        <p:sp>
          <p:nvSpPr>
            <p:cNvPr id="23" name="원통형 22">
              <a:extLst>
                <a:ext uri="{FF2B5EF4-FFF2-40B4-BE49-F238E27FC236}">
                  <a16:creationId xmlns:a16="http://schemas.microsoft.com/office/drawing/2014/main" id="{95DB16DA-3937-45F7-BC37-B0D91B970623}"/>
                </a:ext>
              </a:extLst>
            </p:cNvPr>
            <p:cNvSpPr/>
            <p:nvPr/>
          </p:nvSpPr>
          <p:spPr>
            <a:xfrm>
              <a:off x="2178036" y="1661053"/>
              <a:ext cx="813733" cy="711525"/>
            </a:xfrm>
            <a:prstGeom prst="can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2</a:t>
              </a:r>
              <a:r>
                <a:rPr lang="ko-KR" altLang="en-US" sz="1050" b="1"/>
                <a:t> </a:t>
              </a:r>
            </a:p>
          </p:txBody>
        </p:sp>
        <p:sp>
          <p:nvSpPr>
            <p:cNvPr id="24" name="원통형 23">
              <a:extLst>
                <a:ext uri="{FF2B5EF4-FFF2-40B4-BE49-F238E27FC236}">
                  <a16:creationId xmlns:a16="http://schemas.microsoft.com/office/drawing/2014/main" id="{72DBFF25-3EBC-433D-BB32-BE136BFF8D09}"/>
                </a:ext>
              </a:extLst>
            </p:cNvPr>
            <p:cNvSpPr/>
            <p:nvPr/>
          </p:nvSpPr>
          <p:spPr>
            <a:xfrm>
              <a:off x="788564" y="1661053"/>
              <a:ext cx="813733" cy="711525"/>
            </a:xfrm>
            <a:prstGeom prst="can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1</a:t>
              </a:r>
              <a:endParaRPr lang="ko-KR" altLang="en-US" sz="1050" b="1"/>
            </a:p>
          </p:txBody>
        </p:sp>
        <p:sp>
          <p:nvSpPr>
            <p:cNvPr id="25" name="원통형 24">
              <a:extLst>
                <a:ext uri="{FF2B5EF4-FFF2-40B4-BE49-F238E27FC236}">
                  <a16:creationId xmlns:a16="http://schemas.microsoft.com/office/drawing/2014/main" id="{538A4D25-82F5-40B1-A3FC-86D91B0A9579}"/>
                </a:ext>
              </a:extLst>
            </p:cNvPr>
            <p:cNvSpPr/>
            <p:nvPr/>
          </p:nvSpPr>
          <p:spPr>
            <a:xfrm>
              <a:off x="3659787" y="1661053"/>
              <a:ext cx="755009" cy="765229"/>
            </a:xfrm>
            <a:prstGeom prst="can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서버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38BAA2A-EE10-45EA-8D25-FF27CC28BA74}"/>
                </a:ext>
              </a:extLst>
            </p:cNvPr>
            <p:cNvCxnSpPr>
              <a:cxnSpLocks/>
            </p:cNvCxnSpPr>
            <p:nvPr/>
          </p:nvCxnSpPr>
          <p:spPr>
            <a:xfrm>
              <a:off x="1195430" y="2588807"/>
              <a:ext cx="2841861" cy="1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C3370A9-A018-460E-B718-CD73F127A957}"/>
                </a:ext>
              </a:extLst>
            </p:cNvPr>
            <p:cNvSpPr/>
            <p:nvPr/>
          </p:nvSpPr>
          <p:spPr>
            <a:xfrm>
              <a:off x="1484319" y="2378537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B9E51F8C-8B48-4B49-B2E5-E37AE2A5A0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5432" y="2766524"/>
              <a:ext cx="28418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24CAF872-BFC7-41E9-8078-6536C03A5CC8}"/>
                </a:ext>
              </a:extLst>
            </p:cNvPr>
            <p:cNvSpPr/>
            <p:nvPr/>
          </p:nvSpPr>
          <p:spPr>
            <a:xfrm>
              <a:off x="2498835" y="3361114"/>
              <a:ext cx="1663299" cy="3826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  <a:endParaRPr lang="en-US" altLang="ko-KR" sz="788"/>
            </a:p>
            <a:p>
              <a:pPr algn="ctr"/>
              <a:r>
                <a:rPr lang="ko-KR" altLang="en-US" sz="788"/>
                <a:t>이전 사용자 세션 만료 설정</a:t>
              </a: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DA9DCDF3-979C-4391-B485-5EEBB630736F}"/>
                </a:ext>
              </a:extLst>
            </p:cNvPr>
            <p:cNvCxnSpPr>
              <a:stCxn id="24" idx="3"/>
            </p:cNvCxnSpPr>
            <p:nvPr/>
          </p:nvCxnSpPr>
          <p:spPr>
            <a:xfrm flipH="1">
              <a:off x="1195430" y="2372578"/>
              <a:ext cx="1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87B0CA77-7BA6-4980-BFEC-46118FD864D0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2584903" y="2372578"/>
              <a:ext cx="0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BCC0337B-FFD2-4CB3-B2B1-B7547024EA5F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>
              <a:off x="4037292" y="2426282"/>
              <a:ext cx="0" cy="1877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4685BA8E-D305-4F63-B05F-C4112E78E68B}"/>
                </a:ext>
              </a:extLst>
            </p:cNvPr>
            <p:cNvSpPr/>
            <p:nvPr/>
          </p:nvSpPr>
          <p:spPr>
            <a:xfrm>
              <a:off x="2936347" y="2946249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99EB5AD8-873B-4E3C-A275-ED7A4B09A3E3}"/>
                </a:ext>
              </a:extLst>
            </p:cNvPr>
            <p:cNvCxnSpPr>
              <a:cxnSpLocks/>
            </p:cNvCxnSpPr>
            <p:nvPr/>
          </p:nvCxnSpPr>
          <p:spPr>
            <a:xfrm>
              <a:off x="2584902" y="3190155"/>
              <a:ext cx="14523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CC6BF424-00B9-4788-AEA8-37682006BE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0221" y="3347207"/>
              <a:ext cx="146707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257E61F0-E154-4276-9578-8FD5BF8351FE}"/>
                </a:ext>
              </a:extLst>
            </p:cNvPr>
            <p:cNvSpPr/>
            <p:nvPr/>
          </p:nvSpPr>
          <p:spPr>
            <a:xfrm>
              <a:off x="1372642" y="2812781"/>
              <a:ext cx="943023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AB81BBF6-B881-4E3F-9337-FFCE74FC6475}"/>
                </a:ext>
              </a:extLst>
            </p:cNvPr>
            <p:cNvCxnSpPr>
              <a:cxnSpLocks/>
            </p:cNvCxnSpPr>
            <p:nvPr/>
          </p:nvCxnSpPr>
          <p:spPr>
            <a:xfrm>
              <a:off x="1202772" y="3763794"/>
              <a:ext cx="28345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11E57645-D108-472C-BA20-E9C36472E3FA}"/>
                </a:ext>
              </a:extLst>
            </p:cNvPr>
            <p:cNvSpPr/>
            <p:nvPr/>
          </p:nvSpPr>
          <p:spPr>
            <a:xfrm>
              <a:off x="1429467" y="3532964"/>
              <a:ext cx="829379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링크</a:t>
              </a:r>
              <a:r>
                <a:rPr lang="en-US" altLang="ko-KR" sz="788"/>
                <a:t> </a:t>
              </a:r>
              <a:r>
                <a:rPr lang="ko-KR" altLang="en-US" sz="788"/>
                <a:t>접속</a:t>
              </a:r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C94FFCD9-AF3C-4495-8F77-32175661EE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2774" y="3941511"/>
              <a:ext cx="283451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3AA840C-ECFC-45F8-A4CE-8E8F0A4B6792}"/>
                </a:ext>
              </a:extLst>
            </p:cNvPr>
            <p:cNvSpPr/>
            <p:nvPr/>
          </p:nvSpPr>
          <p:spPr>
            <a:xfrm>
              <a:off x="1411837" y="3997180"/>
              <a:ext cx="884178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만료</a:t>
              </a: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4D77AF3C-F6B3-400D-A366-DD35BED916D8}"/>
              </a:ext>
            </a:extLst>
          </p:cNvPr>
          <p:cNvGrpSpPr/>
          <p:nvPr/>
        </p:nvGrpSpPr>
        <p:grpSpPr>
          <a:xfrm>
            <a:off x="6213663" y="2634145"/>
            <a:ext cx="3172954" cy="2312188"/>
            <a:chOff x="4960288" y="1990225"/>
            <a:chExt cx="3626232" cy="2642499"/>
          </a:xfrm>
        </p:grpSpPr>
        <p:sp>
          <p:nvSpPr>
            <p:cNvPr id="104" name="원통형 103">
              <a:extLst>
                <a:ext uri="{FF2B5EF4-FFF2-40B4-BE49-F238E27FC236}">
                  <a16:creationId xmlns:a16="http://schemas.microsoft.com/office/drawing/2014/main" id="{DA0C35C1-E9CD-424B-BC84-953050409933}"/>
                </a:ext>
              </a:extLst>
            </p:cNvPr>
            <p:cNvSpPr/>
            <p:nvPr/>
          </p:nvSpPr>
          <p:spPr>
            <a:xfrm>
              <a:off x="6349760" y="1990225"/>
              <a:ext cx="813733" cy="711525"/>
            </a:xfrm>
            <a:prstGeom prst="can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2</a:t>
              </a:r>
              <a:r>
                <a:rPr lang="ko-KR" altLang="en-US" sz="1050" b="1"/>
                <a:t> </a:t>
              </a:r>
            </a:p>
          </p:txBody>
        </p:sp>
        <p:sp>
          <p:nvSpPr>
            <p:cNvPr id="105" name="원통형 104">
              <a:extLst>
                <a:ext uri="{FF2B5EF4-FFF2-40B4-BE49-F238E27FC236}">
                  <a16:creationId xmlns:a16="http://schemas.microsoft.com/office/drawing/2014/main" id="{500F98BA-0494-4774-85BB-60810931DB03}"/>
                </a:ext>
              </a:extLst>
            </p:cNvPr>
            <p:cNvSpPr/>
            <p:nvPr/>
          </p:nvSpPr>
          <p:spPr>
            <a:xfrm>
              <a:off x="4960288" y="1990225"/>
              <a:ext cx="813733" cy="711525"/>
            </a:xfrm>
            <a:prstGeom prst="can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1</a:t>
              </a:r>
              <a:endParaRPr lang="ko-KR" altLang="en-US" sz="1050" b="1"/>
            </a:p>
          </p:txBody>
        </p:sp>
        <p:sp>
          <p:nvSpPr>
            <p:cNvPr id="106" name="원통형 105">
              <a:extLst>
                <a:ext uri="{FF2B5EF4-FFF2-40B4-BE49-F238E27FC236}">
                  <a16:creationId xmlns:a16="http://schemas.microsoft.com/office/drawing/2014/main" id="{68145CD2-87C2-42FA-A150-299113AA8B6A}"/>
                </a:ext>
              </a:extLst>
            </p:cNvPr>
            <p:cNvSpPr/>
            <p:nvPr/>
          </p:nvSpPr>
          <p:spPr>
            <a:xfrm>
              <a:off x="7831511" y="1990225"/>
              <a:ext cx="755009" cy="765229"/>
            </a:xfrm>
            <a:prstGeom prst="can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서버</a:t>
              </a:r>
            </a:p>
          </p:txBody>
        </p:sp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id="{0A05724E-335B-4A35-87A2-0FE0D8CB127F}"/>
                </a:ext>
              </a:extLst>
            </p:cNvPr>
            <p:cNvCxnSpPr>
              <a:cxnSpLocks/>
            </p:cNvCxnSpPr>
            <p:nvPr/>
          </p:nvCxnSpPr>
          <p:spPr>
            <a:xfrm>
              <a:off x="5367154" y="2917979"/>
              <a:ext cx="2841861" cy="1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EC055F35-7D62-4FA7-B054-265C8DF16DB9}"/>
                </a:ext>
              </a:extLst>
            </p:cNvPr>
            <p:cNvSpPr/>
            <p:nvPr/>
          </p:nvSpPr>
          <p:spPr>
            <a:xfrm>
              <a:off x="5656043" y="2707709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AD32154D-A897-48B3-A1FC-379034584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7156" y="3095696"/>
              <a:ext cx="28418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2007E4EF-FD5C-4265-B87A-D86AE2BD079B}"/>
                </a:ext>
              </a:extLst>
            </p:cNvPr>
            <p:cNvSpPr/>
            <p:nvPr/>
          </p:nvSpPr>
          <p:spPr>
            <a:xfrm>
              <a:off x="6947138" y="3876228"/>
              <a:ext cx="107136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인증  예외 발생</a:t>
              </a: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6D7E2754-55A4-435A-A6B7-1BFACB1AEB1F}"/>
                </a:ext>
              </a:extLst>
            </p:cNvPr>
            <p:cNvCxnSpPr>
              <a:stCxn id="105" idx="3"/>
            </p:cNvCxnSpPr>
            <p:nvPr/>
          </p:nvCxnSpPr>
          <p:spPr>
            <a:xfrm flipH="1">
              <a:off x="5367154" y="2701750"/>
              <a:ext cx="1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70931153-B518-4C73-8366-341ED0FDD797}"/>
                </a:ext>
              </a:extLst>
            </p:cNvPr>
            <p:cNvCxnSpPr>
              <a:cxnSpLocks/>
              <a:stCxn id="104" idx="3"/>
            </p:cNvCxnSpPr>
            <p:nvPr/>
          </p:nvCxnSpPr>
          <p:spPr>
            <a:xfrm>
              <a:off x="6756627" y="2701750"/>
              <a:ext cx="0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4C1D9C5D-F153-4F5C-BD59-592EB0B1C738}"/>
                </a:ext>
              </a:extLst>
            </p:cNvPr>
            <p:cNvCxnSpPr>
              <a:cxnSpLocks/>
              <a:stCxn id="106" idx="3"/>
            </p:cNvCxnSpPr>
            <p:nvPr/>
          </p:nvCxnSpPr>
          <p:spPr>
            <a:xfrm>
              <a:off x="8209016" y="2755454"/>
              <a:ext cx="0" cy="1877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D6733015-9CAC-4809-91EB-6DB348A5B8C6}"/>
                </a:ext>
              </a:extLst>
            </p:cNvPr>
            <p:cNvSpPr/>
            <p:nvPr/>
          </p:nvSpPr>
          <p:spPr>
            <a:xfrm>
              <a:off x="7108071" y="3434812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FB56258A-F220-4759-A37B-8F446A2A7589}"/>
                </a:ext>
              </a:extLst>
            </p:cNvPr>
            <p:cNvCxnSpPr>
              <a:cxnSpLocks/>
            </p:cNvCxnSpPr>
            <p:nvPr/>
          </p:nvCxnSpPr>
          <p:spPr>
            <a:xfrm>
              <a:off x="6756626" y="3678718"/>
              <a:ext cx="14523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651C678F-EC7A-4CC1-BE2D-2CEE54777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1945" y="3835770"/>
              <a:ext cx="146707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1B985120-1CD9-45A0-A064-EA7D2BD9C49B}"/>
                </a:ext>
              </a:extLst>
            </p:cNvPr>
            <p:cNvSpPr/>
            <p:nvPr/>
          </p:nvSpPr>
          <p:spPr>
            <a:xfrm>
              <a:off x="5544366" y="3141953"/>
              <a:ext cx="943023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</a:p>
          </p:txBody>
        </p:sp>
      </p:grp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9749C128-8C67-4234-ACA9-A8B1B3FE53F5}"/>
              </a:ext>
            </a:extLst>
          </p:cNvPr>
          <p:cNvCxnSpPr>
            <a:cxnSpLocks/>
          </p:cNvCxnSpPr>
          <p:nvPr/>
        </p:nvCxnSpPr>
        <p:spPr>
          <a:xfrm>
            <a:off x="4655124" y="2634145"/>
            <a:ext cx="0" cy="256505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A7775334-75B2-418F-A7D0-B2ACCE8986A9}"/>
              </a:ext>
            </a:extLst>
          </p:cNvPr>
          <p:cNvSpPr txBox="1"/>
          <p:nvPr/>
        </p:nvSpPr>
        <p:spPr>
          <a:xfrm>
            <a:off x="574222" y="1932628"/>
            <a:ext cx="1904689" cy="280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6" b="1"/>
              <a:t>1. </a:t>
            </a:r>
            <a:r>
              <a:rPr lang="ko-KR" altLang="en-US" sz="1226" b="1"/>
              <a:t>이전 사용자 세션 만료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5B3CC55-E0DD-47B1-9DF3-08F9D535FE7E}"/>
              </a:ext>
            </a:extLst>
          </p:cNvPr>
          <p:cNvSpPr txBox="1"/>
          <p:nvPr/>
        </p:nvSpPr>
        <p:spPr>
          <a:xfrm>
            <a:off x="6056911" y="1923702"/>
            <a:ext cx="1947969" cy="280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6" b="1"/>
              <a:t>2. </a:t>
            </a:r>
            <a:r>
              <a:rPr lang="ko-KR" altLang="en-US" sz="1226" b="1"/>
              <a:t>현재 사용자 인증 실패 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3170675" y="1372446"/>
            <a:ext cx="2633067" cy="44313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최대 세션 허용 개수 초과</a:t>
            </a:r>
            <a:endParaRPr lang="ko-KR" altLang="en-US"/>
          </a:p>
        </p:txBody>
      </p:sp>
      <p:cxnSp>
        <p:nvCxnSpPr>
          <p:cNvPr id="5" name="꺾인 연결선 4"/>
          <p:cNvCxnSpPr>
            <a:stCxn id="2" idx="1"/>
            <a:endCxn id="126" idx="0"/>
          </p:cNvCxnSpPr>
          <p:nvPr/>
        </p:nvCxnSpPr>
        <p:spPr>
          <a:xfrm rot="10800000" flipV="1">
            <a:off x="1526567" y="1594012"/>
            <a:ext cx="1644108" cy="3386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2" idx="3"/>
            <a:endCxn id="127" idx="0"/>
          </p:cNvCxnSpPr>
          <p:nvPr/>
        </p:nvCxnSpPr>
        <p:spPr>
          <a:xfrm>
            <a:off x="5803742" y="1594012"/>
            <a:ext cx="1227154" cy="3296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24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동시 세션 제어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EA9F30-0E0B-4B37-B7DB-7F0007FD1F22}"/>
              </a:ext>
            </a:extLst>
          </p:cNvPr>
          <p:cNvSpPr/>
          <p:nvPr/>
        </p:nvSpPr>
        <p:spPr>
          <a:xfrm>
            <a:off x="482888" y="2220621"/>
            <a:ext cx="8707043" cy="310854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/>
              <a:t>protected void configure(HttpSecurity http) throws Exception { </a:t>
            </a:r>
            <a:r>
              <a:rPr lang="en-US" altLang="ko-KR" sz="1400">
                <a:latin typeface="NanumGothic" panose="020D0604000000000000" pitchFamily="34" charset="-127"/>
                <a:ea typeface="NanumGothic" panose="020D0604000000000000" pitchFamily="34" charset="-127"/>
              </a:rPr>
              <a:t>    </a:t>
            </a:r>
          </a:p>
          <a:p>
            <a:pPr lvl="1">
              <a:lnSpc>
                <a:spcPct val="200000"/>
              </a:lnSpc>
            </a:pPr>
            <a:r>
              <a:rPr lang="en-US" altLang="ko-KR" sz="1400">
                <a:latin typeface="NanumGothic" panose="020D0604000000000000" pitchFamily="34" charset="-127"/>
                <a:ea typeface="NanumGothic" panose="020D0604000000000000" pitchFamily="34" charset="-127"/>
              </a:rPr>
              <a:t>http.sessionManagement()</a:t>
            </a:r>
          </a:p>
          <a:p>
            <a:pPr lvl="1">
              <a:lnSpc>
                <a:spcPct val="200000"/>
              </a:lnSpc>
            </a:pPr>
            <a:r>
              <a:rPr lang="en-US" altLang="ko-KR" sz="1400">
                <a:latin typeface="NanumGothic" panose="020D0604000000000000" pitchFamily="34" charset="-127"/>
                <a:ea typeface="NanumGothic" panose="020D0604000000000000" pitchFamily="34" charset="-127"/>
              </a:rPr>
              <a:t>	.maximumSessions(1)                 </a:t>
            </a:r>
            <a:r>
              <a:rPr lang="ko-KR" altLang="en-US" sz="1400">
                <a:latin typeface="NanumGothic" panose="020D0604000000000000" pitchFamily="34" charset="-127"/>
                <a:ea typeface="NanumGothic" panose="020D0604000000000000" pitchFamily="34" charset="-127"/>
              </a:rPr>
              <a:t>          </a:t>
            </a:r>
            <a:r>
              <a:rPr lang="en-US" altLang="ko-KR" sz="1400">
                <a:solidFill>
                  <a:srgbClr val="0070C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// </a:t>
            </a:r>
            <a:r>
              <a:rPr lang="ko-KR" altLang="en-US" sz="1400">
                <a:solidFill>
                  <a:srgbClr val="0070C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최대 허용 가능 세션 수</a:t>
            </a:r>
            <a:r>
              <a:rPr lang="en-US" altLang="ko-KR" sz="1400">
                <a:solidFill>
                  <a:srgbClr val="0070C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, -1 : </a:t>
            </a:r>
            <a:r>
              <a:rPr lang="ko-KR" altLang="en-US" sz="1400">
                <a:solidFill>
                  <a:srgbClr val="0070C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무제한 로그인 세션 허용</a:t>
            </a:r>
          </a:p>
          <a:p>
            <a:pPr lvl="1">
              <a:lnSpc>
                <a:spcPct val="200000"/>
              </a:lnSpc>
            </a:pPr>
            <a:r>
              <a:rPr lang="en-US" altLang="ko-KR" sz="1400">
                <a:latin typeface="NanumGothic" panose="020D0604000000000000" pitchFamily="34" charset="-127"/>
                <a:ea typeface="NanumGothic" panose="020D0604000000000000" pitchFamily="34" charset="-127"/>
              </a:rPr>
              <a:t>      .maxSessionsPreventsLogin(true) </a:t>
            </a:r>
            <a:r>
              <a:rPr lang="ko-KR" altLang="en-US" sz="1400">
                <a:latin typeface="NanumGothic" panose="020D0604000000000000" pitchFamily="34" charset="-127"/>
                <a:ea typeface="NanumGothic" panose="020D0604000000000000" pitchFamily="34" charset="-127"/>
              </a:rPr>
              <a:t>        </a:t>
            </a:r>
            <a:r>
              <a:rPr lang="en-US" altLang="ko-KR" sz="1400">
                <a:solidFill>
                  <a:srgbClr val="0070C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// </a:t>
            </a:r>
            <a:r>
              <a:rPr lang="ko-KR" altLang="en-US" sz="1400">
                <a:solidFill>
                  <a:srgbClr val="0070C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동시 로그인 차단함</a:t>
            </a:r>
            <a:r>
              <a:rPr lang="en-US" altLang="ko-KR" sz="1400">
                <a:solidFill>
                  <a:srgbClr val="0070C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1400">
                <a:solidFill>
                  <a:srgbClr val="0070C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1400">
                <a:solidFill>
                  <a:srgbClr val="0070C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false : </a:t>
            </a:r>
            <a:r>
              <a:rPr lang="ko-KR" altLang="en-US" sz="1400">
                <a:solidFill>
                  <a:srgbClr val="0070C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기존 세션 만료</a:t>
            </a:r>
            <a:r>
              <a:rPr lang="en-US" altLang="ko-KR" sz="1400">
                <a:solidFill>
                  <a:srgbClr val="0070C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(default)</a:t>
            </a:r>
            <a:endParaRPr lang="en-US" altLang="ko-KR" sz="140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>
                <a:latin typeface="NanumGothic" panose="020D0604000000000000" pitchFamily="34" charset="-127"/>
                <a:ea typeface="NanumGothic" panose="020D0604000000000000" pitchFamily="34" charset="-127"/>
              </a:rPr>
              <a:t>      .invalidSessionUrl("/invalid")       </a:t>
            </a:r>
            <a:r>
              <a:rPr lang="ko-KR" altLang="en-US" sz="1400">
                <a:latin typeface="NanumGothic" panose="020D0604000000000000" pitchFamily="34" charset="-127"/>
                <a:ea typeface="NanumGothic" panose="020D0604000000000000" pitchFamily="34" charset="-127"/>
              </a:rPr>
              <a:t>          </a:t>
            </a:r>
            <a:r>
              <a:rPr lang="en-US" altLang="ko-KR" sz="1400">
                <a:solidFill>
                  <a:srgbClr val="0070C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// </a:t>
            </a:r>
            <a:r>
              <a:rPr lang="ko-KR" altLang="en-US" sz="1400">
                <a:solidFill>
                  <a:srgbClr val="0070C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세션이 유효하지 않을 때 이동 할 페이지</a:t>
            </a:r>
            <a:endParaRPr lang="en-US" altLang="ko-KR" sz="1400">
              <a:solidFill>
                <a:srgbClr val="0070C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  </a:t>
            </a:r>
            <a:r>
              <a:rPr lang="en-US" altLang="ko-KR" sz="1400">
                <a:latin typeface="NanumGothic" panose="020D0604000000000000" pitchFamily="34" charset="-127"/>
                <a:ea typeface="NanumGothic" panose="020D0604000000000000" pitchFamily="34" charset="-127"/>
              </a:rPr>
              <a:t>.expiredUrl("/expired ") </a:t>
            </a:r>
            <a:r>
              <a:rPr lang="en-US" altLang="ko-KR" sz="140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	        </a:t>
            </a:r>
            <a:r>
              <a:rPr lang="ko-KR" altLang="en-US" sz="140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   </a:t>
            </a:r>
            <a:r>
              <a:rPr lang="en-US" altLang="ko-KR" sz="1400">
                <a:solidFill>
                  <a:srgbClr val="0070C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// </a:t>
            </a:r>
            <a:r>
              <a:rPr lang="ko-KR" altLang="en-US" sz="1400">
                <a:solidFill>
                  <a:srgbClr val="0070C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세션이 만료된 경우 이동 할 페이지</a:t>
            </a:r>
          </a:p>
          <a:p>
            <a:pPr>
              <a:lnSpc>
                <a:spcPct val="200000"/>
              </a:lnSpc>
            </a:pPr>
            <a:r>
              <a:rPr lang="en-US" altLang="ko-KR" sz="1400">
                <a:latin typeface="NanumGothic" panose="020D0604000000000000" pitchFamily="34" charset="-127"/>
                <a:ea typeface="NanumGothic" panose="020D0604000000000000" pitchFamily="34" charset="-127"/>
              </a:rPr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78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242A89B-FEFA-4238-82A5-ECE90574BBEE}"/>
              </a:ext>
            </a:extLst>
          </p:cNvPr>
          <p:cNvCxnSpPr>
            <a:stCxn id="7" idx="3"/>
          </p:cNvCxnSpPr>
          <p:nvPr/>
        </p:nvCxnSpPr>
        <p:spPr>
          <a:xfrm flipH="1">
            <a:off x="2766065" y="2148984"/>
            <a:ext cx="1" cy="286351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DECF27D-EDF6-496B-9F73-8A0249F3CCE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839441" y="2148984"/>
            <a:ext cx="0" cy="286351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D92E0AD-9EFE-4D6E-B330-B37295FEC39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954820" y="2208386"/>
            <a:ext cx="0" cy="28017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고정 보호</a:t>
            </a:r>
          </a:p>
        </p:txBody>
      </p:sp>
      <p:sp>
        <p:nvSpPr>
          <p:cNvPr id="6" name="원통형 5">
            <a:extLst>
              <a:ext uri="{FF2B5EF4-FFF2-40B4-BE49-F238E27FC236}">
                <a16:creationId xmlns:a16="http://schemas.microsoft.com/office/drawing/2014/main" id="{CFD3696F-01B0-43CF-860D-AB6D0B09259B}"/>
              </a:ext>
            </a:extLst>
          </p:cNvPr>
          <p:cNvSpPr/>
          <p:nvPr/>
        </p:nvSpPr>
        <p:spPr>
          <a:xfrm>
            <a:off x="4483432" y="1526399"/>
            <a:ext cx="712017" cy="622585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공격자 </a:t>
            </a:r>
          </a:p>
        </p:txBody>
      </p:sp>
      <p:sp>
        <p:nvSpPr>
          <p:cNvPr id="7" name="원통형 6">
            <a:extLst>
              <a:ext uri="{FF2B5EF4-FFF2-40B4-BE49-F238E27FC236}">
                <a16:creationId xmlns:a16="http://schemas.microsoft.com/office/drawing/2014/main" id="{31916D4D-06F0-4AF1-8870-97C09B973EA5}"/>
              </a:ext>
            </a:extLst>
          </p:cNvPr>
          <p:cNvSpPr/>
          <p:nvPr/>
        </p:nvSpPr>
        <p:spPr>
          <a:xfrm>
            <a:off x="2410057" y="1526399"/>
            <a:ext cx="712017" cy="622585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사용자</a:t>
            </a:r>
          </a:p>
        </p:txBody>
      </p:sp>
      <p:sp>
        <p:nvSpPr>
          <p:cNvPr id="8" name="원통형 7">
            <a:extLst>
              <a:ext uri="{FF2B5EF4-FFF2-40B4-BE49-F238E27FC236}">
                <a16:creationId xmlns:a16="http://schemas.microsoft.com/office/drawing/2014/main" id="{D119ED91-3C7A-41D7-81AA-7F7BDB9D0A34}"/>
              </a:ext>
            </a:extLst>
          </p:cNvPr>
          <p:cNvSpPr/>
          <p:nvPr/>
        </p:nvSpPr>
        <p:spPr>
          <a:xfrm>
            <a:off x="6558487" y="1526399"/>
            <a:ext cx="792665" cy="657635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WebApp</a:t>
            </a:r>
            <a:endParaRPr lang="ko-KR" altLang="en-US" sz="1050" b="1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4CCDE18-B5E8-436B-9931-7DAD248F1F97}"/>
              </a:ext>
            </a:extLst>
          </p:cNvPr>
          <p:cNvCxnSpPr>
            <a:cxnSpLocks/>
          </p:cNvCxnSpPr>
          <p:nvPr/>
        </p:nvCxnSpPr>
        <p:spPr>
          <a:xfrm>
            <a:off x="4836864" y="2262150"/>
            <a:ext cx="2117955" cy="63219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42B1B48-8C82-43F6-8BED-44435D07BEA5}"/>
              </a:ext>
            </a:extLst>
          </p:cNvPr>
          <p:cNvCxnSpPr>
            <a:cxnSpLocks/>
          </p:cNvCxnSpPr>
          <p:nvPr/>
        </p:nvCxnSpPr>
        <p:spPr>
          <a:xfrm flipH="1">
            <a:off x="4836864" y="2415684"/>
            <a:ext cx="2124379" cy="213585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DFC222C-69F9-4517-8522-B357F402FDC3}"/>
              </a:ext>
            </a:extLst>
          </p:cNvPr>
          <p:cNvSpPr/>
          <p:nvPr/>
        </p:nvSpPr>
        <p:spPr>
          <a:xfrm>
            <a:off x="2864837" y="3366005"/>
            <a:ext cx="1713720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공격자 세션쿠기로  로그인 시도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A0B2095-9D59-4646-9C8C-363181B4FE0B}"/>
              </a:ext>
            </a:extLst>
          </p:cNvPr>
          <p:cNvCxnSpPr>
            <a:cxnSpLocks/>
          </p:cNvCxnSpPr>
          <p:nvPr/>
        </p:nvCxnSpPr>
        <p:spPr>
          <a:xfrm>
            <a:off x="2763919" y="3548315"/>
            <a:ext cx="4197324" cy="1980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AEBB3D7-BBA0-4C1D-A9DC-4BF07529D5CB}"/>
              </a:ext>
            </a:extLst>
          </p:cNvPr>
          <p:cNvCxnSpPr>
            <a:cxnSpLocks/>
          </p:cNvCxnSpPr>
          <p:nvPr/>
        </p:nvCxnSpPr>
        <p:spPr>
          <a:xfrm flipH="1">
            <a:off x="2763919" y="2736674"/>
            <a:ext cx="2072946" cy="22813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5C02929-AD8A-4969-8907-97CA1BE710CA}"/>
              </a:ext>
            </a:extLst>
          </p:cNvPr>
          <p:cNvCxnSpPr>
            <a:cxnSpLocks/>
          </p:cNvCxnSpPr>
          <p:nvPr/>
        </p:nvCxnSpPr>
        <p:spPr>
          <a:xfrm>
            <a:off x="4836864" y="4392361"/>
            <a:ext cx="2117955" cy="21832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DEE486C-4DBB-456A-AFB6-176E545872A9}"/>
              </a:ext>
            </a:extLst>
          </p:cNvPr>
          <p:cNvCxnSpPr>
            <a:cxnSpLocks/>
          </p:cNvCxnSpPr>
          <p:nvPr/>
        </p:nvCxnSpPr>
        <p:spPr>
          <a:xfrm flipH="1">
            <a:off x="2766067" y="3826638"/>
            <a:ext cx="4195176" cy="2666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A125091-5A4C-47CE-966C-8419850BA4E5}"/>
              </a:ext>
            </a:extLst>
          </p:cNvPr>
          <p:cNvSpPr/>
          <p:nvPr/>
        </p:nvSpPr>
        <p:spPr>
          <a:xfrm>
            <a:off x="5563367" y="2099893"/>
            <a:ext cx="586070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접속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925A1C2-BAD8-4960-8691-5484284CA251}"/>
              </a:ext>
            </a:extLst>
          </p:cNvPr>
          <p:cNvSpPr/>
          <p:nvPr/>
        </p:nvSpPr>
        <p:spPr>
          <a:xfrm>
            <a:off x="5074130" y="2549997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C133E31-F7A6-43DE-BF64-C87993F4876A}"/>
              </a:ext>
            </a:extLst>
          </p:cNvPr>
          <p:cNvSpPr/>
          <p:nvPr/>
        </p:nvSpPr>
        <p:spPr>
          <a:xfrm>
            <a:off x="2923836" y="2597152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공격자 세션쿠기 사용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2A1C441-AF0A-4629-AA2A-F74080C3201E}"/>
              </a:ext>
            </a:extLst>
          </p:cNvPr>
          <p:cNvSpPr/>
          <p:nvPr/>
        </p:nvSpPr>
        <p:spPr>
          <a:xfrm>
            <a:off x="2874644" y="3622990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46F7AC2-C3BF-4796-810D-9DAA8612EBE4}"/>
              </a:ext>
            </a:extLst>
          </p:cNvPr>
          <p:cNvSpPr/>
          <p:nvPr/>
        </p:nvSpPr>
        <p:spPr>
          <a:xfrm>
            <a:off x="3245000" y="4081422"/>
            <a:ext cx="835647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로그인 성공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48504F1-6552-44B1-A4F7-F566AE4C7025}"/>
              </a:ext>
            </a:extLst>
          </p:cNvPr>
          <p:cNvSpPr/>
          <p:nvPr/>
        </p:nvSpPr>
        <p:spPr>
          <a:xfrm>
            <a:off x="5132871" y="4571892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 b="1">
                <a:solidFill>
                  <a:srgbClr val="FF0000"/>
                </a:solidFill>
              </a:rPr>
              <a:t>JSESSIONID = 123456</a:t>
            </a:r>
            <a:endParaRPr lang="ko-KR" altLang="en-US" sz="788" b="1">
              <a:solidFill>
                <a:srgbClr val="FF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A6AC1E4-4CC2-4A72-906A-F04C7AA5B0DD}"/>
              </a:ext>
            </a:extLst>
          </p:cNvPr>
          <p:cNvSpPr/>
          <p:nvPr/>
        </p:nvSpPr>
        <p:spPr>
          <a:xfrm>
            <a:off x="4648647" y="4051219"/>
            <a:ext cx="2446296" cy="456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 b="1"/>
              <a:t>공격자 쿠기 값으로 인증되어 있기 때문에</a:t>
            </a:r>
            <a:br>
              <a:rPr lang="en-US" altLang="ko-KR" sz="788" b="1"/>
            </a:br>
            <a:r>
              <a:rPr lang="ko-KR" altLang="en-US" sz="788" b="1"/>
              <a:t>공격자는 사용자 정보를 공유</a:t>
            </a:r>
            <a:br>
              <a:rPr lang="en-US" altLang="ko-KR" sz="788" b="1"/>
            </a:br>
            <a:endParaRPr lang="ko-KR" altLang="en-US" sz="788" b="1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F4FD886-E1B3-4EA5-823C-E49285A2C8C5}"/>
              </a:ext>
            </a:extLst>
          </p:cNvPr>
          <p:cNvSpPr/>
          <p:nvPr/>
        </p:nvSpPr>
        <p:spPr>
          <a:xfrm>
            <a:off x="2923836" y="2894090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</p:spTree>
    <p:extLst>
      <p:ext uri="{BB962C8B-B14F-4D97-AF65-F5344CB8AC3E}">
        <p14:creationId xmlns:p14="http://schemas.microsoft.com/office/powerpoint/2010/main" val="357460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고정 보호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395220-BDAE-4F47-AC06-EDDDDD4C716D}"/>
              </a:ext>
            </a:extLst>
          </p:cNvPr>
          <p:cNvSpPr/>
          <p:nvPr/>
        </p:nvSpPr>
        <p:spPr>
          <a:xfrm>
            <a:off x="482888" y="2362496"/>
            <a:ext cx="883753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</a:t>
            </a:r>
            <a:r>
              <a:rPr lang="ko-KR" altLang="en-US" sz="1600" b="1"/>
              <a:t>http.</a:t>
            </a:r>
            <a:r>
              <a:rPr lang="en-US" altLang="ko-KR" sz="1600" b="1"/>
              <a:t>sessionManagement()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                .sessionFixation().changeSessionId() </a:t>
            </a:r>
            <a:r>
              <a:rPr lang="ko-KR" altLang="en-US" sz="1600" b="1"/>
              <a:t>   </a:t>
            </a:r>
            <a:r>
              <a:rPr lang="en-US" altLang="ko-KR" sz="1600" b="1">
                <a:solidFill>
                  <a:schemeClr val="accent1"/>
                </a:solidFill>
              </a:rPr>
              <a:t>// </a:t>
            </a:r>
            <a:r>
              <a:rPr lang="ko-KR" altLang="en-US" sz="1600" b="1">
                <a:solidFill>
                  <a:schemeClr val="accent1"/>
                </a:solidFill>
              </a:rPr>
              <a:t>기본값</a:t>
            </a:r>
            <a:endParaRPr lang="en-US" altLang="ko-KR" sz="1600" b="1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>
                <a:solidFill>
                  <a:schemeClr val="accent1"/>
                </a:solidFill>
              </a:rPr>
              <a:t>							    </a:t>
            </a:r>
            <a:r>
              <a:rPr lang="ko-KR" altLang="en-US" sz="1600" b="1">
                <a:solidFill>
                  <a:schemeClr val="accent1"/>
                </a:solidFill>
              </a:rPr>
              <a:t>     </a:t>
            </a:r>
            <a:r>
              <a:rPr lang="en-US" altLang="ko-KR" sz="1600" b="1">
                <a:solidFill>
                  <a:schemeClr val="accent1"/>
                </a:solidFill>
              </a:rPr>
              <a:t>// none, migrateSession, newSession</a:t>
            </a:r>
          </a:p>
          <a:p>
            <a:pPr>
              <a:lnSpc>
                <a:spcPct val="150000"/>
              </a:lnSpc>
            </a:pPr>
            <a:r>
              <a:rPr lang="ko-KR" altLang="en-US" sz="160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65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679828" y="1561088"/>
            <a:ext cx="9080806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스프링 시큐리티의</a:t>
            </a:r>
            <a:r>
              <a:rPr lang="en-US" altLang="ko-KR" sz="1600" b="1"/>
              <a:t> </a:t>
            </a:r>
            <a:r>
              <a:rPr lang="ko-KR" altLang="en-US" sz="1600" b="1"/>
              <a:t>보안 설정 </a:t>
            </a:r>
            <a:r>
              <a:rPr lang="en-US" altLang="ko-KR" sz="1600" b="1"/>
              <a:t>API </a:t>
            </a:r>
            <a:r>
              <a:rPr lang="ko-KR" altLang="en-US" sz="1600" b="1"/>
              <a:t>와</a:t>
            </a:r>
            <a:r>
              <a:rPr lang="en-US" altLang="ko-KR" sz="1600" b="1"/>
              <a:t> </a:t>
            </a:r>
            <a:r>
              <a:rPr lang="ko-KR" altLang="en-US" sz="1600" b="1"/>
              <a:t>이와 연계된 각 </a:t>
            </a:r>
            <a:r>
              <a:rPr lang="en-US" altLang="ko-KR" sz="1600" b="1"/>
              <a:t>Filter </a:t>
            </a:r>
            <a:r>
              <a:rPr lang="ko-KR" altLang="en-US" sz="1600" b="1"/>
              <a:t>들에 대해 학습한다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각 </a:t>
            </a:r>
            <a:r>
              <a:rPr lang="en-US" altLang="ko-KR" sz="1400"/>
              <a:t>API </a:t>
            </a:r>
            <a:r>
              <a:rPr lang="ko-KR" altLang="en-US" sz="1400"/>
              <a:t>의 개념과 기본적인 사용법</a:t>
            </a:r>
            <a:r>
              <a:rPr lang="en-US" altLang="ko-KR" sz="1400"/>
              <a:t>, API </a:t>
            </a:r>
            <a:r>
              <a:rPr lang="ko-KR" altLang="en-US" sz="1400"/>
              <a:t>처리 과정</a:t>
            </a:r>
            <a:r>
              <a:rPr lang="en-US" altLang="ko-KR" sz="1400"/>
              <a:t>, API </a:t>
            </a:r>
            <a:r>
              <a:rPr lang="ko-KR" altLang="en-US" sz="1400"/>
              <a:t>동작방식 등 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API </a:t>
            </a:r>
            <a:r>
              <a:rPr lang="ko-KR" altLang="en-US" sz="1400"/>
              <a:t>설정 시 생성 및 초기화 되어 사용자의 요청을 처리하는 </a:t>
            </a:r>
            <a:r>
              <a:rPr lang="en-US" altLang="ko-KR" sz="1400"/>
              <a:t>Filter </a:t>
            </a:r>
            <a:r>
              <a:rPr lang="ko-KR" altLang="en-US" sz="1400"/>
              <a:t>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스프링 시큐리티 내부 아키텍처와 각 객체의 역할 및 처리과정을 학습한다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초기화 과정</a:t>
            </a:r>
            <a:r>
              <a:rPr lang="en-US" altLang="ko-KR" sz="1400"/>
              <a:t>, </a:t>
            </a:r>
            <a:r>
              <a:rPr lang="ko-KR" altLang="en-US" sz="1400"/>
              <a:t>인증 과정</a:t>
            </a:r>
            <a:r>
              <a:rPr lang="en-US" altLang="ko-KR" sz="1400"/>
              <a:t>, </a:t>
            </a:r>
            <a:r>
              <a:rPr lang="ko-KR" altLang="en-US" sz="1400"/>
              <a:t>인가과정</a:t>
            </a:r>
            <a:r>
              <a:rPr lang="en-US" altLang="ko-KR" sz="1400"/>
              <a:t> </a:t>
            </a:r>
            <a:r>
              <a:rPr lang="ko-KR" altLang="en-US" sz="1400"/>
              <a:t>등을 아키텍처적인 관점에서 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실전 프로젝트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기능 구현 </a:t>
            </a:r>
            <a:r>
              <a:rPr lang="en-US" altLang="ko-KR" sz="1400"/>
              <a:t>– Form </a:t>
            </a:r>
            <a:r>
              <a:rPr lang="ko-KR" altLang="en-US" sz="1400"/>
              <a:t>방식</a:t>
            </a:r>
            <a:r>
              <a:rPr lang="en-US" altLang="ko-KR" sz="1400"/>
              <a:t>, Ajax </a:t>
            </a:r>
            <a:r>
              <a:rPr lang="ko-KR" altLang="en-US" sz="1400"/>
              <a:t>인증 처리 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인가 기능 구현 </a:t>
            </a:r>
            <a:r>
              <a:rPr lang="en-US" altLang="ko-KR" sz="1400"/>
              <a:t>– DB </a:t>
            </a:r>
            <a:r>
              <a:rPr lang="ko-KR" altLang="en-US" sz="1400"/>
              <a:t>와</a:t>
            </a:r>
            <a:r>
              <a:rPr lang="en-US" altLang="ko-KR" sz="1400"/>
              <a:t> </a:t>
            </a:r>
            <a:r>
              <a:rPr lang="ko-KR" altLang="en-US" sz="1400"/>
              <a:t>연동해서 권한 제어 시스템 구현</a:t>
            </a:r>
            <a:endParaRPr lang="en-US" altLang="ko-KR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235659" y="898924"/>
            <a:ext cx="199605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강의 내용</a:t>
            </a:r>
          </a:p>
        </p:txBody>
      </p:sp>
    </p:spTree>
    <p:extLst>
      <p:ext uri="{BB962C8B-B14F-4D97-AF65-F5344CB8AC3E}">
        <p14:creationId xmlns:p14="http://schemas.microsoft.com/office/powerpoint/2010/main" val="29192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3618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정책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395220-BDAE-4F47-AC06-EDDDDD4C716D}"/>
              </a:ext>
            </a:extLst>
          </p:cNvPr>
          <p:cNvSpPr/>
          <p:nvPr/>
        </p:nvSpPr>
        <p:spPr>
          <a:xfrm>
            <a:off x="482888" y="2062776"/>
            <a:ext cx="883753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</a:t>
            </a:r>
            <a:r>
              <a:rPr lang="ko-KR" altLang="en-US" sz="1600" b="1"/>
              <a:t>http.</a:t>
            </a:r>
            <a:r>
              <a:rPr lang="en-US" altLang="ko-KR" sz="1600" b="1"/>
              <a:t>sessionManagement()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                .sessionCreationPolicy(SessionCreationPolicy. If_Required )</a:t>
            </a:r>
            <a:endParaRPr lang="en-US" altLang="ko-KR" sz="1600" b="1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/>
              <a:t>}</a:t>
            </a:r>
            <a:endParaRPr lang="en-US" altLang="ko-KR" sz="1600"/>
          </a:p>
          <a:p>
            <a:pPr>
              <a:lnSpc>
                <a:spcPct val="150000"/>
              </a:lnSpc>
            </a:pPr>
            <a:endParaRPr lang="en-US" altLang="ko-KR" sz="1600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Always 		:  </a:t>
            </a:r>
            <a:r>
              <a:rPr lang="ko-KR" altLang="en-US" sz="1200" b="1"/>
              <a:t>스프링 시큐리티가 항상 세션 생성</a:t>
            </a:r>
            <a:endParaRPr lang="en-US" altLang="ko-KR" sz="1200" b="1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If_Required 	:  </a:t>
            </a:r>
            <a:r>
              <a:rPr lang="ko-KR" altLang="en-US" sz="1200" b="1"/>
              <a:t>스프링 시큐리티가 필요 시 생성</a:t>
            </a:r>
            <a:r>
              <a:rPr lang="en-US" altLang="ko-KR" sz="1200" b="1"/>
              <a:t>(</a:t>
            </a:r>
            <a:r>
              <a:rPr lang="ko-KR" altLang="en-US" sz="1200" b="1"/>
              <a:t>기본값</a:t>
            </a:r>
            <a:r>
              <a:rPr lang="en-US" altLang="ko-KR" sz="1200" b="1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Never   		:  </a:t>
            </a:r>
            <a:r>
              <a:rPr lang="ko-KR" altLang="en-US" sz="1200" b="1"/>
              <a:t>스프링 시큐리티가 생성하지 않지만 이미 존재하면 사용</a:t>
            </a:r>
            <a:endParaRPr lang="en-US" altLang="ko-KR" sz="1200" b="1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Stateless	 	:  </a:t>
            </a:r>
            <a:r>
              <a:rPr lang="ko-KR" altLang="en-US" sz="1200" b="1"/>
              <a:t>스프링 시큐리티가 생성하지 않고 존재해도 사용하지 않음</a:t>
            </a:r>
            <a:endParaRPr lang="ko-KR" altLang="en-US" sz="1200"/>
          </a:p>
        </p:txBody>
      </p:sp>
      <p:sp>
        <p:nvSpPr>
          <p:cNvPr id="5" name="직사각형 4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67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7272928" cy="74631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</a:t>
            </a:r>
            <a:r>
              <a:rPr lang="ko-KR" altLang="en-US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인가 </a:t>
            </a:r>
            <a:r>
              <a:rPr lang="en-US" altLang="ko-KR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API</a:t>
            </a:r>
            <a:r>
              <a:rPr lang="ko-KR" altLang="en-US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– </a:t>
            </a:r>
            <a:r>
              <a:rPr lang="ko-KR" altLang="en-US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권한 설정 및 표현식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5044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이해 </a:t>
            </a:r>
            <a:endParaRPr lang="ko-KR" altLang="en-US" sz="140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29320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84E0C0-A801-4351-BA9F-6F090BC0B104}"/>
              </a:ext>
            </a:extLst>
          </p:cNvPr>
          <p:cNvSpPr txBox="1"/>
          <p:nvPr/>
        </p:nvSpPr>
        <p:spPr>
          <a:xfrm>
            <a:off x="101487" y="760763"/>
            <a:ext cx="32880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권한 설정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C907E9-942B-4D5B-ABA6-6643562F8760}"/>
              </a:ext>
            </a:extLst>
          </p:cNvPr>
          <p:cNvSpPr/>
          <p:nvPr/>
        </p:nvSpPr>
        <p:spPr>
          <a:xfrm>
            <a:off x="645347" y="1412943"/>
            <a:ext cx="6683921" cy="4111895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>
                <a:latin typeface="NanumGothic" panose="020D0604000000000000" pitchFamily="34" charset="-127"/>
                <a:ea typeface="NanumGothic" panose="020D0604000000000000" pitchFamily="34" charset="-127"/>
              </a:rPr>
              <a:t>선언적 방식</a:t>
            </a:r>
            <a:endParaRPr lang="en-US" altLang="ko-KR" sz="1600" b="1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NanumGothic" panose="020D0604000000000000" pitchFamily="34" charset="-127"/>
                <a:ea typeface="NanumGothic" panose="020D0604000000000000" pitchFamily="34" charset="-127"/>
              </a:rPr>
              <a:t>URL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NanumGothic" panose="020D0604000000000000" pitchFamily="34" charset="-127"/>
                <a:ea typeface="NanumGothic" panose="020D0604000000000000" pitchFamily="34" charset="-127"/>
              </a:rPr>
              <a:t>http.antMatchers("/users/**").hasRole(“USER")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NanumGothic" panose="020D0604000000000000" pitchFamily="34" charset="-127"/>
                <a:ea typeface="NanumGothic" panose="020D0604000000000000" pitchFamily="34" charset="-127"/>
              </a:rPr>
              <a:t>Method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NanumGothic" panose="020D0604000000000000" pitchFamily="34" charset="-127"/>
                <a:ea typeface="NanumGothic" panose="020D0604000000000000" pitchFamily="34" charset="-127"/>
              </a:rPr>
              <a:t>@PreAuthorize(“hasRole(‘USER’)”)</a:t>
            </a:r>
          </a:p>
          <a:p>
            <a:pPr lvl="2">
              <a:lnSpc>
                <a:spcPct val="150000"/>
              </a:lnSpc>
            </a:pPr>
            <a:r>
              <a:rPr lang="en-US" altLang="ko-KR" sz="1600">
                <a:latin typeface="NanumGothic" panose="020D0604000000000000" pitchFamily="34" charset="-127"/>
                <a:ea typeface="NanumGothic" panose="020D0604000000000000" pitchFamily="34" charset="-127"/>
              </a:rPr>
              <a:t>     public void user(){ System.out.println(“user”)}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>
                <a:latin typeface="NanumGothic" panose="020D0604000000000000" pitchFamily="34" charset="-127"/>
                <a:ea typeface="NanumGothic" panose="020D0604000000000000" pitchFamily="34" charset="-127"/>
              </a:rPr>
              <a:t>명령형 방식 </a:t>
            </a:r>
            <a:r>
              <a:rPr lang="en-US" altLang="ko-KR" sz="1600" b="1">
                <a:latin typeface="NanumGothic" panose="020D0604000000000000" pitchFamily="34" charset="-127"/>
                <a:ea typeface="NanumGothic" panose="020D0604000000000000" pitchFamily="34" charset="-127"/>
              </a:rPr>
              <a:t>– DB </a:t>
            </a:r>
            <a:r>
              <a:rPr lang="ko-KR" altLang="en-US" sz="1600" b="1">
                <a:latin typeface="NanumGothic" panose="020D0604000000000000" pitchFamily="34" charset="-127"/>
                <a:ea typeface="NanumGothic" panose="020D0604000000000000" pitchFamily="34" charset="-127"/>
              </a:rPr>
              <a:t>연동 프로그래밍</a:t>
            </a:r>
            <a:endParaRPr lang="en-US" altLang="ko-KR" sz="1600" b="1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NanumGothic" panose="020D0604000000000000" pitchFamily="34" charset="-127"/>
                <a:ea typeface="NanumGothic" panose="020D0604000000000000" pitchFamily="34" charset="-127"/>
              </a:rPr>
              <a:t>URL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NanumGothic" panose="020D0604000000000000" pitchFamily="34" charset="-127"/>
                <a:ea typeface="NanumGothic" panose="020D0604000000000000" pitchFamily="34" charset="-127"/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262175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32880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권한 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032D6A-ECF9-4320-A91B-9DA2EEEF48BD}"/>
              </a:ext>
            </a:extLst>
          </p:cNvPr>
          <p:cNvSpPr/>
          <p:nvPr/>
        </p:nvSpPr>
        <p:spPr>
          <a:xfrm>
            <a:off x="693155" y="1176390"/>
            <a:ext cx="8315053" cy="364715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endParaRPr lang="en-US" altLang="ko-KR" sz="140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en-US" altLang="ko-KR" sz="1400">
                <a:latin typeface="NanumGothic" panose="020D0604000000000000" pitchFamily="34" charset="-127"/>
                <a:ea typeface="NanumGothic" panose="020D0604000000000000" pitchFamily="34" charset="-127"/>
              </a:rPr>
              <a:t>@Bean</a:t>
            </a:r>
          </a:p>
          <a:p>
            <a:r>
              <a:rPr lang="en-US" altLang="ko-KR" sz="1400">
                <a:latin typeface="NanumGothic" panose="020D0604000000000000" pitchFamily="34" charset="-127"/>
                <a:ea typeface="NanumGothic" panose="020D0604000000000000" pitchFamily="34" charset="-127"/>
              </a:rPr>
              <a:t>public SecurityFilterChain securityFilterChain(HttpSecurity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NanumGothic" panose="020D0604000000000000" pitchFamily="34" charset="-127"/>
                <a:ea typeface="NanumGothic" panose="020D0604000000000000" pitchFamily="34" charset="-127"/>
              </a:rPr>
              <a:t>    http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NanumGothic" panose="020D0604000000000000" pitchFamily="34" charset="-127"/>
                <a:ea typeface="NanumGothic" panose="020D0604000000000000" pitchFamily="34" charset="-127"/>
              </a:rPr>
              <a:t>       </a:t>
            </a:r>
            <a:r>
              <a:rPr lang="en-US" altLang="ko-KR" sz="1400">
                <a:solidFill>
                  <a:schemeClr val="bg1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1400">
                <a:latin typeface="NanumGothic" panose="020D0604000000000000" pitchFamily="34" charset="-127"/>
                <a:ea typeface="NanumGothic" panose="020D0604000000000000" pitchFamily="34" charset="-127"/>
              </a:rPr>
              <a:t>.antMatcher(“/shop/**”)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NanumGothic" panose="020D0604000000000000" pitchFamily="34" charset="-127"/>
                <a:ea typeface="NanumGothic" panose="020D0604000000000000" pitchFamily="34" charset="-127"/>
              </a:rPr>
              <a:t>        .authorizeRequests()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NanumGothic" panose="020D0604000000000000" pitchFamily="34" charset="-127"/>
                <a:ea typeface="NanumGothic" panose="020D0604000000000000" pitchFamily="34" charset="-127"/>
              </a:rPr>
              <a:t>            .antMatchers(“/shop/login”, “/shop/users/**”).permitAll()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NanumGothic" panose="020D0604000000000000" pitchFamily="34" charset="-127"/>
                <a:ea typeface="NanumGothic" panose="020D0604000000000000" pitchFamily="34" charset="-127"/>
              </a:rPr>
              <a:t>	  .antMatchers(“/shop/mypage”).hasRole(“USER”)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NanumGothic" panose="020D0604000000000000" pitchFamily="34" charset="-127"/>
                <a:ea typeface="NanumGothic" panose="020D0604000000000000" pitchFamily="34" charset="-127"/>
              </a:rPr>
              <a:t>            .antMatchers("/shop/admin/pay").access("hasRole('ADMIN')");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NanumGothic" panose="020D0604000000000000" pitchFamily="34" charset="-127"/>
                <a:ea typeface="NanumGothic" panose="020D0604000000000000" pitchFamily="34" charset="-127"/>
              </a:rPr>
              <a:t>	  .antMatchers("/shop/admin/**").access("hasRole('ADMIN') or hasRole(‘SYS ')");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NanumGothic" panose="020D0604000000000000" pitchFamily="34" charset="-127"/>
                <a:ea typeface="NanumGothic" panose="020D0604000000000000" pitchFamily="34" charset="-127"/>
              </a:rPr>
              <a:t>            .anyRequest().authenticated()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NanumGothic" panose="020D0604000000000000" pitchFamily="34" charset="-127"/>
                <a:ea typeface="NanumGothic" panose="020D0604000000000000" pitchFamily="34" charset="-127"/>
              </a:rPr>
              <a:t>       }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107B7B7-1A84-4A89-ABF0-28C374A3BB0C}"/>
              </a:ext>
            </a:extLst>
          </p:cNvPr>
          <p:cNvSpPr/>
          <p:nvPr/>
        </p:nvSpPr>
        <p:spPr>
          <a:xfrm>
            <a:off x="1220111" y="4823542"/>
            <a:ext cx="6968574" cy="33464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rgbClr val="0070C0"/>
                </a:solidFill>
              </a:rPr>
              <a:t>※ </a:t>
            </a:r>
            <a:r>
              <a:rPr lang="ko-KR" altLang="en-US" sz="1200" b="1">
                <a:solidFill>
                  <a:srgbClr val="0070C0"/>
                </a:solidFill>
              </a:rPr>
              <a:t>주의 사항 </a:t>
            </a:r>
            <a:r>
              <a:rPr lang="en-US" altLang="ko-KR" sz="1200" b="1">
                <a:solidFill>
                  <a:srgbClr val="0070C0"/>
                </a:solidFill>
              </a:rPr>
              <a:t>- </a:t>
            </a:r>
            <a:r>
              <a:rPr lang="ko-KR" altLang="en-US" sz="1200" b="1">
                <a:solidFill>
                  <a:srgbClr val="0070C0"/>
                </a:solidFill>
              </a:rPr>
              <a:t>설정 시 구체적인 경로가 먼저 오고 그것 보다 큰 범위의 경로가 뒤에 오도록 해야 한다</a:t>
            </a:r>
            <a:endParaRPr lang="ko-KR" altLang="en-US" sz="12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52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29450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표현식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063A56C-8F61-45A5-8135-766AD1CB6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3775"/>
              </p:ext>
            </p:extLst>
          </p:nvPr>
        </p:nvGraphicFramePr>
        <p:xfrm>
          <a:off x="820112" y="1344493"/>
          <a:ext cx="8263818" cy="3860023"/>
        </p:xfrm>
        <a:graphic>
          <a:graphicData uri="http://schemas.openxmlformats.org/drawingml/2006/table">
            <a:tbl>
              <a:tblPr/>
              <a:tblGrid>
                <a:gridCol w="2575033">
                  <a:extLst>
                    <a:ext uri="{9D8B030D-6E8A-4147-A177-3AD203B41FA5}">
                      <a16:colId xmlns:a16="http://schemas.microsoft.com/office/drawing/2014/main" val="4265620116"/>
                    </a:ext>
                  </a:extLst>
                </a:gridCol>
                <a:gridCol w="5688785">
                  <a:extLst>
                    <a:ext uri="{9D8B030D-6E8A-4147-A177-3AD203B41FA5}">
                      <a16:colId xmlns:a16="http://schemas.microsoft.com/office/drawing/2014/main" val="2682167208"/>
                    </a:ext>
                  </a:extLst>
                </a:gridCol>
              </a:tblGrid>
              <a:tr h="27865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메소드</a:t>
                      </a:r>
                      <a:endParaRPr lang="ko-KR" altLang="en-US" sz="1100" b="0" i="0">
                        <a:solidFill>
                          <a:srgbClr val="666666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 동작</a:t>
                      </a:r>
                      <a:endParaRPr lang="ko-KR" altLang="en-US" sz="1100" b="0" i="0">
                        <a:solidFill>
                          <a:srgbClr val="666666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574337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 authenticated()</a:t>
                      </a:r>
                      <a:endParaRPr lang="en-US" sz="1100" b="0" i="0">
                        <a:solidFill>
                          <a:srgbClr val="666666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 i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 인증된 사용자의 접근을 허용</a:t>
                      </a:r>
                      <a:endParaRPr lang="ko-KR" altLang="en-US" sz="1100" b="0" i="0">
                        <a:solidFill>
                          <a:srgbClr val="666666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27665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 fullyAuthenticated()</a:t>
                      </a:r>
                      <a:endParaRPr lang="en-US" sz="1100" b="0" i="0">
                        <a:solidFill>
                          <a:srgbClr val="666666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 i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 인증된 사용자의 접근을 허용</a:t>
                      </a:r>
                      <a:r>
                        <a:rPr lang="en-US" altLang="ko-KR" sz="1100" b="0" i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en-US" altLang="ko-KR" sz="1100" b="0" i="0" baseline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rememberMe </a:t>
                      </a:r>
                      <a:r>
                        <a:rPr lang="ko-KR" altLang="en-US" sz="1100" b="0" i="0" baseline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인증 제외</a:t>
                      </a:r>
                      <a:endParaRPr lang="ko-KR" altLang="en-US" sz="1100" b="0" i="0">
                        <a:solidFill>
                          <a:srgbClr val="666666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108657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 permitAll()</a:t>
                      </a:r>
                      <a:endParaRPr lang="en-US" sz="1100" b="0" i="0">
                        <a:solidFill>
                          <a:srgbClr val="666666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 i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 무조건 접근을 허용</a:t>
                      </a:r>
                      <a:endParaRPr lang="ko-KR" altLang="en-US" sz="1100" b="0" i="0">
                        <a:solidFill>
                          <a:srgbClr val="666666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043246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 denyAll()</a:t>
                      </a:r>
                      <a:endParaRPr lang="en-US" sz="1100" b="0" i="0">
                        <a:solidFill>
                          <a:srgbClr val="666666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 i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 무조건 접근을 허용하지 않음</a:t>
                      </a:r>
                      <a:endParaRPr lang="ko-KR" altLang="en-US" sz="1100" b="0" i="0">
                        <a:solidFill>
                          <a:srgbClr val="666666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999274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 anonymous()</a:t>
                      </a:r>
                      <a:endParaRPr lang="en-US" sz="1100" b="0" i="0">
                        <a:solidFill>
                          <a:srgbClr val="666666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 i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 익명사용자의 접근을 허용</a:t>
                      </a:r>
                      <a:endParaRPr lang="ko-KR" altLang="en-US" sz="1100" b="0" i="0">
                        <a:solidFill>
                          <a:srgbClr val="666666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601465"/>
                  </a:ext>
                </a:extLst>
              </a:tr>
              <a:tr h="378855">
                <a:tc>
                  <a:txBody>
                    <a:bodyPr/>
                    <a:lstStyle/>
                    <a:p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 rememberMe()</a:t>
                      </a:r>
                      <a:endParaRPr lang="en-US" sz="1100" b="0" i="0">
                        <a:solidFill>
                          <a:srgbClr val="666666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 i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 기억하기를 통해 인증된 사용자의 접근을 허용</a:t>
                      </a:r>
                      <a:endParaRPr lang="ko-KR" altLang="en-US" sz="1100" b="0" i="0">
                        <a:solidFill>
                          <a:srgbClr val="666666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983916"/>
                  </a:ext>
                </a:extLst>
              </a:tr>
              <a:tr h="313177">
                <a:tc>
                  <a:txBody>
                    <a:bodyPr/>
                    <a:lstStyle/>
                    <a:p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 access(String)</a:t>
                      </a:r>
                      <a:endParaRPr lang="en-US" sz="1100" b="0" i="0">
                        <a:solidFill>
                          <a:srgbClr val="666666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 i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 주어진 </a:t>
                      </a:r>
                      <a:r>
                        <a:rPr lang="en-US" altLang="ko-KR" sz="1100" b="0" i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SpEL </a:t>
                      </a:r>
                      <a:r>
                        <a:rPr lang="ko-KR" altLang="en-US" sz="1100" b="0" i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표현식의 평가 결과가 </a:t>
                      </a:r>
                      <a:r>
                        <a:rPr lang="en-US" altLang="ko-KR" sz="1100" b="0" i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true</a:t>
                      </a:r>
                      <a:r>
                        <a:rPr lang="ko-KR" altLang="en-US" sz="1100" b="0" i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이면 접근을 허용</a:t>
                      </a:r>
                      <a:endParaRPr lang="ko-KR" altLang="en-US" sz="1100" b="0" i="0">
                        <a:solidFill>
                          <a:srgbClr val="666666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320682"/>
                  </a:ext>
                </a:extLst>
              </a:tr>
              <a:tr h="323271">
                <a:tc>
                  <a:txBody>
                    <a:bodyPr/>
                    <a:lstStyle/>
                    <a:p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 </a:t>
                      </a:r>
                      <a:r>
                        <a:rPr lang="en-US" altLang="ko-KR" sz="1100" b="0" i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hasRole(String)</a:t>
                      </a: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 i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사용자가 주어진 역할이 있다면 접근을 허용 </a:t>
                      </a:r>
                      <a:endParaRPr lang="en-US" altLang="ko-KR" sz="1100" b="0" i="0">
                        <a:solidFill>
                          <a:srgbClr val="000000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774182"/>
                  </a:ext>
                </a:extLst>
              </a:tr>
              <a:tr h="278163">
                <a:tc>
                  <a:txBody>
                    <a:bodyPr/>
                    <a:lstStyle/>
                    <a:p>
                      <a:r>
                        <a:rPr lang="en-US" altLang="ko-KR" sz="1100" b="0" i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hasAuthority(String)</a:t>
                      </a: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 </a:t>
                      </a:r>
                      <a:endParaRPr lang="en-US" sz="1100" b="0" i="0">
                        <a:solidFill>
                          <a:srgbClr val="666666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 i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사용자가 주어진 권한이 있다면</a:t>
                      </a:r>
                      <a:r>
                        <a:rPr lang="en-US" altLang="ko-KR" sz="1100" b="0" i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ko-KR" altLang="en-US" sz="1100" b="0" i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접근을 허용</a:t>
                      </a:r>
                      <a:endParaRPr lang="ko-KR" altLang="en-US" sz="1100" b="0" i="0">
                        <a:solidFill>
                          <a:srgbClr val="666666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814521"/>
                  </a:ext>
                </a:extLst>
              </a:tr>
              <a:tr h="270646">
                <a:tc>
                  <a:txBody>
                    <a:bodyPr/>
                    <a:lstStyle/>
                    <a:p>
                      <a:pPr marL="0" marR="0" lvl="0" indent="0" algn="l" defTabSz="80008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 </a:t>
                      </a:r>
                      <a:r>
                        <a:rPr lang="en-US" altLang="ko-KR" sz="1100" b="0" i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hasAnyRole(String...)</a:t>
                      </a:r>
                      <a:endParaRPr lang="en-US" altLang="ko-KR" sz="1100" b="0" i="0">
                        <a:solidFill>
                          <a:srgbClr val="666666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 i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 사용자가 주어진 권한이 있다면 접근을 허용</a:t>
                      </a:r>
                      <a:endParaRPr lang="ko-KR" altLang="en-US" sz="1100" b="0" i="0">
                        <a:solidFill>
                          <a:srgbClr val="666666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97000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altLang="ko-KR" sz="1100" b="0" i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hasAnyAuthority(String...)</a:t>
                      </a:r>
                      <a:endParaRPr lang="en-US" altLang="ko-KR" sz="1100" b="0" i="0">
                        <a:solidFill>
                          <a:srgbClr val="666666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008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 사용자가 주어진 권한 중 어떤 것이라도 있다면 접근을 허용</a:t>
                      </a:r>
                      <a:endParaRPr lang="ko-KR" altLang="en-US" sz="1100" b="0" i="0">
                        <a:solidFill>
                          <a:srgbClr val="666666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004513"/>
                  </a:ext>
                </a:extLst>
              </a:tr>
              <a:tr h="345333">
                <a:tc>
                  <a:txBody>
                    <a:bodyPr/>
                    <a:lstStyle/>
                    <a:p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 hasIpAddress(String)</a:t>
                      </a:r>
                      <a:endParaRPr lang="en-US" sz="1100" b="0" i="0">
                        <a:solidFill>
                          <a:srgbClr val="666666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 i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 주어진 </a:t>
                      </a:r>
                      <a:r>
                        <a:rPr lang="en-US" altLang="ko-KR" sz="1100" b="0" i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IP</a:t>
                      </a:r>
                      <a:r>
                        <a:rPr lang="ko-KR" altLang="en-US" sz="1100" b="0" i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로부터 요청이 왔다면 접근을 허용</a:t>
                      </a:r>
                      <a:endParaRPr lang="ko-KR" altLang="en-US" sz="1100" b="0" i="0">
                        <a:solidFill>
                          <a:srgbClr val="666666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130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5"/>
            <a:ext cx="6323275" cy="79513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</a:t>
            </a:r>
            <a:r>
              <a:rPr lang="ko-KR" altLang="en-US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인증</a:t>
            </a:r>
            <a:r>
              <a:rPr lang="en-US" altLang="ko-KR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/</a:t>
            </a:r>
            <a:r>
              <a:rPr lang="ko-KR" altLang="en-US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인가 </a:t>
            </a:r>
            <a:r>
              <a:rPr lang="en-US" altLang="ko-KR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API</a:t>
            </a:r>
            <a:r>
              <a:rPr lang="ko-KR" altLang="en-US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– ExceptionTranslationFilter</a:t>
            </a:r>
            <a:br>
              <a:rPr lang="en-US" altLang="ko-KR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en-US" altLang="ko-KR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		   </a:t>
            </a:r>
            <a:r>
              <a:rPr lang="ko-KR" altLang="en-US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RequestCacheAwareFilter</a:t>
            </a:r>
            <a:endParaRPr lang="ko-KR" altLang="en-US" sz="2101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B5ADC75-1AA2-4419-B4C4-DD98CF4AFA82}"/>
              </a:ext>
            </a:extLst>
          </p:cNvPr>
          <p:cNvSpPr/>
          <p:nvPr/>
        </p:nvSpPr>
        <p:spPr>
          <a:xfrm>
            <a:off x="971907" y="3334386"/>
            <a:ext cx="35044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이해 </a:t>
            </a:r>
            <a:endParaRPr lang="ko-KR" altLang="en-US" sz="140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06728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377061" y="1214752"/>
            <a:ext cx="7986027" cy="4016484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AuthenticationException</a:t>
            </a:r>
            <a:endParaRPr lang="en-US" altLang="ko-KR" sz="1400" b="1"/>
          </a:p>
          <a:p>
            <a:pPr marL="549516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</a:t>
            </a:r>
            <a:r>
              <a:rPr lang="en-US" altLang="ko-KR" sz="1400" b="1"/>
              <a:t> </a:t>
            </a:r>
            <a:r>
              <a:rPr lang="ko-KR" altLang="en-US" sz="1400" b="1"/>
              <a:t>예외 처리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/>
              <a:t>AuthenticationEntryPoint </a:t>
            </a:r>
            <a:r>
              <a:rPr lang="ko-KR" altLang="en-US" sz="1400" b="1"/>
              <a:t>호출</a:t>
            </a:r>
            <a:endParaRPr lang="en-US" altLang="ko-KR" sz="1400" b="1"/>
          </a:p>
          <a:p>
            <a:pPr marL="1241364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로그인 페이지 이동</a:t>
            </a:r>
            <a:r>
              <a:rPr lang="en-US" altLang="ko-KR" sz="1200"/>
              <a:t>, 401 </a:t>
            </a:r>
            <a:r>
              <a:rPr lang="ko-KR" altLang="en-US" sz="1200"/>
              <a:t>오류 코드 전달</a:t>
            </a:r>
            <a:r>
              <a:rPr lang="en-US" altLang="ko-KR" sz="1200"/>
              <a:t> </a:t>
            </a:r>
            <a:r>
              <a:rPr lang="ko-KR" altLang="en-US" sz="1200"/>
              <a:t>등</a:t>
            </a:r>
            <a:endParaRPr lang="en-US" altLang="ko-KR" sz="1200"/>
          </a:p>
          <a:p>
            <a:pPr marL="1241364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941876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/>
              <a:t>인증 예외가 발생하기 전의 요청 정보를 저장</a:t>
            </a:r>
            <a:endParaRPr lang="en-US" altLang="ko-KR" sz="1400" b="1"/>
          </a:p>
          <a:p>
            <a:pPr marL="1148493" lvl="3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RequestCache - </a:t>
            </a:r>
            <a:r>
              <a:rPr lang="ko-KR" altLang="en-US" sz="1200"/>
              <a:t>사용자의 이전 요청 정보을 세션에 저장하고 이를 꺼내 오는 캐시 메카니즘</a:t>
            </a:r>
            <a:endParaRPr lang="en-US" altLang="ko-KR" sz="1200" b="1"/>
          </a:p>
          <a:p>
            <a:pPr marL="1447981" lvl="4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SavedRequest - </a:t>
            </a:r>
            <a:r>
              <a:rPr lang="ko-KR" altLang="en-US" sz="1200"/>
              <a:t>사용자가 요청했던 </a:t>
            </a:r>
            <a:r>
              <a:rPr lang="en-US" altLang="ko-KR" sz="1200"/>
              <a:t>request </a:t>
            </a:r>
            <a:r>
              <a:rPr lang="ko-KR" altLang="en-US" sz="1200"/>
              <a:t>파라미터 값들</a:t>
            </a:r>
            <a:r>
              <a:rPr lang="en-US" altLang="ko-KR" sz="1200"/>
              <a:t>, </a:t>
            </a:r>
            <a:r>
              <a:rPr lang="ko-KR" altLang="en-US" sz="1200"/>
              <a:t>그 당시의 헤더값들 등이 저장</a:t>
            </a:r>
            <a:endParaRPr lang="en-US" altLang="ko-KR" sz="1200" b="1"/>
          </a:p>
          <a:p>
            <a:pPr lvl="2">
              <a:lnSpc>
                <a:spcPct val="150000"/>
              </a:lnSpc>
            </a:pPr>
            <a:endParaRPr lang="en-US" altLang="ko-KR" sz="1200"/>
          </a:p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AccessDeniedException</a:t>
            </a:r>
            <a:endParaRPr lang="en-US" altLang="ko-KR" sz="1400" b="1"/>
          </a:p>
          <a:p>
            <a:pPr marL="549516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인가 예외 처리</a:t>
            </a:r>
            <a:endParaRPr lang="en-US" altLang="ko-KR" sz="1400" b="1"/>
          </a:p>
          <a:p>
            <a:pPr marL="849005" lvl="2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AccessDeniedHandler </a:t>
            </a:r>
            <a:r>
              <a:rPr lang="ko-KR" altLang="en-US" sz="1600" b="1"/>
              <a:t>에서 예외 처리하도록 제공</a:t>
            </a:r>
            <a:endParaRPr lang="en-US" altLang="ko-KR" sz="16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09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430FD54-3D42-4631-B43F-049E5FBDCCB3}"/>
              </a:ext>
            </a:extLst>
          </p:cNvPr>
          <p:cNvSpPr/>
          <p:nvPr/>
        </p:nvSpPr>
        <p:spPr>
          <a:xfrm>
            <a:off x="5616412" y="3030347"/>
            <a:ext cx="1797838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CC86AF3-4A8D-4A39-9B4E-8DAD2EF791E3}"/>
              </a:ext>
            </a:extLst>
          </p:cNvPr>
          <p:cNvSpPr/>
          <p:nvPr/>
        </p:nvSpPr>
        <p:spPr>
          <a:xfrm>
            <a:off x="5674113" y="2020508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8895772-14BE-482D-A153-8C3629B6E51F}"/>
              </a:ext>
            </a:extLst>
          </p:cNvPr>
          <p:cNvSpPr/>
          <p:nvPr/>
        </p:nvSpPr>
        <p:spPr>
          <a:xfrm>
            <a:off x="5718427" y="2586599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 예외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604864" y="2504919"/>
            <a:ext cx="2017960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AuthenticationEntryPoint </a:t>
            </a:r>
            <a:endParaRPr lang="ko-KR" altLang="en-US" sz="1000" b="1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DA5DAE21-1F7B-4FEC-B627-3F448B31D8E1}"/>
              </a:ext>
            </a:extLst>
          </p:cNvPr>
          <p:cNvSpPr/>
          <p:nvPr/>
        </p:nvSpPr>
        <p:spPr>
          <a:xfrm>
            <a:off x="604864" y="3283659"/>
            <a:ext cx="2017960" cy="1143649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HttpSessionRequestCache</a:t>
            </a:r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r>
              <a:rPr lang="en-US" altLang="ko-KR" sz="1000" b="1"/>
              <a:t> 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4283DD1-6D03-4E4A-868E-861DF7559C3E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flipH="1">
            <a:off x="6515331" y="2414701"/>
            <a:ext cx="715" cy="615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3B8AE8D-35D7-415B-9A42-D12E3412B103}"/>
              </a:ext>
            </a:extLst>
          </p:cNvPr>
          <p:cNvGrpSpPr/>
          <p:nvPr/>
        </p:nvGrpSpPr>
        <p:grpSpPr>
          <a:xfrm>
            <a:off x="6319032" y="1272961"/>
            <a:ext cx="415498" cy="321469"/>
            <a:chOff x="1261227" y="1489302"/>
            <a:chExt cx="415498" cy="32146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3753ECC3-E6C0-46CE-831A-43BEF23319D7}"/>
                </a:ext>
              </a:extLst>
            </p:cNvPr>
            <p:cNvSpPr/>
            <p:nvPr/>
          </p:nvSpPr>
          <p:spPr>
            <a:xfrm>
              <a:off x="1297507" y="1489302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B12E208A-3EC8-4488-BB68-CAF5A37ECBA6}"/>
                </a:ext>
              </a:extLst>
            </p:cNvPr>
            <p:cNvSpPr/>
            <p:nvPr/>
          </p:nvSpPr>
          <p:spPr>
            <a:xfrm>
              <a:off x="1261227" y="1523155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32834E1F-C19B-4DA8-9204-B99C14444700}"/>
              </a:ext>
            </a:extLst>
          </p:cNvPr>
          <p:cNvSpPr/>
          <p:nvPr/>
        </p:nvSpPr>
        <p:spPr>
          <a:xfrm>
            <a:off x="744342" y="3604326"/>
            <a:ext cx="1605216" cy="6779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Session</a:t>
            </a:r>
          </a:p>
          <a:p>
            <a:pPr algn="ctr"/>
            <a:endParaRPr lang="en-US" altLang="ko-KR" sz="1000" b="1"/>
          </a:p>
          <a:p>
            <a:pPr algn="ctr"/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DCD3B91-7124-47A8-BB53-E30886B84B49}"/>
              </a:ext>
            </a:extLst>
          </p:cNvPr>
          <p:cNvSpPr/>
          <p:nvPr/>
        </p:nvSpPr>
        <p:spPr>
          <a:xfrm>
            <a:off x="808892" y="3943311"/>
            <a:ext cx="1471961" cy="23083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 b="1"/>
              <a:t>DefaultSavedRequest</a:t>
            </a:r>
            <a:endParaRPr lang="ko-KR" altLang="en-US" sz="900" b="1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3DD3ED1E-64C8-47E2-967A-EF6C530FEF5D}"/>
              </a:ext>
            </a:extLst>
          </p:cNvPr>
          <p:cNvSpPr/>
          <p:nvPr/>
        </p:nvSpPr>
        <p:spPr>
          <a:xfrm>
            <a:off x="604865" y="1753163"/>
            <a:ext cx="2017960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response.redirect(/login) </a:t>
            </a:r>
            <a:endParaRPr lang="ko-KR" altLang="en-US" sz="1000" b="1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0B380CC-CD69-4420-8F4A-45927EE6471E}"/>
              </a:ext>
            </a:extLst>
          </p:cNvPr>
          <p:cNvCxnSpPr>
            <a:stCxn id="73" idx="0"/>
            <a:endCxn id="60" idx="2"/>
          </p:cNvCxnSpPr>
          <p:nvPr/>
        </p:nvCxnSpPr>
        <p:spPr>
          <a:xfrm flipV="1">
            <a:off x="1613844" y="2147356"/>
            <a:ext cx="1" cy="357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B0A6F73-9C74-4F17-A474-F74912E6301E}"/>
              </a:ext>
            </a:extLst>
          </p:cNvPr>
          <p:cNvSpPr/>
          <p:nvPr/>
        </p:nvSpPr>
        <p:spPr>
          <a:xfrm>
            <a:off x="6458373" y="1658154"/>
            <a:ext cx="89960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request(/user)</a:t>
            </a:r>
            <a:endParaRPr lang="ko-KR" altLang="en-US" sz="90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B70D0C3E-3BAB-440A-B03E-84DE5635F60F}"/>
              </a:ext>
            </a:extLst>
          </p:cNvPr>
          <p:cNvSpPr/>
          <p:nvPr/>
        </p:nvSpPr>
        <p:spPr>
          <a:xfrm>
            <a:off x="1189197" y="4630795"/>
            <a:ext cx="71135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/user </a:t>
            </a:r>
            <a:endParaRPr lang="ko-KR" altLang="en-US" sz="1000" b="1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B24D49A3-E888-4338-AB37-8C34CE42CCB0}"/>
              </a:ext>
            </a:extLst>
          </p:cNvPr>
          <p:cNvCxnSpPr>
            <a:stCxn id="52" idx="4"/>
            <a:endCxn id="6" idx="0"/>
          </p:cNvCxnSpPr>
          <p:nvPr/>
        </p:nvCxnSpPr>
        <p:spPr>
          <a:xfrm flipH="1">
            <a:off x="6516046" y="1594430"/>
            <a:ext cx="1" cy="426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3DCFFB7-47CB-41B3-ABF4-0C169AA03C8C}"/>
              </a:ext>
            </a:extLst>
          </p:cNvPr>
          <p:cNvSpPr/>
          <p:nvPr/>
        </p:nvSpPr>
        <p:spPr>
          <a:xfrm>
            <a:off x="6597816" y="2589594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인가 예외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CF2539E-7636-487C-B480-F3774D194585}"/>
              </a:ext>
            </a:extLst>
          </p:cNvPr>
          <p:cNvSpPr/>
          <p:nvPr/>
        </p:nvSpPr>
        <p:spPr>
          <a:xfrm>
            <a:off x="7824365" y="3030347"/>
            <a:ext cx="180687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AccessDeniedException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D1927CD-BB8F-4675-A235-B1884180591A}"/>
              </a:ext>
            </a:extLst>
          </p:cNvPr>
          <p:cNvCxnSpPr>
            <a:cxnSpLocks/>
            <a:stCxn id="4" idx="3"/>
            <a:endCxn id="33" idx="1"/>
          </p:cNvCxnSpPr>
          <p:nvPr/>
        </p:nvCxnSpPr>
        <p:spPr>
          <a:xfrm>
            <a:off x="7414250" y="3227444"/>
            <a:ext cx="410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E2775AA-EB65-41D7-9079-2639BD77A509}"/>
              </a:ext>
            </a:extLst>
          </p:cNvPr>
          <p:cNvSpPr/>
          <p:nvPr/>
        </p:nvSpPr>
        <p:spPr>
          <a:xfrm>
            <a:off x="3110638" y="3027787"/>
            <a:ext cx="201796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AuthenticationException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A931A7C-D0A5-40AC-82BE-C21D35ACB425}"/>
              </a:ext>
            </a:extLst>
          </p:cNvPr>
          <p:cNvCxnSpPr>
            <a:stCxn id="4" idx="1"/>
            <a:endCxn id="31" idx="3"/>
          </p:cNvCxnSpPr>
          <p:nvPr/>
        </p:nvCxnSpPr>
        <p:spPr>
          <a:xfrm flipH="1" flipV="1">
            <a:off x="5128598" y="3224884"/>
            <a:ext cx="487814" cy="2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38ED7207-AFEF-45F8-9E60-DD4883DB3DF9}"/>
              </a:ext>
            </a:extLst>
          </p:cNvPr>
          <p:cNvCxnSpPr>
            <a:stCxn id="31" idx="0"/>
            <a:endCxn id="73" idx="3"/>
          </p:cNvCxnSpPr>
          <p:nvPr/>
        </p:nvCxnSpPr>
        <p:spPr>
          <a:xfrm rot="16200000" flipV="1">
            <a:off x="3208336" y="2116505"/>
            <a:ext cx="325771" cy="14967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90662178-335F-41CC-88FE-9816F987B34F}"/>
              </a:ext>
            </a:extLst>
          </p:cNvPr>
          <p:cNvCxnSpPr>
            <a:stCxn id="31" idx="2"/>
            <a:endCxn id="76" idx="3"/>
          </p:cNvCxnSpPr>
          <p:nvPr/>
        </p:nvCxnSpPr>
        <p:spPr>
          <a:xfrm rot="5400000">
            <a:off x="3154469" y="2890335"/>
            <a:ext cx="433504" cy="14967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06863B9-1ACD-46ED-8B35-93EAAA328B5A}"/>
              </a:ext>
            </a:extLst>
          </p:cNvPr>
          <p:cNvSpPr/>
          <p:nvPr/>
        </p:nvSpPr>
        <p:spPr>
          <a:xfrm>
            <a:off x="7824365" y="3830878"/>
            <a:ext cx="180687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AccessDeniedHandler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09A67C8-E0C3-4C59-9766-DD0DFE1B6EBB}"/>
              </a:ext>
            </a:extLst>
          </p:cNvPr>
          <p:cNvCxnSpPr>
            <a:stCxn id="33" idx="2"/>
            <a:endCxn id="39" idx="0"/>
          </p:cNvCxnSpPr>
          <p:nvPr/>
        </p:nvCxnSpPr>
        <p:spPr>
          <a:xfrm>
            <a:off x="8727800" y="3424540"/>
            <a:ext cx="0" cy="406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73D2F2B9-D6DF-4CD1-B2D2-E58558F55C3A}"/>
              </a:ext>
            </a:extLst>
          </p:cNvPr>
          <p:cNvSpPr/>
          <p:nvPr/>
        </p:nvSpPr>
        <p:spPr>
          <a:xfrm>
            <a:off x="7824365" y="4747974"/>
            <a:ext cx="180687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response.redirect(/denied) 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8D10EC7-E507-4DD8-8C1A-A44740480A56}"/>
              </a:ext>
            </a:extLst>
          </p:cNvPr>
          <p:cNvCxnSpPr>
            <a:stCxn id="39" idx="2"/>
            <a:endCxn id="43" idx="0"/>
          </p:cNvCxnSpPr>
          <p:nvPr/>
        </p:nvCxnSpPr>
        <p:spPr>
          <a:xfrm>
            <a:off x="8727800" y="4225071"/>
            <a:ext cx="0" cy="522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04E13A5-F136-45FA-ADAA-B1FDB6BA6BB4}"/>
              </a:ext>
            </a:extLst>
          </p:cNvPr>
          <p:cNvSpPr/>
          <p:nvPr/>
        </p:nvSpPr>
        <p:spPr>
          <a:xfrm>
            <a:off x="2648726" y="3922945"/>
            <a:ext cx="16658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사용자의 요청관련 정보 저장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3902F5B-EF45-425D-991C-D0DA4BD8179C}"/>
              </a:ext>
            </a:extLst>
          </p:cNvPr>
          <p:cNvSpPr/>
          <p:nvPr/>
        </p:nvSpPr>
        <p:spPr>
          <a:xfrm>
            <a:off x="2803474" y="2446145"/>
            <a:ext cx="12041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 실패 이후 처리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2C2D5F4-C742-46D0-B11F-3910C31ED3E1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68F33476-DA61-40A0-A6EF-929D951252D8}"/>
              </a:ext>
            </a:extLst>
          </p:cNvPr>
          <p:cNvCxnSpPr>
            <a:stCxn id="68" idx="2"/>
            <a:endCxn id="81" idx="0"/>
          </p:cNvCxnSpPr>
          <p:nvPr/>
        </p:nvCxnSpPr>
        <p:spPr>
          <a:xfrm flipH="1">
            <a:off x="1544872" y="4174143"/>
            <a:ext cx="1" cy="456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80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7B395220-BDAE-4F47-AC06-EDDDDD4C716D}"/>
              </a:ext>
            </a:extLst>
          </p:cNvPr>
          <p:cNvSpPr/>
          <p:nvPr/>
        </p:nvSpPr>
        <p:spPr>
          <a:xfrm>
            <a:off x="361904" y="2283925"/>
            <a:ext cx="8549979" cy="2179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/>
              <a:t>protected void configure(HttpSecurity http)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400"/>
              <a:t>	 </a:t>
            </a:r>
            <a:r>
              <a:rPr lang="en-US" altLang="ko-KR" sz="1400" b="1"/>
              <a:t>http.exceptionHandling() 		</a:t>
            </a:r>
            <a:r>
              <a:rPr lang="en-US" altLang="ko-KR" sz="1400"/>
              <a:t>			</a:t>
            </a:r>
            <a:endParaRPr lang="en-US" altLang="ko-KR" sz="140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/>
              <a:t>		.authenticationEntryPoint(authenticationEntryPoint())     </a:t>
            </a:r>
            <a:r>
              <a:rPr lang="ko-KR" altLang="en-US" sz="1400" b="1"/>
              <a:t>         </a:t>
            </a:r>
            <a:r>
              <a:rPr lang="en-US" altLang="ko-KR" sz="1400" b="1">
                <a:solidFill>
                  <a:srgbClr val="0070C0"/>
                </a:solidFill>
              </a:rPr>
              <a:t>// </a:t>
            </a:r>
            <a:r>
              <a:rPr lang="ko-KR" altLang="en-US" sz="1400" b="1">
                <a:solidFill>
                  <a:srgbClr val="0070C0"/>
                </a:solidFill>
              </a:rPr>
              <a:t>인증실패 시 처리</a:t>
            </a:r>
            <a:endParaRPr lang="en-US" altLang="ko-KR" sz="1400" b="1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rgbClr val="0070C0"/>
                </a:solidFill>
              </a:rPr>
              <a:t>		</a:t>
            </a:r>
            <a:r>
              <a:rPr lang="en-US" altLang="ko-KR" sz="1400" b="1"/>
              <a:t>.accessDeniedHandler(accessDeniedHandler())</a:t>
            </a:r>
            <a:r>
              <a:rPr lang="en-US" altLang="ko-KR" sz="1400" b="1">
                <a:solidFill>
                  <a:srgbClr val="0070C0"/>
                </a:solidFill>
              </a:rPr>
              <a:t> 			// </a:t>
            </a:r>
            <a:r>
              <a:rPr lang="ko-KR" altLang="en-US" sz="1400" b="1">
                <a:solidFill>
                  <a:srgbClr val="0070C0"/>
                </a:solidFill>
              </a:rPr>
              <a:t>인가실패 시 처리</a:t>
            </a:r>
            <a:endParaRPr lang="en-US" altLang="ko-KR" sz="1400" b="1"/>
          </a:p>
          <a:p>
            <a:pPr>
              <a:lnSpc>
                <a:spcPct val="200000"/>
              </a:lnSpc>
            </a:pPr>
            <a:r>
              <a:rPr lang="ko-KR" altLang="en-US" sz="140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517EA4-EED3-4F98-AD30-572437A2F94B}"/>
              </a:ext>
            </a:extLst>
          </p:cNvPr>
          <p:cNvSpPr txBox="1"/>
          <p:nvPr/>
        </p:nvSpPr>
        <p:spPr>
          <a:xfrm>
            <a:off x="101493" y="760763"/>
            <a:ext cx="613475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#13.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1DA464-51AE-4E6C-80F4-0154DC4A7906}"/>
              </a:ext>
            </a:extLst>
          </p:cNvPr>
          <p:cNvSpPr/>
          <p:nvPr/>
        </p:nvSpPr>
        <p:spPr>
          <a:xfrm>
            <a:off x="361904" y="1484810"/>
            <a:ext cx="5874345" cy="496674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 exceptionHandling()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예외처리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79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6"/>
            <a:ext cx="5724532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#12. Form </a:t>
            </a:r>
            <a:r>
              <a:rPr lang="ko-KR" altLang="en-US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인증 </a:t>
            </a:r>
            <a:r>
              <a:rPr lang="en-US" altLang="ko-KR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– CSRF, CsrfFilter</a:t>
            </a:r>
            <a:endParaRPr lang="ko-KR" altLang="en-US" sz="2101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71898" y="3281256"/>
            <a:ext cx="3441968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프로세스 구현 </a:t>
            </a:r>
            <a:endParaRPr lang="ko-KR" altLang="en-US" sz="140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3366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235659" y="898924"/>
            <a:ext cx="3433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400" b="1">
                <a:solidFill>
                  <a:srgbClr val="D24726"/>
                </a:solidFill>
              </a:rPr>
              <a:t>개발환경</a:t>
            </a:r>
            <a:r>
              <a:rPr lang="en-US" altLang="ko-KR" sz="2400" b="1">
                <a:solidFill>
                  <a:srgbClr val="D24726"/>
                </a:solidFill>
              </a:rPr>
              <a:t>, </a:t>
            </a:r>
            <a:r>
              <a:rPr lang="ko-KR" altLang="en-US" sz="2400" b="1">
                <a:solidFill>
                  <a:srgbClr val="D24726"/>
                </a:solidFill>
              </a:rPr>
              <a:t>선수지식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911333" y="2194244"/>
            <a:ext cx="2839031" cy="1522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Spring Security 5.7.x</a:t>
            </a:r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JDK 11 </a:t>
            </a:r>
            <a:r>
              <a:rPr lang="ko-KR" altLang="en-US" sz="1600" dirty="0"/>
              <a:t>이상   </a:t>
            </a:r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DB – H2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IDE – Intellij or STS</a:t>
            </a:r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08F9FB5-F22F-4032-AF13-B35D78128274}"/>
              </a:ext>
            </a:extLst>
          </p:cNvPr>
          <p:cNvSpPr/>
          <p:nvPr/>
        </p:nvSpPr>
        <p:spPr>
          <a:xfrm>
            <a:off x="4979722" y="2194244"/>
            <a:ext cx="39370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Spring Boot</a:t>
            </a:r>
            <a:endParaRPr lang="en-US" altLang="ko-KR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Spring MVC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Spring </a:t>
            </a:r>
            <a:r>
              <a:rPr lang="en-US" altLang="ko-KR" sz="1600"/>
              <a:t>Data JPA</a:t>
            </a:r>
            <a:endParaRPr lang="en-US" altLang="ko-KR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Thymeleaf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Postgres</a:t>
            </a:r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Lombok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2302ED-9C19-42CF-9B78-25DC47629242}"/>
              </a:ext>
            </a:extLst>
          </p:cNvPr>
          <p:cNvSpPr txBox="1"/>
          <p:nvPr/>
        </p:nvSpPr>
        <p:spPr>
          <a:xfrm>
            <a:off x="5108720" y="1711732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8115" indent="-238115">
              <a:buFont typeface="Arial" panose="020B0604020202020204" pitchFamily="34" charset="0"/>
              <a:buChar char="•"/>
            </a:pPr>
            <a:r>
              <a:rPr lang="ko-KR" altLang="en-US" sz="2000" b="1" dirty="0"/>
              <a:t>선수지식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31B8C-C837-4494-AD71-EEF8E6D990CA}"/>
              </a:ext>
            </a:extLst>
          </p:cNvPr>
          <p:cNvSpPr txBox="1"/>
          <p:nvPr/>
        </p:nvSpPr>
        <p:spPr>
          <a:xfrm>
            <a:off x="1036683" y="1711732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8115" indent="-238115">
              <a:buFont typeface="Arial" panose="020B0604020202020204" pitchFamily="34" charset="0"/>
              <a:buChar char="•"/>
            </a:pPr>
            <a:r>
              <a:rPr lang="ko-KR" altLang="en-US" sz="2000" b="1" dirty="0"/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275758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11627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CSRF</a:t>
            </a:r>
            <a:r>
              <a:rPr lang="en-US" altLang="ko-KR" sz="1751" b="1">
                <a:solidFill>
                  <a:srgbClr val="D24726"/>
                </a:solidFill>
              </a:rPr>
              <a:t>(</a:t>
            </a:r>
            <a:r>
              <a:rPr lang="ko-KR" altLang="en-US" sz="1751" b="1">
                <a:solidFill>
                  <a:srgbClr val="D24726"/>
                </a:solidFill>
              </a:rPr>
              <a:t>사이트 간 요청 위조</a:t>
            </a:r>
            <a:r>
              <a:rPr lang="en-US" altLang="ko-KR" sz="1751" b="1">
                <a:solidFill>
                  <a:srgbClr val="D24726"/>
                </a:solidFill>
              </a:rPr>
              <a:t>)</a:t>
            </a:r>
            <a:endParaRPr lang="ko-KR" altLang="en-US" sz="1751" b="1">
              <a:solidFill>
                <a:srgbClr val="D24726"/>
              </a:solidFill>
            </a:endParaRPr>
          </a:p>
        </p:txBody>
      </p:sp>
      <p:sp>
        <p:nvSpPr>
          <p:cNvPr id="23" name="원통형 22">
            <a:extLst>
              <a:ext uri="{FF2B5EF4-FFF2-40B4-BE49-F238E27FC236}">
                <a16:creationId xmlns:a16="http://schemas.microsoft.com/office/drawing/2014/main" id="{95BF2BED-A613-41CC-A8CC-6D43C3CF1F74}"/>
              </a:ext>
            </a:extLst>
          </p:cNvPr>
          <p:cNvSpPr/>
          <p:nvPr/>
        </p:nvSpPr>
        <p:spPr>
          <a:xfrm>
            <a:off x="4592866" y="1653473"/>
            <a:ext cx="660632" cy="20945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사용자</a:t>
            </a:r>
          </a:p>
        </p:txBody>
      </p:sp>
      <p:sp>
        <p:nvSpPr>
          <p:cNvPr id="24" name="원통형 23">
            <a:extLst>
              <a:ext uri="{FF2B5EF4-FFF2-40B4-BE49-F238E27FC236}">
                <a16:creationId xmlns:a16="http://schemas.microsoft.com/office/drawing/2014/main" id="{E4394518-0340-4370-8E93-4A54FCD43880}"/>
              </a:ext>
            </a:extLst>
          </p:cNvPr>
          <p:cNvSpPr/>
          <p:nvPr/>
        </p:nvSpPr>
        <p:spPr>
          <a:xfrm>
            <a:off x="1194278" y="1666130"/>
            <a:ext cx="660632" cy="2081887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공격자</a:t>
            </a:r>
          </a:p>
        </p:txBody>
      </p:sp>
      <p:sp>
        <p:nvSpPr>
          <p:cNvPr id="25" name="원통형 24">
            <a:extLst>
              <a:ext uri="{FF2B5EF4-FFF2-40B4-BE49-F238E27FC236}">
                <a16:creationId xmlns:a16="http://schemas.microsoft.com/office/drawing/2014/main" id="{7D4631B1-BF30-4D9B-B78F-04B16F545377}"/>
              </a:ext>
            </a:extLst>
          </p:cNvPr>
          <p:cNvSpPr/>
          <p:nvPr/>
        </p:nvSpPr>
        <p:spPr>
          <a:xfrm>
            <a:off x="7314921" y="1638041"/>
            <a:ext cx="660632" cy="210997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쇼핑몰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651125F-2224-4E18-9577-76C946579EC5}"/>
              </a:ext>
            </a:extLst>
          </p:cNvPr>
          <p:cNvCxnSpPr>
            <a:cxnSpLocks/>
          </p:cNvCxnSpPr>
          <p:nvPr/>
        </p:nvCxnSpPr>
        <p:spPr>
          <a:xfrm>
            <a:off x="5252266" y="2144851"/>
            <a:ext cx="20614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F5EBF29-FA5B-4683-B4B6-005EA1DFFC62}"/>
              </a:ext>
            </a:extLst>
          </p:cNvPr>
          <p:cNvSpPr/>
          <p:nvPr/>
        </p:nvSpPr>
        <p:spPr>
          <a:xfrm>
            <a:off x="5414364" y="1929411"/>
            <a:ext cx="1778204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76"/>
              <a:t>1. </a:t>
            </a:r>
            <a:r>
              <a:rPr lang="ko-KR" altLang="en-US" sz="876"/>
              <a:t>로그인 후 쿠키를 발급받음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3CA2E6F-047A-44EF-AE42-CF26F0211AEE}"/>
              </a:ext>
            </a:extLst>
          </p:cNvPr>
          <p:cNvCxnSpPr>
            <a:cxnSpLocks/>
          </p:cNvCxnSpPr>
          <p:nvPr/>
        </p:nvCxnSpPr>
        <p:spPr>
          <a:xfrm>
            <a:off x="1854900" y="2144851"/>
            <a:ext cx="27220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042E2AE-1308-4FF8-AECB-07A09F11EA24}"/>
              </a:ext>
            </a:extLst>
          </p:cNvPr>
          <p:cNvSpPr/>
          <p:nvPr/>
        </p:nvSpPr>
        <p:spPr>
          <a:xfrm>
            <a:off x="2255863" y="1765534"/>
            <a:ext cx="2051324" cy="361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76"/>
              <a:t>2. </a:t>
            </a:r>
            <a:r>
              <a:rPr lang="ko-KR" altLang="en-US" sz="876"/>
              <a:t>링크를 이용자에게 전달</a:t>
            </a:r>
            <a:br>
              <a:rPr lang="en-US" altLang="ko-KR" sz="876"/>
            </a:br>
            <a:r>
              <a:rPr lang="en-US" altLang="ko-KR" sz="876"/>
              <a:t>http://www.geocities.com/attacker</a:t>
            </a:r>
            <a:endParaRPr lang="ko-KR" altLang="en-US" sz="876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BAE6E25-F9A9-4DB4-8FC0-961A4979E7D9}"/>
              </a:ext>
            </a:extLst>
          </p:cNvPr>
          <p:cNvSpPr/>
          <p:nvPr/>
        </p:nvSpPr>
        <p:spPr>
          <a:xfrm>
            <a:off x="2529805" y="3124361"/>
            <a:ext cx="1218502" cy="24976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76"/>
              <a:t>로또 당첨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F699BCC-C6BF-4160-B3F3-5C4547121B28}"/>
              </a:ext>
            </a:extLst>
          </p:cNvPr>
          <p:cNvSpPr/>
          <p:nvPr/>
        </p:nvSpPr>
        <p:spPr>
          <a:xfrm>
            <a:off x="2215578" y="2742819"/>
            <a:ext cx="1846980" cy="3618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76"/>
              <a:t>공격용 HTML 페이지는 </a:t>
            </a:r>
            <a:endParaRPr lang="en-US" altLang="ko-KR" sz="876"/>
          </a:p>
          <a:p>
            <a:pPr algn="ctr"/>
            <a:r>
              <a:rPr lang="ko-KR" altLang="en-US" sz="876"/>
              <a:t>다음과 같은 이미지태그를 가진다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71386E4-19FB-406A-B959-C6B4E1D1D7E8}"/>
              </a:ext>
            </a:extLst>
          </p:cNvPr>
          <p:cNvCxnSpPr>
            <a:cxnSpLocks/>
          </p:cNvCxnSpPr>
          <p:nvPr/>
        </p:nvCxnSpPr>
        <p:spPr>
          <a:xfrm flipH="1">
            <a:off x="1854900" y="2555887"/>
            <a:ext cx="27220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030463D-4145-44CE-8A4C-54DBCCAB0513}"/>
              </a:ext>
            </a:extLst>
          </p:cNvPr>
          <p:cNvSpPr/>
          <p:nvPr/>
        </p:nvSpPr>
        <p:spPr>
          <a:xfrm>
            <a:off x="2039323" y="2338203"/>
            <a:ext cx="2487468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76"/>
              <a:t>3. </a:t>
            </a:r>
            <a:r>
              <a:rPr lang="ko-KR" altLang="en-US" sz="876"/>
              <a:t> 링크를 클릭하여  공격용  웹페이지에 접속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74174F-98D3-4230-A3B5-82CEF53195DB}"/>
              </a:ext>
            </a:extLst>
          </p:cNvPr>
          <p:cNvSpPr/>
          <p:nvPr/>
        </p:nvSpPr>
        <p:spPr>
          <a:xfrm>
            <a:off x="1809962" y="3376184"/>
            <a:ext cx="2766990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76"/>
              <a:t>&lt;img src= </a:t>
            </a:r>
            <a:r>
              <a:rPr lang="ko-KR" altLang="en-US" sz="876">
                <a:hlinkClick r:id="rId3"/>
              </a:rPr>
              <a:t>https://</a:t>
            </a:r>
            <a:r>
              <a:rPr lang="en-US" altLang="ko-KR" sz="876">
                <a:hlinkClick r:id="rId3"/>
              </a:rPr>
              <a:t>shop.com</a:t>
            </a:r>
            <a:r>
              <a:rPr lang="ko-KR" altLang="en-US" sz="876">
                <a:hlinkClick r:id="rId3"/>
              </a:rPr>
              <a:t>/</a:t>
            </a:r>
            <a:r>
              <a:rPr lang="en-US" altLang="ko-KR" sz="876">
                <a:hlinkClick r:id="rId3"/>
              </a:rPr>
              <a:t>address=</a:t>
            </a:r>
            <a:r>
              <a:rPr lang="ko-KR" altLang="en-US" sz="876"/>
              <a:t>공격자주소"&gt;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47DBE26-D076-46D3-92DD-5B850270682A}"/>
              </a:ext>
            </a:extLst>
          </p:cNvPr>
          <p:cNvSpPr/>
          <p:nvPr/>
        </p:nvSpPr>
        <p:spPr>
          <a:xfrm>
            <a:off x="3107043" y="4230863"/>
            <a:ext cx="4564486" cy="21544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ko-KR" sz="876"/>
              <a:t>5. </a:t>
            </a:r>
            <a:r>
              <a:rPr lang="ko-KR" altLang="en-US" sz="876"/>
              <a:t>사용자의 승인이나 인지 없이 배송지가 등록됨으로써 공격이 완료된다</a:t>
            </a: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C307B6B1-C2BA-4F26-8B94-442FCF1988AE}"/>
              </a:ext>
            </a:extLst>
          </p:cNvPr>
          <p:cNvCxnSpPr>
            <a:cxnSpLocks/>
            <a:stCxn id="41" idx="2"/>
            <a:endCxn id="25" idx="3"/>
          </p:cNvCxnSpPr>
          <p:nvPr/>
        </p:nvCxnSpPr>
        <p:spPr>
          <a:xfrm rot="16200000" flipH="1">
            <a:off x="5346987" y="1449767"/>
            <a:ext cx="144720" cy="4451780"/>
          </a:xfrm>
          <a:prstGeom prst="bentConnector3">
            <a:avLst>
              <a:gd name="adj1" fmla="val 2579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4939273-2A5E-4223-BF10-7569FE50A327}"/>
              </a:ext>
            </a:extLst>
          </p:cNvPr>
          <p:cNvSpPr/>
          <p:nvPr/>
        </p:nvSpPr>
        <p:spPr>
          <a:xfrm>
            <a:off x="3107042" y="4005014"/>
            <a:ext cx="5333999" cy="21544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ko-KR" sz="876"/>
              <a:t>4. </a:t>
            </a:r>
            <a:r>
              <a:rPr lang="ko-KR" altLang="en-US" sz="876"/>
              <a:t>사용자가 공격용 페이지를 열면, 브라우저는 이미지 파일을 받아오기 위해 공격용 URL을 연다</a:t>
            </a:r>
          </a:p>
        </p:txBody>
      </p:sp>
    </p:spTree>
    <p:extLst>
      <p:ext uri="{BB962C8B-B14F-4D97-AF65-F5344CB8AC3E}">
        <p14:creationId xmlns:p14="http://schemas.microsoft.com/office/powerpoint/2010/main" val="248223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441B60C-3C3C-4D31-9B69-5F6D26F3F1EF}"/>
              </a:ext>
            </a:extLst>
          </p:cNvPr>
          <p:cNvSpPr/>
          <p:nvPr/>
        </p:nvSpPr>
        <p:spPr>
          <a:xfrm>
            <a:off x="703041" y="2147877"/>
            <a:ext cx="7675578" cy="246479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7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35846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CsrfFilter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20326B-55E9-484E-8338-7CAAFC639E1B}"/>
              </a:ext>
            </a:extLst>
          </p:cNvPr>
          <p:cNvSpPr/>
          <p:nvPr/>
        </p:nvSpPr>
        <p:spPr>
          <a:xfrm>
            <a:off x="614965" y="1376629"/>
            <a:ext cx="851168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모든 요청에 랜덤하게 생성된 토큰을 </a:t>
            </a:r>
            <a:r>
              <a:rPr lang="en-US" altLang="ko-KR" sz="1050"/>
              <a:t>HTTP </a:t>
            </a:r>
            <a:r>
              <a:rPr lang="ko-KR" altLang="en-US" sz="1050"/>
              <a:t>파라미터로 요구</a:t>
            </a:r>
            <a:endParaRPr lang="en-US" altLang="ko-KR" sz="1050"/>
          </a:p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요청 시 전달되는 토큰 값과 서버에 저장된 실제 값과 비교한 후</a:t>
            </a:r>
            <a:r>
              <a:rPr lang="en-US" altLang="ko-KR" sz="1050"/>
              <a:t> </a:t>
            </a:r>
            <a:r>
              <a:rPr lang="ko-KR" altLang="en-US" sz="1050"/>
              <a:t>만약 일치하지 않으면 요청은 실패한다</a:t>
            </a:r>
            <a:endParaRPr lang="en-US" altLang="ko-KR" sz="105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D38385B-D855-4B8E-9A16-7A1A7F4E4C9B}"/>
              </a:ext>
            </a:extLst>
          </p:cNvPr>
          <p:cNvSpPr/>
          <p:nvPr/>
        </p:nvSpPr>
        <p:spPr>
          <a:xfrm>
            <a:off x="783095" y="2477885"/>
            <a:ext cx="7499409" cy="698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&lt;input type="hidden" name="${_csrf.parameterName}" value="${_csrf.token}" /&gt;</a:t>
            </a:r>
          </a:p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 </a:t>
            </a:r>
            <a:r>
              <a:rPr lang="ko-KR" altLang="en-US" sz="1400"/>
              <a:t>메소드 </a:t>
            </a:r>
            <a:r>
              <a:rPr lang="en-US" altLang="ko-KR" sz="1400"/>
              <a:t>: PATCH, POST, PUT, DELETE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01A596-CF0D-4A3D-A93A-A586CE0367FF}"/>
              </a:ext>
            </a:extLst>
          </p:cNvPr>
          <p:cNvSpPr txBox="1"/>
          <p:nvPr/>
        </p:nvSpPr>
        <p:spPr>
          <a:xfrm>
            <a:off x="783088" y="2249567"/>
            <a:ext cx="1101264" cy="361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751" b="1"/>
              <a:t>Client</a:t>
            </a:r>
            <a:endParaRPr lang="ko-KR" altLang="en-US" sz="1751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BE9C37-EB77-4AB0-B2B3-CFD8CD43ED6E}"/>
              </a:ext>
            </a:extLst>
          </p:cNvPr>
          <p:cNvSpPr txBox="1"/>
          <p:nvPr/>
        </p:nvSpPr>
        <p:spPr>
          <a:xfrm>
            <a:off x="783097" y="3485017"/>
            <a:ext cx="2101729" cy="361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751" b="1"/>
              <a:t>Spring Security</a:t>
            </a:r>
            <a:endParaRPr lang="ko-KR" altLang="en-US" sz="1751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C0362BE-D655-4BCE-B33B-F2A46292CFBC}"/>
              </a:ext>
            </a:extLst>
          </p:cNvPr>
          <p:cNvSpPr/>
          <p:nvPr/>
        </p:nvSpPr>
        <p:spPr>
          <a:xfrm>
            <a:off x="783088" y="3835108"/>
            <a:ext cx="7675578" cy="698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http.csrf() : </a:t>
            </a:r>
            <a:r>
              <a:rPr lang="ko-KR" altLang="en-US" sz="1400"/>
              <a:t>기본 활성화되어 있음</a:t>
            </a:r>
            <a:endParaRPr lang="en-US" altLang="ko-KR" sz="1400"/>
          </a:p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http.csrf().disabled() : </a:t>
            </a:r>
            <a:r>
              <a:rPr lang="ko-KR" altLang="en-US" sz="1400"/>
              <a:t>비활성화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62305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6"/>
            <a:ext cx="7694578" cy="85343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</a:t>
            </a:r>
            <a:r>
              <a:rPr lang="ko-KR" altLang="en-US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DelegatingFilterProxy, FilterChainProxy</a:t>
            </a:r>
            <a:endParaRPr lang="ko-KR" altLang="en-US" sz="2101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254417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스프링 시큐리티 주요 아키텍처 이해 </a:t>
            </a:r>
            <a:endParaRPr lang="ko-KR" altLang="en-US" sz="140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43617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35675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DelegatingFilterProxy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A20A713-41F1-48BC-A417-86E6F4FA9A7D}"/>
              </a:ext>
            </a:extLst>
          </p:cNvPr>
          <p:cNvSpPr/>
          <p:nvPr/>
        </p:nvSpPr>
        <p:spPr>
          <a:xfrm>
            <a:off x="257029" y="3406208"/>
            <a:ext cx="9645942" cy="1577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서블릿 필터는 스프링에서 정의된 빈을 주입해서 사용할 수 없음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특정한 이름을 가진 스프링 빈을 찾아 그 빈에게 요청을 위임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 b="1"/>
              <a:t>springSecurityFilterChain </a:t>
            </a:r>
            <a:r>
              <a:rPr lang="ko-KR" altLang="en-US" sz="1400" b="1"/>
              <a:t>이름으로 생성된 빈을 </a:t>
            </a:r>
            <a:r>
              <a:rPr lang="en-US" altLang="ko-KR" sz="1400" b="1"/>
              <a:t>ApplicationContext </a:t>
            </a:r>
            <a:r>
              <a:rPr lang="ko-KR" altLang="en-US" sz="1400" b="1"/>
              <a:t>에서 찾아 요청을 위임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실제 보안처리를 하지 않음</a:t>
            </a:r>
            <a:endParaRPr lang="en-US" altLang="ko-KR" sz="14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CDD9496-916A-498B-A07B-77BD317C9359}"/>
              </a:ext>
            </a:extLst>
          </p:cNvPr>
          <p:cNvSpPr/>
          <p:nvPr/>
        </p:nvSpPr>
        <p:spPr>
          <a:xfrm>
            <a:off x="927834" y="2448175"/>
            <a:ext cx="1925904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Servlet</a:t>
            </a:r>
            <a:r>
              <a:rPr lang="ko-KR" altLang="en-US" sz="1600" b="1"/>
              <a:t> </a:t>
            </a:r>
            <a:r>
              <a:rPr lang="en-US" altLang="ko-KR" sz="1600" b="1"/>
              <a:t>Filter</a:t>
            </a:r>
            <a:endParaRPr lang="ko-KR" altLang="en-US" sz="1600" b="1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CEEC8A3A-4788-4B12-AD7F-25663BDA0799}"/>
              </a:ext>
            </a:extLst>
          </p:cNvPr>
          <p:cNvSpPr/>
          <p:nvPr/>
        </p:nvSpPr>
        <p:spPr>
          <a:xfrm>
            <a:off x="927835" y="1328745"/>
            <a:ext cx="1925904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Spring Bean</a:t>
            </a:r>
            <a:endParaRPr lang="ko-KR" altLang="en-US" sz="1600" b="1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44F9F26-3AAD-4866-87FC-2E6C1EDF7147}"/>
              </a:ext>
            </a:extLst>
          </p:cNvPr>
          <p:cNvSpPr/>
          <p:nvPr/>
        </p:nvSpPr>
        <p:spPr>
          <a:xfrm>
            <a:off x="1998723" y="1998978"/>
            <a:ext cx="8162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Injection</a:t>
            </a:r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9A6E408F-2565-426A-9FF9-601B298D131C}"/>
              </a:ext>
            </a:extLst>
          </p:cNvPr>
          <p:cNvSpPr/>
          <p:nvPr/>
        </p:nvSpPr>
        <p:spPr>
          <a:xfrm>
            <a:off x="4145738" y="2451342"/>
            <a:ext cx="2111899" cy="4980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DelegatingFilterProxy</a:t>
            </a:r>
            <a:endParaRPr lang="ko-KR" altLang="en-US" sz="1400" b="1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CD0BF41-D6F2-47E2-BA5F-CB25E12D6AD0}"/>
              </a:ext>
            </a:extLst>
          </p:cNvPr>
          <p:cNvSpPr/>
          <p:nvPr/>
        </p:nvSpPr>
        <p:spPr>
          <a:xfrm>
            <a:off x="7413539" y="2447161"/>
            <a:ext cx="1784957" cy="4980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Spring Bean</a:t>
            </a:r>
            <a:endParaRPr lang="ko-KR" altLang="en-US" sz="1600" b="1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4DAE3DB-EE5C-4438-A129-DD268104D906}"/>
              </a:ext>
            </a:extLst>
          </p:cNvPr>
          <p:cNvCxnSpPr>
            <a:stCxn id="54" idx="3"/>
            <a:endCxn id="55" idx="1"/>
          </p:cNvCxnSpPr>
          <p:nvPr/>
        </p:nvCxnSpPr>
        <p:spPr>
          <a:xfrm flipV="1">
            <a:off x="6257637" y="2696180"/>
            <a:ext cx="1155902" cy="4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EF2D1B3-A0B3-4BA1-BF09-C278BD6E83C1}"/>
              </a:ext>
            </a:extLst>
          </p:cNvPr>
          <p:cNvSpPr/>
          <p:nvPr/>
        </p:nvSpPr>
        <p:spPr>
          <a:xfrm>
            <a:off x="6366674" y="2414156"/>
            <a:ext cx="8418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요청 위임</a:t>
            </a:r>
            <a:endParaRPr lang="ko-KR" altLang="en-US"/>
          </a:p>
        </p:txBody>
      </p:sp>
      <p:cxnSp>
        <p:nvCxnSpPr>
          <p:cNvPr id="4" name="직선 화살표 연결선 3"/>
          <p:cNvCxnSpPr>
            <a:stCxn id="40" idx="2"/>
            <a:endCxn id="13" idx="0"/>
          </p:cNvCxnSpPr>
          <p:nvPr/>
        </p:nvCxnSpPr>
        <p:spPr>
          <a:xfrm flipH="1">
            <a:off x="1890786" y="1826782"/>
            <a:ext cx="1" cy="621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곱하기 기호 27">
            <a:extLst>
              <a:ext uri="{FF2B5EF4-FFF2-40B4-BE49-F238E27FC236}">
                <a16:creationId xmlns:a16="http://schemas.microsoft.com/office/drawing/2014/main" id="{DEB918EB-3144-4726-A32E-A728902201A5}"/>
              </a:ext>
            </a:extLst>
          </p:cNvPr>
          <p:cNvSpPr/>
          <p:nvPr/>
        </p:nvSpPr>
        <p:spPr>
          <a:xfrm>
            <a:off x="1703562" y="1938310"/>
            <a:ext cx="374447" cy="374447"/>
          </a:xfrm>
          <a:prstGeom prst="mathMultiply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3161712" y="2614175"/>
            <a:ext cx="676051" cy="24332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12">
            <a:extLst>
              <a:ext uri="{FF2B5EF4-FFF2-40B4-BE49-F238E27FC236}">
                <a16:creationId xmlns:a16="http://schemas.microsoft.com/office/drawing/2014/main" id="{ACDD9496-916A-498B-A07B-77BD317C9359}"/>
              </a:ext>
            </a:extLst>
          </p:cNvPr>
          <p:cNvSpPr/>
          <p:nvPr/>
        </p:nvSpPr>
        <p:spPr>
          <a:xfrm>
            <a:off x="7413539" y="1405123"/>
            <a:ext cx="1784957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Servlet</a:t>
            </a:r>
            <a:r>
              <a:rPr lang="ko-KR" altLang="en-US" sz="1600" b="1"/>
              <a:t> </a:t>
            </a:r>
            <a:r>
              <a:rPr lang="en-US" altLang="ko-KR" sz="1600" b="1"/>
              <a:t>Filter</a:t>
            </a:r>
            <a:endParaRPr lang="ko-KR" altLang="en-US" sz="1600" b="1"/>
          </a:p>
        </p:txBody>
      </p:sp>
      <p:cxnSp>
        <p:nvCxnSpPr>
          <p:cNvPr id="20" name="직선 화살표 연결선 19"/>
          <p:cNvCxnSpPr>
            <a:stCxn id="55" idx="0"/>
            <a:endCxn id="29" idx="2"/>
          </p:cNvCxnSpPr>
          <p:nvPr/>
        </p:nvCxnSpPr>
        <p:spPr>
          <a:xfrm flipV="1">
            <a:off x="8306018" y="1903160"/>
            <a:ext cx="0" cy="544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43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29664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FilterChainProxy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C579A05-9B11-4D8F-8DD2-291EFC7B8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11" y="1347577"/>
            <a:ext cx="3334215" cy="3019846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A20A713-41F1-48BC-A417-86E6F4FA9A7D}"/>
              </a:ext>
            </a:extLst>
          </p:cNvPr>
          <p:cNvSpPr/>
          <p:nvPr/>
        </p:nvSpPr>
        <p:spPr>
          <a:xfrm>
            <a:off x="3877337" y="1202243"/>
            <a:ext cx="6174187" cy="351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400" b="1"/>
              <a:t>springSecurityFilterChain </a:t>
            </a:r>
            <a:r>
              <a:rPr lang="ko-KR" altLang="en-US" sz="1400" b="1"/>
              <a:t>의</a:t>
            </a:r>
            <a:r>
              <a:rPr lang="en-US" altLang="ko-KR" sz="1400" b="1"/>
              <a:t> </a:t>
            </a:r>
            <a:r>
              <a:rPr lang="ko-KR" altLang="en-US" sz="1400" b="1"/>
              <a:t>이름으로 생성되는 필터 빈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400" b="1"/>
              <a:t>DelegatingFilterProxy </a:t>
            </a:r>
            <a:r>
              <a:rPr lang="ko-KR" altLang="en-US" sz="1400" b="1"/>
              <a:t>으로 부터 요청을 위임 받고 실제 보안 처리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스프링 시큐리티 초기화 시 생성되는 필터들을 관리하고 제어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시큐리티가 기본적으로 생성하는 필터</a:t>
            </a:r>
            <a:endParaRPr lang="en-US" altLang="ko-KR" sz="140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설정 클래스에서 </a:t>
            </a:r>
            <a:r>
              <a:rPr lang="en-US" altLang="ko-KR" sz="1400"/>
              <a:t>API </a:t>
            </a:r>
            <a:r>
              <a:rPr lang="ko-KR" altLang="en-US" sz="1400"/>
              <a:t>추가 시 생성되는 필터</a:t>
            </a:r>
            <a:endParaRPr lang="en-US" altLang="ko-KR" sz="140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사용자의 요청을 필터 순서대로 호출하여 전달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사용자정의 필터를 생성해서 기존의 필터 전</a:t>
            </a:r>
            <a:r>
              <a:rPr lang="en-US" altLang="ko-KR" sz="1400" b="1"/>
              <a:t>.</a:t>
            </a:r>
            <a:r>
              <a:rPr lang="ko-KR" altLang="en-US" sz="1400" b="1"/>
              <a:t>후로 추가 가능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필터의 순서를 잘 정의</a:t>
            </a:r>
            <a:endParaRPr lang="en-US" altLang="ko-KR" sz="140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마지막 필터까지 인증 및 인가 예외가 발생하지 않으면 보안 통과 </a:t>
            </a:r>
          </a:p>
        </p:txBody>
      </p:sp>
    </p:spTree>
    <p:extLst>
      <p:ext uri="{BB962C8B-B14F-4D97-AF65-F5344CB8AC3E}">
        <p14:creationId xmlns:p14="http://schemas.microsoft.com/office/powerpoint/2010/main" val="145528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375212E5-8A2E-4990-A256-21845F77C5C5}"/>
              </a:ext>
            </a:extLst>
          </p:cNvPr>
          <p:cNvSpPr/>
          <p:nvPr/>
        </p:nvSpPr>
        <p:spPr>
          <a:xfrm>
            <a:off x="249260" y="1468168"/>
            <a:ext cx="9588920" cy="34887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4FF3129-6203-4C41-BD3B-D6652F29018E}"/>
              </a:ext>
            </a:extLst>
          </p:cNvPr>
          <p:cNvSpPr/>
          <p:nvPr/>
        </p:nvSpPr>
        <p:spPr>
          <a:xfrm>
            <a:off x="1350499" y="2831299"/>
            <a:ext cx="2329921" cy="132236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57894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DelegatingFilterProxy, FilterChainProxy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15866BC-0BB2-4D77-8AF3-623F998B3DF8}"/>
              </a:ext>
            </a:extLst>
          </p:cNvPr>
          <p:cNvSpPr/>
          <p:nvPr/>
        </p:nvSpPr>
        <p:spPr>
          <a:xfrm>
            <a:off x="1486849" y="3212562"/>
            <a:ext cx="2075772" cy="55983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DelegatingFilterProxy</a:t>
            </a:r>
            <a:endParaRPr lang="ko-KR" altLang="en-US" sz="14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5C0C531-21F4-4A9B-A573-6F7BFED30DC1}"/>
              </a:ext>
            </a:extLst>
          </p:cNvPr>
          <p:cNvCxnSpPr>
            <a:cxnSpLocks/>
            <a:stCxn id="72" idx="3"/>
            <a:endCxn id="62" idx="1"/>
          </p:cNvCxnSpPr>
          <p:nvPr/>
        </p:nvCxnSpPr>
        <p:spPr>
          <a:xfrm flipV="1">
            <a:off x="3680420" y="3491180"/>
            <a:ext cx="1445459" cy="1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555F3F2-A801-42C8-BAC4-D3FDCCBDE2B4}"/>
              </a:ext>
            </a:extLst>
          </p:cNvPr>
          <p:cNvSpPr/>
          <p:nvPr/>
        </p:nvSpPr>
        <p:spPr>
          <a:xfrm>
            <a:off x="5125879" y="2290886"/>
            <a:ext cx="2049493" cy="240058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80E2801-82F6-4160-8954-4EC7310F2E80}"/>
              </a:ext>
            </a:extLst>
          </p:cNvPr>
          <p:cNvSpPr/>
          <p:nvPr/>
        </p:nvSpPr>
        <p:spPr>
          <a:xfrm>
            <a:off x="5263329" y="2626750"/>
            <a:ext cx="1784073" cy="197280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602FCF8-C9BB-44F6-A54A-0DDEC486012A}"/>
              </a:ext>
            </a:extLst>
          </p:cNvPr>
          <p:cNvSpPr/>
          <p:nvPr/>
        </p:nvSpPr>
        <p:spPr>
          <a:xfrm>
            <a:off x="5373842" y="2922158"/>
            <a:ext cx="1596912" cy="1575782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F1D467B-A9B3-4A91-8147-4FD89A6095D5}"/>
              </a:ext>
            </a:extLst>
          </p:cNvPr>
          <p:cNvSpPr/>
          <p:nvPr/>
        </p:nvSpPr>
        <p:spPr>
          <a:xfrm>
            <a:off x="5487481" y="3607832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AuthenticationFilter</a:t>
            </a:r>
            <a:endParaRPr lang="ko-KR" altLang="en-US" sz="9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9969526-8DBF-4155-B9AB-79D080A04642}"/>
              </a:ext>
            </a:extLst>
          </p:cNvPr>
          <p:cNvSpPr/>
          <p:nvPr/>
        </p:nvSpPr>
        <p:spPr>
          <a:xfrm>
            <a:off x="5480915" y="2994905"/>
            <a:ext cx="137787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</a:rPr>
              <a:t>FilterChainProxy</a:t>
            </a:r>
            <a:br>
              <a:rPr lang="en-US" altLang="ko-KR" sz="900" b="1">
                <a:solidFill>
                  <a:schemeClr val="bg1"/>
                </a:solidFill>
              </a:rPr>
            </a:br>
            <a:r>
              <a:rPr lang="ko-KR" altLang="en-US" sz="800">
                <a:solidFill>
                  <a:schemeClr val="bg1"/>
                </a:solidFill>
              </a:rPr>
              <a:t>springSecurityFilterChain</a:t>
            </a:r>
            <a:endParaRPr lang="ko-KR" altLang="en-US" sz="800" b="1">
              <a:solidFill>
                <a:schemeClr val="bg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BD5964F-3763-43E1-B4D2-0ECA59B52C1D}"/>
              </a:ext>
            </a:extLst>
          </p:cNvPr>
          <p:cNvSpPr/>
          <p:nvPr/>
        </p:nvSpPr>
        <p:spPr>
          <a:xfrm>
            <a:off x="5260729" y="2667924"/>
            <a:ext cx="17892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WebSecurityConfiguration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1AED1A6-6E17-45A3-8114-2A45A1228F8A}"/>
              </a:ext>
            </a:extLst>
          </p:cNvPr>
          <p:cNvSpPr/>
          <p:nvPr/>
        </p:nvSpPr>
        <p:spPr>
          <a:xfrm>
            <a:off x="5436790" y="2380528"/>
            <a:ext cx="147027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@EnableWebSecurity</a:t>
            </a:r>
            <a:endParaRPr lang="ko-KR" altLang="en-US" sz="1000" b="1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B8BB4CC-D9A9-489D-97FA-2408DB508FBB}"/>
              </a:ext>
            </a:extLst>
          </p:cNvPr>
          <p:cNvSpPr/>
          <p:nvPr/>
        </p:nvSpPr>
        <p:spPr>
          <a:xfrm>
            <a:off x="5487481" y="4162210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AuthorizationFilter</a:t>
            </a:r>
            <a:endParaRPr lang="ko-KR" altLang="en-US" sz="90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505BB9A-7C34-4A68-857E-508E60DA3747}"/>
              </a:ext>
            </a:extLst>
          </p:cNvPr>
          <p:cNvSpPr/>
          <p:nvPr/>
        </p:nvSpPr>
        <p:spPr>
          <a:xfrm>
            <a:off x="5487481" y="3878703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- - - </a:t>
            </a:r>
            <a:endParaRPr lang="ko-KR" altLang="en-US" sz="90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BB44E54-48E1-4819-B30E-D1F0BC5BB741}"/>
              </a:ext>
            </a:extLst>
          </p:cNvPr>
          <p:cNvSpPr/>
          <p:nvPr/>
        </p:nvSpPr>
        <p:spPr>
          <a:xfrm>
            <a:off x="3837488" y="3240150"/>
            <a:ext cx="10422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delegate request</a:t>
            </a:r>
            <a:endParaRPr lang="ko-KR" altLang="en-US" sz="90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65174CD-D69B-4C74-ABA0-9FAF4E9FA1DA}"/>
              </a:ext>
            </a:extLst>
          </p:cNvPr>
          <p:cNvSpPr/>
          <p:nvPr/>
        </p:nvSpPr>
        <p:spPr>
          <a:xfrm>
            <a:off x="1851116" y="4370591"/>
            <a:ext cx="1306875" cy="2800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</a:t>
            </a:r>
            <a:endParaRPr lang="ko-KR" altLang="en-US" sz="90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B36A747-A07E-4E6C-A46A-077A7A000FA8}"/>
              </a:ext>
            </a:extLst>
          </p:cNvPr>
          <p:cNvSpPr/>
          <p:nvPr/>
        </p:nvSpPr>
        <p:spPr>
          <a:xfrm>
            <a:off x="1851116" y="2321453"/>
            <a:ext cx="1306875" cy="2800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</a:t>
            </a:r>
            <a:endParaRPr lang="ko-KR" altLang="en-US" sz="90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6C0CDB1D-68D2-4C3E-9854-E103401B442F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2504554" y="2601513"/>
            <a:ext cx="0" cy="215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9986407-1FF0-4ED7-95E4-C42424D55D9D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504554" y="4162210"/>
            <a:ext cx="0" cy="208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F1D467B-A9B3-4A91-8147-4FD89A6095D5}"/>
              </a:ext>
            </a:extLst>
          </p:cNvPr>
          <p:cNvSpPr/>
          <p:nvPr/>
        </p:nvSpPr>
        <p:spPr>
          <a:xfrm>
            <a:off x="8387132" y="3086196"/>
            <a:ext cx="1260673" cy="80782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Spring MVC</a:t>
            </a:r>
          </a:p>
          <a:p>
            <a:pPr algn="ctr"/>
            <a:br>
              <a:rPr lang="en-US" altLang="ko-KR" sz="900"/>
            </a:br>
            <a:r>
              <a:rPr lang="en-US" altLang="ko-KR" sz="900" b="1"/>
              <a:t>DispatcherServlet</a:t>
            </a:r>
            <a:endParaRPr lang="ko-KR" altLang="en-US" sz="900" b="1"/>
          </a:p>
        </p:txBody>
      </p:sp>
      <p:cxnSp>
        <p:nvCxnSpPr>
          <p:cNvPr id="5" name="직선 화살표 연결선 4"/>
          <p:cNvCxnSpPr>
            <a:stCxn id="62" idx="3"/>
            <a:endCxn id="29" idx="1"/>
          </p:cNvCxnSpPr>
          <p:nvPr/>
        </p:nvCxnSpPr>
        <p:spPr>
          <a:xfrm flipV="1">
            <a:off x="7175372" y="3490110"/>
            <a:ext cx="1211760" cy="1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BB44E54-48E1-4819-B30E-D1F0BC5BB741}"/>
              </a:ext>
            </a:extLst>
          </p:cNvPr>
          <p:cNvSpPr/>
          <p:nvPr/>
        </p:nvSpPr>
        <p:spPr>
          <a:xfrm>
            <a:off x="7490441" y="3264379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422E73-28A2-4F06-A985-41A2AA000BEA}"/>
              </a:ext>
            </a:extLst>
          </p:cNvPr>
          <p:cNvSpPr txBox="1"/>
          <p:nvPr/>
        </p:nvSpPr>
        <p:spPr>
          <a:xfrm>
            <a:off x="1322889" y="1581523"/>
            <a:ext cx="238514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/>
              <a:t>Servlet Container</a:t>
            </a:r>
            <a:endParaRPr lang="ko-KR" altLang="en-US" sz="2101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FC04B3-7BE7-4FB5-B923-20BB7FDE9EFB}"/>
              </a:ext>
            </a:extLst>
          </p:cNvPr>
          <p:cNvSpPr txBox="1"/>
          <p:nvPr/>
        </p:nvSpPr>
        <p:spPr>
          <a:xfrm>
            <a:off x="6704336" y="1520202"/>
            <a:ext cx="233051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/>
              <a:t>Spring Container</a:t>
            </a:r>
            <a:endParaRPr lang="ko-KR" altLang="en-US" sz="2101" b="1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DE4235E-9245-473D-B89B-C895771F9237}"/>
              </a:ext>
            </a:extLst>
          </p:cNvPr>
          <p:cNvSpPr/>
          <p:nvPr/>
        </p:nvSpPr>
        <p:spPr>
          <a:xfrm>
            <a:off x="5480915" y="2040603"/>
            <a:ext cx="1354858" cy="246221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bg1"/>
                </a:solidFill>
              </a:rPr>
              <a:t>ApplicationContext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16F59A6-2C5E-4561-86C1-B64A0D3629C2}"/>
              </a:ext>
            </a:extLst>
          </p:cNvPr>
          <p:cNvGrpSpPr/>
          <p:nvPr/>
        </p:nvGrpSpPr>
        <p:grpSpPr>
          <a:xfrm>
            <a:off x="285540" y="3329374"/>
            <a:ext cx="415498" cy="321469"/>
            <a:chOff x="1261227" y="1489302"/>
            <a:chExt cx="415498" cy="321469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BA8F7DB3-1827-43F0-9EAD-870524F2FA17}"/>
                </a:ext>
              </a:extLst>
            </p:cNvPr>
            <p:cNvSpPr/>
            <p:nvPr/>
          </p:nvSpPr>
          <p:spPr>
            <a:xfrm>
              <a:off x="1297507" y="1489302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C08413A-476A-461D-B57B-27D8E8036CBE}"/>
                </a:ext>
              </a:extLst>
            </p:cNvPr>
            <p:cNvSpPr/>
            <p:nvPr/>
          </p:nvSpPr>
          <p:spPr>
            <a:xfrm>
              <a:off x="1261227" y="1523155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FBFDC3B-6CBE-4DB2-B11D-37C0DE7C85E8}"/>
              </a:ext>
            </a:extLst>
          </p:cNvPr>
          <p:cNvCxnSpPr>
            <a:cxnSpLocks/>
            <a:stCxn id="46" idx="6"/>
            <a:endCxn id="72" idx="1"/>
          </p:cNvCxnSpPr>
          <p:nvPr/>
        </p:nvCxnSpPr>
        <p:spPr>
          <a:xfrm>
            <a:off x="643289" y="3490109"/>
            <a:ext cx="707210" cy="2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9FAEB81-1A16-49D8-B414-A85B7F25F2F8}"/>
              </a:ext>
            </a:extLst>
          </p:cNvPr>
          <p:cNvSpPr/>
          <p:nvPr/>
        </p:nvSpPr>
        <p:spPr>
          <a:xfrm>
            <a:off x="679569" y="3255122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request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202586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192"/>
            <a:ext cx="5048649" cy="1170292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 </a:t>
            </a:r>
            <a:r>
              <a:rPr lang="ko-KR" altLang="en-US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필터 초기화와 다중 보안 설정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254417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스프링 시큐리티 주요 아키텍처 이해 </a:t>
            </a:r>
            <a:endParaRPr lang="ko-KR" altLang="en-US" sz="140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60893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꺾인 연결선 23"/>
          <p:cNvCxnSpPr/>
          <p:nvPr/>
        </p:nvCxnSpPr>
        <p:spPr>
          <a:xfrm flipV="1">
            <a:off x="1919485" y="4348240"/>
            <a:ext cx="1305792" cy="43055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/>
          <p:nvPr/>
        </p:nvCxnSpPr>
        <p:spPr>
          <a:xfrm rot="10800000">
            <a:off x="3372992" y="4348241"/>
            <a:ext cx="1378121" cy="4303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74402" y="594530"/>
            <a:ext cx="459933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필터 초기화와 다중 설정 클래스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CAF11DC-69F8-46A9-8CAD-E41E7503359B}"/>
              </a:ext>
            </a:extLst>
          </p:cNvPr>
          <p:cNvSpPr/>
          <p:nvPr/>
        </p:nvSpPr>
        <p:spPr>
          <a:xfrm>
            <a:off x="2497161" y="3273436"/>
            <a:ext cx="1596912" cy="1074803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72DC085-BB40-47F9-9E33-AF8160A8BF3D}"/>
              </a:ext>
            </a:extLst>
          </p:cNvPr>
          <p:cNvSpPr/>
          <p:nvPr/>
        </p:nvSpPr>
        <p:spPr>
          <a:xfrm>
            <a:off x="2597429" y="3378946"/>
            <a:ext cx="13778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FilterChainProxy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E468297-58FF-4E00-B020-B955A2F21553}"/>
              </a:ext>
            </a:extLst>
          </p:cNvPr>
          <p:cNvSpPr/>
          <p:nvPr/>
        </p:nvSpPr>
        <p:spPr>
          <a:xfrm>
            <a:off x="610142" y="4141531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08EA530-3464-455D-92B0-FB28FF4E1021}"/>
              </a:ext>
            </a:extLst>
          </p:cNvPr>
          <p:cNvSpPr/>
          <p:nvPr/>
        </p:nvSpPr>
        <p:spPr>
          <a:xfrm>
            <a:off x="699263" y="4519636"/>
            <a:ext cx="1203342" cy="2308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/>
              <a:t>Filters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7819185-CB87-4FD9-B911-135BF82E5A93}"/>
              </a:ext>
            </a:extLst>
          </p:cNvPr>
          <p:cNvSpPr/>
          <p:nvPr/>
        </p:nvSpPr>
        <p:spPr>
          <a:xfrm>
            <a:off x="4673738" y="4141122"/>
            <a:ext cx="1379683" cy="127493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6C94767F-EE36-4C96-9719-F9F4898C4BCF}"/>
              </a:ext>
            </a:extLst>
          </p:cNvPr>
          <p:cNvSpPr/>
          <p:nvPr/>
        </p:nvSpPr>
        <p:spPr>
          <a:xfrm>
            <a:off x="706087" y="4192305"/>
            <a:ext cx="12073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SecurityFilterChain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E88FEB8A-B528-4EE9-A3BF-4A396B4AC590}"/>
              </a:ext>
            </a:extLst>
          </p:cNvPr>
          <p:cNvSpPr/>
          <p:nvPr/>
        </p:nvSpPr>
        <p:spPr>
          <a:xfrm>
            <a:off x="4809622" y="4194190"/>
            <a:ext cx="12073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SecurityFilterChain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7270E00-B25A-4C57-9329-312CDBDFE810}"/>
              </a:ext>
            </a:extLst>
          </p:cNvPr>
          <p:cNvSpPr/>
          <p:nvPr/>
        </p:nvSpPr>
        <p:spPr>
          <a:xfrm>
            <a:off x="2597429" y="3750566"/>
            <a:ext cx="1410962" cy="3539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B87F6C0A-A08F-4B71-A71E-A252E7DBF208}"/>
              </a:ext>
            </a:extLst>
          </p:cNvPr>
          <p:cNvSpPr/>
          <p:nvPr/>
        </p:nvSpPr>
        <p:spPr>
          <a:xfrm>
            <a:off x="2606435" y="3817579"/>
            <a:ext cx="13773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SecurityFilterChain</a:t>
            </a:r>
            <a:r>
              <a:rPr lang="en-US" altLang="ko-KR" sz="1000" b="1"/>
              <a:t>s</a:t>
            </a:r>
            <a:endParaRPr lang="ko-KR" altLang="en-US" sz="100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9CF739F-1D1B-4A07-91DC-D4C9ACB18998}"/>
              </a:ext>
            </a:extLst>
          </p:cNvPr>
          <p:cNvSpPr/>
          <p:nvPr/>
        </p:nvSpPr>
        <p:spPr>
          <a:xfrm>
            <a:off x="4765090" y="4513032"/>
            <a:ext cx="1203342" cy="2308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/>
              <a:t>Filters</a:t>
            </a:r>
            <a:endParaRPr lang="ko-KR" altLang="en-US" sz="90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9A238353-4C1C-4099-9B7D-A6EE4E164D43}"/>
              </a:ext>
            </a:extLst>
          </p:cNvPr>
          <p:cNvSpPr/>
          <p:nvPr/>
        </p:nvSpPr>
        <p:spPr>
          <a:xfrm>
            <a:off x="6549728" y="1278734"/>
            <a:ext cx="3449688" cy="267765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보안 기능이 각각 작동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</a:t>
            </a:r>
            <a:r>
              <a:rPr lang="en-US" altLang="ko-KR" sz="1200" b="1"/>
              <a:t>RequestMatcher </a:t>
            </a:r>
            <a:r>
              <a:rPr lang="ko-KR" altLang="en-US" sz="1200" b="1"/>
              <a:t>설정</a:t>
            </a:r>
            <a:endParaRPr lang="en-US" altLang="ko-KR" sz="1200" b="1"/>
          </a:p>
          <a:p>
            <a:pPr marL="585237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http.antMatcher(“/admin/</a:t>
            </a:r>
            <a:r>
              <a:rPr lang="ko-KR" altLang="en-US" sz="1200"/>
              <a:t>**</a:t>
            </a:r>
            <a:r>
              <a:rPr lang="en-US" altLang="ko-KR" sz="120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필터가 생성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FilterChainProxy </a:t>
            </a:r>
            <a:r>
              <a:rPr lang="ko-KR" altLang="en-US" sz="1200" b="1"/>
              <a:t>가 각 필터들 가지고 있음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요청에 따라 </a:t>
            </a:r>
            <a:r>
              <a:rPr lang="en-US" altLang="ko-KR" sz="1200" b="1"/>
              <a:t>RequestMatcher</a:t>
            </a:r>
            <a:r>
              <a:rPr lang="ko-KR" altLang="en-US" sz="1200" b="1"/>
              <a:t>와 매칭되는 필터가 작동하도록 함</a:t>
            </a:r>
            <a:endParaRPr lang="en-US" altLang="ko-KR" sz="12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3D5112C-EDFD-4CC0-ACA8-F9C210016BA3}"/>
              </a:ext>
            </a:extLst>
          </p:cNvPr>
          <p:cNvSpPr/>
          <p:nvPr/>
        </p:nvSpPr>
        <p:spPr>
          <a:xfrm>
            <a:off x="474939" y="2308754"/>
            <a:ext cx="1650090" cy="792841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D72D1D6-732E-4329-A33B-93182797E78E}"/>
              </a:ext>
            </a:extLst>
          </p:cNvPr>
          <p:cNvSpPr/>
          <p:nvPr/>
        </p:nvSpPr>
        <p:spPr>
          <a:xfrm>
            <a:off x="591583" y="2502008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보안 </a:t>
            </a:r>
            <a:r>
              <a:rPr lang="en-US" altLang="ko-KR" sz="900"/>
              <a:t>API </a:t>
            </a:r>
            <a:r>
              <a:rPr lang="ko-KR" altLang="en-US" sz="900"/>
              <a:t>설정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B84859D-307E-4145-967E-43041989AB5D}"/>
              </a:ext>
            </a:extLst>
          </p:cNvPr>
          <p:cNvSpPr/>
          <p:nvPr/>
        </p:nvSpPr>
        <p:spPr>
          <a:xfrm>
            <a:off x="591583" y="2772879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필터 생성</a:t>
            </a:r>
            <a:r>
              <a:rPr lang="en-US" altLang="ko-KR" sz="900"/>
              <a:t> </a:t>
            </a:r>
            <a:endParaRPr lang="ko-KR" altLang="en-US" sz="90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5DD05012-9EBD-47A5-AEE7-F6F0BCD3D564}"/>
              </a:ext>
            </a:extLst>
          </p:cNvPr>
          <p:cNvSpPr/>
          <p:nvPr/>
        </p:nvSpPr>
        <p:spPr>
          <a:xfrm>
            <a:off x="261540" y="1425198"/>
            <a:ext cx="2076887" cy="4156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HttpSecurity</a:t>
            </a:r>
            <a:endParaRPr lang="ko-KR" altLang="en-US" sz="1000" b="1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B044773D-3754-463C-9A33-54E7F4CF62F0}"/>
              </a:ext>
            </a:extLst>
          </p:cNvPr>
          <p:cNvCxnSpPr>
            <a:cxnSpLocks/>
            <a:stCxn id="98" idx="2"/>
            <a:endCxn id="73" idx="0"/>
          </p:cNvCxnSpPr>
          <p:nvPr/>
        </p:nvCxnSpPr>
        <p:spPr>
          <a:xfrm>
            <a:off x="1299984" y="1840824"/>
            <a:ext cx="0" cy="467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B6082A7F-22C2-4C44-8A86-082F728A319A}"/>
              </a:ext>
            </a:extLst>
          </p:cNvPr>
          <p:cNvSpPr/>
          <p:nvPr/>
        </p:nvSpPr>
        <p:spPr>
          <a:xfrm>
            <a:off x="4535282" y="2308754"/>
            <a:ext cx="1650090" cy="764552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7BC83E98-057C-4623-A134-888C8462B1EB}"/>
              </a:ext>
            </a:extLst>
          </p:cNvPr>
          <p:cNvSpPr/>
          <p:nvPr/>
        </p:nvSpPr>
        <p:spPr>
          <a:xfrm>
            <a:off x="4651926" y="2473719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보안 </a:t>
            </a:r>
            <a:r>
              <a:rPr lang="en-US" altLang="ko-KR" sz="900"/>
              <a:t>API </a:t>
            </a:r>
            <a:r>
              <a:rPr lang="ko-KR" altLang="en-US" sz="900"/>
              <a:t>설정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323D74CC-C3D4-48A4-B5A0-A08408D3B7B2}"/>
              </a:ext>
            </a:extLst>
          </p:cNvPr>
          <p:cNvSpPr/>
          <p:nvPr/>
        </p:nvSpPr>
        <p:spPr>
          <a:xfrm>
            <a:off x="4651926" y="2744590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필터 생성</a:t>
            </a:r>
            <a:r>
              <a:rPr lang="en-US" altLang="ko-KR" sz="900"/>
              <a:t> </a:t>
            </a:r>
            <a:endParaRPr lang="ko-KR" altLang="en-US" sz="90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1454C41-B599-41C1-A413-FC0E20194CF8}"/>
              </a:ext>
            </a:extLst>
          </p:cNvPr>
          <p:cNvSpPr/>
          <p:nvPr/>
        </p:nvSpPr>
        <p:spPr>
          <a:xfrm>
            <a:off x="4321883" y="1396909"/>
            <a:ext cx="2076887" cy="4156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HttpSecurity</a:t>
            </a:r>
            <a:endParaRPr lang="ko-KR" altLang="en-US" sz="1000" b="1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DCB596B9-AA5C-474B-8191-B6A0DE20B9A9}"/>
              </a:ext>
            </a:extLst>
          </p:cNvPr>
          <p:cNvCxnSpPr>
            <a:cxnSpLocks/>
            <a:stCxn id="123" idx="2"/>
            <a:endCxn id="118" idx="0"/>
          </p:cNvCxnSpPr>
          <p:nvPr/>
        </p:nvCxnSpPr>
        <p:spPr>
          <a:xfrm>
            <a:off x="5360327" y="1812535"/>
            <a:ext cx="0" cy="496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아래쪽 화살표 1"/>
          <p:cNvSpPr/>
          <p:nvPr/>
        </p:nvSpPr>
        <p:spPr>
          <a:xfrm>
            <a:off x="1213248" y="3236519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아래쪽 화살표 57"/>
          <p:cNvSpPr/>
          <p:nvPr/>
        </p:nvSpPr>
        <p:spPr>
          <a:xfrm>
            <a:off x="1213248" y="3508558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아래쪽 화살표 58"/>
          <p:cNvSpPr/>
          <p:nvPr/>
        </p:nvSpPr>
        <p:spPr>
          <a:xfrm>
            <a:off x="1213247" y="3811308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아래쪽 화살표 59"/>
          <p:cNvSpPr/>
          <p:nvPr/>
        </p:nvSpPr>
        <p:spPr>
          <a:xfrm>
            <a:off x="5295237" y="3232361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아래쪽 화살표 61"/>
          <p:cNvSpPr/>
          <p:nvPr/>
        </p:nvSpPr>
        <p:spPr>
          <a:xfrm>
            <a:off x="5295237" y="3504400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아래쪽 화살표 62"/>
          <p:cNvSpPr/>
          <p:nvPr/>
        </p:nvSpPr>
        <p:spPr>
          <a:xfrm>
            <a:off x="5295236" y="3807150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20038" y="1060673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1</a:t>
            </a:r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4637528" y="1056049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2</a:t>
            </a:r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632297" y="3471642"/>
            <a:ext cx="4475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 </a:t>
            </a:r>
            <a:r>
              <a:rPr lang="ko-KR" altLang="en-US" sz="900" b="1"/>
              <a:t>생성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5570608" y="3447891"/>
            <a:ext cx="4475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 </a:t>
            </a:r>
            <a:r>
              <a:rPr lang="ko-KR" altLang="en-US" sz="900" b="1"/>
              <a:t>생성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879689" y="5029132"/>
            <a:ext cx="827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/admin/**</a:t>
            </a:r>
            <a:endParaRPr lang="ko-KR" altLang="en-US" sz="1000" b="1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875241" y="5007451"/>
            <a:ext cx="9188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anyRequest</a:t>
            </a:r>
            <a:endParaRPr lang="ko-KR" altLang="en-US" sz="1000" b="1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706088" y="4782911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765090" y="4773649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</p:spTree>
    <p:extLst>
      <p:ext uri="{BB962C8B-B14F-4D97-AF65-F5344CB8AC3E}">
        <p14:creationId xmlns:p14="http://schemas.microsoft.com/office/powerpoint/2010/main" val="52177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74402" y="700040"/>
            <a:ext cx="459933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필터 초기화와 다중 설정 클래스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72DC085-BB40-47F9-9E33-AF8160A8BF3D}"/>
              </a:ext>
            </a:extLst>
          </p:cNvPr>
          <p:cNvSpPr/>
          <p:nvPr/>
        </p:nvSpPr>
        <p:spPr>
          <a:xfrm>
            <a:off x="3841644" y="2437998"/>
            <a:ext cx="137787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FilterChainProxy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E8EBCDB-7FC1-433A-A84A-90448860F0C4}"/>
              </a:ext>
            </a:extLst>
          </p:cNvPr>
          <p:cNvSpPr/>
          <p:nvPr/>
        </p:nvSpPr>
        <p:spPr>
          <a:xfrm>
            <a:off x="4411164" y="1610981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47" idx="4"/>
            <a:endCxn id="15" idx="0"/>
          </p:cNvCxnSpPr>
          <p:nvPr/>
        </p:nvCxnSpPr>
        <p:spPr>
          <a:xfrm>
            <a:off x="4530582" y="1849817"/>
            <a:ext cx="1" cy="588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판단 6"/>
          <p:cNvSpPr/>
          <p:nvPr/>
        </p:nvSpPr>
        <p:spPr>
          <a:xfrm>
            <a:off x="3832091" y="3431200"/>
            <a:ext cx="1396981" cy="577861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15" idx="2"/>
            <a:endCxn id="7" idx="0"/>
          </p:cNvCxnSpPr>
          <p:nvPr/>
        </p:nvCxnSpPr>
        <p:spPr>
          <a:xfrm flipH="1">
            <a:off x="4530582" y="2714997"/>
            <a:ext cx="1" cy="716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152176" y="3586099"/>
            <a:ext cx="7184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matches</a:t>
            </a:r>
            <a:endParaRPr lang="ko-KR" altLang="en-US" sz="1000" b="1"/>
          </a:p>
        </p:txBody>
      </p:sp>
      <p:cxnSp>
        <p:nvCxnSpPr>
          <p:cNvPr id="19" name="직선 화살표 연결선 18"/>
          <p:cNvCxnSpPr>
            <a:endCxn id="69" idx="0"/>
          </p:cNvCxnSpPr>
          <p:nvPr/>
        </p:nvCxnSpPr>
        <p:spPr>
          <a:xfrm>
            <a:off x="1847804" y="4266811"/>
            <a:ext cx="0" cy="607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1453304" y="4874462"/>
            <a:ext cx="788999" cy="2462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b="1"/>
              <a:t>인증</a:t>
            </a:r>
            <a:r>
              <a:rPr lang="en-US" altLang="ko-KR" sz="1000" b="1"/>
              <a:t>/ </a:t>
            </a:r>
            <a:r>
              <a:rPr lang="ko-KR" altLang="en-US" sz="1000" b="1"/>
              <a:t>인가</a:t>
            </a:r>
            <a:endParaRPr lang="ko-KR" altLang="en-US" sz="100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2920878" y="3467091"/>
            <a:ext cx="6206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/admin</a:t>
            </a:r>
            <a:endParaRPr lang="ko-KR" altLang="en-US" sz="1000" b="1"/>
          </a:p>
        </p:txBody>
      </p:sp>
      <p:cxnSp>
        <p:nvCxnSpPr>
          <p:cNvPr id="22" name="직선 화살표 연결선 21"/>
          <p:cNvCxnSpPr>
            <a:stCxn id="7" idx="3"/>
          </p:cNvCxnSpPr>
          <p:nvPr/>
        </p:nvCxnSpPr>
        <p:spPr>
          <a:xfrm flipV="1">
            <a:off x="5229072" y="3717964"/>
            <a:ext cx="1537743" cy="2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5617587" y="3459489"/>
            <a:ext cx="4940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/user</a:t>
            </a:r>
            <a:endParaRPr lang="ko-KR" altLang="en-US" sz="1000" b="1"/>
          </a:p>
        </p:txBody>
      </p:sp>
      <p:cxnSp>
        <p:nvCxnSpPr>
          <p:cNvPr id="5" name="직선 화살표 연결선 4"/>
          <p:cNvCxnSpPr>
            <a:stCxn id="7" idx="1"/>
            <a:endCxn id="50" idx="3"/>
          </p:cNvCxnSpPr>
          <p:nvPr/>
        </p:nvCxnSpPr>
        <p:spPr>
          <a:xfrm flipH="1">
            <a:off x="2526795" y="3720131"/>
            <a:ext cx="1305296" cy="2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546604" y="2949988"/>
            <a:ext cx="7328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/>
              <a:t>필터 선택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638044" y="1580737"/>
            <a:ext cx="8915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GET /admin</a:t>
            </a:r>
            <a:endParaRPr lang="ko-KR" altLang="en-US" sz="1000" b="1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E468297-58FF-4E00-B020-B955A2F21553}"/>
              </a:ext>
            </a:extLst>
          </p:cNvPr>
          <p:cNvSpPr/>
          <p:nvPr/>
        </p:nvSpPr>
        <p:spPr>
          <a:xfrm>
            <a:off x="1147112" y="3085785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08EA530-3464-455D-92B0-FB28FF4E1021}"/>
              </a:ext>
            </a:extLst>
          </p:cNvPr>
          <p:cNvSpPr/>
          <p:nvPr/>
        </p:nvSpPr>
        <p:spPr>
          <a:xfrm>
            <a:off x="1236233" y="3463890"/>
            <a:ext cx="1203342" cy="246221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Filters</a:t>
            </a:r>
            <a:endParaRPr lang="ko-KR" altLang="en-US" sz="1000" b="1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C94767F-EE36-4C96-9719-F9F4898C4BCF}"/>
              </a:ext>
            </a:extLst>
          </p:cNvPr>
          <p:cNvSpPr/>
          <p:nvPr/>
        </p:nvSpPr>
        <p:spPr>
          <a:xfrm>
            <a:off x="1109411" y="3136559"/>
            <a:ext cx="14334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SecurityFilterChain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1416659" y="3973386"/>
            <a:ext cx="827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/admin/**</a:t>
            </a:r>
            <a:endParaRPr lang="ko-KR" altLang="en-US" sz="1000" b="1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1243058" y="3727165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57" name="직사각형 56"/>
          <p:cNvSpPr/>
          <p:nvPr/>
        </p:nvSpPr>
        <p:spPr>
          <a:xfrm>
            <a:off x="1147315" y="2740984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1</a:t>
            </a:r>
            <a:endParaRPr lang="ko-KR" altLang="en-US"/>
          </a:p>
        </p:txBody>
      </p:sp>
      <p:cxnSp>
        <p:nvCxnSpPr>
          <p:cNvPr id="58" name="직선 화살표 연결선 57"/>
          <p:cNvCxnSpPr>
            <a:endCxn id="59" idx="0"/>
          </p:cNvCxnSpPr>
          <p:nvPr/>
        </p:nvCxnSpPr>
        <p:spPr>
          <a:xfrm>
            <a:off x="7465568" y="4270928"/>
            <a:ext cx="0" cy="607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7071068" y="4878579"/>
            <a:ext cx="788999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b="1"/>
              <a:t>인증</a:t>
            </a:r>
            <a:r>
              <a:rPr lang="en-US" altLang="ko-KR" sz="1000" b="1"/>
              <a:t>/ </a:t>
            </a:r>
            <a:r>
              <a:rPr lang="ko-KR" altLang="en-US" sz="1000" b="1"/>
              <a:t>인가</a:t>
            </a:r>
            <a:endParaRPr lang="ko-KR" altLang="en-US" sz="100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E468297-58FF-4E00-B020-B955A2F21553}"/>
              </a:ext>
            </a:extLst>
          </p:cNvPr>
          <p:cNvSpPr/>
          <p:nvPr/>
        </p:nvSpPr>
        <p:spPr>
          <a:xfrm>
            <a:off x="6764876" y="3089902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08EA530-3464-455D-92B0-FB28FF4E1021}"/>
              </a:ext>
            </a:extLst>
          </p:cNvPr>
          <p:cNvSpPr/>
          <p:nvPr/>
        </p:nvSpPr>
        <p:spPr>
          <a:xfrm>
            <a:off x="6853997" y="3468007"/>
            <a:ext cx="1203342" cy="246221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Filters</a:t>
            </a:r>
            <a:endParaRPr lang="ko-KR" altLang="en-US" sz="1000" b="1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C94767F-EE36-4C96-9719-F9F4898C4BCF}"/>
              </a:ext>
            </a:extLst>
          </p:cNvPr>
          <p:cNvSpPr/>
          <p:nvPr/>
        </p:nvSpPr>
        <p:spPr>
          <a:xfrm>
            <a:off x="6727175" y="3140676"/>
            <a:ext cx="14334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SecurityFilterChain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6988740" y="3977503"/>
            <a:ext cx="9188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anyRequest</a:t>
            </a:r>
            <a:endParaRPr lang="ko-KR" altLang="en-US" sz="1000" b="1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6853788" y="3745350"/>
            <a:ext cx="1196518" cy="2462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65" name="직사각형 64"/>
          <p:cNvSpPr/>
          <p:nvPr/>
        </p:nvSpPr>
        <p:spPr>
          <a:xfrm>
            <a:off x="6765079" y="2745101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63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70824"/>
            <a:ext cx="2822858" cy="423530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 Authentication</a:t>
            </a:r>
            <a:endParaRPr lang="ko-KR" altLang="en-US" sz="2101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95366"/>
            <a:ext cx="3254417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스프링 시큐리티 주요 아키텍처 이해 </a:t>
            </a:r>
            <a:endParaRPr lang="ko-KR" altLang="en-US" sz="140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2480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5929473" cy="49438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 </a:t>
            </a:r>
            <a:r>
              <a:rPr lang="ko-KR" altLang="en-US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인증 </a:t>
            </a:r>
            <a:r>
              <a:rPr lang="en-US" altLang="ko-KR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API – </a:t>
            </a:r>
            <a:r>
              <a:rPr lang="ko-KR" altLang="en-US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프로젝트 구성 및</a:t>
            </a:r>
            <a:r>
              <a:rPr lang="en-US" altLang="ko-KR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의존성 추가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5044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이해 </a:t>
            </a:r>
            <a:endParaRPr lang="ko-KR" altLang="en-US" sz="140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3015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77031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Authentication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918045" y="1700744"/>
            <a:ext cx="8745941" cy="3785652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사용자의 인증 정보를 저장하는 토큰 개념</a:t>
            </a: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시 </a:t>
            </a:r>
            <a:r>
              <a:rPr lang="en-US" altLang="ko-KR" sz="1200"/>
              <a:t>id </a:t>
            </a:r>
            <a:r>
              <a:rPr lang="ko-KR" altLang="en-US" sz="1200"/>
              <a:t>와</a:t>
            </a:r>
            <a:r>
              <a:rPr lang="en-US" altLang="ko-KR" sz="1200"/>
              <a:t> password </a:t>
            </a:r>
            <a:r>
              <a:rPr lang="ko-KR" altLang="en-US" sz="1200"/>
              <a:t>를</a:t>
            </a:r>
            <a:r>
              <a:rPr lang="en-US" altLang="ko-KR" sz="1200"/>
              <a:t> </a:t>
            </a:r>
            <a:r>
              <a:rPr lang="ko-KR" altLang="en-US" sz="1200"/>
              <a:t>담고 인증 검증을 위해</a:t>
            </a:r>
            <a:r>
              <a:rPr lang="en-US" altLang="ko-KR" sz="1200"/>
              <a:t> </a:t>
            </a:r>
            <a:r>
              <a:rPr lang="ko-KR" altLang="en-US" sz="1200"/>
              <a:t>전달되어사용된다</a:t>
            </a:r>
            <a:endParaRPr lang="en-US" altLang="ko-KR" sz="1200"/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후 </a:t>
            </a:r>
            <a:r>
              <a:rPr lang="ko-KR" altLang="en-US" sz="1200"/>
              <a:t>최종 인증 결과 </a:t>
            </a:r>
            <a:r>
              <a:rPr lang="en-US" altLang="ko-KR" sz="1200"/>
              <a:t>(user </a:t>
            </a:r>
            <a:r>
              <a:rPr lang="ko-KR" altLang="en-US" sz="1200"/>
              <a:t>객체</a:t>
            </a:r>
            <a:r>
              <a:rPr lang="en-US" altLang="ko-KR" sz="1200"/>
              <a:t>, </a:t>
            </a:r>
            <a:r>
              <a:rPr lang="ko-KR" altLang="en-US" sz="1200"/>
              <a:t>권한정보</a:t>
            </a:r>
            <a:r>
              <a:rPr lang="en-US" altLang="ko-KR" sz="1200"/>
              <a:t>)</a:t>
            </a:r>
            <a:r>
              <a:rPr lang="ko-KR" altLang="en-US" sz="1200"/>
              <a:t> 를 담고</a:t>
            </a:r>
            <a:r>
              <a:rPr lang="en-US" altLang="ko-KR" sz="1200"/>
              <a:t> SecurityContext </a:t>
            </a:r>
            <a:r>
              <a:rPr lang="ko-KR" altLang="en-US" sz="1200"/>
              <a:t>에 저장되어 전역적으로 참조가 가능하다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 authentication = SecurityContexHolder.getContext().getAuthentication()</a:t>
            </a:r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구조</a:t>
            </a:r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principal : </a:t>
            </a:r>
            <a:r>
              <a:rPr lang="ko-KR" altLang="en-US" sz="1200"/>
              <a:t>사용자 아이디 혹은 </a:t>
            </a:r>
            <a:r>
              <a:rPr lang="en-US" altLang="ko-KR" sz="1200"/>
              <a:t>User </a:t>
            </a:r>
            <a:r>
              <a:rPr lang="ko-KR" altLang="en-US" sz="1200"/>
              <a:t>객체를 저장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credentials</a:t>
            </a:r>
            <a:r>
              <a:rPr lang="en-US" altLang="ko-KR" sz="1200"/>
              <a:t> : </a:t>
            </a:r>
            <a:r>
              <a:rPr lang="ko-KR" altLang="en-US" sz="1200"/>
              <a:t>사용자 비밀번호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authorities</a:t>
            </a:r>
            <a:r>
              <a:rPr lang="en-US" altLang="ko-KR" sz="1200"/>
              <a:t> : </a:t>
            </a:r>
            <a:r>
              <a:rPr lang="ko-KR" altLang="en-US" sz="1200"/>
              <a:t>인증된 사용자의 권한 목록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details</a:t>
            </a:r>
            <a:r>
              <a:rPr lang="en-US" altLang="ko-KR" sz="1200"/>
              <a:t> : </a:t>
            </a:r>
            <a:r>
              <a:rPr lang="ko-KR" altLang="en-US" sz="1200"/>
              <a:t>인증 부가 정보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Authenticated : </a:t>
            </a:r>
            <a:r>
              <a:rPr lang="ko-KR" altLang="en-US" sz="1200"/>
              <a:t>인증 여부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96DAFF-46AE-4B92-9D2D-17BA655E14C2}"/>
              </a:ext>
            </a:extLst>
          </p:cNvPr>
          <p:cNvSpPr/>
          <p:nvPr/>
        </p:nvSpPr>
        <p:spPr>
          <a:xfrm>
            <a:off x="707029" y="1253901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b="1" u="sng"/>
              <a:t>당신이 누구인지 증명하는 것</a:t>
            </a:r>
          </a:p>
        </p:txBody>
      </p:sp>
    </p:spTree>
    <p:extLst>
      <p:ext uri="{BB962C8B-B14F-4D97-AF65-F5344CB8AC3E}">
        <p14:creationId xmlns:p14="http://schemas.microsoft.com/office/powerpoint/2010/main" val="224917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69657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Authentication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8" name="사각형: 잘린 한쪽 모서리 7">
            <a:extLst>
              <a:ext uri="{FF2B5EF4-FFF2-40B4-BE49-F238E27FC236}">
                <a16:creationId xmlns:a16="http://schemas.microsoft.com/office/drawing/2014/main" id="{7E57E275-BADB-479B-9F62-B0C48DBD5A0E}"/>
              </a:ext>
            </a:extLst>
          </p:cNvPr>
          <p:cNvSpPr/>
          <p:nvPr/>
        </p:nvSpPr>
        <p:spPr>
          <a:xfrm>
            <a:off x="3896915" y="1973154"/>
            <a:ext cx="1678674" cy="831522"/>
          </a:xfrm>
          <a:prstGeom prst="snip1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</a:t>
            </a:r>
            <a:r>
              <a:rPr lang="en-US" altLang="ko-KR" sz="800">
                <a:hlinkClick r:id="rId3"/>
              </a:rPr>
              <a:t>admin@security.com</a:t>
            </a:r>
            <a:endParaRPr lang="en-US" altLang="ko-KR" sz="800"/>
          </a:p>
          <a:p>
            <a:pPr algn="ctr"/>
            <a:r>
              <a:rPr lang="en-US" altLang="ko-KR" sz="800"/>
              <a:t>Credentials : password</a:t>
            </a:r>
          </a:p>
          <a:p>
            <a:pPr algn="ctr"/>
            <a:r>
              <a:rPr lang="en-US" altLang="ko-KR" sz="800"/>
              <a:t>Authorities : ---</a:t>
            </a:r>
          </a:p>
          <a:p>
            <a:pPr algn="ctr"/>
            <a:r>
              <a:rPr lang="en-US" altLang="ko-KR" sz="800"/>
              <a:t>Authenticated : FALSE</a:t>
            </a:r>
            <a:endParaRPr lang="ko-KR" altLang="en-US" sz="80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01F41B3-3229-4761-AA0B-5C56878F3F27}"/>
              </a:ext>
            </a:extLst>
          </p:cNvPr>
          <p:cNvSpPr/>
          <p:nvPr/>
        </p:nvSpPr>
        <p:spPr>
          <a:xfrm>
            <a:off x="3647441" y="3037008"/>
            <a:ext cx="2180102" cy="53226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AuthenticationManager</a:t>
            </a:r>
            <a:endParaRPr lang="ko-KR" altLang="en-US" sz="1200" b="1"/>
          </a:p>
        </p:txBody>
      </p:sp>
      <p:sp>
        <p:nvSpPr>
          <p:cNvPr id="17" name="사각형: 잘린 한쪽 모서리 16">
            <a:extLst>
              <a:ext uri="{FF2B5EF4-FFF2-40B4-BE49-F238E27FC236}">
                <a16:creationId xmlns:a16="http://schemas.microsoft.com/office/drawing/2014/main" id="{686207F9-FD96-4D4E-9129-7AAD8C949CD7}"/>
              </a:ext>
            </a:extLst>
          </p:cNvPr>
          <p:cNvSpPr/>
          <p:nvPr/>
        </p:nvSpPr>
        <p:spPr>
          <a:xfrm>
            <a:off x="3896915" y="3862365"/>
            <a:ext cx="1678674" cy="764596"/>
          </a:xfrm>
          <a:prstGeom prst="snip1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UserDetails</a:t>
            </a:r>
          </a:p>
          <a:p>
            <a:pPr algn="ctr"/>
            <a:r>
              <a:rPr lang="en-US" altLang="ko-KR" sz="800"/>
              <a:t>Credentials : ---</a:t>
            </a:r>
          </a:p>
          <a:p>
            <a:pPr algn="ctr"/>
            <a:r>
              <a:rPr lang="en-US" altLang="ko-KR" sz="800"/>
              <a:t>Authorities : ROLE_ADMIN</a:t>
            </a:r>
          </a:p>
          <a:p>
            <a:pPr algn="ctr"/>
            <a:r>
              <a:rPr lang="en-US" altLang="ko-KR" sz="800"/>
              <a:t>Authenticated : TRUE</a:t>
            </a:r>
            <a:endParaRPr lang="ko-KR" altLang="en-US" sz="80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E8EBCDB-7FC1-433A-A84A-90448860F0C4}"/>
              </a:ext>
            </a:extLst>
          </p:cNvPr>
          <p:cNvSpPr/>
          <p:nvPr/>
        </p:nvSpPr>
        <p:spPr>
          <a:xfrm>
            <a:off x="1068359" y="1395675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7C3FBB9-E3F5-4E6C-AB77-8A996889616B}"/>
              </a:ext>
            </a:extLst>
          </p:cNvPr>
          <p:cNvSpPr/>
          <p:nvPr/>
        </p:nvSpPr>
        <p:spPr>
          <a:xfrm>
            <a:off x="1280378" y="1288775"/>
            <a:ext cx="21291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Login : username + password</a:t>
            </a:r>
            <a:endParaRPr lang="ko-KR" altLang="en-US" sz="90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3484880" y="1354731"/>
            <a:ext cx="2504440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UsernamePasswordAuthenticationFilter</a:t>
            </a:r>
            <a:endParaRPr lang="ko-KR" altLang="en-US" sz="900" b="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5828283" y="4787322"/>
            <a:ext cx="2162557" cy="76459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SecurityContextHolder</a:t>
            </a:r>
          </a:p>
          <a:p>
            <a:pPr algn="ctr">
              <a:lnSpc>
                <a:spcPct val="150000"/>
              </a:lnSpc>
            </a:pPr>
            <a:r>
              <a:rPr lang="en-US" altLang="ko-KR" sz="800" b="1"/>
              <a:t>SecurityContext</a:t>
            </a:r>
          </a:p>
          <a:p>
            <a:pPr algn="ctr">
              <a:lnSpc>
                <a:spcPct val="150000"/>
              </a:lnSpc>
            </a:pPr>
            <a:endParaRPr lang="en-US" altLang="ko-KR" sz="800" b="1"/>
          </a:p>
          <a:p>
            <a:pPr algn="ctr">
              <a:lnSpc>
                <a:spcPct val="150000"/>
              </a:lnSpc>
            </a:pPr>
            <a:endParaRPr lang="en-US" altLang="ko-KR" sz="800" b="1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EE20254-A31E-405D-8657-316E889F6EDF}"/>
              </a:ext>
            </a:extLst>
          </p:cNvPr>
          <p:cNvSpPr/>
          <p:nvPr/>
        </p:nvSpPr>
        <p:spPr>
          <a:xfrm>
            <a:off x="6415105" y="4562965"/>
            <a:ext cx="84510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ThreadLocal</a:t>
            </a:r>
            <a:endParaRPr lang="ko-KR" altLang="en-US" sz="900" b="1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44EE183-710E-4943-80BF-ABE4AC5BD9E8}"/>
              </a:ext>
            </a:extLst>
          </p:cNvPr>
          <p:cNvSpPr/>
          <p:nvPr/>
        </p:nvSpPr>
        <p:spPr>
          <a:xfrm>
            <a:off x="6311322" y="5239626"/>
            <a:ext cx="1134934" cy="19490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F55EC60-1B2B-4990-86AB-E04516C73852}"/>
              </a:ext>
            </a:extLst>
          </p:cNvPr>
          <p:cNvCxnSpPr>
            <a:stCxn id="30" idx="6"/>
            <a:endCxn id="36" idx="1"/>
          </p:cNvCxnSpPr>
          <p:nvPr/>
        </p:nvCxnSpPr>
        <p:spPr>
          <a:xfrm>
            <a:off x="1307195" y="1515093"/>
            <a:ext cx="21776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433AFC6-CF0F-493B-A94B-25CDE9341693}"/>
              </a:ext>
            </a:extLst>
          </p:cNvPr>
          <p:cNvCxnSpPr>
            <a:cxnSpLocks/>
            <a:stCxn id="36" idx="2"/>
            <a:endCxn id="8" idx="3"/>
          </p:cNvCxnSpPr>
          <p:nvPr/>
        </p:nvCxnSpPr>
        <p:spPr>
          <a:xfrm flipH="1">
            <a:off x="4736252" y="1675454"/>
            <a:ext cx="848" cy="297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87584CD-C77D-46A6-8AF6-F5E65B373F25}"/>
              </a:ext>
            </a:extLst>
          </p:cNvPr>
          <p:cNvCxnSpPr>
            <a:cxnSpLocks/>
            <a:stCxn id="8" idx="1"/>
            <a:endCxn id="11" idx="0"/>
          </p:cNvCxnSpPr>
          <p:nvPr/>
        </p:nvCxnSpPr>
        <p:spPr>
          <a:xfrm>
            <a:off x="4736252" y="2804676"/>
            <a:ext cx="1240" cy="232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62E0CAC-0D5C-4363-96F2-58B432CA9A09}"/>
              </a:ext>
            </a:extLst>
          </p:cNvPr>
          <p:cNvCxnSpPr>
            <a:stCxn id="11" idx="2"/>
            <a:endCxn id="17" idx="3"/>
          </p:cNvCxnSpPr>
          <p:nvPr/>
        </p:nvCxnSpPr>
        <p:spPr>
          <a:xfrm flipH="1">
            <a:off x="4736252" y="3569270"/>
            <a:ext cx="1240" cy="293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4FE9918C-5A3F-4105-8D9C-CD90D19505E7}"/>
              </a:ext>
            </a:extLst>
          </p:cNvPr>
          <p:cNvCxnSpPr>
            <a:cxnSpLocks/>
            <a:stCxn id="17" idx="1"/>
            <a:endCxn id="21" idx="1"/>
          </p:cNvCxnSpPr>
          <p:nvPr/>
        </p:nvCxnSpPr>
        <p:spPr>
          <a:xfrm rot="16200000" flipH="1">
            <a:off x="5010938" y="4352274"/>
            <a:ext cx="542659" cy="109203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9D0C5B-F88C-4AB8-AEA4-B37E942CE03E}"/>
              </a:ext>
            </a:extLst>
          </p:cNvPr>
          <p:cNvSpPr/>
          <p:nvPr/>
        </p:nvSpPr>
        <p:spPr>
          <a:xfrm>
            <a:off x="7990840" y="5061897"/>
            <a:ext cx="15023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객체를 전역적으로 사용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DC53729-6AEB-46C4-B925-A435E49F5B82}"/>
              </a:ext>
            </a:extLst>
          </p:cNvPr>
          <p:cNvSpPr/>
          <p:nvPr/>
        </p:nvSpPr>
        <p:spPr>
          <a:xfrm>
            <a:off x="5654502" y="4185363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최종 인증 결과를 저장</a:t>
            </a:r>
          </a:p>
        </p:txBody>
      </p:sp>
    </p:spTree>
    <p:extLst>
      <p:ext uri="{BB962C8B-B14F-4D97-AF65-F5344CB8AC3E}">
        <p14:creationId xmlns:p14="http://schemas.microsoft.com/office/powerpoint/2010/main" val="367031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70824"/>
            <a:ext cx="8329578" cy="423530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 SecurityContextHolder, SecurityContext</a:t>
            </a:r>
            <a:endParaRPr lang="ko-KR" altLang="en-US" sz="2101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95366"/>
            <a:ext cx="3254417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스프링 시큐리티 주요 아키텍처 이해 </a:t>
            </a:r>
            <a:endParaRPr lang="ko-KR" altLang="en-US" sz="140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43351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7919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SecurityContextHolder, SecurityContext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E1A0FC5-FCF4-4C54-BB46-D1EE39E3C47E}"/>
              </a:ext>
            </a:extLst>
          </p:cNvPr>
          <p:cNvSpPr/>
          <p:nvPr/>
        </p:nvSpPr>
        <p:spPr>
          <a:xfrm>
            <a:off x="199390" y="1352236"/>
            <a:ext cx="9324437" cy="391857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SecurityContext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Authentication </a:t>
            </a:r>
            <a:r>
              <a:rPr lang="ko-KR" altLang="en-US" sz="1100"/>
              <a:t>객체가 저장되는 보관소로 필요 시 언제든지 </a:t>
            </a:r>
            <a:r>
              <a:rPr lang="en-US" altLang="ko-KR" sz="1100"/>
              <a:t>Authentication </a:t>
            </a:r>
            <a:r>
              <a:rPr lang="ko-KR" altLang="en-US" sz="1100"/>
              <a:t>객체를 꺼내어 쓸 수 있도록 제공되는 클래스</a:t>
            </a:r>
            <a:endParaRPr lang="en-US" altLang="ko-KR" sz="11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ThreadLocal </a:t>
            </a:r>
            <a:r>
              <a:rPr lang="ko-KR" altLang="en-US" sz="1100"/>
              <a:t>에 저장되어 아무 곳에서나 참조가 가능하도록 설계함</a:t>
            </a:r>
            <a:endParaRPr lang="en-US" altLang="ko-KR" sz="11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인증이 완료되면 </a:t>
            </a:r>
            <a:r>
              <a:rPr lang="en-US" altLang="ko-KR" sz="1100"/>
              <a:t>HttpSession</a:t>
            </a:r>
            <a:r>
              <a:rPr lang="ko-KR" altLang="en-US" sz="1100"/>
              <a:t> 에 저장되어 어플리케이션 전반에 걸쳐 전역적인 참조가 가능하다</a:t>
            </a:r>
            <a:endParaRPr lang="en-US" altLang="ko-KR" sz="11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SecurityContextHolder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SecurityContext </a:t>
            </a:r>
            <a:r>
              <a:rPr lang="ko-KR" altLang="en-US" sz="1100"/>
              <a:t>객체 저장 방식</a:t>
            </a:r>
            <a:endParaRPr lang="en-US" altLang="ko-KR" sz="110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/>
              <a:t>MODE_THREADLOCAL : </a:t>
            </a:r>
            <a:r>
              <a:rPr lang="ko-KR" altLang="en-US" sz="900"/>
              <a:t>스레드당 </a:t>
            </a:r>
            <a:r>
              <a:rPr lang="en-US" altLang="ko-KR" sz="900"/>
              <a:t>SecurityContext </a:t>
            </a:r>
            <a:r>
              <a:rPr lang="ko-KR" altLang="en-US" sz="900"/>
              <a:t>객체를 할당</a:t>
            </a:r>
            <a:r>
              <a:rPr lang="en-US" altLang="ko-KR" sz="900"/>
              <a:t>, </a:t>
            </a:r>
            <a:r>
              <a:rPr lang="ko-KR" altLang="en-US" sz="900"/>
              <a:t>기본값</a:t>
            </a:r>
            <a:endParaRPr lang="en-US" altLang="ko-KR" sz="90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/>
              <a:t>MODE_INHERITABLETHREADLOCAL : </a:t>
            </a:r>
            <a:r>
              <a:rPr lang="ko-KR" altLang="en-US" sz="900"/>
              <a:t>메인 스레드와 자식 스레드에 관하여 동일한 </a:t>
            </a:r>
            <a:r>
              <a:rPr lang="en-US" altLang="ko-KR" sz="900"/>
              <a:t>SecurityContext </a:t>
            </a:r>
            <a:r>
              <a:rPr lang="ko-KR" altLang="en-US" sz="900"/>
              <a:t>를 유지</a:t>
            </a:r>
            <a:endParaRPr lang="en-US" altLang="ko-KR" sz="90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/>
              <a:t>MODE_GLOBAL :  </a:t>
            </a:r>
            <a:r>
              <a:rPr lang="ko-KR" altLang="en-US" sz="900"/>
              <a:t>응용 프로그램에서 단 하나의 </a:t>
            </a:r>
            <a:r>
              <a:rPr lang="en-US" altLang="ko-KR" sz="900"/>
              <a:t>SecurityContext</a:t>
            </a:r>
            <a:r>
              <a:rPr lang="ko-KR" altLang="en-US" sz="900"/>
              <a:t>를 저장한다</a:t>
            </a:r>
            <a:endParaRPr lang="en-US" altLang="ko-KR" sz="900"/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SecurityContextHolder.clearContext() : SecurityContext </a:t>
            </a:r>
            <a:r>
              <a:rPr lang="ko-KR" altLang="en-US" sz="1100"/>
              <a:t>기존 정보 초기화</a:t>
            </a:r>
            <a:endParaRPr lang="en-US" altLang="ko-KR" sz="1100"/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Authentication</a:t>
            </a:r>
            <a:r>
              <a:rPr lang="ko-KR" altLang="en-US" sz="1400" b="1"/>
              <a:t> </a:t>
            </a:r>
            <a:r>
              <a:rPr lang="en-US" altLang="ko-KR" sz="1400" b="1"/>
              <a:t>authentication</a:t>
            </a:r>
            <a:r>
              <a:rPr lang="ko-KR" altLang="en-US" sz="1400" b="1"/>
              <a:t> = </a:t>
            </a:r>
            <a:r>
              <a:rPr lang="en-US" altLang="ko-KR" sz="1400" b="1"/>
              <a:t>SecurityContextHolder.getContext().getAuthentication()</a:t>
            </a:r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123626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587622"/>
            <a:ext cx="584416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SecurityContextHolder, SecurityContext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01F41B3-3229-4761-AA0B-5C56878F3F27}"/>
              </a:ext>
            </a:extLst>
          </p:cNvPr>
          <p:cNvSpPr/>
          <p:nvPr/>
        </p:nvSpPr>
        <p:spPr>
          <a:xfrm>
            <a:off x="989068" y="4340126"/>
            <a:ext cx="1855852" cy="415627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ThreadLocal</a:t>
            </a:r>
            <a:endParaRPr lang="ko-KR" altLang="en-US" sz="14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40C5FA2-D5CC-4618-B570-69EE1F426139}"/>
              </a:ext>
            </a:extLst>
          </p:cNvPr>
          <p:cNvSpPr/>
          <p:nvPr/>
        </p:nvSpPr>
        <p:spPr>
          <a:xfrm>
            <a:off x="6387201" y="2249898"/>
            <a:ext cx="1785446" cy="1600557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6479011" y="2599695"/>
            <a:ext cx="1602194" cy="1159319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7" name="사각형: 잘린 한쪽 모서리 16">
            <a:extLst>
              <a:ext uri="{FF2B5EF4-FFF2-40B4-BE49-F238E27FC236}">
                <a16:creationId xmlns:a16="http://schemas.microsoft.com/office/drawing/2014/main" id="{686207F9-FD96-4D4E-9129-7AAD8C949CD7}"/>
              </a:ext>
            </a:extLst>
          </p:cNvPr>
          <p:cNvSpPr/>
          <p:nvPr/>
        </p:nvSpPr>
        <p:spPr>
          <a:xfrm>
            <a:off x="6559798" y="2885484"/>
            <a:ext cx="1448002" cy="847026"/>
          </a:xfrm>
          <a:prstGeom prst="snip1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UserDetails</a:t>
            </a:r>
          </a:p>
          <a:p>
            <a:pPr algn="ctr"/>
            <a:r>
              <a:rPr lang="en-US" altLang="ko-KR" sz="800"/>
              <a:t>Credentials : ---</a:t>
            </a:r>
          </a:p>
          <a:p>
            <a:pPr algn="ctr"/>
            <a:r>
              <a:rPr lang="en-US" altLang="ko-KR" sz="800"/>
              <a:t>Authorities : ROLE_ADMIN</a:t>
            </a:r>
          </a:p>
          <a:p>
            <a:pPr algn="ctr"/>
            <a:r>
              <a:rPr lang="en-US" altLang="ko-KR" sz="800"/>
              <a:t>Authenticated : TRUE</a:t>
            </a:r>
            <a:endParaRPr lang="ko-KR" altLang="en-US" sz="8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EE20254-A31E-405D-8657-316E889F6EDF}"/>
              </a:ext>
            </a:extLst>
          </p:cNvPr>
          <p:cNvSpPr/>
          <p:nvPr/>
        </p:nvSpPr>
        <p:spPr>
          <a:xfrm>
            <a:off x="6633982" y="2638952"/>
            <a:ext cx="12426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/>
              <a:t>SecurityContext</a:t>
            </a:r>
            <a:endParaRPr lang="ko-KR" altLang="en-US" sz="11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7D60F7D-01B3-41DD-A401-17A0EE7E5F5D}"/>
              </a:ext>
            </a:extLst>
          </p:cNvPr>
          <p:cNvSpPr/>
          <p:nvPr/>
        </p:nvSpPr>
        <p:spPr>
          <a:xfrm>
            <a:off x="6425571" y="2301686"/>
            <a:ext cx="16962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>
                <a:solidFill>
                  <a:schemeClr val="bg1"/>
                </a:solidFill>
              </a:rPr>
              <a:t>SecurityContextHolder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57F004EE-CF99-453E-8180-CE978D7FBA95}"/>
              </a:ext>
            </a:extLst>
          </p:cNvPr>
          <p:cNvSpPr/>
          <p:nvPr/>
        </p:nvSpPr>
        <p:spPr>
          <a:xfrm>
            <a:off x="1517686" y="2844890"/>
            <a:ext cx="801077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Thread</a:t>
            </a:r>
            <a:endParaRPr lang="ko-KR" altLang="en-US" sz="1200" b="1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0F2CFA18-9364-4519-8635-322641AAAEB0}"/>
              </a:ext>
            </a:extLst>
          </p:cNvPr>
          <p:cNvSpPr/>
          <p:nvPr/>
        </p:nvSpPr>
        <p:spPr>
          <a:xfrm>
            <a:off x="412855" y="2841058"/>
            <a:ext cx="801077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Login</a:t>
            </a:r>
            <a:endParaRPr lang="ko-KR" altLang="en-US" sz="1200" b="1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408B2E4-FB22-4199-9807-EDF0E1E13AA1}"/>
              </a:ext>
            </a:extLst>
          </p:cNvPr>
          <p:cNvCxnSpPr>
            <a:stCxn id="55" idx="3"/>
            <a:endCxn id="54" idx="1"/>
          </p:cNvCxnSpPr>
          <p:nvPr/>
        </p:nvCxnSpPr>
        <p:spPr>
          <a:xfrm>
            <a:off x="1213932" y="3048872"/>
            <a:ext cx="303754" cy="383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04F1277-0047-4AB5-AB6B-8C0B5F039099}"/>
              </a:ext>
            </a:extLst>
          </p:cNvPr>
          <p:cNvSpPr/>
          <p:nvPr/>
        </p:nvSpPr>
        <p:spPr>
          <a:xfrm>
            <a:off x="1613831" y="2579448"/>
            <a:ext cx="5741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/>
              <a:t>Server</a:t>
            </a:r>
            <a:endParaRPr lang="ko-KR" altLang="en-US" sz="11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581B2090-3695-418C-BBA7-582E649C7CD9}"/>
              </a:ext>
            </a:extLst>
          </p:cNvPr>
          <p:cNvSpPr/>
          <p:nvPr/>
        </p:nvSpPr>
        <p:spPr>
          <a:xfrm>
            <a:off x="2767622" y="2844890"/>
            <a:ext cx="801077" cy="41562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인증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1C1826E-7F59-4298-A0F6-92E3C9615DA8}"/>
              </a:ext>
            </a:extLst>
          </p:cNvPr>
          <p:cNvCxnSpPr>
            <a:stCxn id="54" idx="3"/>
            <a:endCxn id="61" idx="1"/>
          </p:cNvCxnSpPr>
          <p:nvPr/>
        </p:nvCxnSpPr>
        <p:spPr>
          <a:xfrm>
            <a:off x="2318763" y="3052704"/>
            <a:ext cx="4488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37BBBCE8-2A9D-419F-B7D2-633F591D1E65}"/>
              </a:ext>
            </a:extLst>
          </p:cNvPr>
          <p:cNvCxnSpPr>
            <a:cxnSpLocks/>
            <a:stCxn id="11" idx="3"/>
            <a:endCxn id="21" idx="2"/>
          </p:cNvCxnSpPr>
          <p:nvPr/>
        </p:nvCxnSpPr>
        <p:spPr>
          <a:xfrm flipV="1">
            <a:off x="2844920" y="3759014"/>
            <a:ext cx="4435188" cy="788926"/>
          </a:xfrm>
          <a:prstGeom prst="bentConnector2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E97F569A-818E-43C3-BD7A-49DFC3B294C0}"/>
              </a:ext>
            </a:extLst>
          </p:cNvPr>
          <p:cNvCxnSpPr>
            <a:stCxn id="54" idx="2"/>
            <a:endCxn id="11" idx="0"/>
          </p:cNvCxnSpPr>
          <p:nvPr/>
        </p:nvCxnSpPr>
        <p:spPr>
          <a:xfrm flipH="1">
            <a:off x="1916994" y="3260517"/>
            <a:ext cx="1231" cy="10796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1C85F86-37C8-40F8-87A1-3284242A1F5B}"/>
              </a:ext>
            </a:extLst>
          </p:cNvPr>
          <p:cNvSpPr/>
          <p:nvPr/>
        </p:nvSpPr>
        <p:spPr>
          <a:xfrm>
            <a:off x="1346966" y="4790128"/>
            <a:ext cx="11400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스레드 전역저장소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1268EE6-DC2F-4189-B6FF-785E273FED67}"/>
              </a:ext>
            </a:extLst>
          </p:cNvPr>
          <p:cNvSpPr/>
          <p:nvPr/>
        </p:nvSpPr>
        <p:spPr>
          <a:xfrm>
            <a:off x="5549375" y="2826534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YES</a:t>
            </a:r>
            <a:endParaRPr lang="ko-KR" altLang="en-US" sz="900" b="1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9AB1CA83-7BAB-45C0-846E-0C9DFB3FDADB}"/>
              </a:ext>
            </a:extLst>
          </p:cNvPr>
          <p:cNvCxnSpPr>
            <a:endCxn id="27" idx="1"/>
          </p:cNvCxnSpPr>
          <p:nvPr/>
        </p:nvCxnSpPr>
        <p:spPr>
          <a:xfrm flipV="1">
            <a:off x="4819648" y="3050177"/>
            <a:ext cx="1567553" cy="2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0AB94628-BAB5-481C-80E1-665390C02966}"/>
              </a:ext>
            </a:extLst>
          </p:cNvPr>
          <p:cNvSpPr/>
          <p:nvPr/>
        </p:nvSpPr>
        <p:spPr>
          <a:xfrm>
            <a:off x="8682564" y="2971540"/>
            <a:ext cx="1143807" cy="41562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HttpSession</a:t>
            </a:r>
            <a:endParaRPr lang="ko-KR" altLang="en-US" sz="12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67E6F37E-780C-458D-9C95-4CDB5A3A897D}"/>
              </a:ext>
            </a:extLst>
          </p:cNvPr>
          <p:cNvCxnSpPr>
            <a:cxnSpLocks/>
            <a:stCxn id="92" idx="1"/>
            <a:endCxn id="21" idx="3"/>
          </p:cNvCxnSpPr>
          <p:nvPr/>
        </p:nvCxnSpPr>
        <p:spPr>
          <a:xfrm flipH="1">
            <a:off x="8081205" y="3179354"/>
            <a:ext cx="60135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2A94E8EA-C49B-4F1A-AA70-7874E712C949}"/>
              </a:ext>
            </a:extLst>
          </p:cNvPr>
          <p:cNvSpPr/>
          <p:nvPr/>
        </p:nvSpPr>
        <p:spPr>
          <a:xfrm>
            <a:off x="8505579" y="3424578"/>
            <a:ext cx="16658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333333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“SPRING_SECURITY_CONTEXT”</a:t>
            </a:r>
            <a:endParaRPr lang="ko-KR" altLang="en-US" sz="800"/>
          </a:p>
        </p:txBody>
      </p:sp>
      <p:sp>
        <p:nvSpPr>
          <p:cNvPr id="5" name="다이아몬드 4"/>
          <p:cNvSpPr/>
          <p:nvPr/>
        </p:nvSpPr>
        <p:spPr>
          <a:xfrm>
            <a:off x="4137158" y="2863023"/>
            <a:ext cx="1195754" cy="38600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04F1277-0047-4AB5-AB6B-8C0B5F039099}"/>
              </a:ext>
            </a:extLst>
          </p:cNvPr>
          <p:cNvSpPr/>
          <p:nvPr/>
        </p:nvSpPr>
        <p:spPr>
          <a:xfrm>
            <a:off x="4453824" y="2931128"/>
            <a:ext cx="5677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/>
              <a:t>성공 </a:t>
            </a:r>
            <a:r>
              <a:rPr lang="en-US" altLang="ko-KR" sz="1100"/>
              <a:t>?</a:t>
            </a:r>
            <a:endParaRPr lang="ko-KR" altLang="en-US" sz="1100"/>
          </a:p>
        </p:txBody>
      </p:sp>
      <p:cxnSp>
        <p:nvCxnSpPr>
          <p:cNvPr id="10" name="직선 화살표 연결선 9"/>
          <p:cNvCxnSpPr>
            <a:stCxn id="61" idx="3"/>
            <a:endCxn id="5" idx="1"/>
          </p:cNvCxnSpPr>
          <p:nvPr/>
        </p:nvCxnSpPr>
        <p:spPr>
          <a:xfrm>
            <a:off x="3568699" y="3052704"/>
            <a:ext cx="568459" cy="3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60">
            <a:extLst>
              <a:ext uri="{FF2B5EF4-FFF2-40B4-BE49-F238E27FC236}">
                <a16:creationId xmlns:a16="http://schemas.microsoft.com/office/drawing/2014/main" id="{581B2090-3695-418C-BBA7-582E649C7CD9}"/>
              </a:ext>
            </a:extLst>
          </p:cNvPr>
          <p:cNvSpPr/>
          <p:nvPr/>
        </p:nvSpPr>
        <p:spPr>
          <a:xfrm>
            <a:off x="3497970" y="1227154"/>
            <a:ext cx="2474129" cy="37554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SecurityContextHolder.clearContext()</a:t>
            </a:r>
            <a:endParaRPr lang="ko-KR" altLang="en-US" sz="1000" b="1"/>
          </a:p>
        </p:txBody>
      </p:sp>
      <p:cxnSp>
        <p:nvCxnSpPr>
          <p:cNvPr id="15" name="직선 화살표 연결선 14"/>
          <p:cNvCxnSpPr>
            <a:stCxn id="5" idx="0"/>
            <a:endCxn id="35" idx="2"/>
          </p:cNvCxnSpPr>
          <p:nvPr/>
        </p:nvCxnSpPr>
        <p:spPr>
          <a:xfrm flipV="1">
            <a:off x="4735035" y="1602703"/>
            <a:ext cx="0" cy="1260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1268EE6-DC2F-4189-B6FF-785E273FED67}"/>
              </a:ext>
            </a:extLst>
          </p:cNvPr>
          <p:cNvSpPr/>
          <p:nvPr/>
        </p:nvSpPr>
        <p:spPr>
          <a:xfrm>
            <a:off x="4746660" y="2172239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NO</a:t>
            </a:r>
            <a:endParaRPr lang="ko-KR" altLang="en-US" sz="900" b="1"/>
          </a:p>
        </p:txBody>
      </p:sp>
      <p:sp>
        <p:nvSpPr>
          <p:cNvPr id="53" name="사각형: 잘린 한쪽 모서리 16">
            <a:extLst>
              <a:ext uri="{FF2B5EF4-FFF2-40B4-BE49-F238E27FC236}">
                <a16:creationId xmlns:a16="http://schemas.microsoft.com/office/drawing/2014/main" id="{686207F9-FD96-4D4E-9129-7AAD8C949CD7}"/>
              </a:ext>
            </a:extLst>
          </p:cNvPr>
          <p:cNvSpPr/>
          <p:nvPr/>
        </p:nvSpPr>
        <p:spPr>
          <a:xfrm>
            <a:off x="2442427" y="3387167"/>
            <a:ext cx="1448002" cy="764596"/>
          </a:xfrm>
          <a:prstGeom prst="snip1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username</a:t>
            </a:r>
          </a:p>
          <a:p>
            <a:pPr algn="ctr"/>
            <a:r>
              <a:rPr lang="en-US" altLang="ko-KR" sz="800"/>
              <a:t>Credentials : password</a:t>
            </a:r>
          </a:p>
          <a:p>
            <a:pPr algn="ctr"/>
            <a:r>
              <a:rPr lang="en-US" altLang="ko-KR" sz="800"/>
              <a:t>Authorities : null</a:t>
            </a:r>
          </a:p>
          <a:p>
            <a:pPr algn="ctr"/>
            <a:r>
              <a:rPr lang="en-US" altLang="ko-KR" sz="800"/>
              <a:t>Authenticated : false</a:t>
            </a:r>
            <a:endParaRPr lang="ko-KR" altLang="en-US" sz="800"/>
          </a:p>
        </p:txBody>
      </p:sp>
      <p:cxnSp>
        <p:nvCxnSpPr>
          <p:cNvPr id="40" name="직선 연결선 39"/>
          <p:cNvCxnSpPr>
            <a:stCxn id="53" idx="3"/>
            <a:endCxn id="61" idx="2"/>
          </p:cNvCxnSpPr>
          <p:nvPr/>
        </p:nvCxnSpPr>
        <p:spPr>
          <a:xfrm flipV="1">
            <a:off x="3166428" y="3260517"/>
            <a:ext cx="1733" cy="1266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7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4997099" cy="40727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 SecurityContextPersistenceFilter</a:t>
            </a:r>
            <a:endParaRPr lang="ko-KR" altLang="en-US" sz="2101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254417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스프링 시큐리티 주요 아키텍처 이해 </a:t>
            </a:r>
            <a:endParaRPr lang="ko-KR" altLang="en-US" sz="140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51021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50733" y="634154"/>
            <a:ext cx="504612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7DB440-7E69-45B6-A119-48CC5D9C82A8}"/>
              </a:ext>
            </a:extLst>
          </p:cNvPr>
          <p:cNvSpPr/>
          <p:nvPr/>
        </p:nvSpPr>
        <p:spPr>
          <a:xfrm>
            <a:off x="716419" y="1113085"/>
            <a:ext cx="9228163" cy="442685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800">
                <a:latin typeface="NanumGothic" panose="020D0604000000000000" pitchFamily="34" charset="-127"/>
                <a:ea typeface="NanumGothic" panose="020D0604000000000000" pitchFamily="34" charset="-127"/>
              </a:rPr>
              <a:t>SecurityContext </a:t>
            </a:r>
            <a:r>
              <a:rPr lang="ko-KR" altLang="en-US" sz="1800">
                <a:latin typeface="NanumGothic" panose="020D0604000000000000" pitchFamily="34" charset="-127"/>
                <a:ea typeface="NanumGothic" panose="020D0604000000000000" pitchFamily="34" charset="-127"/>
              </a:rPr>
              <a:t>객체의 생성</a:t>
            </a:r>
            <a:r>
              <a:rPr lang="en-US" altLang="ko-KR" sz="180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1800">
                <a:latin typeface="NanumGothic" panose="020D0604000000000000" pitchFamily="34" charset="-127"/>
                <a:ea typeface="NanumGothic" panose="020D0604000000000000" pitchFamily="34" charset="-127"/>
              </a:rPr>
              <a:t>저장</a:t>
            </a:r>
            <a:r>
              <a:rPr lang="en-US" altLang="ko-KR" sz="180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1800">
                <a:latin typeface="NanumGothic" panose="020D0604000000000000" pitchFamily="34" charset="-127"/>
                <a:ea typeface="NanumGothic" panose="020D0604000000000000" pitchFamily="34" charset="-127"/>
              </a:rPr>
              <a:t>참조</a:t>
            </a:r>
            <a:endParaRPr lang="en-US" altLang="ko-KR" sz="180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20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>
                <a:latin typeface="NanumGothic" panose="020D0604000000000000" pitchFamily="34" charset="-127"/>
                <a:ea typeface="NanumGothic" panose="020D0604000000000000" pitchFamily="34" charset="-127"/>
              </a:rPr>
              <a:t>익명 사용자</a:t>
            </a:r>
            <a:endParaRPr lang="en-US" altLang="ko-KR" sz="120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>
                <a:latin typeface="NanumGothic" panose="020D0604000000000000" pitchFamily="34" charset="-127"/>
                <a:ea typeface="NanumGothic" panose="020D0604000000000000" pitchFamily="34" charset="-127"/>
              </a:rPr>
              <a:t>새로운 </a:t>
            </a:r>
            <a:r>
              <a:rPr lang="en-US" altLang="ko-KR" sz="1200">
                <a:latin typeface="NanumGothic" panose="020D0604000000000000" pitchFamily="34" charset="-127"/>
                <a:ea typeface="NanumGothic" panose="020D0604000000000000" pitchFamily="34" charset="-127"/>
              </a:rPr>
              <a:t>SecurityContext </a:t>
            </a:r>
            <a:r>
              <a:rPr lang="ko-KR" altLang="en-US" sz="1200">
                <a:latin typeface="NanumGothic" panose="020D0604000000000000" pitchFamily="34" charset="-127"/>
                <a:ea typeface="NanumGothic" panose="020D0604000000000000" pitchFamily="34" charset="-127"/>
              </a:rPr>
              <a:t>객체를 생성하여 </a:t>
            </a:r>
            <a:r>
              <a:rPr lang="en-US" altLang="ko-KR" sz="1200">
                <a:latin typeface="NanumGothic" panose="020D0604000000000000" pitchFamily="34" charset="-127"/>
                <a:ea typeface="NanumGothic" panose="020D0604000000000000" pitchFamily="34" charset="-127"/>
              </a:rPr>
              <a:t>SecurityContextHolder </a:t>
            </a:r>
            <a:r>
              <a:rPr lang="ko-KR" altLang="en-US" sz="1200">
                <a:latin typeface="NanumGothic" panose="020D0604000000000000" pitchFamily="34" charset="-127"/>
                <a:ea typeface="NanumGothic" panose="020D0604000000000000" pitchFamily="34" charset="-127"/>
              </a:rPr>
              <a:t>에 저장</a:t>
            </a:r>
            <a:endParaRPr lang="en-US" altLang="ko-KR" sz="120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>
                <a:latin typeface="NanumGothic" panose="020D0604000000000000" pitchFamily="34" charset="-127"/>
                <a:ea typeface="NanumGothic" panose="020D0604000000000000" pitchFamily="34" charset="-127"/>
              </a:rPr>
              <a:t>AnonymousAuthenticationFilter </a:t>
            </a:r>
            <a:r>
              <a:rPr lang="ko-KR" altLang="en-US" sz="1200">
                <a:latin typeface="NanumGothic" panose="020D0604000000000000" pitchFamily="34" charset="-127"/>
                <a:ea typeface="NanumGothic" panose="020D0604000000000000" pitchFamily="34" charset="-127"/>
              </a:rPr>
              <a:t>에서 </a:t>
            </a:r>
            <a:r>
              <a:rPr lang="en-US" altLang="ko-KR" sz="1200">
                <a:latin typeface="NanumGothic" panose="020D0604000000000000" pitchFamily="34" charset="-127"/>
                <a:ea typeface="NanumGothic" panose="020D0604000000000000" pitchFamily="34" charset="-127"/>
              </a:rPr>
              <a:t>AnonymousAuthenticationToken </a:t>
            </a:r>
            <a:r>
              <a:rPr lang="ko-KR" altLang="en-US" sz="1200">
                <a:latin typeface="NanumGothic" panose="020D0604000000000000" pitchFamily="34" charset="-127"/>
                <a:ea typeface="NanumGothic" panose="020D0604000000000000" pitchFamily="34" charset="-127"/>
              </a:rPr>
              <a:t>객체를 </a:t>
            </a:r>
            <a:r>
              <a:rPr lang="en-US" altLang="ko-KR" sz="1200">
                <a:latin typeface="NanumGothic" panose="020D0604000000000000" pitchFamily="34" charset="-127"/>
                <a:ea typeface="NanumGothic" panose="020D0604000000000000" pitchFamily="34" charset="-127"/>
              </a:rPr>
              <a:t>SecurityContext </a:t>
            </a:r>
            <a:r>
              <a:rPr lang="ko-KR" altLang="en-US" sz="1200">
                <a:latin typeface="NanumGothic" panose="020D0604000000000000" pitchFamily="34" charset="-127"/>
                <a:ea typeface="NanumGothic" panose="020D0604000000000000" pitchFamily="34" charset="-127"/>
              </a:rPr>
              <a:t>에 저장</a:t>
            </a:r>
            <a:endParaRPr lang="en-US" altLang="ko-KR" sz="120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>
              <a:spcBef>
                <a:spcPts val="500"/>
              </a:spcBef>
            </a:pPr>
            <a:endParaRPr lang="en-US" altLang="ko-KR" sz="120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>
                <a:latin typeface="NanumGothic" panose="020D0604000000000000" pitchFamily="34" charset="-127"/>
                <a:ea typeface="NanumGothic" panose="020D0604000000000000" pitchFamily="34" charset="-127"/>
              </a:rPr>
              <a:t>인증 시</a:t>
            </a:r>
            <a:endParaRPr lang="en-US" altLang="ko-KR" sz="120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>
                <a:latin typeface="NanumGothic" panose="020D0604000000000000" pitchFamily="34" charset="-127"/>
                <a:ea typeface="NanumGothic" panose="020D0604000000000000" pitchFamily="34" charset="-127"/>
              </a:rPr>
              <a:t>새로운 </a:t>
            </a:r>
            <a:r>
              <a:rPr lang="en-US" altLang="ko-KR" sz="1200">
                <a:latin typeface="NanumGothic" panose="020D0604000000000000" pitchFamily="34" charset="-127"/>
                <a:ea typeface="NanumGothic" panose="020D0604000000000000" pitchFamily="34" charset="-127"/>
              </a:rPr>
              <a:t>SecurityContext </a:t>
            </a:r>
            <a:r>
              <a:rPr lang="ko-KR" altLang="en-US" sz="1200">
                <a:latin typeface="NanumGothic" panose="020D0604000000000000" pitchFamily="34" charset="-127"/>
                <a:ea typeface="NanumGothic" panose="020D0604000000000000" pitchFamily="34" charset="-127"/>
              </a:rPr>
              <a:t>객체를 생성하여 </a:t>
            </a:r>
            <a:r>
              <a:rPr lang="en-US" altLang="ko-KR" sz="1200">
                <a:latin typeface="NanumGothic" panose="020D0604000000000000" pitchFamily="34" charset="-127"/>
                <a:ea typeface="NanumGothic" panose="020D0604000000000000" pitchFamily="34" charset="-127"/>
              </a:rPr>
              <a:t>SecurityContextHolder </a:t>
            </a:r>
            <a:r>
              <a:rPr lang="ko-KR" altLang="en-US" sz="1200">
                <a:latin typeface="NanumGothic" panose="020D0604000000000000" pitchFamily="34" charset="-127"/>
                <a:ea typeface="NanumGothic" panose="020D0604000000000000" pitchFamily="34" charset="-127"/>
              </a:rPr>
              <a:t>에</a:t>
            </a:r>
            <a:r>
              <a:rPr lang="en-US" altLang="ko-KR" sz="120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1200">
                <a:latin typeface="NanumGothic" panose="020D0604000000000000" pitchFamily="34" charset="-127"/>
                <a:ea typeface="NanumGothic" panose="020D0604000000000000" pitchFamily="34" charset="-127"/>
              </a:rPr>
              <a:t>저장</a:t>
            </a:r>
            <a:endParaRPr lang="en-US" altLang="ko-KR" sz="120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>
                <a:latin typeface="NanumGothic" panose="020D0604000000000000" pitchFamily="34" charset="-127"/>
                <a:ea typeface="NanumGothic" panose="020D0604000000000000" pitchFamily="34" charset="-127"/>
              </a:rPr>
              <a:t>UsernamePasswordAuthenticationFilter </a:t>
            </a:r>
            <a:r>
              <a:rPr lang="ko-KR" altLang="en-US" sz="1100">
                <a:latin typeface="NanumGothic" panose="020D0604000000000000" pitchFamily="34" charset="-127"/>
                <a:ea typeface="NanumGothic" panose="020D0604000000000000" pitchFamily="34" charset="-127"/>
              </a:rPr>
              <a:t>에서 인증 성공 후 </a:t>
            </a:r>
            <a:r>
              <a:rPr lang="en-US" altLang="ko-KR" sz="1100">
                <a:latin typeface="NanumGothic" panose="020D0604000000000000" pitchFamily="34" charset="-127"/>
                <a:ea typeface="NanumGothic" panose="020D0604000000000000" pitchFamily="34" charset="-127"/>
              </a:rPr>
              <a:t>SecurityContext </a:t>
            </a:r>
            <a:r>
              <a:rPr lang="ko-KR" altLang="en-US" sz="1100">
                <a:latin typeface="NanumGothic" panose="020D0604000000000000" pitchFamily="34" charset="-127"/>
                <a:ea typeface="NanumGothic" panose="020D0604000000000000" pitchFamily="34" charset="-127"/>
              </a:rPr>
              <a:t>에 </a:t>
            </a:r>
            <a:r>
              <a:rPr lang="en-US" altLang="ko-KR" sz="1100">
                <a:latin typeface="NanumGothic" panose="020D0604000000000000" pitchFamily="34" charset="-127"/>
                <a:ea typeface="NanumGothic" panose="020D0604000000000000" pitchFamily="34" charset="-127"/>
              </a:rPr>
              <a:t>UsernamePasswordAuthentication </a:t>
            </a:r>
            <a:r>
              <a:rPr lang="ko-KR" altLang="en-US" sz="1100">
                <a:latin typeface="NanumGothic" panose="020D0604000000000000" pitchFamily="34" charset="-127"/>
                <a:ea typeface="NanumGothic" panose="020D0604000000000000" pitchFamily="34" charset="-127"/>
              </a:rPr>
              <a:t>객체를 </a:t>
            </a:r>
            <a:r>
              <a:rPr lang="en-US" altLang="ko-KR" sz="1100">
                <a:latin typeface="NanumGothic" panose="020D0604000000000000" pitchFamily="34" charset="-127"/>
                <a:ea typeface="NanumGothic" panose="020D0604000000000000" pitchFamily="34" charset="-127"/>
              </a:rPr>
              <a:t>SecurityContext </a:t>
            </a:r>
            <a:r>
              <a:rPr lang="ko-KR" altLang="en-US" sz="1100">
                <a:latin typeface="NanumGothic" panose="020D0604000000000000" pitchFamily="34" charset="-127"/>
                <a:ea typeface="NanumGothic" panose="020D0604000000000000" pitchFamily="34" charset="-127"/>
              </a:rPr>
              <a:t>에 저장</a:t>
            </a:r>
            <a:endParaRPr lang="en-US" altLang="ko-KR" sz="110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100">
                <a:latin typeface="NanumGothic" panose="020D0604000000000000" pitchFamily="34" charset="-127"/>
                <a:ea typeface="NanumGothic" panose="020D0604000000000000" pitchFamily="34" charset="-127"/>
              </a:rPr>
              <a:t>인증이 최종 완료되면 </a:t>
            </a:r>
            <a:r>
              <a:rPr lang="en-US" altLang="ko-KR" sz="1100">
                <a:latin typeface="NanumGothic" panose="020D0604000000000000" pitchFamily="34" charset="-127"/>
                <a:ea typeface="NanumGothic" panose="020D0604000000000000" pitchFamily="34" charset="-127"/>
              </a:rPr>
              <a:t>Session </a:t>
            </a:r>
            <a:r>
              <a:rPr lang="ko-KR" altLang="en-US" sz="1100">
                <a:latin typeface="NanumGothic" panose="020D0604000000000000" pitchFamily="34" charset="-127"/>
                <a:ea typeface="NanumGothic" panose="020D0604000000000000" pitchFamily="34" charset="-127"/>
              </a:rPr>
              <a:t>에 </a:t>
            </a:r>
            <a:r>
              <a:rPr lang="en-US" altLang="ko-KR" sz="1100">
                <a:latin typeface="NanumGothic" panose="020D0604000000000000" pitchFamily="34" charset="-127"/>
                <a:ea typeface="NanumGothic" panose="020D0604000000000000" pitchFamily="34" charset="-127"/>
              </a:rPr>
              <a:t>SecurityContext </a:t>
            </a:r>
            <a:r>
              <a:rPr lang="ko-KR" altLang="en-US" sz="1100">
                <a:latin typeface="NanumGothic" panose="020D0604000000000000" pitchFamily="34" charset="-127"/>
                <a:ea typeface="NanumGothic" panose="020D0604000000000000" pitchFamily="34" charset="-127"/>
              </a:rPr>
              <a:t>를 저장</a:t>
            </a:r>
            <a:endParaRPr lang="en-US" altLang="ko-KR" sz="110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>
              <a:spcBef>
                <a:spcPts val="500"/>
              </a:spcBef>
            </a:pPr>
            <a:endParaRPr lang="en-US" altLang="ko-KR" sz="110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>
                <a:latin typeface="NanumGothic" panose="020D0604000000000000" pitchFamily="34" charset="-127"/>
                <a:ea typeface="NanumGothic" panose="020D0604000000000000" pitchFamily="34" charset="-127"/>
              </a:rPr>
              <a:t>인증 후</a:t>
            </a:r>
            <a:endParaRPr lang="en-US" altLang="ko-KR" sz="120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>
                <a:latin typeface="NanumGothic" panose="020D0604000000000000" pitchFamily="34" charset="-127"/>
                <a:ea typeface="NanumGothic" panose="020D0604000000000000" pitchFamily="34" charset="-127"/>
              </a:rPr>
              <a:t>Session</a:t>
            </a:r>
            <a:r>
              <a:rPr lang="ko-KR" altLang="en-US" sz="1200">
                <a:latin typeface="NanumGothic" panose="020D0604000000000000" pitchFamily="34" charset="-127"/>
                <a:ea typeface="NanumGothic" panose="020D0604000000000000" pitchFamily="34" charset="-127"/>
              </a:rPr>
              <a:t> 에서 </a:t>
            </a:r>
            <a:r>
              <a:rPr lang="en-US" altLang="ko-KR" sz="1200">
                <a:latin typeface="NanumGothic" panose="020D0604000000000000" pitchFamily="34" charset="-127"/>
                <a:ea typeface="NanumGothic" panose="020D0604000000000000" pitchFamily="34" charset="-127"/>
              </a:rPr>
              <a:t>SecurityContext </a:t>
            </a:r>
            <a:r>
              <a:rPr lang="ko-KR" altLang="en-US" sz="1200">
                <a:latin typeface="NanumGothic" panose="020D0604000000000000" pitchFamily="34" charset="-127"/>
                <a:ea typeface="NanumGothic" panose="020D0604000000000000" pitchFamily="34" charset="-127"/>
              </a:rPr>
              <a:t>꺼내어 </a:t>
            </a:r>
            <a:r>
              <a:rPr lang="en-US" altLang="ko-KR" sz="1200">
                <a:latin typeface="NanumGothic" panose="020D0604000000000000" pitchFamily="34" charset="-127"/>
                <a:ea typeface="NanumGothic" panose="020D0604000000000000" pitchFamily="34" charset="-127"/>
              </a:rPr>
              <a:t>SecurityContextHolder </a:t>
            </a:r>
            <a:r>
              <a:rPr lang="ko-KR" altLang="en-US" sz="1200">
                <a:latin typeface="NanumGothic" panose="020D0604000000000000" pitchFamily="34" charset="-127"/>
                <a:ea typeface="NanumGothic" panose="020D0604000000000000" pitchFamily="34" charset="-127"/>
              </a:rPr>
              <a:t>에서 저장</a:t>
            </a:r>
            <a:endParaRPr lang="en-US" altLang="ko-KR" sz="120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>
                <a:latin typeface="NanumGothic" panose="020D0604000000000000" pitchFamily="34" charset="-127"/>
                <a:ea typeface="NanumGothic" panose="020D0604000000000000" pitchFamily="34" charset="-127"/>
              </a:rPr>
              <a:t>SecurityContext </a:t>
            </a:r>
            <a:r>
              <a:rPr lang="ko-KR" altLang="en-US" sz="1100">
                <a:latin typeface="NanumGothic" panose="020D0604000000000000" pitchFamily="34" charset="-127"/>
                <a:ea typeface="NanumGothic" panose="020D0604000000000000" pitchFamily="34" charset="-127"/>
              </a:rPr>
              <a:t>안에 </a:t>
            </a:r>
            <a:r>
              <a:rPr lang="en-US" altLang="ko-KR" sz="1100">
                <a:latin typeface="NanumGothic" panose="020D0604000000000000" pitchFamily="34" charset="-127"/>
                <a:ea typeface="NanumGothic" panose="020D0604000000000000" pitchFamily="34" charset="-127"/>
              </a:rPr>
              <a:t>Authentication </a:t>
            </a:r>
            <a:r>
              <a:rPr lang="ko-KR" altLang="en-US" sz="1100">
                <a:latin typeface="NanumGothic" panose="020D0604000000000000" pitchFamily="34" charset="-127"/>
                <a:ea typeface="NanumGothic" panose="020D0604000000000000" pitchFamily="34" charset="-127"/>
              </a:rPr>
              <a:t>객체가 존재하면 계속 인증을 유지한다</a:t>
            </a:r>
            <a:endParaRPr lang="en-US" altLang="ko-KR" sz="110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10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>
                <a:latin typeface="NanumGothic" panose="020D0604000000000000" pitchFamily="34" charset="-127"/>
                <a:ea typeface="NanumGothic" panose="020D0604000000000000" pitchFamily="34" charset="-127"/>
              </a:rPr>
              <a:t>최종 응답 시 공통</a:t>
            </a:r>
            <a:endParaRPr lang="en-US" altLang="ko-KR" sz="120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>
                <a:latin typeface="NanumGothic" panose="020D0604000000000000" pitchFamily="34" charset="-127"/>
                <a:ea typeface="NanumGothic" panose="020D0604000000000000" pitchFamily="34" charset="-127"/>
              </a:rPr>
              <a:t>SecurityContextHolder.clearContext()</a:t>
            </a:r>
          </a:p>
        </p:txBody>
      </p:sp>
    </p:spTree>
    <p:extLst>
      <p:ext uri="{BB962C8B-B14F-4D97-AF65-F5344CB8AC3E}">
        <p14:creationId xmlns:p14="http://schemas.microsoft.com/office/powerpoint/2010/main" val="309552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641185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10">
            <a:extLst>
              <a:ext uri="{FF2B5EF4-FFF2-40B4-BE49-F238E27FC236}">
                <a16:creationId xmlns:a16="http://schemas.microsoft.com/office/drawing/2014/main" id="{901F41B3-3229-4761-AA0B-5C56878F3F27}"/>
              </a:ext>
            </a:extLst>
          </p:cNvPr>
          <p:cNvSpPr/>
          <p:nvPr/>
        </p:nvSpPr>
        <p:spPr>
          <a:xfrm>
            <a:off x="2412609" y="1881696"/>
            <a:ext cx="2236764" cy="36480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HttpSecurityContextRepository</a:t>
            </a:r>
            <a:endParaRPr lang="ko-KR" altLang="en-US" sz="900" b="1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E8EBCDB-7FC1-433A-A84A-90448860F0C4}"/>
              </a:ext>
            </a:extLst>
          </p:cNvPr>
          <p:cNvSpPr/>
          <p:nvPr/>
        </p:nvSpPr>
        <p:spPr>
          <a:xfrm>
            <a:off x="639350" y="131549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7C3FBB9-E3F5-4E6C-AB77-8A996889616B}"/>
              </a:ext>
            </a:extLst>
          </p:cNvPr>
          <p:cNvSpPr/>
          <p:nvPr/>
        </p:nvSpPr>
        <p:spPr>
          <a:xfrm>
            <a:off x="1218044" y="1193453"/>
            <a:ext cx="6238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Request</a:t>
            </a:r>
            <a:endParaRPr lang="ko-KR" altLang="en-US" sz="900" b="1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241542" y="1204017"/>
            <a:ext cx="2577808" cy="4617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SecurityContextPersistenceFilter</a:t>
            </a:r>
            <a:endParaRPr lang="ko-KR" altLang="en-US" sz="1200" b="1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F55EC60-1B2B-4990-86AB-E04516C73852}"/>
              </a:ext>
            </a:extLst>
          </p:cNvPr>
          <p:cNvCxnSpPr>
            <a:stCxn id="32" idx="6"/>
            <a:endCxn id="34" idx="1"/>
          </p:cNvCxnSpPr>
          <p:nvPr/>
        </p:nvCxnSpPr>
        <p:spPr>
          <a:xfrm>
            <a:off x="878186" y="1434916"/>
            <a:ext cx="13633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433AFC6-CF0F-493B-A94B-25CDE9341693}"/>
              </a:ext>
            </a:extLst>
          </p:cNvPr>
          <p:cNvCxnSpPr>
            <a:cxnSpLocks/>
            <a:stCxn id="34" idx="2"/>
            <a:endCxn id="27" idx="0"/>
          </p:cNvCxnSpPr>
          <p:nvPr/>
        </p:nvCxnSpPr>
        <p:spPr>
          <a:xfrm>
            <a:off x="3530446" y="1665815"/>
            <a:ext cx="545" cy="215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746394" y="4696084"/>
            <a:ext cx="1573182" cy="82548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884817" y="4871330"/>
            <a:ext cx="1300771" cy="522653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EE20254-A31E-405D-8657-316E889F6EDF}"/>
              </a:ext>
            </a:extLst>
          </p:cNvPr>
          <p:cNvSpPr/>
          <p:nvPr/>
        </p:nvSpPr>
        <p:spPr>
          <a:xfrm>
            <a:off x="2884817" y="4691190"/>
            <a:ext cx="12218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SecurityContextHoler</a:t>
            </a:r>
            <a:endParaRPr lang="ko-KR" altLang="en-US" sz="800" b="1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44EE183-710E-4943-80BF-ABE4AC5BD9E8}"/>
              </a:ext>
            </a:extLst>
          </p:cNvPr>
          <p:cNvSpPr/>
          <p:nvPr/>
        </p:nvSpPr>
        <p:spPr>
          <a:xfrm>
            <a:off x="2988394" y="5139182"/>
            <a:ext cx="1134934" cy="19490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EE20254-A31E-405D-8657-316E889F6EDF}"/>
              </a:ext>
            </a:extLst>
          </p:cNvPr>
          <p:cNvSpPr/>
          <p:nvPr/>
        </p:nvSpPr>
        <p:spPr>
          <a:xfrm>
            <a:off x="3034717" y="4920833"/>
            <a:ext cx="9557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</a:t>
            </a:r>
            <a:endParaRPr lang="ko-KR" altLang="en-US" sz="800" b="1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4683045" y="2521887"/>
            <a:ext cx="885019" cy="24107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 b="1"/>
              <a:t>Session</a:t>
            </a:r>
            <a:endParaRPr lang="en-US" altLang="ko-KR" sz="90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746394" y="4056536"/>
            <a:ext cx="1573182" cy="32072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AuthFilter</a:t>
            </a:r>
            <a:endParaRPr lang="ko-KR" altLang="en-US" sz="900" b="1"/>
          </a:p>
        </p:txBody>
      </p:sp>
      <p:cxnSp>
        <p:nvCxnSpPr>
          <p:cNvPr id="36" name="직선 화살표 연결선 35"/>
          <p:cNvCxnSpPr>
            <a:cxnSpLocks/>
            <a:stCxn id="59" idx="2"/>
            <a:endCxn id="49" idx="0"/>
          </p:cNvCxnSpPr>
          <p:nvPr/>
        </p:nvCxnSpPr>
        <p:spPr>
          <a:xfrm>
            <a:off x="3532985" y="4377259"/>
            <a:ext cx="0" cy="318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746393" y="3175893"/>
            <a:ext cx="1573182" cy="55804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SecurityContextHoler</a:t>
            </a:r>
          </a:p>
          <a:p>
            <a:pPr algn="ctr">
              <a:lnSpc>
                <a:spcPct val="150000"/>
              </a:lnSpc>
            </a:pPr>
            <a:endParaRPr lang="en-US" altLang="ko-KR" sz="800" b="1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895751" y="3397951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</a:t>
            </a:r>
            <a:endParaRPr lang="en-US" altLang="ko-KR" sz="80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F9D0C5B-F88C-4AB8-AEA4-B37E942CE03E}"/>
              </a:ext>
            </a:extLst>
          </p:cNvPr>
          <p:cNvSpPr/>
          <p:nvPr/>
        </p:nvSpPr>
        <p:spPr>
          <a:xfrm>
            <a:off x="1529988" y="3347194"/>
            <a:ext cx="11657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새로운 컨텍스트 생성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6F9D0C5B-F88C-4AB8-AEA4-B37E942CE03E}"/>
              </a:ext>
            </a:extLst>
          </p:cNvPr>
          <p:cNvSpPr/>
          <p:nvPr/>
        </p:nvSpPr>
        <p:spPr>
          <a:xfrm>
            <a:off x="1563497" y="4920833"/>
            <a:ext cx="127606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/>
              <a:t>인증 후 인증객체 저장</a:t>
            </a:r>
            <a:endParaRPr lang="en-US" altLang="ko-KR" sz="800" b="1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8312877" y="2528900"/>
            <a:ext cx="1434415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chain.doFilter</a:t>
            </a:r>
            <a:endParaRPr lang="ko-KR" altLang="en-US" sz="900" b="1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7766790" y="4946810"/>
            <a:ext cx="1054259" cy="320722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</a:t>
            </a:r>
            <a:endParaRPr lang="en-US" altLang="ko-KR" sz="800"/>
          </a:p>
        </p:txBody>
      </p:sp>
      <p:sp>
        <p:nvSpPr>
          <p:cNvPr id="76" name="곱셈 기호 75"/>
          <p:cNvSpPr/>
          <p:nvPr/>
        </p:nvSpPr>
        <p:spPr>
          <a:xfrm>
            <a:off x="8089376" y="4717484"/>
            <a:ext cx="409086" cy="435741"/>
          </a:xfrm>
          <a:prstGeom prst="mathMultiply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B7C3FBB9-E3F5-4E6C-AB77-8A996889616B}"/>
              </a:ext>
            </a:extLst>
          </p:cNvPr>
          <p:cNvSpPr/>
          <p:nvPr/>
        </p:nvSpPr>
        <p:spPr>
          <a:xfrm>
            <a:off x="3006403" y="2868555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</a:rPr>
              <a:t>YES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21979F2-7B90-44C7-85F0-8C3FD060ABEE}"/>
              </a:ext>
            </a:extLst>
          </p:cNvPr>
          <p:cNvCxnSpPr>
            <a:cxnSpLocks/>
            <a:stCxn id="51" idx="2"/>
            <a:endCxn id="59" idx="0"/>
          </p:cNvCxnSpPr>
          <p:nvPr/>
        </p:nvCxnSpPr>
        <p:spPr>
          <a:xfrm>
            <a:off x="3532984" y="3733939"/>
            <a:ext cx="1" cy="322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7A65E6AC-4055-4B0C-B271-EF3D99ADBFED}"/>
              </a:ext>
            </a:extLst>
          </p:cNvPr>
          <p:cNvCxnSpPr>
            <a:cxnSpLocks/>
            <a:stCxn id="27" idx="2"/>
            <a:endCxn id="51" idx="0"/>
          </p:cNvCxnSpPr>
          <p:nvPr/>
        </p:nvCxnSpPr>
        <p:spPr>
          <a:xfrm>
            <a:off x="3530991" y="2246497"/>
            <a:ext cx="1993" cy="9293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순서도: 판단 97">
            <a:extLst>
              <a:ext uri="{FF2B5EF4-FFF2-40B4-BE49-F238E27FC236}">
                <a16:creationId xmlns:a16="http://schemas.microsoft.com/office/drawing/2014/main" id="{61BDA7EB-453B-48A5-9100-6386FD9F6355}"/>
              </a:ext>
            </a:extLst>
          </p:cNvPr>
          <p:cNvSpPr/>
          <p:nvPr/>
        </p:nvSpPr>
        <p:spPr>
          <a:xfrm>
            <a:off x="3023304" y="2420772"/>
            <a:ext cx="1004068" cy="428705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/>
              <a:t>인증 전 </a:t>
            </a:r>
            <a:r>
              <a:rPr lang="en-US" altLang="ko-KR" sz="700" b="1"/>
              <a:t>?</a:t>
            </a:r>
            <a:endParaRPr lang="ko-KR" altLang="en-US" sz="700" b="1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AA20193A-9D62-478C-B193-09611618290E}"/>
              </a:ext>
            </a:extLst>
          </p:cNvPr>
          <p:cNvCxnSpPr>
            <a:stCxn id="98" idx="3"/>
            <a:endCxn id="61" idx="1"/>
          </p:cNvCxnSpPr>
          <p:nvPr/>
        </p:nvCxnSpPr>
        <p:spPr>
          <a:xfrm>
            <a:off x="4027372" y="2635125"/>
            <a:ext cx="655673" cy="7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2F15891F-9414-4A4A-964A-414962EF94A1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5568064" y="2641361"/>
            <a:ext cx="644259" cy="1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F41CD0D-3BAB-4B8B-AD8F-16A21636B345}"/>
              </a:ext>
            </a:extLst>
          </p:cNvPr>
          <p:cNvSpPr/>
          <p:nvPr/>
        </p:nvSpPr>
        <p:spPr>
          <a:xfrm>
            <a:off x="4038786" y="2404746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</a:rPr>
              <a:t>NO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2A6532E-4092-45D9-A483-FFBA08903AD7}"/>
              </a:ext>
            </a:extLst>
          </p:cNvPr>
          <p:cNvSpPr/>
          <p:nvPr/>
        </p:nvSpPr>
        <p:spPr>
          <a:xfrm>
            <a:off x="6212323" y="2273901"/>
            <a:ext cx="1573182" cy="82548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182400A0-65F2-4D2D-8A12-B6693A5498DC}"/>
              </a:ext>
            </a:extLst>
          </p:cNvPr>
          <p:cNvSpPr/>
          <p:nvPr/>
        </p:nvSpPr>
        <p:spPr>
          <a:xfrm>
            <a:off x="6350746" y="2449147"/>
            <a:ext cx="1300771" cy="522653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712DF817-E6B9-4E4E-8F63-747E36172603}"/>
              </a:ext>
            </a:extLst>
          </p:cNvPr>
          <p:cNvSpPr/>
          <p:nvPr/>
        </p:nvSpPr>
        <p:spPr>
          <a:xfrm>
            <a:off x="6350746" y="2269007"/>
            <a:ext cx="12218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SecurityContextHoler</a:t>
            </a:r>
            <a:endParaRPr lang="ko-KR" altLang="en-US" sz="800" b="1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E863FA56-150E-415D-804B-9EFB1BA4BC8D}"/>
              </a:ext>
            </a:extLst>
          </p:cNvPr>
          <p:cNvSpPr/>
          <p:nvPr/>
        </p:nvSpPr>
        <p:spPr>
          <a:xfrm>
            <a:off x="6454323" y="2716999"/>
            <a:ext cx="1134934" cy="19490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3E0FF248-35B0-4A9E-85F3-78AD41B0DA25}"/>
              </a:ext>
            </a:extLst>
          </p:cNvPr>
          <p:cNvSpPr/>
          <p:nvPr/>
        </p:nvSpPr>
        <p:spPr>
          <a:xfrm>
            <a:off x="6500646" y="2498650"/>
            <a:ext cx="9557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</a:t>
            </a:r>
            <a:endParaRPr lang="ko-KR" altLang="en-US" sz="800" b="1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38EDF9B2-47F3-464C-ADF9-7DF4AB1810FA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4319576" y="5108827"/>
            <a:ext cx="3634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471E5C9F-B790-46CF-84A9-1441E9C86C4D}"/>
              </a:ext>
            </a:extLst>
          </p:cNvPr>
          <p:cNvSpPr/>
          <p:nvPr/>
        </p:nvSpPr>
        <p:spPr>
          <a:xfrm>
            <a:off x="4505017" y="2814251"/>
            <a:ext cx="12186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Load SecurityContext</a:t>
            </a:r>
            <a:endParaRPr lang="ko-KR" altLang="en-US" sz="800" b="1"/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44C7FB90-026E-4531-8DBF-6BCE79339ACE}"/>
              </a:ext>
            </a:extLst>
          </p:cNvPr>
          <p:cNvCxnSpPr>
            <a:stCxn id="117" idx="3"/>
            <a:endCxn id="55" idx="1"/>
          </p:cNvCxnSpPr>
          <p:nvPr/>
        </p:nvCxnSpPr>
        <p:spPr>
          <a:xfrm>
            <a:off x="7785505" y="2686644"/>
            <a:ext cx="527372" cy="2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AF2264B8-2518-4C04-8715-8738B7FE45E3}"/>
              </a:ext>
            </a:extLst>
          </p:cNvPr>
          <p:cNvSpPr/>
          <p:nvPr/>
        </p:nvSpPr>
        <p:spPr>
          <a:xfrm>
            <a:off x="4685501" y="4942393"/>
            <a:ext cx="1020782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chain.doFilter</a:t>
            </a:r>
            <a:endParaRPr lang="ko-KR" altLang="en-US" sz="900" b="1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E720E895-E56F-4A18-9A50-D39319C88926}"/>
              </a:ext>
            </a:extLst>
          </p:cNvPr>
          <p:cNvSpPr/>
          <p:nvPr/>
        </p:nvSpPr>
        <p:spPr>
          <a:xfrm>
            <a:off x="6125327" y="4841427"/>
            <a:ext cx="1300771" cy="52265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3DCE1058-2C38-4685-B917-4CB5F808EF56}"/>
              </a:ext>
            </a:extLst>
          </p:cNvPr>
          <p:cNvSpPr/>
          <p:nvPr/>
        </p:nvSpPr>
        <p:spPr>
          <a:xfrm>
            <a:off x="6214836" y="5109279"/>
            <a:ext cx="1134934" cy="1949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SecurityContext</a:t>
            </a:r>
            <a:endParaRPr lang="ko-KR" altLang="en-US" sz="80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C886571D-179F-48E0-83DC-95442DEA266A}"/>
              </a:ext>
            </a:extLst>
          </p:cNvPr>
          <p:cNvSpPr/>
          <p:nvPr/>
        </p:nvSpPr>
        <p:spPr>
          <a:xfrm>
            <a:off x="6444042" y="4848726"/>
            <a:ext cx="5934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Sesson</a:t>
            </a:r>
            <a:endParaRPr lang="ko-KR" altLang="en-US" sz="1000" b="1"/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902E8BA3-E2AF-4D7A-9366-BA06708C187E}"/>
              </a:ext>
            </a:extLst>
          </p:cNvPr>
          <p:cNvCxnSpPr>
            <a:stCxn id="140" idx="3"/>
            <a:endCxn id="147" idx="1"/>
          </p:cNvCxnSpPr>
          <p:nvPr/>
        </p:nvCxnSpPr>
        <p:spPr>
          <a:xfrm flipV="1">
            <a:off x="5706283" y="5102754"/>
            <a:ext cx="41904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72A47A0B-B376-426D-86D7-CA3E8891FC3C}"/>
              </a:ext>
            </a:extLst>
          </p:cNvPr>
          <p:cNvCxnSpPr>
            <a:stCxn id="147" idx="3"/>
            <a:endCxn id="80" idx="1"/>
          </p:cNvCxnSpPr>
          <p:nvPr/>
        </p:nvCxnSpPr>
        <p:spPr>
          <a:xfrm>
            <a:off x="7426098" y="5102754"/>
            <a:ext cx="340692" cy="4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1EA58127-5C91-4AD4-8302-7547FA54DC4C}"/>
              </a:ext>
            </a:extLst>
          </p:cNvPr>
          <p:cNvSpPr/>
          <p:nvPr/>
        </p:nvSpPr>
        <p:spPr>
          <a:xfrm>
            <a:off x="6159376" y="4608560"/>
            <a:ext cx="12089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Save SecurityContext</a:t>
            </a:r>
            <a:endParaRPr lang="ko-KR" altLang="en-US" sz="800" b="1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891525F-B9EC-46E0-8E53-AE1C67A9ACE2}"/>
              </a:ext>
            </a:extLst>
          </p:cNvPr>
          <p:cNvSpPr/>
          <p:nvPr/>
        </p:nvSpPr>
        <p:spPr>
          <a:xfrm>
            <a:off x="2635443" y="3796649"/>
            <a:ext cx="84350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chain.doFilter</a:t>
            </a:r>
            <a:endParaRPr lang="ko-KR" altLang="en-US" sz="800" b="1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C2400CC-F83D-4D98-8B8E-2F0149C927AB}"/>
              </a:ext>
            </a:extLst>
          </p:cNvPr>
          <p:cNvSpPr/>
          <p:nvPr/>
        </p:nvSpPr>
        <p:spPr>
          <a:xfrm>
            <a:off x="9204701" y="4983381"/>
            <a:ext cx="7537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Response</a:t>
            </a:r>
            <a:endParaRPr lang="ko-KR" altLang="en-US" sz="1000" b="1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1F3CDFE-1DA7-4943-9CC8-1464EBC9D01C}"/>
              </a:ext>
            </a:extLst>
          </p:cNvPr>
          <p:cNvCxnSpPr>
            <a:stCxn id="80" idx="3"/>
          </p:cNvCxnSpPr>
          <p:nvPr/>
        </p:nvCxnSpPr>
        <p:spPr>
          <a:xfrm>
            <a:off x="8821049" y="5107171"/>
            <a:ext cx="470662" cy="2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22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641185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3707468" y="1206531"/>
            <a:ext cx="2569324" cy="49348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SecurityContextPersistenceFilter</a:t>
            </a:r>
            <a:endParaRPr lang="ko-KR" altLang="en-US" sz="1200" b="1"/>
          </a:p>
        </p:txBody>
      </p:sp>
      <p:grpSp>
        <p:nvGrpSpPr>
          <p:cNvPr id="14" name="그룹 13"/>
          <p:cNvGrpSpPr/>
          <p:nvPr/>
        </p:nvGrpSpPr>
        <p:grpSpPr>
          <a:xfrm>
            <a:off x="433397" y="2135794"/>
            <a:ext cx="3194384" cy="2859115"/>
            <a:chOff x="196948" y="1734864"/>
            <a:chExt cx="3194384" cy="285911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40C5FA2-D5CC-4618-B570-69EE1F426139}"/>
                </a:ext>
              </a:extLst>
            </p:cNvPr>
            <p:cNvSpPr/>
            <p:nvPr/>
          </p:nvSpPr>
          <p:spPr>
            <a:xfrm>
              <a:off x="196948" y="1734864"/>
              <a:ext cx="3194384" cy="2859115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DB678A80-4AF5-4724-8F3E-14879720B78A}"/>
                </a:ext>
              </a:extLst>
            </p:cNvPr>
            <p:cNvSpPr/>
            <p:nvPr/>
          </p:nvSpPr>
          <p:spPr>
            <a:xfrm>
              <a:off x="295317" y="2343867"/>
              <a:ext cx="2997093" cy="21164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B678A80-4AF5-4724-8F3E-14879720B78A}"/>
                </a:ext>
              </a:extLst>
            </p:cNvPr>
            <p:cNvSpPr/>
            <p:nvPr/>
          </p:nvSpPr>
          <p:spPr>
            <a:xfrm>
              <a:off x="464015" y="2843272"/>
              <a:ext cx="2659702" cy="1444161"/>
            </a:xfrm>
            <a:prstGeom prst="rect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4" name="사각형: 잘린 한쪽 모서리 16">
              <a:extLst>
                <a:ext uri="{FF2B5EF4-FFF2-40B4-BE49-F238E27FC236}">
                  <a16:creationId xmlns:a16="http://schemas.microsoft.com/office/drawing/2014/main" id="{686207F9-FD96-4D4E-9129-7AAD8C949CD7}"/>
                </a:ext>
              </a:extLst>
            </p:cNvPr>
            <p:cNvSpPr/>
            <p:nvPr/>
          </p:nvSpPr>
          <p:spPr>
            <a:xfrm>
              <a:off x="584043" y="3232768"/>
              <a:ext cx="2419643" cy="1003723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/>
                <a:t>null</a:t>
              </a:r>
              <a:endParaRPr lang="ko-KR" altLang="en-US" sz="12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3EE20254-A31E-405D-8657-316E889F6EDF}"/>
                </a:ext>
              </a:extLst>
            </p:cNvPr>
            <p:cNvSpPr/>
            <p:nvPr/>
          </p:nvSpPr>
          <p:spPr>
            <a:xfrm>
              <a:off x="946326" y="2868743"/>
              <a:ext cx="18314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/>
                <a:t>SecurityContext</a:t>
              </a:r>
              <a:endParaRPr lang="ko-KR" altLang="en-US" sz="1600" b="1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7D60F7D-01B3-41DD-A401-17A0EE7E5F5D}"/>
                </a:ext>
              </a:extLst>
            </p:cNvPr>
            <p:cNvSpPr/>
            <p:nvPr/>
          </p:nvSpPr>
          <p:spPr>
            <a:xfrm>
              <a:off x="464014" y="1854700"/>
              <a:ext cx="26597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SecurityContextHolder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7D60F7D-01B3-41DD-A401-17A0EE7E5F5D}"/>
                </a:ext>
              </a:extLst>
            </p:cNvPr>
            <p:cNvSpPr/>
            <p:nvPr/>
          </p:nvSpPr>
          <p:spPr>
            <a:xfrm>
              <a:off x="984520" y="2391470"/>
              <a:ext cx="14998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ThreadLocal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7D60F7D-01B3-41DD-A401-17A0EE7E5F5D}"/>
              </a:ext>
            </a:extLst>
          </p:cNvPr>
          <p:cNvSpPr/>
          <p:nvPr/>
        </p:nvSpPr>
        <p:spPr>
          <a:xfrm>
            <a:off x="274202" y="1645384"/>
            <a:ext cx="18233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create SecurityContext</a:t>
            </a:r>
            <a:endParaRPr lang="ko-KR" altLang="en-US" sz="1200" b="1"/>
          </a:p>
        </p:txBody>
      </p:sp>
      <p:grpSp>
        <p:nvGrpSpPr>
          <p:cNvPr id="84" name="그룹 83"/>
          <p:cNvGrpSpPr/>
          <p:nvPr/>
        </p:nvGrpSpPr>
        <p:grpSpPr>
          <a:xfrm>
            <a:off x="6388705" y="2135793"/>
            <a:ext cx="3194384" cy="2859115"/>
            <a:chOff x="196948" y="1734864"/>
            <a:chExt cx="3194384" cy="2859115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240C5FA2-D5CC-4618-B570-69EE1F426139}"/>
                </a:ext>
              </a:extLst>
            </p:cNvPr>
            <p:cNvSpPr/>
            <p:nvPr/>
          </p:nvSpPr>
          <p:spPr>
            <a:xfrm>
              <a:off x="196948" y="1734864"/>
              <a:ext cx="3194384" cy="2859115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DB678A80-4AF5-4724-8F3E-14879720B78A}"/>
                </a:ext>
              </a:extLst>
            </p:cNvPr>
            <p:cNvSpPr/>
            <p:nvPr/>
          </p:nvSpPr>
          <p:spPr>
            <a:xfrm>
              <a:off x="295317" y="2343867"/>
              <a:ext cx="2997093" cy="21164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DB678A80-4AF5-4724-8F3E-14879720B78A}"/>
                </a:ext>
              </a:extLst>
            </p:cNvPr>
            <p:cNvSpPr/>
            <p:nvPr/>
          </p:nvSpPr>
          <p:spPr>
            <a:xfrm>
              <a:off x="464015" y="2843272"/>
              <a:ext cx="2659702" cy="1444161"/>
            </a:xfrm>
            <a:prstGeom prst="rect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8" name="사각형: 잘린 한쪽 모서리 16">
              <a:extLst>
                <a:ext uri="{FF2B5EF4-FFF2-40B4-BE49-F238E27FC236}">
                  <a16:creationId xmlns:a16="http://schemas.microsoft.com/office/drawing/2014/main" id="{686207F9-FD96-4D4E-9129-7AAD8C949CD7}"/>
                </a:ext>
              </a:extLst>
            </p:cNvPr>
            <p:cNvSpPr/>
            <p:nvPr/>
          </p:nvSpPr>
          <p:spPr>
            <a:xfrm>
              <a:off x="584043" y="3232768"/>
              <a:ext cx="2419643" cy="1003723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/>
                <a:t>Authentication</a:t>
              </a:r>
            </a:p>
            <a:p>
              <a:pPr algn="ctr"/>
              <a:r>
                <a:rPr lang="en-US" altLang="ko-KR" sz="1200"/>
                <a:t>Principal : UserDetails</a:t>
              </a:r>
            </a:p>
            <a:p>
              <a:pPr algn="ctr"/>
              <a:r>
                <a:rPr lang="en-US" altLang="ko-KR" sz="1200"/>
                <a:t>Credentials : ---</a:t>
              </a:r>
            </a:p>
            <a:p>
              <a:pPr algn="ctr"/>
              <a:r>
                <a:rPr lang="en-US" altLang="ko-KR" sz="1200"/>
                <a:t>Authorities : ROLE_ADMIN</a:t>
              </a:r>
            </a:p>
            <a:p>
              <a:pPr algn="ctr"/>
              <a:r>
                <a:rPr lang="en-US" altLang="ko-KR" sz="1200"/>
                <a:t>Authenticated : TRUE</a:t>
              </a:r>
              <a:endParaRPr lang="ko-KR" altLang="en-US" sz="120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3EE20254-A31E-405D-8657-316E889F6EDF}"/>
                </a:ext>
              </a:extLst>
            </p:cNvPr>
            <p:cNvSpPr/>
            <p:nvPr/>
          </p:nvSpPr>
          <p:spPr>
            <a:xfrm>
              <a:off x="946326" y="2868743"/>
              <a:ext cx="18314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/>
                <a:t>SecurityContext</a:t>
              </a:r>
              <a:endParaRPr lang="ko-KR" altLang="en-US" sz="1600" b="1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67D60F7D-01B3-41DD-A401-17A0EE7E5F5D}"/>
                </a:ext>
              </a:extLst>
            </p:cNvPr>
            <p:cNvSpPr/>
            <p:nvPr/>
          </p:nvSpPr>
          <p:spPr>
            <a:xfrm>
              <a:off x="464014" y="1854700"/>
              <a:ext cx="26597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SecurityContextHolder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67D60F7D-01B3-41DD-A401-17A0EE7E5F5D}"/>
                </a:ext>
              </a:extLst>
            </p:cNvPr>
            <p:cNvSpPr/>
            <p:nvPr/>
          </p:nvSpPr>
          <p:spPr>
            <a:xfrm>
              <a:off x="984520" y="2391470"/>
              <a:ext cx="14998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ThreadLocal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7" name="꺾인 연결선 16"/>
          <p:cNvCxnSpPr>
            <a:stCxn id="34" idx="1"/>
            <a:endCxn id="50" idx="0"/>
          </p:cNvCxnSpPr>
          <p:nvPr/>
        </p:nvCxnSpPr>
        <p:spPr>
          <a:xfrm rot="10800000" flipV="1">
            <a:off x="2030590" y="1453272"/>
            <a:ext cx="1676879" cy="68252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34" idx="3"/>
            <a:endCxn id="85" idx="0"/>
          </p:cNvCxnSpPr>
          <p:nvPr/>
        </p:nvCxnSpPr>
        <p:spPr>
          <a:xfrm>
            <a:off x="6276792" y="1453273"/>
            <a:ext cx="1709105" cy="68252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7D60F7D-01B3-41DD-A401-17A0EE7E5F5D}"/>
              </a:ext>
            </a:extLst>
          </p:cNvPr>
          <p:cNvSpPr/>
          <p:nvPr/>
        </p:nvSpPr>
        <p:spPr>
          <a:xfrm>
            <a:off x="8083659" y="1664046"/>
            <a:ext cx="14537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load from session</a:t>
            </a:r>
            <a:endParaRPr lang="ko-KR" altLang="en-US" sz="1200" b="1"/>
          </a:p>
        </p:txBody>
      </p:sp>
      <p:sp>
        <p:nvSpPr>
          <p:cNvPr id="22" name="오른쪽 화살표 21"/>
          <p:cNvSpPr/>
          <p:nvPr/>
        </p:nvSpPr>
        <p:spPr>
          <a:xfrm>
            <a:off x="4024649" y="3609435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오른쪽 화살표 100"/>
          <p:cNvSpPr/>
          <p:nvPr/>
        </p:nvSpPr>
        <p:spPr>
          <a:xfrm>
            <a:off x="4506960" y="3608226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오른쪽 화살표 101"/>
          <p:cNvSpPr/>
          <p:nvPr/>
        </p:nvSpPr>
        <p:spPr>
          <a:xfrm>
            <a:off x="4989271" y="3609435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오른쪽 화살표 102"/>
          <p:cNvSpPr/>
          <p:nvPr/>
        </p:nvSpPr>
        <p:spPr>
          <a:xfrm>
            <a:off x="5471582" y="3608226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67D60F7D-01B3-41DD-A401-17A0EE7E5F5D}"/>
              </a:ext>
            </a:extLst>
          </p:cNvPr>
          <p:cNvSpPr/>
          <p:nvPr/>
        </p:nvSpPr>
        <p:spPr>
          <a:xfrm>
            <a:off x="4028901" y="3229553"/>
            <a:ext cx="15921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Success Authention</a:t>
            </a:r>
            <a:endParaRPr lang="ko-KR" altLang="en-US" sz="1200" b="1"/>
          </a:p>
        </p:txBody>
      </p:sp>
    </p:spTree>
    <p:extLst>
      <p:ext uri="{BB962C8B-B14F-4D97-AF65-F5344CB8AC3E}">
        <p14:creationId xmlns:p14="http://schemas.microsoft.com/office/powerpoint/2010/main" val="149732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7F51332-1DFB-4654-83F4-0B883C17DB60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806112" y="1610121"/>
            <a:ext cx="1577" cy="394806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AA36258-8A5F-4F80-8854-7BDF616F3C8A}"/>
              </a:ext>
            </a:extLst>
          </p:cNvPr>
          <p:cNvCxnSpPr>
            <a:stCxn id="7" idx="2"/>
          </p:cNvCxnSpPr>
          <p:nvPr/>
        </p:nvCxnSpPr>
        <p:spPr>
          <a:xfrm flipH="1">
            <a:off x="3860379" y="1608236"/>
            <a:ext cx="1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640861" y="1613721"/>
            <a:ext cx="42165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724642" y="1265611"/>
            <a:ext cx="2162940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SecurityContextPersistenceFilter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934521" y="1263726"/>
            <a:ext cx="185171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SecurityContextRepository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841093" y="1269211"/>
            <a:ext cx="159953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D6E9587-92E9-4C09-965D-B64431A74C1F}"/>
              </a:ext>
            </a:extLst>
          </p:cNvPr>
          <p:cNvSpPr/>
          <p:nvPr/>
        </p:nvSpPr>
        <p:spPr>
          <a:xfrm>
            <a:off x="6505803" y="1263726"/>
            <a:ext cx="2109388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SecurityContextHolderStrategy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282CFD9-DF17-49A2-BA2E-A1D940032167}"/>
              </a:ext>
            </a:extLst>
          </p:cNvPr>
          <p:cNvSpPr/>
          <p:nvPr/>
        </p:nvSpPr>
        <p:spPr>
          <a:xfrm>
            <a:off x="8663138" y="1263726"/>
            <a:ext cx="1419309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CEE9598-E62F-496D-A352-F704F6C388CA}"/>
              </a:ext>
            </a:extLst>
          </p:cNvPr>
          <p:cNvSpPr/>
          <p:nvPr/>
        </p:nvSpPr>
        <p:spPr>
          <a:xfrm>
            <a:off x="58926" y="1263726"/>
            <a:ext cx="610860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358891" y="2060915"/>
            <a:ext cx="14478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BBA0DC0-D148-47DE-AB5A-8C1F4D34C430}"/>
              </a:ext>
            </a:extLst>
          </p:cNvPr>
          <p:cNvCxnSpPr>
            <a:cxnSpLocks/>
          </p:cNvCxnSpPr>
          <p:nvPr/>
        </p:nvCxnSpPr>
        <p:spPr>
          <a:xfrm>
            <a:off x="1807544" y="2329959"/>
            <a:ext cx="20528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873760" y="1830083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D57601F-142C-4098-A830-1592235AC43E}"/>
              </a:ext>
            </a:extLst>
          </p:cNvPr>
          <p:cNvSpPr/>
          <p:nvPr/>
        </p:nvSpPr>
        <p:spPr>
          <a:xfrm>
            <a:off x="3995611" y="3078556"/>
            <a:ext cx="150874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contextBeforeChainExecution</a:t>
            </a:r>
            <a:endParaRPr lang="ko-KR" altLang="en-US" sz="8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1D29FAE-8459-4CA6-B469-F08FA8786E30}"/>
              </a:ext>
            </a:extLst>
          </p:cNvPr>
          <p:cNvSpPr/>
          <p:nvPr/>
        </p:nvSpPr>
        <p:spPr>
          <a:xfrm>
            <a:off x="1750420" y="2491403"/>
            <a:ext cx="2120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세션에 존재하는 </a:t>
            </a:r>
            <a:r>
              <a:rPr lang="en-US" altLang="ko-KR" sz="800"/>
              <a:t>SecurityContext </a:t>
            </a:r>
            <a:r>
              <a:rPr lang="ko-KR" altLang="en-US" sz="800"/>
              <a:t>반환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세션에 없을 경우 새로운 </a:t>
            </a:r>
            <a:r>
              <a:rPr lang="en-US" altLang="ko-KR" sz="800"/>
              <a:t>SecurityContext </a:t>
            </a:r>
            <a:r>
              <a:rPr lang="ko-KR" altLang="en-US" sz="800"/>
              <a:t>반환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BE5B238-0FB0-45A8-AE55-2A5C0B82098F}"/>
              </a:ext>
            </a:extLst>
          </p:cNvPr>
          <p:cNvSpPr/>
          <p:nvPr/>
        </p:nvSpPr>
        <p:spPr>
          <a:xfrm>
            <a:off x="2288084" y="2122160"/>
            <a:ext cx="8723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loadContext()</a:t>
            </a:r>
            <a:endParaRPr lang="ko-KR" altLang="en-US" sz="90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1357778-7E2E-4013-802D-B95868EB4723}"/>
              </a:ext>
            </a:extLst>
          </p:cNvPr>
          <p:cNvCxnSpPr>
            <a:cxnSpLocks/>
          </p:cNvCxnSpPr>
          <p:nvPr/>
        </p:nvCxnSpPr>
        <p:spPr>
          <a:xfrm flipH="1">
            <a:off x="1807693" y="2944085"/>
            <a:ext cx="20526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83C4B7D-D590-48AD-8252-2BA49FECC64C}"/>
              </a:ext>
            </a:extLst>
          </p:cNvPr>
          <p:cNvCxnSpPr>
            <a:cxnSpLocks/>
          </p:cNvCxnSpPr>
          <p:nvPr/>
        </p:nvCxnSpPr>
        <p:spPr>
          <a:xfrm>
            <a:off x="1807544" y="3474415"/>
            <a:ext cx="3843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7C749C6-2719-4CAC-9F3D-223D1C88BC5F}"/>
              </a:ext>
            </a:extLst>
          </p:cNvPr>
          <p:cNvSpPr/>
          <p:nvPr/>
        </p:nvSpPr>
        <p:spPr>
          <a:xfrm>
            <a:off x="4332941" y="3262813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setContext()</a:t>
            </a:r>
            <a:endParaRPr lang="ko-KR" altLang="en-US" sz="90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18AB2F7-3F7C-4505-B599-BF1C5D68C38A}"/>
              </a:ext>
            </a:extLst>
          </p:cNvPr>
          <p:cNvCxnSpPr>
            <a:cxnSpLocks/>
          </p:cNvCxnSpPr>
          <p:nvPr/>
        </p:nvCxnSpPr>
        <p:spPr>
          <a:xfrm>
            <a:off x="1807543" y="3715634"/>
            <a:ext cx="75652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051C80F-E119-4F75-BEB6-191C7BD78588}"/>
              </a:ext>
            </a:extLst>
          </p:cNvPr>
          <p:cNvSpPr/>
          <p:nvPr/>
        </p:nvSpPr>
        <p:spPr>
          <a:xfrm>
            <a:off x="2271945" y="3488264"/>
            <a:ext cx="8659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chain.doFilter</a:t>
            </a:r>
            <a:endParaRPr lang="ko-KR" altLang="en-US" sz="90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C129032-029F-4EFE-B50A-8EAF81E0D308}"/>
              </a:ext>
            </a:extLst>
          </p:cNvPr>
          <p:cNvCxnSpPr>
            <a:stCxn id="44" idx="2"/>
          </p:cNvCxnSpPr>
          <p:nvPr/>
        </p:nvCxnSpPr>
        <p:spPr>
          <a:xfrm flipH="1">
            <a:off x="364331" y="1608236"/>
            <a:ext cx="25" cy="395750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A2F5CBD-BBD6-49DF-8ED5-B0A5AC8179EC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7552369" y="1608236"/>
            <a:ext cx="8128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B902C6B-72C5-473B-9417-6D3D46B675B1}"/>
              </a:ext>
            </a:extLst>
          </p:cNvPr>
          <p:cNvCxnSpPr>
            <a:stCxn id="13" idx="2"/>
          </p:cNvCxnSpPr>
          <p:nvPr/>
        </p:nvCxnSpPr>
        <p:spPr>
          <a:xfrm>
            <a:off x="9372793" y="1608236"/>
            <a:ext cx="14095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7FCF7EAC-3D51-4BC4-9CB5-9704FBC553E8}"/>
              </a:ext>
            </a:extLst>
          </p:cNvPr>
          <p:cNvCxnSpPr/>
          <p:nvPr/>
        </p:nvCxnSpPr>
        <p:spPr>
          <a:xfrm>
            <a:off x="5661943" y="3545540"/>
            <a:ext cx="18879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B3201AB-356F-44F3-A692-B72D4C8E4908}"/>
              </a:ext>
            </a:extLst>
          </p:cNvPr>
          <p:cNvSpPr/>
          <p:nvPr/>
        </p:nvSpPr>
        <p:spPr>
          <a:xfrm>
            <a:off x="5851529" y="3116548"/>
            <a:ext cx="150874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contextBeforeChainExecution</a:t>
            </a:r>
            <a:endParaRPr lang="ko-KR" altLang="en-US" sz="80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E343BBEC-7CFF-4FCF-BCD9-4BE1C933F669}"/>
              </a:ext>
            </a:extLst>
          </p:cNvPr>
          <p:cNvSpPr/>
          <p:nvPr/>
        </p:nvSpPr>
        <p:spPr>
          <a:xfrm>
            <a:off x="6198699" y="3300307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setContext()</a:t>
            </a:r>
            <a:endParaRPr lang="ko-KR" altLang="en-US" sz="900"/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88BA0C20-7219-4AE2-9563-BF41410E22AD}"/>
              </a:ext>
            </a:extLst>
          </p:cNvPr>
          <p:cNvCxnSpPr/>
          <p:nvPr/>
        </p:nvCxnSpPr>
        <p:spPr>
          <a:xfrm flipH="1">
            <a:off x="9386888" y="381826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717886" y="3824376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A2A249A-2475-486B-A4AF-16453B25E18A}"/>
              </a:ext>
            </a:extLst>
          </p:cNvPr>
          <p:cNvSpPr/>
          <p:nvPr/>
        </p:nvSpPr>
        <p:spPr>
          <a:xfrm>
            <a:off x="8577498" y="3800717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B947AEAC-F3B0-4B2C-BF2D-32E8EEF3022E}"/>
              </a:ext>
            </a:extLst>
          </p:cNvPr>
          <p:cNvCxnSpPr/>
          <p:nvPr/>
        </p:nvCxnSpPr>
        <p:spPr>
          <a:xfrm flipH="1">
            <a:off x="9386888" y="397781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31589144-28A3-475A-993B-0D96FBF6E7C8}"/>
              </a:ext>
            </a:extLst>
          </p:cNvPr>
          <p:cNvCxnSpPr/>
          <p:nvPr/>
        </p:nvCxnSpPr>
        <p:spPr>
          <a:xfrm flipH="1">
            <a:off x="5683026" y="4107764"/>
            <a:ext cx="37038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0B22D86D-DC65-429E-9F48-B0628D31AF84}"/>
              </a:ext>
            </a:extLst>
          </p:cNvPr>
          <p:cNvSpPr/>
          <p:nvPr/>
        </p:nvSpPr>
        <p:spPr>
          <a:xfrm>
            <a:off x="5767585" y="3877334"/>
            <a:ext cx="181011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getContext().setAuthentication()</a:t>
            </a:r>
            <a:endParaRPr lang="ko-KR" altLang="en-US" sz="90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BE2E099A-F7EF-48C4-B5DB-B48E47799324}"/>
              </a:ext>
            </a:extLst>
          </p:cNvPr>
          <p:cNvSpPr/>
          <p:nvPr/>
        </p:nvSpPr>
        <p:spPr>
          <a:xfrm>
            <a:off x="7036671" y="1787195"/>
            <a:ext cx="1026381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ThreadLocal</a:t>
            </a:r>
            <a:endParaRPr lang="ko-KR" altLang="en-US" sz="1000" b="1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0EC4BFA2-FC5D-4F6F-84C2-A5BC3B663EE0}"/>
              </a:ext>
            </a:extLst>
          </p:cNvPr>
          <p:cNvCxnSpPr>
            <a:cxnSpLocks/>
            <a:stCxn id="12" idx="2"/>
            <a:endCxn id="109" idx="0"/>
          </p:cNvCxnSpPr>
          <p:nvPr/>
        </p:nvCxnSpPr>
        <p:spPr>
          <a:xfrm flipH="1">
            <a:off x="7549862" y="1608236"/>
            <a:ext cx="10635" cy="1789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2DD20490-2EB3-4AEA-A8F0-D0C8C82A8CA6}"/>
              </a:ext>
            </a:extLst>
          </p:cNvPr>
          <p:cNvCxnSpPr/>
          <p:nvPr/>
        </p:nvCxnSpPr>
        <p:spPr>
          <a:xfrm>
            <a:off x="9386888" y="4269542"/>
            <a:ext cx="773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3DEB8CD7-79D5-4797-A01B-2C15F96FD475}"/>
              </a:ext>
            </a:extLst>
          </p:cNvPr>
          <p:cNvCxnSpPr/>
          <p:nvPr/>
        </p:nvCxnSpPr>
        <p:spPr>
          <a:xfrm flipH="1">
            <a:off x="1807543" y="4410219"/>
            <a:ext cx="83524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F18E890F-E999-450D-8E3F-F0D5261B5211}"/>
              </a:ext>
            </a:extLst>
          </p:cNvPr>
          <p:cNvSpPr/>
          <p:nvPr/>
        </p:nvSpPr>
        <p:spPr>
          <a:xfrm>
            <a:off x="9444567" y="4051671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295D1533-4487-443D-8640-24C8A2ACCF6C}"/>
              </a:ext>
            </a:extLst>
          </p:cNvPr>
          <p:cNvSpPr/>
          <p:nvPr/>
        </p:nvSpPr>
        <p:spPr>
          <a:xfrm>
            <a:off x="2028141" y="4508322"/>
            <a:ext cx="143661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contextAfterChainExecution</a:t>
            </a:r>
            <a:endParaRPr lang="ko-KR" altLang="en-US" sz="80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2DAC6133-6EF4-4A41-8F2D-679E50518B8C}"/>
              </a:ext>
            </a:extLst>
          </p:cNvPr>
          <p:cNvCxnSpPr>
            <a:cxnSpLocks/>
          </p:cNvCxnSpPr>
          <p:nvPr/>
        </p:nvCxnSpPr>
        <p:spPr>
          <a:xfrm flipH="1">
            <a:off x="1446180" y="4674574"/>
            <a:ext cx="33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342035F6-8489-4AC7-8EAE-74F7259435A1}"/>
              </a:ext>
            </a:extLst>
          </p:cNvPr>
          <p:cNvCxnSpPr>
            <a:cxnSpLocks/>
          </p:cNvCxnSpPr>
          <p:nvPr/>
        </p:nvCxnSpPr>
        <p:spPr>
          <a:xfrm>
            <a:off x="1450828" y="4681608"/>
            <a:ext cx="0" cy="293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2850859-A71F-4F9D-B8AE-7013231AD656}"/>
              </a:ext>
            </a:extLst>
          </p:cNvPr>
          <p:cNvSpPr/>
          <p:nvPr/>
        </p:nvSpPr>
        <p:spPr>
          <a:xfrm>
            <a:off x="1773733" y="4726790"/>
            <a:ext cx="21204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HttpSession </a:t>
            </a:r>
            <a:r>
              <a:rPr lang="ko-KR" altLang="en-US" sz="800"/>
              <a:t>에 저장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SecurityContextHolder.clearContext();</a:t>
            </a:r>
            <a:endParaRPr lang="ko-KR" altLang="en-US" sz="800"/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C1CAE8B3-2066-436C-836F-53634367D0C5}"/>
              </a:ext>
            </a:extLst>
          </p:cNvPr>
          <p:cNvCxnSpPr/>
          <p:nvPr/>
        </p:nvCxnSpPr>
        <p:spPr>
          <a:xfrm>
            <a:off x="1446180" y="4974351"/>
            <a:ext cx="3605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FF9E0B14-7E64-48FE-814F-60D24E7DC4F3}"/>
              </a:ext>
            </a:extLst>
          </p:cNvPr>
          <p:cNvSpPr/>
          <p:nvPr/>
        </p:nvSpPr>
        <p:spPr>
          <a:xfrm>
            <a:off x="4459227" y="4204047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0501321F-BEEB-4469-973D-1ED472B08E8D}"/>
              </a:ext>
            </a:extLst>
          </p:cNvPr>
          <p:cNvCxnSpPr/>
          <p:nvPr/>
        </p:nvCxnSpPr>
        <p:spPr>
          <a:xfrm flipH="1">
            <a:off x="358891" y="5078439"/>
            <a:ext cx="14478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8BAD3DE6-B93A-4DB2-8DCE-98AE074D75DA}"/>
              </a:ext>
            </a:extLst>
          </p:cNvPr>
          <p:cNvSpPr/>
          <p:nvPr/>
        </p:nvSpPr>
        <p:spPr>
          <a:xfrm>
            <a:off x="748649" y="4866629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3DFD6D1-33A4-4649-B405-034DE6C90D12}"/>
              </a:ext>
            </a:extLst>
          </p:cNvPr>
          <p:cNvSpPr txBox="1"/>
          <p:nvPr/>
        </p:nvSpPr>
        <p:spPr>
          <a:xfrm>
            <a:off x="101496" y="760763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76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5899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스프링 시큐리티 의존성 추가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AC010-5E36-3943-E064-F593B247BEF4}"/>
              </a:ext>
            </a:extLst>
          </p:cNvPr>
          <p:cNvSpPr txBox="1"/>
          <p:nvPr/>
        </p:nvSpPr>
        <p:spPr>
          <a:xfrm>
            <a:off x="887895" y="1582291"/>
            <a:ext cx="6500191" cy="148624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>
                <a:solidFill>
                  <a:srgbClr val="EF596F"/>
                </a:solidFill>
                <a:effectLst/>
              </a:rPr>
              <a:t>dependencies </a:t>
            </a:r>
            <a:r>
              <a:rPr lang="en-US" altLang="ko-KR" b="1">
                <a:solidFill>
                  <a:schemeClr val="bg1"/>
                </a:solidFill>
                <a:effectLst/>
              </a:rPr>
              <a:t>{</a:t>
            </a:r>
            <a:br>
              <a:rPr lang="en-US" altLang="ko-KR" b="1">
                <a:effectLst/>
              </a:rPr>
            </a:br>
            <a:r>
              <a:rPr lang="en-US" altLang="ko-KR" b="1">
                <a:effectLst/>
              </a:rPr>
              <a:t>    </a:t>
            </a:r>
            <a:r>
              <a:rPr lang="en-US" altLang="ko-KR">
                <a:solidFill>
                  <a:srgbClr val="61AFEF"/>
                </a:solidFill>
                <a:effectLst/>
              </a:rPr>
              <a:t>implementation </a:t>
            </a:r>
            <a:r>
              <a:rPr lang="en-US" altLang="ko-KR">
                <a:solidFill>
                  <a:srgbClr val="89CA78"/>
                </a:solidFill>
                <a:effectLst/>
              </a:rPr>
              <a:t>'org.springframework.boot:spring-boot-starter-security'</a:t>
            </a:r>
            <a:br>
              <a:rPr lang="en-US" altLang="ko-KR">
                <a:solidFill>
                  <a:srgbClr val="89CA78"/>
                </a:solidFill>
                <a:effectLst/>
              </a:rPr>
            </a:br>
            <a:r>
              <a:rPr lang="en-US" altLang="ko-KR">
                <a:solidFill>
                  <a:srgbClr val="89CA78"/>
                </a:solidFill>
                <a:effectLst/>
              </a:rPr>
              <a:t>    </a:t>
            </a:r>
            <a:r>
              <a:rPr lang="en-US" altLang="ko-KR">
                <a:solidFill>
                  <a:srgbClr val="61AFEF"/>
                </a:solidFill>
                <a:effectLst/>
              </a:rPr>
              <a:t>implementation </a:t>
            </a:r>
            <a:r>
              <a:rPr lang="en-US" altLang="ko-KR">
                <a:solidFill>
                  <a:srgbClr val="89CA78"/>
                </a:solidFill>
                <a:effectLst/>
              </a:rPr>
              <a:t>'org.springframework.boot:spring-boot-starter-web'</a:t>
            </a:r>
            <a:br>
              <a:rPr lang="en-US" altLang="ko-KR">
                <a:solidFill>
                  <a:srgbClr val="89CA78"/>
                </a:solidFill>
                <a:effectLst/>
              </a:rPr>
            </a:br>
            <a:r>
              <a:rPr lang="en-US" altLang="ko-KR" b="1">
                <a:solidFill>
                  <a:schemeClr val="bg1"/>
                </a:solidFill>
                <a:effectLst/>
              </a:rPr>
              <a:t>}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1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717203"/>
            <a:ext cx="5403163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</a:t>
            </a:r>
            <a:r>
              <a:rPr lang="ko-KR" altLang="en-US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WebIgnore </a:t>
            </a:r>
            <a:r>
              <a:rPr lang="ko-KR" altLang="en-US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설정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DC00787-8E93-1633-97D3-05161B70A034}"/>
              </a:ext>
            </a:extLst>
          </p:cNvPr>
          <p:cNvSpPr/>
          <p:nvPr/>
        </p:nvSpPr>
        <p:spPr>
          <a:xfrm>
            <a:off x="971898" y="3281256"/>
            <a:ext cx="3254417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스프링 시큐리티 주요 아키텍처 이해 </a:t>
            </a:r>
            <a:endParaRPr lang="ko-KR" altLang="en-US" sz="140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1960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7708175-9437-F2E8-8B59-B720159BCAC5}"/>
              </a:ext>
            </a:extLst>
          </p:cNvPr>
          <p:cNvSpPr/>
          <p:nvPr/>
        </p:nvSpPr>
        <p:spPr>
          <a:xfrm>
            <a:off x="290999" y="1396862"/>
            <a:ext cx="9310201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js / css / image </a:t>
            </a:r>
            <a:r>
              <a:rPr lang="ko-KR" altLang="en-US" sz="2000" b="1"/>
              <a:t>파일 등 보안 필터를 적용할 필요가 없는 리소스를 설정</a:t>
            </a:r>
            <a:endParaRPr lang="en-US" altLang="ko-KR" sz="20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927DD2-FF9F-7870-257C-0DA7B9E8AAAD}"/>
              </a:ext>
            </a:extLst>
          </p:cNvPr>
          <p:cNvSpPr txBox="1"/>
          <p:nvPr/>
        </p:nvSpPr>
        <p:spPr>
          <a:xfrm>
            <a:off x="101492" y="760763"/>
            <a:ext cx="249042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WebIgnore </a:t>
            </a:r>
            <a:r>
              <a:rPr lang="ko-KR" altLang="en-US" sz="2101" b="1">
                <a:solidFill>
                  <a:srgbClr val="D24726"/>
                </a:solidFill>
              </a:rPr>
              <a:t>설정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8B1606-61DD-BBAA-C740-730C76A149F8}"/>
              </a:ext>
            </a:extLst>
          </p:cNvPr>
          <p:cNvSpPr txBox="1"/>
          <p:nvPr/>
        </p:nvSpPr>
        <p:spPr>
          <a:xfrm>
            <a:off x="556591" y="2133246"/>
            <a:ext cx="8673547" cy="114601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>
                <a:solidFill>
                  <a:srgbClr val="E5C07B"/>
                </a:solidFill>
                <a:effectLst/>
              </a:rPr>
              <a:t>@Bean</a:t>
            </a:r>
            <a:br>
              <a:rPr lang="en-US" altLang="ko-KR" i="1">
                <a:solidFill>
                  <a:srgbClr val="E5C07B"/>
                </a:solidFill>
                <a:effectLst/>
              </a:rPr>
            </a:br>
            <a:r>
              <a:rPr lang="en-US" altLang="ko-KR" i="1">
                <a:solidFill>
                  <a:srgbClr val="D55FDE"/>
                </a:solidFill>
                <a:effectLst/>
              </a:rPr>
              <a:t>public </a:t>
            </a:r>
            <a:r>
              <a:rPr lang="en-US" altLang="ko-KR">
                <a:solidFill>
                  <a:srgbClr val="E5C07B"/>
                </a:solidFill>
                <a:effectLst/>
              </a:rPr>
              <a:t>WebSecurityCustomizer </a:t>
            </a:r>
            <a:r>
              <a:rPr lang="en-US" altLang="ko-KR">
                <a:solidFill>
                  <a:srgbClr val="61AFEF"/>
                </a:solidFill>
                <a:effectLst/>
              </a:rPr>
              <a:t>webSecurityCustomizer</a:t>
            </a:r>
            <a:r>
              <a:rPr lang="en-US" altLang="ko-KR">
                <a:solidFill>
                  <a:srgbClr val="00B0F0"/>
                </a:solidFill>
              </a:rPr>
              <a:t>() {</a:t>
            </a:r>
            <a:br>
              <a:rPr lang="en-US" altLang="ko-KR"/>
            </a:br>
            <a:r>
              <a:rPr lang="en-US" altLang="ko-KR"/>
              <a:t>    </a:t>
            </a:r>
            <a:r>
              <a:rPr lang="en-US" altLang="ko-KR" i="1">
                <a:solidFill>
                  <a:srgbClr val="D55FDE"/>
                </a:solidFill>
                <a:effectLst/>
              </a:rPr>
              <a:t>return </a:t>
            </a:r>
            <a:r>
              <a:rPr lang="en-US" altLang="ko-KR">
                <a:solidFill>
                  <a:srgbClr val="00B0F0"/>
                </a:solidFill>
              </a:rPr>
              <a:t>(</a:t>
            </a:r>
            <a:r>
              <a:rPr lang="en-US" altLang="ko-KR">
                <a:solidFill>
                  <a:srgbClr val="D19A66"/>
                </a:solidFill>
                <a:effectLst/>
              </a:rPr>
              <a:t>web</a:t>
            </a:r>
            <a:r>
              <a:rPr lang="en-US" altLang="ko-KR">
                <a:solidFill>
                  <a:srgbClr val="00B0F0"/>
                </a:solidFill>
              </a:rPr>
              <a:t>) -&gt;</a:t>
            </a:r>
            <a:r>
              <a:rPr lang="ko-KR" altLang="en-US">
                <a:solidFill>
                  <a:srgbClr val="00B0F0"/>
                </a:solidFill>
              </a:rPr>
              <a:t> </a:t>
            </a:r>
            <a:r>
              <a:rPr lang="en-US" altLang="ko-KR">
                <a:solidFill>
                  <a:srgbClr val="D19A66"/>
                </a:solidFill>
                <a:effectLst/>
              </a:rPr>
              <a:t>web</a:t>
            </a:r>
            <a:r>
              <a:rPr lang="en-US" altLang="ko-KR"/>
              <a:t>.</a:t>
            </a:r>
            <a:r>
              <a:rPr lang="en-US" altLang="ko-KR">
                <a:solidFill>
                  <a:srgbClr val="61AFEF"/>
                </a:solidFill>
                <a:effectLst/>
              </a:rPr>
              <a:t>ignoring</a:t>
            </a:r>
            <a:r>
              <a:rPr lang="en-US" altLang="ko-KR">
                <a:solidFill>
                  <a:srgbClr val="00B0F0"/>
                </a:solidFill>
              </a:rPr>
              <a:t>().</a:t>
            </a:r>
            <a:r>
              <a:rPr lang="en-US" altLang="ko-KR">
                <a:solidFill>
                  <a:srgbClr val="61AFEF"/>
                </a:solidFill>
                <a:effectLst/>
              </a:rPr>
              <a:t>requestMatchers</a:t>
            </a:r>
            <a:r>
              <a:rPr lang="en-US" altLang="ko-KR"/>
              <a:t>(</a:t>
            </a:r>
            <a:r>
              <a:rPr lang="en-US" altLang="ko-KR">
                <a:solidFill>
                  <a:srgbClr val="E5C07B"/>
                </a:solidFill>
                <a:effectLst/>
              </a:rPr>
              <a:t>PathRequest</a:t>
            </a:r>
            <a:r>
              <a:rPr lang="en-US" altLang="ko-KR"/>
              <a:t>.</a:t>
            </a:r>
            <a:r>
              <a:rPr lang="en-US" altLang="ko-KR">
                <a:solidFill>
                  <a:srgbClr val="61AFEF"/>
                </a:solidFill>
                <a:effectLst/>
              </a:rPr>
              <a:t>toStaticResources</a:t>
            </a:r>
            <a:r>
              <a:rPr lang="en-US" altLang="ko-KR"/>
              <a:t>().</a:t>
            </a:r>
            <a:r>
              <a:rPr lang="en-US" altLang="ko-KR">
                <a:solidFill>
                  <a:srgbClr val="61AFEF"/>
                </a:solidFill>
                <a:effectLst/>
              </a:rPr>
              <a:t>atCommonLocations</a:t>
            </a:r>
            <a:r>
              <a:rPr lang="en-US" altLang="ko-KR">
                <a:solidFill>
                  <a:srgbClr val="00B0F0"/>
                </a:solidFill>
              </a:rPr>
              <a:t>());</a:t>
            </a:r>
            <a:br>
              <a:rPr lang="en-US" altLang="ko-KR"/>
            </a:br>
            <a:r>
              <a:rPr lang="en-US" altLang="ko-KR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157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717203"/>
            <a:ext cx="6462876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#04. Form </a:t>
            </a:r>
            <a:r>
              <a:rPr lang="ko-KR" altLang="en-US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인증 </a:t>
            </a:r>
            <a:r>
              <a:rPr lang="en-US" altLang="ko-KR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– User </a:t>
            </a:r>
            <a:r>
              <a:rPr lang="ko-KR" altLang="en-US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등록 </a:t>
            </a:r>
            <a:r>
              <a:rPr lang="en-US" altLang="ko-KR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/ PasswordEncoder</a:t>
            </a:r>
            <a:endParaRPr lang="ko-KR" altLang="en-US" sz="2101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41968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프로세스 구현 </a:t>
            </a:r>
            <a:endParaRPr lang="ko-KR" altLang="en-US" sz="140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59419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0191B6-DAEF-7695-DD0F-7053EDC243D6}"/>
              </a:ext>
            </a:extLst>
          </p:cNvPr>
          <p:cNvSpPr txBox="1"/>
          <p:nvPr/>
        </p:nvSpPr>
        <p:spPr>
          <a:xfrm>
            <a:off x="101489" y="760763"/>
            <a:ext cx="267836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PasswordEncoder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DD878B7-B372-7461-9CBD-874228C9E978}"/>
              </a:ext>
            </a:extLst>
          </p:cNvPr>
          <p:cNvSpPr/>
          <p:nvPr/>
        </p:nvSpPr>
        <p:spPr>
          <a:xfrm>
            <a:off x="377248" y="1383974"/>
            <a:ext cx="9621517" cy="3433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Spring Security 5.0 </a:t>
            </a:r>
            <a:r>
              <a:rPr lang="ko-KR" altLang="en-US" sz="1200" b="1"/>
              <a:t>이전에는 기본 </a:t>
            </a:r>
            <a:r>
              <a:rPr lang="en-US" altLang="ko-KR" sz="1200" b="1"/>
              <a:t>PasswordEncoder </a:t>
            </a:r>
            <a:r>
              <a:rPr lang="ko-KR" altLang="en-US" sz="1200" b="1"/>
              <a:t>가 평문을 지원하는 </a:t>
            </a:r>
            <a:r>
              <a:rPr lang="en-US" altLang="ko-KR" sz="1200" b="1"/>
              <a:t>NoOpPasswordEncoder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암호화 포맷 </a:t>
            </a:r>
            <a:r>
              <a:rPr lang="en-US" altLang="ko-KR" sz="1200" b="1"/>
              <a:t>: {id}encodedPassword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bcrypt, noop, pbkdf2, scrypt, sha256 (</a:t>
            </a:r>
            <a:r>
              <a:rPr lang="ko-KR" altLang="en-US" sz="1100"/>
              <a:t>기본 포맷은 </a:t>
            </a:r>
            <a:r>
              <a:rPr lang="en-US" altLang="ko-KR" sz="1100"/>
              <a:t>Bcrypt : </a:t>
            </a:r>
            <a:r>
              <a:rPr lang="en-US" altLang="ko-KR" sz="1000" b="1">
                <a:solidFill>
                  <a:srgbClr val="0070C0"/>
                </a:solidFill>
              </a:rPr>
              <a:t>{bcrypt}$2a$10$dXJ3SW6G7P50lGmMkkmwe.20cQQubK3.HZWzG3YB1tlRy.fqvM/BG</a:t>
            </a:r>
            <a:r>
              <a:rPr lang="en-US" altLang="ko-KR" sz="1100"/>
              <a:t>)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생성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PasswordEncoder passwordEncoder = PasswordEncoderFactories.createDelegatingPasswordEncoder()</a:t>
            </a:r>
          </a:p>
          <a:p>
            <a:pPr lvl="1">
              <a:lnSpc>
                <a:spcPct val="150000"/>
              </a:lnSpc>
            </a:pP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인터페이스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encode(password)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패스워드 암호화</a:t>
            </a:r>
            <a:endParaRPr lang="en-US" altLang="ko-KR" sz="10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matches(rawPassword, encodedPassword)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패스워드 비교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1611578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6294060" cy="3722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 Authentication Flow</a:t>
            </a:r>
            <a:endParaRPr lang="ko-KR" altLang="en-US" sz="2101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254417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스프링 시큐리티 주요 아키텍처 이해 </a:t>
            </a:r>
            <a:endParaRPr lang="ko-KR" altLang="en-US" sz="140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92519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B239177-3794-4803-886D-2EF3E679FDD3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683221" y="161029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AFBA8E6-C8A5-46C9-8FB5-4651D1C4717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516710" y="161029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433299" y="1608236"/>
            <a:ext cx="18523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F3D2C15-FE52-4C8D-9AC4-1FA01C40F58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334549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98EDA37-6DB9-4B27-8379-07F17517FD3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9098455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36662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Authentication Flow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841288" y="1265788"/>
            <a:ext cx="168386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</a:t>
            </a:r>
          </a:p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674777" y="1265788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505842" y="1263726"/>
            <a:ext cx="1854913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D6E9587-92E9-4C09-965D-B64431A74C1F}"/>
              </a:ext>
            </a:extLst>
          </p:cNvPr>
          <p:cNvSpPr/>
          <p:nvPr/>
        </p:nvSpPr>
        <p:spPr>
          <a:xfrm>
            <a:off x="6492616" y="126372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282CFD9-DF17-49A2-BA2E-A1D940032167}"/>
              </a:ext>
            </a:extLst>
          </p:cNvPr>
          <p:cNvSpPr/>
          <p:nvPr/>
        </p:nvSpPr>
        <p:spPr>
          <a:xfrm>
            <a:off x="8256522" y="1263726"/>
            <a:ext cx="1683865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Repository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CEE9598-E62F-496D-A352-F704F6C388CA}"/>
              </a:ext>
            </a:extLst>
          </p:cNvPr>
          <p:cNvSpPr/>
          <p:nvPr/>
        </p:nvSpPr>
        <p:spPr>
          <a:xfrm>
            <a:off x="58926" y="126372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17CC53C-1EB3-4210-BED2-C5862E0A9E25}"/>
              </a:ext>
            </a:extLst>
          </p:cNvPr>
          <p:cNvCxnSpPr/>
          <p:nvPr/>
        </p:nvCxnSpPr>
        <p:spPr>
          <a:xfrm>
            <a:off x="400391" y="2412606"/>
            <a:ext cx="12828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BBA0DC0-D148-47DE-AB5A-8C1F4D34C430}"/>
              </a:ext>
            </a:extLst>
          </p:cNvPr>
          <p:cNvCxnSpPr/>
          <p:nvPr/>
        </p:nvCxnSpPr>
        <p:spPr>
          <a:xfrm>
            <a:off x="1683220" y="2681650"/>
            <a:ext cx="18334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6B45190-5F93-42F3-9C70-3DBD2CA194A5}"/>
              </a:ext>
            </a:extLst>
          </p:cNvPr>
          <p:cNvCxnSpPr/>
          <p:nvPr/>
        </p:nvCxnSpPr>
        <p:spPr>
          <a:xfrm>
            <a:off x="3516709" y="3383274"/>
            <a:ext cx="1935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5717040-5B6E-4F4D-8D36-7E3AF25ADF6D}"/>
              </a:ext>
            </a:extLst>
          </p:cNvPr>
          <p:cNvCxnSpPr/>
          <p:nvPr/>
        </p:nvCxnSpPr>
        <p:spPr>
          <a:xfrm>
            <a:off x="5451821" y="3530988"/>
            <a:ext cx="18827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558027" y="2186746"/>
            <a:ext cx="9108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Login</a:t>
            </a:r>
            <a:endParaRPr lang="ko-KR" altLang="en-US" sz="90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D57601F-142C-4098-A830-1592235AC43E}"/>
              </a:ext>
            </a:extLst>
          </p:cNvPr>
          <p:cNvSpPr/>
          <p:nvPr/>
        </p:nvSpPr>
        <p:spPr>
          <a:xfrm>
            <a:off x="2031693" y="2280403"/>
            <a:ext cx="93166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900"/>
              <a:t>Authentication</a:t>
            </a:r>
            <a:br>
              <a:rPr lang="en-US" altLang="ko-KR" sz="900"/>
            </a:br>
            <a:r>
              <a:rPr lang="en-US" altLang="ko-KR" sz="900"/>
              <a:t>( id + pass )</a:t>
            </a:r>
            <a:endParaRPr lang="ko-KR" altLang="en-US" sz="9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1D29FAE-8459-4CA6-B469-F08FA8786E30}"/>
              </a:ext>
            </a:extLst>
          </p:cNvPr>
          <p:cNvSpPr/>
          <p:nvPr/>
        </p:nvSpPr>
        <p:spPr>
          <a:xfrm>
            <a:off x="1669081" y="2731613"/>
            <a:ext cx="19014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id + pass </a:t>
            </a:r>
            <a:r>
              <a:rPr lang="ko-KR" altLang="en-US" sz="800"/>
              <a:t>담은 인증 전 토큰 객체 생성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C9B36CD-B316-47FA-96FE-DB733B84017A}"/>
              </a:ext>
            </a:extLst>
          </p:cNvPr>
          <p:cNvSpPr/>
          <p:nvPr/>
        </p:nvSpPr>
        <p:spPr>
          <a:xfrm>
            <a:off x="3630803" y="3147353"/>
            <a:ext cx="16353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</a:t>
            </a:r>
            <a:r>
              <a:rPr lang="ko-KR" altLang="en-US" sz="900"/>
              <a:t>Authentication</a:t>
            </a:r>
            <a:r>
              <a:rPr lang="en-US" altLang="ko-KR" sz="900"/>
              <a:t>)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1A1FC2F-45E1-4FA9-8A8C-72483C8BF494}"/>
              </a:ext>
            </a:extLst>
          </p:cNvPr>
          <p:cNvSpPr/>
          <p:nvPr/>
        </p:nvSpPr>
        <p:spPr>
          <a:xfrm>
            <a:off x="3504947" y="3426070"/>
            <a:ext cx="1893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인증의 전반적인 관리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실제 인증 역할 하지 않고</a:t>
            </a:r>
            <a:r>
              <a:rPr lang="en-US" altLang="ko-KR" sz="800"/>
              <a:t> </a:t>
            </a:r>
            <a:r>
              <a:rPr lang="ko-KR" altLang="en-US" sz="800"/>
              <a:t>적절한 </a:t>
            </a:r>
            <a:r>
              <a:rPr lang="en-US" altLang="ko-KR" sz="800"/>
              <a:t>AuthenticationProvider </a:t>
            </a:r>
            <a:r>
              <a:rPr lang="ko-KR" altLang="en-US" sz="800"/>
              <a:t>에</a:t>
            </a:r>
            <a:r>
              <a:rPr lang="en-US" altLang="ko-KR" sz="800"/>
              <a:t> </a:t>
            </a:r>
            <a:r>
              <a:rPr lang="ko-KR" altLang="en-US" sz="800"/>
              <a:t>위임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0E375E7-0A89-4935-8217-BA096ADE0A64}"/>
              </a:ext>
            </a:extLst>
          </p:cNvPr>
          <p:cNvSpPr/>
          <p:nvPr/>
        </p:nvSpPr>
        <p:spPr>
          <a:xfrm>
            <a:off x="5454299" y="3293122"/>
            <a:ext cx="18437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loadUserByUsername(username)</a:t>
            </a:r>
            <a:endParaRPr lang="ko-KR" altLang="en-US" sz="90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11F0F7D-674A-4480-84AE-DB4F68FD375D}"/>
              </a:ext>
            </a:extLst>
          </p:cNvPr>
          <p:cNvSpPr/>
          <p:nvPr/>
        </p:nvSpPr>
        <p:spPr>
          <a:xfrm>
            <a:off x="5466770" y="3598412"/>
            <a:ext cx="1893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실제 인증 처리 역할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유저 유효성 검증</a:t>
            </a:r>
            <a:r>
              <a:rPr lang="en-US" altLang="ko-KR" sz="800"/>
              <a:t>(</a:t>
            </a:r>
            <a:r>
              <a:rPr lang="ko-KR" altLang="en-US" sz="800"/>
              <a:t>패스워드 체크 등</a:t>
            </a:r>
            <a:r>
              <a:rPr lang="en-US" altLang="ko-KR" sz="800"/>
              <a:t>)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5A2B4BB-5AD2-4C4C-AFB6-00E96809563E}"/>
              </a:ext>
            </a:extLst>
          </p:cNvPr>
          <p:cNvCxnSpPr>
            <a:cxnSpLocks/>
          </p:cNvCxnSpPr>
          <p:nvPr/>
        </p:nvCxnSpPr>
        <p:spPr>
          <a:xfrm>
            <a:off x="1676098" y="3236469"/>
            <a:ext cx="18406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BE5B238-0FB0-45A8-AE55-2A5C0B82098F}"/>
              </a:ext>
            </a:extLst>
          </p:cNvPr>
          <p:cNvSpPr/>
          <p:nvPr/>
        </p:nvSpPr>
        <p:spPr>
          <a:xfrm>
            <a:off x="1790965" y="2998603"/>
            <a:ext cx="16353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</a:t>
            </a:r>
            <a:r>
              <a:rPr lang="ko-KR" altLang="en-US" sz="900"/>
              <a:t>Authentication</a:t>
            </a:r>
            <a:r>
              <a:rPr lang="en-US" altLang="ko-KR" sz="900"/>
              <a:t>)</a:t>
            </a:r>
            <a:endParaRPr lang="ko-KR" altLang="en-US" sz="90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6E016B64-4F9A-4B3F-BB85-BF543FCC6654}"/>
              </a:ext>
            </a:extLst>
          </p:cNvPr>
          <p:cNvCxnSpPr>
            <a:cxnSpLocks/>
          </p:cNvCxnSpPr>
          <p:nvPr/>
        </p:nvCxnSpPr>
        <p:spPr>
          <a:xfrm>
            <a:off x="7334547" y="3618227"/>
            <a:ext cx="17639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049BFA8-EF27-4878-8791-0FD34CD48923}"/>
              </a:ext>
            </a:extLst>
          </p:cNvPr>
          <p:cNvSpPr/>
          <p:nvPr/>
        </p:nvSpPr>
        <p:spPr>
          <a:xfrm>
            <a:off x="7857532" y="3380361"/>
            <a:ext cx="67197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findById()</a:t>
            </a:r>
            <a:endParaRPr lang="ko-KR" altLang="en-US" sz="9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384FADF-9FAE-4528-AE3B-BEF3981BAD31}"/>
              </a:ext>
            </a:extLst>
          </p:cNvPr>
          <p:cNvSpPr/>
          <p:nvPr/>
        </p:nvSpPr>
        <p:spPr>
          <a:xfrm>
            <a:off x="7279156" y="3664549"/>
            <a:ext cx="18933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유저 객체 조회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UserDetails </a:t>
            </a:r>
            <a:r>
              <a:rPr lang="ko-KR" altLang="en-US" sz="800"/>
              <a:t>타입으로 반환</a:t>
            </a:r>
            <a:endParaRPr lang="en-US" altLang="ko-KR" sz="80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B20FA3D1-2AE3-4950-AB73-B919C1078B3B}"/>
              </a:ext>
            </a:extLst>
          </p:cNvPr>
          <p:cNvCxnSpPr/>
          <p:nvPr/>
        </p:nvCxnSpPr>
        <p:spPr>
          <a:xfrm flipH="1">
            <a:off x="7314239" y="4286747"/>
            <a:ext cx="17639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D95BBA7-B057-48F7-B0B1-60FFDC919A59}"/>
              </a:ext>
            </a:extLst>
          </p:cNvPr>
          <p:cNvSpPr/>
          <p:nvPr/>
        </p:nvSpPr>
        <p:spPr>
          <a:xfrm>
            <a:off x="6012993" y="4412448"/>
            <a:ext cx="747704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>
                <a:latin typeface="+mn-ea"/>
              </a:rPr>
              <a:t>UserDetails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7FEA38F-82B0-44F9-814B-E2987965C6FF}"/>
              </a:ext>
            </a:extLst>
          </p:cNvPr>
          <p:cNvCxnSpPr>
            <a:cxnSpLocks/>
          </p:cNvCxnSpPr>
          <p:nvPr/>
        </p:nvCxnSpPr>
        <p:spPr>
          <a:xfrm flipH="1">
            <a:off x="5451821" y="4405652"/>
            <a:ext cx="18827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9C2553F-1977-44EF-90CF-8E7336A69790}"/>
              </a:ext>
            </a:extLst>
          </p:cNvPr>
          <p:cNvSpPr/>
          <p:nvPr/>
        </p:nvSpPr>
        <p:spPr>
          <a:xfrm>
            <a:off x="3504947" y="4512617"/>
            <a:ext cx="18827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UserDetails +  authorities </a:t>
            </a:r>
            <a:r>
              <a:rPr lang="ko-KR" altLang="en-US" sz="800"/>
              <a:t>담은  인증 후 토큰 객체 생성</a:t>
            </a:r>
            <a:endParaRPr lang="en-US" altLang="ko-KR" sz="80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021E900C-3471-4766-885F-1968C8CE36E5}"/>
              </a:ext>
            </a:extLst>
          </p:cNvPr>
          <p:cNvCxnSpPr>
            <a:cxnSpLocks/>
          </p:cNvCxnSpPr>
          <p:nvPr/>
        </p:nvCxnSpPr>
        <p:spPr>
          <a:xfrm flipH="1">
            <a:off x="3504947" y="4512617"/>
            <a:ext cx="19459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333FA902-4626-4DB7-A685-980A69655FCD}"/>
              </a:ext>
            </a:extLst>
          </p:cNvPr>
          <p:cNvSpPr/>
          <p:nvPr/>
        </p:nvSpPr>
        <p:spPr>
          <a:xfrm>
            <a:off x="3703008" y="4109570"/>
            <a:ext cx="154241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900"/>
              <a:t>Authentication</a:t>
            </a:r>
            <a:br>
              <a:rPr lang="en-US" altLang="ko-KR" sz="900"/>
            </a:br>
            <a:r>
              <a:rPr lang="en-US" altLang="ko-KR" sz="900"/>
              <a:t>(UserDetails +  authorities)</a:t>
            </a:r>
            <a:endParaRPr lang="ko-KR" altLang="en-US" sz="90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0BA6B1FF-9922-435F-8394-63D86240D702}"/>
              </a:ext>
            </a:extLst>
          </p:cNvPr>
          <p:cNvSpPr/>
          <p:nvPr/>
        </p:nvSpPr>
        <p:spPr>
          <a:xfrm>
            <a:off x="8010571" y="4316403"/>
            <a:ext cx="430508" cy="254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/>
              <a:t>User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589ED5E-31AE-4E8C-BAD5-7E2C6A3BA0D1}"/>
              </a:ext>
            </a:extLst>
          </p:cNvPr>
          <p:cNvSpPr/>
          <p:nvPr/>
        </p:nvSpPr>
        <p:spPr>
          <a:xfrm>
            <a:off x="2089266" y="4397201"/>
            <a:ext cx="931665" cy="2308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900"/>
              <a:t>Authentication</a:t>
            </a: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63FB5051-8F48-47E5-85B0-4867698BC603}"/>
              </a:ext>
            </a:extLst>
          </p:cNvPr>
          <p:cNvCxnSpPr>
            <a:stCxn id="95" idx="1"/>
          </p:cNvCxnSpPr>
          <p:nvPr/>
        </p:nvCxnSpPr>
        <p:spPr>
          <a:xfrm flipH="1">
            <a:off x="1676098" y="4681894"/>
            <a:ext cx="18288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DE752067-46DF-4439-8FDD-3F4F51F0CF3A}"/>
              </a:ext>
            </a:extLst>
          </p:cNvPr>
          <p:cNvCxnSpPr/>
          <p:nvPr/>
        </p:nvCxnSpPr>
        <p:spPr>
          <a:xfrm flipH="1">
            <a:off x="400391" y="4851171"/>
            <a:ext cx="12828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95C0BC8D-2375-4BB6-8DF3-DD40611DADAB}"/>
              </a:ext>
            </a:extLst>
          </p:cNvPr>
          <p:cNvSpPr/>
          <p:nvPr/>
        </p:nvSpPr>
        <p:spPr>
          <a:xfrm>
            <a:off x="373637" y="4879441"/>
            <a:ext cx="12079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SecurityContext </a:t>
            </a:r>
            <a:r>
              <a:rPr lang="ko-KR" altLang="en-US" sz="800"/>
              <a:t>에</a:t>
            </a:r>
            <a:r>
              <a:rPr lang="en-US" altLang="ko-KR" sz="800"/>
              <a:t> </a:t>
            </a:r>
            <a:r>
              <a:rPr lang="ko-KR" altLang="en-US" sz="800"/>
              <a:t>인증 객체 저장</a:t>
            </a:r>
            <a:endParaRPr lang="en-US" altLang="ko-KR" sz="800"/>
          </a:p>
        </p:txBody>
      </p:sp>
    </p:spTree>
    <p:extLst>
      <p:ext uri="{BB962C8B-B14F-4D97-AF65-F5344CB8AC3E}">
        <p14:creationId xmlns:p14="http://schemas.microsoft.com/office/powerpoint/2010/main" val="396037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4024521" cy="41284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 AuthenticationManager</a:t>
            </a:r>
            <a:endParaRPr lang="ko-KR" altLang="en-US" sz="2101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254417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스프링 시큐리티 주요 아키텍처 이해 </a:t>
            </a:r>
            <a:endParaRPr lang="ko-KR" altLang="en-US" sz="140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409076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82668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AuthenticationManager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4563905" y="1728233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i="1"/>
              <a:t>AuthenticationManager</a:t>
            </a:r>
            <a:endParaRPr lang="ko-KR" altLang="en-US" sz="1000" b="1" i="1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9218F6B3-D1C1-4A8F-9B5D-AB37076BBBD5}"/>
              </a:ext>
            </a:extLst>
          </p:cNvPr>
          <p:cNvSpPr/>
          <p:nvPr/>
        </p:nvSpPr>
        <p:spPr>
          <a:xfrm>
            <a:off x="4563905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C556A04E-E512-45BB-ACFE-CFEAA9EF7303}"/>
              </a:ext>
            </a:extLst>
          </p:cNvPr>
          <p:cNvSpPr/>
          <p:nvPr/>
        </p:nvSpPr>
        <p:spPr>
          <a:xfrm>
            <a:off x="4567057" y="3287282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Dao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712F1C9-C599-4879-8C90-B3E9DA086E0B}"/>
              </a:ext>
            </a:extLst>
          </p:cNvPr>
          <p:cNvCxnSpPr>
            <a:cxnSpLocks/>
            <a:stCxn id="56" idx="0"/>
            <a:endCxn id="54" idx="2"/>
          </p:cNvCxnSpPr>
          <p:nvPr/>
        </p:nvCxnSpPr>
        <p:spPr>
          <a:xfrm flipV="1">
            <a:off x="5405838" y="2072743"/>
            <a:ext cx="0" cy="438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9CB97399-7DE5-47E2-A03F-2E9900A818E2}"/>
              </a:ext>
            </a:extLst>
          </p:cNvPr>
          <p:cNvSpPr/>
          <p:nvPr/>
        </p:nvSpPr>
        <p:spPr>
          <a:xfrm>
            <a:off x="648764" y="4563546"/>
            <a:ext cx="8862472" cy="611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AuthenticationProvider </a:t>
            </a:r>
            <a:r>
              <a:rPr lang="ko-KR" altLang="en-US" sz="1200"/>
              <a:t>목록 중에서 인증 처리 요건에 맞는 </a:t>
            </a:r>
            <a:r>
              <a:rPr lang="en-US" altLang="ko-KR" sz="1200"/>
              <a:t>AuthenticationProvider </a:t>
            </a:r>
            <a:r>
              <a:rPr lang="ko-KR" altLang="en-US" sz="1200"/>
              <a:t>를 찾아 인증처리를 위임한다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부모 </a:t>
            </a:r>
            <a:r>
              <a:rPr lang="en-US" altLang="ko-KR" sz="1200"/>
              <a:t>ProviderManager </a:t>
            </a:r>
            <a:r>
              <a:rPr lang="ko-KR" altLang="en-US" sz="1200"/>
              <a:t>를 설정하여  </a:t>
            </a:r>
            <a:r>
              <a:rPr lang="en-US" altLang="ko-KR" sz="1200"/>
              <a:t>AuthenticationProvider </a:t>
            </a:r>
            <a:r>
              <a:rPr lang="ko-KR" altLang="en-US" sz="1200"/>
              <a:t>를 계속 탐색 할 수 있다</a:t>
            </a:r>
            <a:endParaRPr lang="ko-KR" altLang="en-US" sz="12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96CB07B-D145-4C41-9718-87DB75108046}"/>
              </a:ext>
            </a:extLst>
          </p:cNvPr>
          <p:cNvSpPr/>
          <p:nvPr/>
        </p:nvSpPr>
        <p:spPr>
          <a:xfrm>
            <a:off x="1490708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B4AD025-AEFE-464E-B81B-28109AF67492}"/>
              </a:ext>
            </a:extLst>
          </p:cNvPr>
          <p:cNvCxnSpPr>
            <a:cxnSpLocks/>
            <a:stCxn id="56" idx="2"/>
            <a:endCxn id="58" idx="0"/>
          </p:cNvCxnSpPr>
          <p:nvPr/>
        </p:nvCxnSpPr>
        <p:spPr>
          <a:xfrm>
            <a:off x="5405838" y="2855702"/>
            <a:ext cx="1576" cy="431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A981A6F-6635-458C-B2ED-99C6C29CE746}"/>
              </a:ext>
            </a:extLst>
          </p:cNvPr>
          <p:cNvSpPr/>
          <p:nvPr/>
        </p:nvSpPr>
        <p:spPr>
          <a:xfrm>
            <a:off x="1490708" y="3280461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Oauth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1FE44ED-B855-4419-BEBD-FF1C08EBFD6E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>
            <a:off x="2332641" y="2855702"/>
            <a:ext cx="0" cy="424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C7C1E1A-9993-4A7E-9A1B-2527D9654707}"/>
              </a:ext>
            </a:extLst>
          </p:cNvPr>
          <p:cNvCxnSpPr>
            <a:stCxn id="56" idx="1"/>
            <a:endCxn id="31" idx="3"/>
          </p:cNvCxnSpPr>
          <p:nvPr/>
        </p:nvCxnSpPr>
        <p:spPr>
          <a:xfrm flipH="1">
            <a:off x="3174573" y="2683447"/>
            <a:ext cx="13893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77F412D-3DE7-4A9B-A755-6238A31C62A5}"/>
              </a:ext>
            </a:extLst>
          </p:cNvPr>
          <p:cNvSpPr/>
          <p:nvPr/>
        </p:nvSpPr>
        <p:spPr>
          <a:xfrm>
            <a:off x="3611478" y="2439687"/>
            <a:ext cx="5806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16658B13-91A7-4DAE-91A5-526013571722}"/>
              </a:ext>
            </a:extLst>
          </p:cNvPr>
          <p:cNvSpPr/>
          <p:nvPr/>
        </p:nvSpPr>
        <p:spPr>
          <a:xfrm>
            <a:off x="7350942" y="1930348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Form </a:t>
            </a:r>
            <a:r>
              <a:rPr lang="ko-KR" altLang="en-US" sz="1000" b="1"/>
              <a:t>인증</a:t>
            </a:r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62AF6F9C-1B7D-473E-B7BD-A762577EF57C}"/>
              </a:ext>
            </a:extLst>
          </p:cNvPr>
          <p:cNvSpPr/>
          <p:nvPr/>
        </p:nvSpPr>
        <p:spPr>
          <a:xfrm>
            <a:off x="7352516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 </a:t>
            </a:r>
            <a:r>
              <a:rPr lang="ko-KR" altLang="en-US" sz="1000" b="1"/>
              <a:t>인증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6899BF3A-9370-47C9-B213-57F9E56387C4}"/>
              </a:ext>
            </a:extLst>
          </p:cNvPr>
          <p:cNvSpPr/>
          <p:nvPr/>
        </p:nvSpPr>
        <p:spPr>
          <a:xfrm>
            <a:off x="7352516" y="312189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Oauth </a:t>
            </a:r>
            <a:r>
              <a:rPr lang="ko-KR" altLang="en-US" sz="1000" b="1"/>
              <a:t>인증</a:t>
            </a:r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184C3D0C-2763-45E5-99C3-44B1A1FC008E}"/>
              </a:ext>
            </a:extLst>
          </p:cNvPr>
          <p:cNvSpPr/>
          <p:nvPr/>
        </p:nvSpPr>
        <p:spPr>
          <a:xfrm>
            <a:off x="4567057" y="3693532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RememberMe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F5572A8-692A-4385-834B-F3E5CDE28A00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6247770" y="2102603"/>
            <a:ext cx="1103172" cy="464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F648EB5-CAA0-46EE-8C21-E64A47F8A1F5}"/>
              </a:ext>
            </a:extLst>
          </p:cNvPr>
          <p:cNvCxnSpPr>
            <a:stCxn id="57" idx="1"/>
            <a:endCxn id="56" idx="3"/>
          </p:cNvCxnSpPr>
          <p:nvPr/>
        </p:nvCxnSpPr>
        <p:spPr>
          <a:xfrm flipH="1">
            <a:off x="6247770" y="2683447"/>
            <a:ext cx="11047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E612CE9A-9CC9-4A99-9517-D6F756C3EF52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6246195" y="2800418"/>
            <a:ext cx="1106321" cy="493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타원 130">
            <a:extLst>
              <a:ext uri="{FF2B5EF4-FFF2-40B4-BE49-F238E27FC236}">
                <a16:creationId xmlns:a16="http://schemas.microsoft.com/office/drawing/2014/main" id="{2498BB0F-CEF7-4D77-8950-8355412FA5E4}"/>
              </a:ext>
            </a:extLst>
          </p:cNvPr>
          <p:cNvSpPr/>
          <p:nvPr/>
        </p:nvSpPr>
        <p:spPr>
          <a:xfrm>
            <a:off x="8041646" y="1044230"/>
            <a:ext cx="302455" cy="302455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976429DA-F249-4C0E-863E-BD2F7689091B}"/>
              </a:ext>
            </a:extLst>
          </p:cNvPr>
          <p:cNvCxnSpPr>
            <a:cxnSpLocks/>
          </p:cNvCxnSpPr>
          <p:nvPr/>
        </p:nvCxnSpPr>
        <p:spPr>
          <a:xfrm>
            <a:off x="8178806" y="1372047"/>
            <a:ext cx="1" cy="523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002DB4F1-B7CF-4A70-9812-60B6C4AA4161}"/>
              </a:ext>
            </a:extLst>
          </p:cNvPr>
          <p:cNvSpPr/>
          <p:nvPr/>
        </p:nvSpPr>
        <p:spPr>
          <a:xfrm>
            <a:off x="8178806" y="1474038"/>
            <a:ext cx="5229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Login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25065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8325609" cy="41792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 AuthenticationProvider</a:t>
            </a:r>
            <a:endParaRPr lang="ko-KR" altLang="en-US" sz="2101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254417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스프링 시큐리티 주요 아키텍처 이해 </a:t>
            </a:r>
            <a:endParaRPr lang="ko-KR" altLang="en-US" sz="140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81914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9218F6B3-D1C1-4A8F-9B5D-AB37076BBBD5}"/>
              </a:ext>
            </a:extLst>
          </p:cNvPr>
          <p:cNvSpPr/>
          <p:nvPr/>
        </p:nvSpPr>
        <p:spPr>
          <a:xfrm>
            <a:off x="101486" y="3409187"/>
            <a:ext cx="2143676" cy="51191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AuthenticationProvider </a:t>
            </a:r>
            <a:endParaRPr lang="ko-KR" altLang="en-US" sz="1200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8F7758-1376-42B2-87E5-3AD7B236B520}"/>
              </a:ext>
            </a:extLst>
          </p:cNvPr>
          <p:cNvSpPr txBox="1"/>
          <p:nvPr/>
        </p:nvSpPr>
        <p:spPr>
          <a:xfrm>
            <a:off x="101486" y="725593"/>
            <a:ext cx="37759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A264F3AE-9CD3-4E4F-AF2E-50029D380CE6}"/>
              </a:ext>
            </a:extLst>
          </p:cNvPr>
          <p:cNvSpPr/>
          <p:nvPr/>
        </p:nvSpPr>
        <p:spPr>
          <a:xfrm>
            <a:off x="6295385" y="1909789"/>
            <a:ext cx="1399459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4E15FFFD-9360-4884-8296-A381EC9F1709}"/>
              </a:ext>
            </a:extLst>
          </p:cNvPr>
          <p:cNvSpPr/>
          <p:nvPr/>
        </p:nvSpPr>
        <p:spPr>
          <a:xfrm>
            <a:off x="2482596" y="2590372"/>
            <a:ext cx="192841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authenticate(</a:t>
            </a:r>
            <a:r>
              <a:rPr lang="en-US" altLang="ko-KR" sz="1000"/>
              <a:t>authenticaton</a:t>
            </a:r>
            <a:r>
              <a:rPr lang="en-US" altLang="ko-KR" sz="1000" b="1"/>
              <a:t>)</a:t>
            </a:r>
            <a:endParaRPr lang="ko-KR" altLang="en-US" sz="1000" b="1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59AFF35-388B-4584-AADC-DE49D8DA5893}"/>
              </a:ext>
            </a:extLst>
          </p:cNvPr>
          <p:cNvSpPr/>
          <p:nvPr/>
        </p:nvSpPr>
        <p:spPr>
          <a:xfrm>
            <a:off x="2482596" y="4368282"/>
            <a:ext cx="1928418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supports(</a:t>
            </a:r>
            <a:r>
              <a:rPr lang="en-US" altLang="ko-KR" sz="1000">
                <a:solidFill>
                  <a:schemeClr val="tx1"/>
                </a:solidFill>
                <a:latin typeface="Apple SD Gothic Neo"/>
              </a:rPr>
              <a:t>authentication</a:t>
            </a:r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)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6CD4697-7883-4101-9E79-6D6014235273}"/>
              </a:ext>
            </a:extLst>
          </p:cNvPr>
          <p:cNvSpPr/>
          <p:nvPr/>
        </p:nvSpPr>
        <p:spPr>
          <a:xfrm>
            <a:off x="8064115" y="1908523"/>
            <a:ext cx="2034042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UsernameNotFoundException </a:t>
            </a:r>
            <a:endParaRPr lang="ko-KR" altLang="en-US" sz="10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DA6EA6A-40D2-4996-A5C7-DC1A4E1DF5C6}"/>
              </a:ext>
            </a:extLst>
          </p:cNvPr>
          <p:cNvSpPr/>
          <p:nvPr/>
        </p:nvSpPr>
        <p:spPr>
          <a:xfrm>
            <a:off x="4762855" y="259037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password </a:t>
            </a:r>
            <a:r>
              <a:rPr lang="ko-KR" altLang="en-US" sz="1000" b="1"/>
              <a:t>검증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816C9E2A-6611-4781-937F-E1174E833C1C}"/>
              </a:ext>
            </a:extLst>
          </p:cNvPr>
          <p:cNvSpPr/>
          <p:nvPr/>
        </p:nvSpPr>
        <p:spPr>
          <a:xfrm>
            <a:off x="4762855" y="190979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ID </a:t>
            </a:r>
            <a:r>
              <a:rPr lang="ko-KR" altLang="en-US" sz="1000" b="1"/>
              <a:t>검증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54FCF26-CDD5-4587-A9B1-96266156E23A}"/>
              </a:ext>
            </a:extLst>
          </p:cNvPr>
          <p:cNvSpPr/>
          <p:nvPr/>
        </p:nvSpPr>
        <p:spPr>
          <a:xfrm>
            <a:off x="4762854" y="327095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추가 검증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8DE802B-6E52-49C5-9D76-5407AB795E4A}"/>
              </a:ext>
            </a:extLst>
          </p:cNvPr>
          <p:cNvSpPr/>
          <p:nvPr/>
        </p:nvSpPr>
        <p:spPr>
          <a:xfrm>
            <a:off x="6295385" y="2590372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BadCredentialException </a:t>
            </a:r>
            <a:endParaRPr lang="ko-KR" altLang="en-US" sz="1000" b="1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051BAD4-493C-4E78-82D7-D9484E4B9041}"/>
              </a:ext>
            </a:extLst>
          </p:cNvPr>
          <p:cNvCxnSpPr>
            <a:stCxn id="32" idx="2"/>
            <a:endCxn id="31" idx="0"/>
          </p:cNvCxnSpPr>
          <p:nvPr/>
        </p:nvCxnSpPr>
        <p:spPr>
          <a:xfrm>
            <a:off x="5344485" y="2303985"/>
            <a:ext cx="0" cy="286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CC76221-7CBE-4D38-8DAB-43FC4554B1AE}"/>
              </a:ext>
            </a:extLst>
          </p:cNvPr>
          <p:cNvCxnSpPr>
            <a:stCxn id="31" idx="2"/>
            <a:endCxn id="33" idx="0"/>
          </p:cNvCxnSpPr>
          <p:nvPr/>
        </p:nvCxnSpPr>
        <p:spPr>
          <a:xfrm flipH="1">
            <a:off x="5344484" y="2984565"/>
            <a:ext cx="1" cy="286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D4B5217-5006-4880-AAFF-C108E5B63697}"/>
              </a:ext>
            </a:extLst>
          </p:cNvPr>
          <p:cNvSpPr/>
          <p:nvPr/>
        </p:nvSpPr>
        <p:spPr>
          <a:xfrm>
            <a:off x="5443087" y="4025516"/>
            <a:ext cx="21531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Authentication(user, authorities)</a:t>
            </a:r>
            <a:endParaRPr lang="ko-KR" altLang="en-US" sz="100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F3D94D2-47AF-4114-BD3D-2FB5D8102D0C}"/>
              </a:ext>
            </a:extLst>
          </p:cNvPr>
          <p:cNvCxnSpPr>
            <a:stCxn id="32" idx="3"/>
            <a:endCxn id="48" idx="1"/>
          </p:cNvCxnSpPr>
          <p:nvPr/>
        </p:nvCxnSpPr>
        <p:spPr>
          <a:xfrm flipV="1">
            <a:off x="5926114" y="2106886"/>
            <a:ext cx="369271" cy="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F1DF904-387F-4EC8-B551-DFF446F2E32F}"/>
              </a:ext>
            </a:extLst>
          </p:cNvPr>
          <p:cNvCxnSpPr>
            <a:cxnSpLocks/>
            <a:stCxn id="48" idx="3"/>
            <a:endCxn id="26" idx="1"/>
          </p:cNvCxnSpPr>
          <p:nvPr/>
        </p:nvCxnSpPr>
        <p:spPr>
          <a:xfrm flipV="1">
            <a:off x="7694844" y="2105620"/>
            <a:ext cx="369271" cy="1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431AB29-5461-4311-9FF8-AD9DED05A76A}"/>
              </a:ext>
            </a:extLst>
          </p:cNvPr>
          <p:cNvCxnSpPr>
            <a:stCxn id="31" idx="3"/>
            <a:endCxn id="36" idx="1"/>
          </p:cNvCxnSpPr>
          <p:nvPr/>
        </p:nvCxnSpPr>
        <p:spPr>
          <a:xfrm>
            <a:off x="5926114" y="2787469"/>
            <a:ext cx="3692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2ACCE6D-CA51-4085-892C-26129913B74B}"/>
              </a:ext>
            </a:extLst>
          </p:cNvPr>
          <p:cNvCxnSpPr>
            <a:stCxn id="69" idx="3"/>
            <a:endCxn id="32" idx="1"/>
          </p:cNvCxnSpPr>
          <p:nvPr/>
        </p:nvCxnSpPr>
        <p:spPr>
          <a:xfrm flipV="1">
            <a:off x="4411014" y="2106889"/>
            <a:ext cx="351841" cy="680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58A5345-86ED-41FF-9B54-01A16C853E38}"/>
              </a:ext>
            </a:extLst>
          </p:cNvPr>
          <p:cNvCxnSpPr>
            <a:stCxn id="69" idx="3"/>
            <a:endCxn id="31" idx="1"/>
          </p:cNvCxnSpPr>
          <p:nvPr/>
        </p:nvCxnSpPr>
        <p:spPr>
          <a:xfrm>
            <a:off x="4411014" y="2787469"/>
            <a:ext cx="3518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BC33855-7D41-4FE4-B545-316A70F49D23}"/>
              </a:ext>
            </a:extLst>
          </p:cNvPr>
          <p:cNvCxnSpPr>
            <a:stCxn id="69" idx="3"/>
            <a:endCxn id="33" idx="1"/>
          </p:cNvCxnSpPr>
          <p:nvPr/>
        </p:nvCxnSpPr>
        <p:spPr>
          <a:xfrm>
            <a:off x="4411014" y="2787469"/>
            <a:ext cx="351840" cy="680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D2B85A75-F1EC-48F6-9C0F-D16B323E8DF4}"/>
              </a:ext>
            </a:extLst>
          </p:cNvPr>
          <p:cNvCxnSpPr>
            <a:stCxn id="48" idx="0"/>
            <a:endCxn id="32" idx="0"/>
          </p:cNvCxnSpPr>
          <p:nvPr/>
        </p:nvCxnSpPr>
        <p:spPr>
          <a:xfrm rot="16200000" flipH="1" flipV="1">
            <a:off x="6169798" y="1084475"/>
            <a:ext cx="3" cy="1650630"/>
          </a:xfrm>
          <a:prstGeom prst="bentConnector3">
            <a:avLst>
              <a:gd name="adj1" fmla="val -76200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2A9D599-C145-475F-A8AC-B41548A896FD}"/>
              </a:ext>
            </a:extLst>
          </p:cNvPr>
          <p:cNvSpPr/>
          <p:nvPr/>
        </p:nvSpPr>
        <p:spPr>
          <a:xfrm>
            <a:off x="5799114" y="1427829"/>
            <a:ext cx="86594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UserDetails</a:t>
            </a:r>
            <a:endParaRPr lang="ko-KR" altLang="en-US" sz="10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43B46BB6-C3C4-493B-AFDE-183DD0EF3C7D}"/>
              </a:ext>
            </a:extLst>
          </p:cNvPr>
          <p:cNvSpPr/>
          <p:nvPr/>
        </p:nvSpPr>
        <p:spPr>
          <a:xfrm>
            <a:off x="7694844" y="3819616"/>
            <a:ext cx="1928418" cy="39419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 AuthenticaitonManager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2B86C655-0AA2-4E61-8717-3B93A106BB12}"/>
              </a:ext>
            </a:extLst>
          </p:cNvPr>
          <p:cNvCxnSpPr>
            <a:stCxn id="56" idx="0"/>
            <a:endCxn id="69" idx="1"/>
          </p:cNvCxnSpPr>
          <p:nvPr/>
        </p:nvCxnSpPr>
        <p:spPr>
          <a:xfrm rot="5400000" flipH="1" flipV="1">
            <a:off x="1517101" y="2443692"/>
            <a:ext cx="621718" cy="13092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8BEA3776-53BF-4576-A190-6B7678A1801E}"/>
              </a:ext>
            </a:extLst>
          </p:cNvPr>
          <p:cNvCxnSpPr>
            <a:stCxn id="56" idx="2"/>
            <a:endCxn id="25" idx="1"/>
          </p:cNvCxnSpPr>
          <p:nvPr/>
        </p:nvCxnSpPr>
        <p:spPr>
          <a:xfrm rot="16200000" flipH="1">
            <a:off x="1505822" y="3588605"/>
            <a:ext cx="644276" cy="13092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AF9F1E8A-815D-42E2-887C-760E4074B8B6}"/>
              </a:ext>
            </a:extLst>
          </p:cNvPr>
          <p:cNvCxnSpPr>
            <a:stCxn id="33" idx="2"/>
            <a:endCxn id="58" idx="1"/>
          </p:cNvCxnSpPr>
          <p:nvPr/>
        </p:nvCxnSpPr>
        <p:spPr>
          <a:xfrm rot="16200000" flipH="1">
            <a:off x="6343880" y="2665749"/>
            <a:ext cx="351568" cy="23503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29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406543" y="1317878"/>
            <a:ext cx="9346914" cy="3838167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/>
              <a:t>스프링 시큐리티의 의존성 추가 시 일어나는 일들</a:t>
            </a:r>
            <a:endParaRPr lang="en-US" altLang="ko-KR" sz="16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서버가 기동되면 스프링 시큐리티의 초기화 작업 및 보안 설정이 이루어진다</a:t>
            </a:r>
            <a:endParaRPr lang="en-US" altLang="ko-KR" sz="110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별도의 설정이나 구현을 하지 않아도 기본적인 웹 보안 기능이 현재 시스템에 연동되어 작동함</a:t>
            </a:r>
            <a:endParaRPr lang="en-US" altLang="ko-KR" sz="1200" b="1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/>
              <a:t>모든 요청은 인증이 되어야 자원에 접근이 가능하다</a:t>
            </a:r>
            <a:endParaRPr lang="en-US" altLang="ko-KR" sz="110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/>
              <a:t>인증 방식은 폼 로그인 방식과</a:t>
            </a:r>
            <a:r>
              <a:rPr lang="en-US" altLang="ko-KR" sz="1100"/>
              <a:t> httpBasic </a:t>
            </a:r>
            <a:r>
              <a:rPr lang="ko-KR" altLang="en-US" sz="1100"/>
              <a:t>로그인 방식을 제공한다</a:t>
            </a:r>
            <a:endParaRPr lang="en-US" altLang="ko-KR" sz="110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/>
              <a:t>기본 로그인 페이지 제공한다</a:t>
            </a:r>
            <a:endParaRPr lang="en-US" altLang="ko-KR" sz="110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/>
              <a:t>기본 계정 한 개 제공한다 </a:t>
            </a:r>
            <a:r>
              <a:rPr lang="en-US" altLang="ko-KR" sz="1100"/>
              <a:t>– username :</a:t>
            </a:r>
            <a:r>
              <a:rPr lang="ko-KR" altLang="en-US" sz="1100"/>
              <a:t> </a:t>
            </a:r>
            <a:r>
              <a:rPr lang="en-US" altLang="ko-KR" sz="1100"/>
              <a:t>user / password : </a:t>
            </a:r>
            <a:r>
              <a:rPr lang="ko-KR" altLang="en-US" sz="1100"/>
              <a:t>랜덤 문자열</a:t>
            </a:r>
            <a:endParaRPr lang="en-US" altLang="ko-KR" sz="1100"/>
          </a:p>
          <a:p>
            <a:pPr lvl="2">
              <a:lnSpc>
                <a:spcPct val="150000"/>
              </a:lnSpc>
              <a:spcBef>
                <a:spcPts val="500"/>
              </a:spcBef>
            </a:pPr>
            <a:endParaRPr lang="ko-KR" altLang="en-US" sz="120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/>
              <a:t>문제점</a:t>
            </a:r>
            <a:endParaRPr lang="en-US" altLang="ko-KR" sz="16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/>
              <a:t>계정 추가</a:t>
            </a:r>
            <a:r>
              <a:rPr lang="en-US" altLang="ko-KR" sz="1200"/>
              <a:t>, </a:t>
            </a:r>
            <a:r>
              <a:rPr lang="ko-KR" altLang="en-US" sz="1200"/>
              <a:t>권한 추가</a:t>
            </a:r>
            <a:r>
              <a:rPr lang="en-US" altLang="ko-KR" sz="1200"/>
              <a:t>, DB </a:t>
            </a:r>
            <a:r>
              <a:rPr lang="ko-KR" altLang="en-US" sz="1200"/>
              <a:t>연동 등</a:t>
            </a:r>
            <a:endParaRPr lang="en-US" altLang="ko-KR" sz="120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/>
              <a:t>기본적인 보안 기능 외에 시스템에서 필요로 하는 더 세부적이고 추가적인 보안기능이 필요</a:t>
            </a:r>
            <a:endParaRPr lang="en-US" altLang="ko-KR" sz="1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5899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스프링 시큐리티 의존성 추가</a:t>
            </a:r>
          </a:p>
        </p:txBody>
      </p:sp>
    </p:spTree>
    <p:extLst>
      <p:ext uri="{BB962C8B-B14F-4D97-AF65-F5344CB8AC3E}">
        <p14:creationId xmlns:p14="http://schemas.microsoft.com/office/powerpoint/2010/main" val="232045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193"/>
            <a:ext cx="6167451" cy="4662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#08. Authorization, FilterSecurityInterceptor </a:t>
            </a:r>
            <a:endParaRPr lang="ko-KR" altLang="en-US" sz="2101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254417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스프링 시큐리티 주요 아키텍처 이해 </a:t>
            </a:r>
            <a:endParaRPr lang="ko-KR" altLang="en-US" sz="140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98665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389544C0-7523-4EAC-8D06-E6322ADF0517}"/>
              </a:ext>
            </a:extLst>
          </p:cNvPr>
          <p:cNvCxnSpPr>
            <a:endCxn id="103" idx="1"/>
          </p:cNvCxnSpPr>
          <p:nvPr/>
        </p:nvCxnSpPr>
        <p:spPr>
          <a:xfrm flipV="1">
            <a:off x="4795531" y="2970295"/>
            <a:ext cx="1677170" cy="5677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5565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Authorization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707029" y="1221743"/>
            <a:ext cx="8745941" cy="4558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u="sng"/>
              <a:t>당신에게 무엇이 허가 되었는지 증명하는 것</a:t>
            </a:r>
            <a:endParaRPr lang="en-US" altLang="ko-KR" sz="1800" b="1" u="sng"/>
          </a:p>
        </p:txBody>
      </p:sp>
      <p:sp>
        <p:nvSpPr>
          <p:cNvPr id="58" name="사각형: 둥근 모서리 10">
            <a:extLst>
              <a:ext uri="{FF2B5EF4-FFF2-40B4-BE49-F238E27FC236}">
                <a16:creationId xmlns:a16="http://schemas.microsoft.com/office/drawing/2014/main" id="{8172ABA9-1925-4EED-9B1F-0D5583513200}"/>
              </a:ext>
            </a:extLst>
          </p:cNvPr>
          <p:cNvSpPr/>
          <p:nvPr/>
        </p:nvSpPr>
        <p:spPr>
          <a:xfrm>
            <a:off x="3116858" y="3407191"/>
            <a:ext cx="1678673" cy="53226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Web Application</a:t>
            </a:r>
            <a:endParaRPr lang="ko-KR" altLang="en-US" sz="1100" b="1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6B12F496-0229-47F0-ADDD-FF3843739D5E}"/>
              </a:ext>
            </a:extLst>
          </p:cNvPr>
          <p:cNvSpPr/>
          <p:nvPr/>
        </p:nvSpPr>
        <p:spPr>
          <a:xfrm>
            <a:off x="1208805" y="3390122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B439895-8A24-4C8F-9E2B-2222FD3233F8}"/>
              </a:ext>
            </a:extLst>
          </p:cNvPr>
          <p:cNvSpPr/>
          <p:nvPr/>
        </p:nvSpPr>
        <p:spPr>
          <a:xfrm>
            <a:off x="1916350" y="3441970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654C164-9087-4CBD-B831-A68EBE205431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1447641" y="3673322"/>
            <a:ext cx="16692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C255E24-E853-4069-9E0F-AE5FC1994ECA}"/>
              </a:ext>
            </a:extLst>
          </p:cNvPr>
          <p:cNvSpPr/>
          <p:nvPr/>
        </p:nvSpPr>
        <p:spPr>
          <a:xfrm>
            <a:off x="3422083" y="3177443"/>
            <a:ext cx="95891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0070C0"/>
                </a:solidFill>
              </a:rPr>
              <a:t>Authenticated</a:t>
            </a:r>
            <a:endParaRPr lang="ko-KR" altLang="en-US" sz="900" b="1">
              <a:solidFill>
                <a:srgbClr val="0070C0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448837BB-91C9-4C43-BAF5-6E4C47693344}"/>
              </a:ext>
            </a:extLst>
          </p:cNvPr>
          <p:cNvSpPr/>
          <p:nvPr/>
        </p:nvSpPr>
        <p:spPr>
          <a:xfrm>
            <a:off x="6472701" y="2690495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A20A6F8-FE1B-4E25-B8C9-97A502227591}"/>
              </a:ext>
            </a:extLst>
          </p:cNvPr>
          <p:cNvSpPr/>
          <p:nvPr/>
        </p:nvSpPr>
        <p:spPr>
          <a:xfrm>
            <a:off x="6565495" y="2947330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9851697-8597-4C00-BB76-9C07ADB012F0}"/>
              </a:ext>
            </a:extLst>
          </p:cNvPr>
          <p:cNvSpPr/>
          <p:nvPr/>
        </p:nvSpPr>
        <p:spPr>
          <a:xfrm>
            <a:off x="6851678" y="2966353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886F0FA-B848-40EC-A6E6-BDC12B5261B8}"/>
              </a:ext>
            </a:extLst>
          </p:cNvPr>
          <p:cNvSpPr/>
          <p:nvPr/>
        </p:nvSpPr>
        <p:spPr>
          <a:xfrm>
            <a:off x="6752964" y="2713642"/>
            <a:ext cx="8931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Admin Section</a:t>
            </a:r>
            <a:endParaRPr lang="ko-KR" altLang="en-US" sz="800" b="1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7086A827-BC60-48D3-A80F-31DEF98B2317}"/>
              </a:ext>
            </a:extLst>
          </p:cNvPr>
          <p:cNvSpPr/>
          <p:nvPr/>
        </p:nvSpPr>
        <p:spPr>
          <a:xfrm>
            <a:off x="6472701" y="3401879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FA379844-2B98-43A9-890F-E08E8E60F86C}"/>
              </a:ext>
            </a:extLst>
          </p:cNvPr>
          <p:cNvSpPr/>
          <p:nvPr/>
        </p:nvSpPr>
        <p:spPr>
          <a:xfrm>
            <a:off x="6565495" y="3658714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CF7756DA-010C-4BE5-B527-5643046D1E84}"/>
              </a:ext>
            </a:extLst>
          </p:cNvPr>
          <p:cNvSpPr/>
          <p:nvPr/>
        </p:nvSpPr>
        <p:spPr>
          <a:xfrm>
            <a:off x="6851678" y="3677737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AEE4BE44-EF0B-46BD-8591-31712600A771}"/>
              </a:ext>
            </a:extLst>
          </p:cNvPr>
          <p:cNvSpPr/>
          <p:nvPr/>
        </p:nvSpPr>
        <p:spPr>
          <a:xfrm>
            <a:off x="6696692" y="3425026"/>
            <a:ext cx="10005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Manager Section</a:t>
            </a:r>
            <a:endParaRPr lang="ko-KR" altLang="en-US" sz="800" b="1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8F7DA07B-5430-43DE-BC9C-7C10ECBE6138}"/>
              </a:ext>
            </a:extLst>
          </p:cNvPr>
          <p:cNvSpPr/>
          <p:nvPr/>
        </p:nvSpPr>
        <p:spPr>
          <a:xfrm>
            <a:off x="6472701" y="4113263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78CFD47B-94C2-4F72-AF2D-70F7E94DE017}"/>
              </a:ext>
            </a:extLst>
          </p:cNvPr>
          <p:cNvSpPr/>
          <p:nvPr/>
        </p:nvSpPr>
        <p:spPr>
          <a:xfrm>
            <a:off x="6565495" y="4370098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02B7F1B6-F2EC-4EBC-A323-F1D7AB479962}"/>
              </a:ext>
            </a:extLst>
          </p:cNvPr>
          <p:cNvSpPr/>
          <p:nvPr/>
        </p:nvSpPr>
        <p:spPr>
          <a:xfrm>
            <a:off x="6851678" y="4389121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128789D-0C5F-4B12-AF79-974D851AD527}"/>
              </a:ext>
            </a:extLst>
          </p:cNvPr>
          <p:cNvSpPr/>
          <p:nvPr/>
        </p:nvSpPr>
        <p:spPr>
          <a:xfrm>
            <a:off x="6802202" y="4136410"/>
            <a:ext cx="7857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User Section</a:t>
            </a:r>
            <a:endParaRPr lang="ko-KR" altLang="en-US" sz="800" b="1"/>
          </a:p>
        </p:txBody>
      </p:sp>
      <p:sp>
        <p:nvSpPr>
          <p:cNvPr id="121" name="막힌 원호 120">
            <a:extLst>
              <a:ext uri="{FF2B5EF4-FFF2-40B4-BE49-F238E27FC236}">
                <a16:creationId xmlns:a16="http://schemas.microsoft.com/office/drawing/2014/main" id="{8EBF183E-F987-4BD2-BB09-E34A5576FF99}"/>
              </a:ext>
            </a:extLst>
          </p:cNvPr>
          <p:cNvSpPr/>
          <p:nvPr/>
        </p:nvSpPr>
        <p:spPr>
          <a:xfrm>
            <a:off x="1106837" y="3664920"/>
            <a:ext cx="460338" cy="460338"/>
          </a:xfrm>
          <a:prstGeom prst="blockArc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1C08A867-438D-4ED5-B224-1CC6BA8AA264}"/>
              </a:ext>
            </a:extLst>
          </p:cNvPr>
          <p:cNvSpPr/>
          <p:nvPr/>
        </p:nvSpPr>
        <p:spPr>
          <a:xfrm>
            <a:off x="1009922" y="3911746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Manager</a:t>
            </a:r>
            <a:endParaRPr lang="ko-KR" altLang="en-US" sz="900"/>
          </a:p>
        </p:txBody>
      </p:sp>
      <p:sp>
        <p:nvSpPr>
          <p:cNvPr id="128" name="곱하기 기호 127">
            <a:extLst>
              <a:ext uri="{FF2B5EF4-FFF2-40B4-BE49-F238E27FC236}">
                <a16:creationId xmlns:a16="http://schemas.microsoft.com/office/drawing/2014/main" id="{3223CF84-50AF-4806-9183-99B7594F4D40}"/>
              </a:ext>
            </a:extLst>
          </p:cNvPr>
          <p:cNvSpPr/>
          <p:nvPr/>
        </p:nvSpPr>
        <p:spPr>
          <a:xfrm>
            <a:off x="5446615" y="2983695"/>
            <a:ext cx="375002" cy="516844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F6ABE161-1981-44E4-8673-FF78F25211D3}"/>
              </a:ext>
            </a:extLst>
          </p:cNvPr>
          <p:cNvCxnSpPr>
            <a:stCxn id="113" idx="3"/>
            <a:endCxn id="117" idx="3"/>
          </p:cNvCxnSpPr>
          <p:nvPr/>
        </p:nvCxnSpPr>
        <p:spPr>
          <a:xfrm>
            <a:off x="7907116" y="3681679"/>
            <a:ext cx="12700" cy="711384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621D1535-E60B-491B-9639-1CCF404864DB}"/>
              </a:ext>
            </a:extLst>
          </p:cNvPr>
          <p:cNvSpPr/>
          <p:nvPr/>
        </p:nvSpPr>
        <p:spPr>
          <a:xfrm>
            <a:off x="8159104" y="3756532"/>
            <a:ext cx="1099981" cy="482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/>
              <a:t>ROLE_MANAGER</a:t>
            </a:r>
          </a:p>
          <a:p>
            <a:pPr>
              <a:lnSpc>
                <a:spcPct val="150000"/>
              </a:lnSpc>
            </a:pPr>
            <a:r>
              <a:rPr lang="en-US" altLang="ko-KR" sz="900" b="1"/>
              <a:t>ROLE_USER</a:t>
            </a:r>
            <a:endParaRPr lang="ko-KR" altLang="en-US" sz="900" b="1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057D3063-CA43-42EB-92DA-BF13D27DE4C2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4795531" y="3672802"/>
            <a:ext cx="1677170" cy="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D9DC69F1-BBDE-4EBF-B4F0-AA8102DBBA03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4795531" y="3823325"/>
            <a:ext cx="1677170" cy="5697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6067D5FD-E0A0-415D-B4A8-817FDDA6E6F6}"/>
              </a:ext>
            </a:extLst>
          </p:cNvPr>
          <p:cNvCxnSpPr/>
          <p:nvPr/>
        </p:nvCxnSpPr>
        <p:spPr>
          <a:xfrm>
            <a:off x="4921883" y="2152815"/>
            <a:ext cx="0" cy="320743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93B69F09-50A2-4721-B3BA-5D5C8DB808CD}"/>
              </a:ext>
            </a:extLst>
          </p:cNvPr>
          <p:cNvSpPr txBox="1"/>
          <p:nvPr/>
        </p:nvSpPr>
        <p:spPr>
          <a:xfrm>
            <a:off x="6224210" y="2062717"/>
            <a:ext cx="193777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chemeClr val="bg1">
                    <a:lumMod val="65000"/>
                  </a:schemeClr>
                </a:solidFill>
              </a:rPr>
              <a:t>Authorization</a:t>
            </a:r>
            <a:endParaRPr lang="ko-KR" altLang="en-US" sz="2101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70E24D2-21BD-4593-B872-32A5D45B8560}"/>
              </a:ext>
            </a:extLst>
          </p:cNvPr>
          <p:cNvSpPr txBox="1"/>
          <p:nvPr/>
        </p:nvSpPr>
        <p:spPr>
          <a:xfrm>
            <a:off x="1961488" y="2065216"/>
            <a:ext cx="207781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chemeClr val="bg1">
                    <a:lumMod val="65000"/>
                  </a:schemeClr>
                </a:solidFill>
              </a:rPr>
              <a:t>Authentication</a:t>
            </a:r>
            <a:endParaRPr lang="ko-KR" altLang="en-US" sz="2101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C1439535-46D0-47AC-8BD4-0B486814AD83}"/>
              </a:ext>
            </a:extLst>
          </p:cNvPr>
          <p:cNvSpPr/>
          <p:nvPr/>
        </p:nvSpPr>
        <p:spPr>
          <a:xfrm>
            <a:off x="8159104" y="2903137"/>
            <a:ext cx="922047" cy="2743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/>
              <a:t>ROLE_ADMIN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148809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623908" y="1372166"/>
            <a:ext cx="4456091" cy="3453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스프링 시큐리티가 지원하는 권한 계층</a:t>
            </a:r>
            <a:endParaRPr lang="en-US" altLang="ko-KR" sz="1600" b="1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웹 계층</a:t>
            </a:r>
            <a:endParaRPr lang="en-US" altLang="ko-KR" sz="1200" b="1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URL </a:t>
            </a:r>
            <a:r>
              <a:rPr lang="ko-KR" altLang="en-US" sz="1100"/>
              <a:t>요청에 따른 메뉴 혹은 화면단위의 레벨 보안</a:t>
            </a:r>
            <a:endParaRPr lang="en-US" altLang="ko-KR" sz="1100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서비스 계층</a:t>
            </a:r>
            <a:endParaRPr lang="en-US" altLang="ko-KR" sz="1200" b="1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화면 단위가 아닌 메소드 같은 기능 단위의 레벨 보안</a:t>
            </a:r>
            <a:endParaRPr lang="en-US" altLang="ko-KR" sz="1100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도메인 계층</a:t>
            </a:r>
            <a:r>
              <a:rPr lang="en-US" altLang="ko-KR" sz="1200" b="1"/>
              <a:t>(Access Control List, </a:t>
            </a:r>
            <a:r>
              <a:rPr lang="ko-KR" altLang="en-US" sz="1200" b="1"/>
              <a:t>접근제어목록</a:t>
            </a:r>
            <a:r>
              <a:rPr lang="en-US" altLang="ko-KR" sz="1200" b="1"/>
              <a:t>)</a:t>
            </a:r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객체 단위의 레벨 보안</a:t>
            </a:r>
            <a:endParaRPr lang="en-US" altLang="ko-KR" sz="11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D1E4CB-BAA5-40ED-9540-BDB38591FCE1}"/>
              </a:ext>
            </a:extLst>
          </p:cNvPr>
          <p:cNvSpPr txBox="1"/>
          <p:nvPr/>
        </p:nvSpPr>
        <p:spPr>
          <a:xfrm>
            <a:off x="101488" y="760763"/>
            <a:ext cx="25565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Authorization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0978D2A-71BF-469C-9573-BFE447188202}"/>
              </a:ext>
            </a:extLst>
          </p:cNvPr>
          <p:cNvSpPr/>
          <p:nvPr/>
        </p:nvSpPr>
        <p:spPr>
          <a:xfrm>
            <a:off x="5555273" y="2319626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/user</a:t>
            </a:r>
            <a:endParaRPr lang="ko-KR" altLang="en-US" sz="14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3D08D29-5E79-4FA1-BBFB-66EADF1EE15F}"/>
              </a:ext>
            </a:extLst>
          </p:cNvPr>
          <p:cNvSpPr/>
          <p:nvPr/>
        </p:nvSpPr>
        <p:spPr>
          <a:xfrm>
            <a:off x="7721698" y="2319626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D775081-9849-4811-9C16-314E4E95BAC8}"/>
              </a:ext>
            </a:extLst>
          </p:cNvPr>
          <p:cNvSpPr/>
          <p:nvPr/>
        </p:nvSpPr>
        <p:spPr>
          <a:xfrm>
            <a:off x="5555273" y="3319379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user()</a:t>
            </a:r>
            <a:endParaRPr lang="ko-KR" altLang="en-US" sz="14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A92BD87-5276-4EA2-AD78-CB08F96A34D8}"/>
              </a:ext>
            </a:extLst>
          </p:cNvPr>
          <p:cNvSpPr/>
          <p:nvPr/>
        </p:nvSpPr>
        <p:spPr>
          <a:xfrm>
            <a:off x="7721698" y="3319379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92D6AB4-7A2A-4B02-8CD8-53D0F2453BD2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6947583" y="2516723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CB2C475-1747-44C0-A423-292C838E275A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6947583" y="3516476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DDDFC2E-E764-4432-9C62-F1ABD8492B19}"/>
              </a:ext>
            </a:extLst>
          </p:cNvPr>
          <p:cNvSpPr/>
          <p:nvPr/>
        </p:nvSpPr>
        <p:spPr>
          <a:xfrm>
            <a:off x="5583994" y="4302191"/>
            <a:ext cx="139231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user</a:t>
            </a:r>
            <a:endParaRPr lang="ko-KR" altLang="en-US" sz="1400" b="1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6FA0051-39C6-4A62-B76E-887E108CE0CE}"/>
              </a:ext>
            </a:extLst>
          </p:cNvPr>
          <p:cNvSpPr/>
          <p:nvPr/>
        </p:nvSpPr>
        <p:spPr>
          <a:xfrm>
            <a:off x="7750419" y="4302191"/>
            <a:ext cx="139231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5B7F0C5-23AB-4A4D-AC37-D403672E0FC2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6976304" y="4499288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636F01-FA19-4DF9-A4EE-EA509A5AD4EE}"/>
              </a:ext>
            </a:extLst>
          </p:cNvPr>
          <p:cNvSpPr/>
          <p:nvPr/>
        </p:nvSpPr>
        <p:spPr>
          <a:xfrm>
            <a:off x="6962236" y="2239723"/>
            <a:ext cx="6923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request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42E0B86-B059-4AE9-B461-2C7B5B05B6BE}"/>
              </a:ext>
            </a:extLst>
          </p:cNvPr>
          <p:cNvSpPr/>
          <p:nvPr/>
        </p:nvSpPr>
        <p:spPr>
          <a:xfrm>
            <a:off x="6962236" y="3240334"/>
            <a:ext cx="6247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invoke</a:t>
            </a: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BF3A02F-3192-427D-81BA-046D96A5CFBD}"/>
              </a:ext>
            </a:extLst>
          </p:cNvPr>
          <p:cNvSpPr/>
          <p:nvPr/>
        </p:nvSpPr>
        <p:spPr>
          <a:xfrm>
            <a:off x="6962236" y="4225023"/>
            <a:ext cx="5168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write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92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CDD3822-FE5C-438B-906B-90E0D77141E5}"/>
              </a:ext>
            </a:extLst>
          </p:cNvPr>
          <p:cNvSpPr txBox="1"/>
          <p:nvPr/>
        </p:nvSpPr>
        <p:spPr>
          <a:xfrm>
            <a:off x="101488" y="704491"/>
            <a:ext cx="389895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C75C98B-8269-4195-9101-3407F8189A30}"/>
              </a:ext>
            </a:extLst>
          </p:cNvPr>
          <p:cNvSpPr/>
          <p:nvPr/>
        </p:nvSpPr>
        <p:spPr>
          <a:xfrm>
            <a:off x="364128" y="1225931"/>
            <a:ext cx="9247084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마지막에 위치한 필터로써 인증된 사용자에 대하여 특정 요청의 승인</a:t>
            </a:r>
            <a:r>
              <a:rPr lang="en-US" altLang="ko-KR" sz="1400" b="1"/>
              <a:t>/</a:t>
            </a:r>
            <a:r>
              <a:rPr lang="ko-KR" altLang="en-US" sz="1400" b="1"/>
              <a:t>거부 여부를 최종적으로 결정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인증객체 없이 보호자원에 접근을 시도할 경우 </a:t>
            </a:r>
            <a:r>
              <a:rPr lang="en-US" altLang="ko-KR" sz="1400" b="1"/>
              <a:t>AuthenticationException </a:t>
            </a:r>
            <a:r>
              <a:rPr lang="ko-KR" altLang="en-US" sz="1400" b="1"/>
              <a:t>을 발생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 후 자원에 접근 가능한 권한이 존재하지 않을 경우 </a:t>
            </a:r>
            <a:r>
              <a:rPr lang="en-US" altLang="ko-KR" sz="1400" b="1"/>
              <a:t>AccessDeniedException </a:t>
            </a:r>
            <a:r>
              <a:rPr lang="ko-KR" altLang="en-US" sz="1400" b="1"/>
              <a:t>을 발생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권한 제어 방식 중 </a:t>
            </a:r>
            <a:r>
              <a:rPr lang="en-US" altLang="ko-KR" sz="1400" b="1"/>
              <a:t>HTTP </a:t>
            </a:r>
            <a:r>
              <a:rPr lang="ko-KR" altLang="en-US" sz="1400" b="1"/>
              <a:t>자원의 보안을 처리하는 필터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권한 처리를 </a:t>
            </a:r>
            <a:r>
              <a:rPr lang="en-US" altLang="ko-KR" sz="1400" b="1"/>
              <a:t>AccessDecisionManager </a:t>
            </a:r>
            <a:r>
              <a:rPr lang="ko-KR" altLang="en-US" sz="1400" b="1"/>
              <a:t>에게</a:t>
            </a:r>
            <a:r>
              <a:rPr lang="en-US" altLang="ko-KR" sz="1400" b="1"/>
              <a:t> </a:t>
            </a:r>
            <a:r>
              <a:rPr lang="ko-KR" altLang="en-US" sz="1400" b="1"/>
              <a:t>위임</a:t>
            </a:r>
            <a:endParaRPr lang="en-US" altLang="ko-KR" sz="1400" b="1"/>
          </a:p>
        </p:txBody>
      </p:sp>
    </p:spTree>
    <p:extLst>
      <p:ext uri="{BB962C8B-B14F-4D97-AF65-F5344CB8AC3E}">
        <p14:creationId xmlns:p14="http://schemas.microsoft.com/office/powerpoint/2010/main" val="257412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순서도: 판단 60">
            <a:extLst>
              <a:ext uri="{FF2B5EF4-FFF2-40B4-BE49-F238E27FC236}">
                <a16:creationId xmlns:a16="http://schemas.microsoft.com/office/drawing/2014/main" id="{E406CC1F-82D5-4EDA-A535-91DB43223539}"/>
              </a:ext>
            </a:extLst>
          </p:cNvPr>
          <p:cNvSpPr/>
          <p:nvPr/>
        </p:nvSpPr>
        <p:spPr>
          <a:xfrm>
            <a:off x="2652401" y="4379293"/>
            <a:ext cx="1116679" cy="642775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1917648" y="1261230"/>
            <a:ext cx="2576982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2037226" y="2563450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1031093" y="131105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1243112" y="119678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1269929" y="1430476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2D9B6A6-DD2B-4977-9E65-70DE6F775672}"/>
              </a:ext>
            </a:extLst>
          </p:cNvPr>
          <p:cNvSpPr/>
          <p:nvPr/>
        </p:nvSpPr>
        <p:spPr>
          <a:xfrm>
            <a:off x="2037226" y="3763201"/>
            <a:ext cx="2341446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5230314" y="3763201"/>
            <a:ext cx="174545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</a:t>
            </a:r>
            <a:endParaRPr lang="ko-KR" altLang="en-US" sz="1000" b="1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FFF559A-F16A-4F6C-9E62-9760FFBD4844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206139" y="1605740"/>
            <a:ext cx="181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93C89CB-5586-4663-955D-66EA0C3F08A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207949" y="225685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0E86D40-4E80-4432-8BF0-DA761A74A94C}"/>
              </a:ext>
            </a:extLst>
          </p:cNvPr>
          <p:cNvCxnSpPr>
            <a:cxnSpLocks/>
            <a:stCxn id="8" idx="2"/>
            <a:endCxn id="46" idx="0"/>
          </p:cNvCxnSpPr>
          <p:nvPr/>
        </p:nvCxnSpPr>
        <p:spPr>
          <a:xfrm flipH="1">
            <a:off x="3204218" y="2907960"/>
            <a:ext cx="3731" cy="205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8106BD9-A24B-4AD6-A5AC-2D1FCB108E35}"/>
              </a:ext>
            </a:extLst>
          </p:cNvPr>
          <p:cNvCxnSpPr>
            <a:cxnSpLocks/>
          </p:cNvCxnSpPr>
          <p:nvPr/>
        </p:nvCxnSpPr>
        <p:spPr>
          <a:xfrm>
            <a:off x="4378672" y="3900286"/>
            <a:ext cx="8516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D4DD87FE-FC5E-4076-B0E2-22D84C65571C}"/>
              </a:ext>
            </a:extLst>
          </p:cNvPr>
          <p:cNvSpPr/>
          <p:nvPr/>
        </p:nvSpPr>
        <p:spPr>
          <a:xfrm>
            <a:off x="5226583" y="1941261"/>
            <a:ext cx="1749181" cy="34451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AuthenticationException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241037B5-C397-49F4-8B8C-7AB2032000A0}"/>
              </a:ext>
            </a:extLst>
          </p:cNvPr>
          <p:cNvCxnSpPr>
            <a:cxnSpLocks/>
            <a:stCxn id="2" idx="3"/>
            <a:endCxn id="64" idx="1"/>
          </p:cNvCxnSpPr>
          <p:nvPr/>
        </p:nvCxnSpPr>
        <p:spPr>
          <a:xfrm>
            <a:off x="3616797" y="2112755"/>
            <a:ext cx="1609786" cy="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7EAA7F0-F7FF-41FF-9156-0B976473FC44}"/>
              </a:ext>
            </a:extLst>
          </p:cNvPr>
          <p:cNvCxnSpPr>
            <a:cxnSpLocks/>
            <a:stCxn id="61" idx="2"/>
            <a:endCxn id="63" idx="0"/>
          </p:cNvCxnSpPr>
          <p:nvPr/>
        </p:nvCxnSpPr>
        <p:spPr>
          <a:xfrm>
            <a:off x="3210741" y="5022068"/>
            <a:ext cx="511" cy="210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7AF518E-C22F-40B0-B604-A0D85E13FAAD}"/>
              </a:ext>
            </a:extLst>
          </p:cNvPr>
          <p:cNvSpPr/>
          <p:nvPr/>
        </p:nvSpPr>
        <p:spPr>
          <a:xfrm>
            <a:off x="4196173" y="1887275"/>
            <a:ext cx="3674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null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426221" y="2566428"/>
            <a:ext cx="16337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사용자가 요청한 자원에 필요한</a:t>
            </a:r>
            <a:endParaRPr lang="en-US" altLang="ko-KR" sz="800" b="1"/>
          </a:p>
          <a:p>
            <a:r>
              <a:rPr lang="ko-KR" altLang="en-US" sz="800" b="1"/>
              <a:t>권한 정보 조회해서</a:t>
            </a:r>
            <a:r>
              <a:rPr lang="en-US" altLang="ko-KR" sz="800" b="1"/>
              <a:t> </a:t>
            </a:r>
            <a:r>
              <a:rPr lang="ko-KR" altLang="en-US" sz="800" b="1"/>
              <a:t>전달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3F10588-6A6E-40AC-89CC-47647260C49E}"/>
              </a:ext>
            </a:extLst>
          </p:cNvPr>
          <p:cNvSpPr/>
          <p:nvPr/>
        </p:nvSpPr>
        <p:spPr>
          <a:xfrm>
            <a:off x="2669707" y="2311964"/>
            <a:ext cx="5806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Not null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77B1B56-D643-49A7-B0E8-3147FE61E99B}"/>
              </a:ext>
            </a:extLst>
          </p:cNvPr>
          <p:cNvSpPr/>
          <p:nvPr/>
        </p:nvSpPr>
        <p:spPr>
          <a:xfrm>
            <a:off x="3210741" y="1654278"/>
            <a:ext cx="8579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여부 체크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CDD3822-FE5C-438B-906B-90E0D77141E5}"/>
              </a:ext>
            </a:extLst>
          </p:cNvPr>
          <p:cNvSpPr txBox="1"/>
          <p:nvPr/>
        </p:nvSpPr>
        <p:spPr>
          <a:xfrm>
            <a:off x="101488" y="704491"/>
            <a:ext cx="389895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순서도: 판단 1">
            <a:extLst>
              <a:ext uri="{FF2B5EF4-FFF2-40B4-BE49-F238E27FC236}">
                <a16:creationId xmlns:a16="http://schemas.microsoft.com/office/drawing/2014/main" id="{7B59199B-475D-4B4F-9861-BD88565D0DC1}"/>
              </a:ext>
            </a:extLst>
          </p:cNvPr>
          <p:cNvSpPr/>
          <p:nvPr/>
        </p:nvSpPr>
        <p:spPr>
          <a:xfrm>
            <a:off x="2804685" y="1906753"/>
            <a:ext cx="812112" cy="41200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92BBB24-21CE-4137-BAE9-FDF7F6C2E83D}"/>
              </a:ext>
            </a:extLst>
          </p:cNvPr>
          <p:cNvSpPr/>
          <p:nvPr/>
        </p:nvSpPr>
        <p:spPr>
          <a:xfrm>
            <a:off x="2882035" y="2018705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인증객체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sp>
        <p:nvSpPr>
          <p:cNvPr id="46" name="순서도: 판단 45">
            <a:extLst>
              <a:ext uri="{FF2B5EF4-FFF2-40B4-BE49-F238E27FC236}">
                <a16:creationId xmlns:a16="http://schemas.microsoft.com/office/drawing/2014/main" id="{9ACDC86C-35D4-4793-9035-B8EC0B734E36}"/>
              </a:ext>
            </a:extLst>
          </p:cNvPr>
          <p:cNvSpPr/>
          <p:nvPr/>
        </p:nvSpPr>
        <p:spPr>
          <a:xfrm>
            <a:off x="2798162" y="3113515"/>
            <a:ext cx="812112" cy="41200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86F7C1B-128C-4100-83A1-DC48AEDD8C1F}"/>
              </a:ext>
            </a:extLst>
          </p:cNvPr>
          <p:cNvSpPr/>
          <p:nvPr/>
        </p:nvSpPr>
        <p:spPr>
          <a:xfrm>
            <a:off x="2860933" y="3216660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A10F1DB-3BE8-44D5-80E5-B2B63E1272B5}"/>
              </a:ext>
            </a:extLst>
          </p:cNvPr>
          <p:cNvCxnSpPr>
            <a:stCxn id="46" idx="2"/>
            <a:endCxn id="32" idx="0"/>
          </p:cNvCxnSpPr>
          <p:nvPr/>
        </p:nvCxnSpPr>
        <p:spPr>
          <a:xfrm>
            <a:off x="3204218" y="3525519"/>
            <a:ext cx="3731" cy="237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A5F026C-B6D3-46EE-BC56-0CAABD1174DB}"/>
              </a:ext>
            </a:extLst>
          </p:cNvPr>
          <p:cNvSpPr/>
          <p:nvPr/>
        </p:nvSpPr>
        <p:spPr>
          <a:xfrm>
            <a:off x="5226583" y="314726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자원 접근 허용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5B7A97F-5392-4B1E-AACB-64538BCD4AB2}"/>
              </a:ext>
            </a:extLst>
          </p:cNvPr>
          <p:cNvCxnSpPr>
            <a:stCxn id="46" idx="3"/>
            <a:endCxn id="52" idx="1"/>
          </p:cNvCxnSpPr>
          <p:nvPr/>
        </p:nvCxnSpPr>
        <p:spPr>
          <a:xfrm>
            <a:off x="3610274" y="3319517"/>
            <a:ext cx="16163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F69F7E7-F09C-48C9-916F-CE554A0D09C6}"/>
              </a:ext>
            </a:extLst>
          </p:cNvPr>
          <p:cNvSpPr/>
          <p:nvPr/>
        </p:nvSpPr>
        <p:spPr>
          <a:xfrm>
            <a:off x="3524514" y="3367955"/>
            <a:ext cx="16882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Null </a:t>
            </a:r>
            <a:r>
              <a:rPr lang="ko-KR" altLang="en-US" sz="800" b="1"/>
              <a:t>일</a:t>
            </a:r>
            <a:r>
              <a:rPr lang="en-US" altLang="ko-KR" sz="800" b="1"/>
              <a:t> </a:t>
            </a:r>
            <a:r>
              <a:rPr lang="ko-KR" altLang="en-US" sz="800" b="1"/>
              <a:t>경우 권한 심사 하지 않음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91E49EB-82EB-44E8-A21B-60CDCCAD9E96}"/>
              </a:ext>
            </a:extLst>
          </p:cNvPr>
          <p:cNvSpPr/>
          <p:nvPr/>
        </p:nvSpPr>
        <p:spPr>
          <a:xfrm>
            <a:off x="6975764" y="3835080"/>
            <a:ext cx="4924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심의자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DF666F4-73FC-401A-9D98-C4D65260BE26}"/>
              </a:ext>
            </a:extLst>
          </p:cNvPr>
          <p:cNvSpPr/>
          <p:nvPr/>
        </p:nvSpPr>
        <p:spPr>
          <a:xfrm>
            <a:off x="2870647" y="4593803"/>
            <a:ext cx="6976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접근 승인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AD67D732-45FF-4007-8C04-72F8E77BED28}"/>
              </a:ext>
            </a:extLst>
          </p:cNvPr>
          <p:cNvSpPr/>
          <p:nvPr/>
        </p:nvSpPr>
        <p:spPr>
          <a:xfrm>
            <a:off x="2420352" y="5233039"/>
            <a:ext cx="1581800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자원 접근 허용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32CBDDC-4211-4B84-8CEA-A8B01B8EBA97}"/>
              </a:ext>
            </a:extLst>
          </p:cNvPr>
          <p:cNvCxnSpPr>
            <a:cxnSpLocks/>
            <a:stCxn id="32" idx="2"/>
            <a:endCxn id="61" idx="0"/>
          </p:cNvCxnSpPr>
          <p:nvPr/>
        </p:nvCxnSpPr>
        <p:spPr>
          <a:xfrm>
            <a:off x="3207949" y="4107711"/>
            <a:ext cx="2792" cy="271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BA6AE8CD-204E-4B8D-9FC8-827C9E41C86E}"/>
              </a:ext>
            </a:extLst>
          </p:cNvPr>
          <p:cNvSpPr/>
          <p:nvPr/>
        </p:nvSpPr>
        <p:spPr>
          <a:xfrm>
            <a:off x="5226583" y="4530011"/>
            <a:ext cx="1749181" cy="34451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AccessDeniedException</a:t>
            </a:r>
            <a:endParaRPr lang="ko-KR" altLang="en-US" sz="1000" b="1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8E8E7D1-80B4-4F5C-98A7-0A3EA9A3A150}"/>
              </a:ext>
            </a:extLst>
          </p:cNvPr>
          <p:cNvCxnSpPr>
            <a:cxnSpLocks/>
            <a:stCxn id="61" idx="3"/>
            <a:endCxn id="72" idx="1"/>
          </p:cNvCxnSpPr>
          <p:nvPr/>
        </p:nvCxnSpPr>
        <p:spPr>
          <a:xfrm>
            <a:off x="3769080" y="4700681"/>
            <a:ext cx="1457503" cy="1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CD5FF42-0010-4BC5-AD7D-94DB7709D7B8}"/>
              </a:ext>
            </a:extLst>
          </p:cNvPr>
          <p:cNvSpPr/>
          <p:nvPr/>
        </p:nvSpPr>
        <p:spPr>
          <a:xfrm>
            <a:off x="2829499" y="4981553"/>
            <a:ext cx="3593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8D87230-16DE-4A76-B2CB-68D8D6A1FE7B}"/>
              </a:ext>
            </a:extLst>
          </p:cNvPr>
          <p:cNvSpPr/>
          <p:nvPr/>
        </p:nvSpPr>
        <p:spPr>
          <a:xfrm>
            <a:off x="4206189" y="3104093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9B60A73-6EA2-41F0-A1F4-6959BD951904}"/>
              </a:ext>
            </a:extLst>
          </p:cNvPr>
          <p:cNvSpPr/>
          <p:nvPr/>
        </p:nvSpPr>
        <p:spPr>
          <a:xfrm>
            <a:off x="1096087" y="3835080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최종 심의 결정자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7F74400-9093-4CDD-80E7-C07F6B917391}"/>
              </a:ext>
            </a:extLst>
          </p:cNvPr>
          <p:cNvSpPr/>
          <p:nvPr/>
        </p:nvSpPr>
        <p:spPr>
          <a:xfrm>
            <a:off x="4237773" y="4467316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E97865A-5698-4CCC-AD35-B128E8A6B4C9}"/>
              </a:ext>
            </a:extLst>
          </p:cNvPr>
          <p:cNvSpPr/>
          <p:nvPr/>
        </p:nvSpPr>
        <p:spPr>
          <a:xfrm>
            <a:off x="2798162" y="350610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0717071-7BD0-411A-82A2-99507E794D38}"/>
              </a:ext>
            </a:extLst>
          </p:cNvPr>
          <p:cNvSpPr/>
          <p:nvPr/>
        </p:nvSpPr>
        <p:spPr>
          <a:xfrm>
            <a:off x="7651192" y="3147262"/>
            <a:ext cx="1957042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8CE712B5-D8E8-4693-BB51-4849E7F086B9}"/>
              </a:ext>
            </a:extLst>
          </p:cNvPr>
          <p:cNvCxnSpPr>
            <a:stCxn id="64" idx="3"/>
            <a:endCxn id="48" idx="0"/>
          </p:cNvCxnSpPr>
          <p:nvPr/>
        </p:nvCxnSpPr>
        <p:spPr>
          <a:xfrm>
            <a:off x="6975764" y="2113516"/>
            <a:ext cx="1653949" cy="103374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07E7C19F-6BBB-48EE-BB36-F1B7C233B8B2}"/>
              </a:ext>
            </a:extLst>
          </p:cNvPr>
          <p:cNvCxnSpPr>
            <a:stCxn id="72" idx="3"/>
            <a:endCxn id="48" idx="2"/>
          </p:cNvCxnSpPr>
          <p:nvPr/>
        </p:nvCxnSpPr>
        <p:spPr>
          <a:xfrm flipV="1">
            <a:off x="6975764" y="3491772"/>
            <a:ext cx="1653949" cy="12104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EE05F43-CE2B-48C7-8738-B989023ABFF3}"/>
              </a:ext>
            </a:extLst>
          </p:cNvPr>
          <p:cNvCxnSpPr>
            <a:cxnSpLocks/>
          </p:cNvCxnSpPr>
          <p:nvPr/>
        </p:nvCxnSpPr>
        <p:spPr>
          <a:xfrm flipH="1">
            <a:off x="4378672" y="3984694"/>
            <a:ext cx="8516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B5B7C3D-FB3A-4ACC-A444-05CC83487BEB}"/>
              </a:ext>
            </a:extLst>
          </p:cNvPr>
          <p:cNvSpPr/>
          <p:nvPr/>
        </p:nvSpPr>
        <p:spPr>
          <a:xfrm>
            <a:off x="4506975" y="3678861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심의요청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376AE0D-6F92-43D4-A5CB-3C6E02E7B1A5}"/>
              </a:ext>
            </a:extLst>
          </p:cNvPr>
          <p:cNvSpPr/>
          <p:nvPr/>
        </p:nvSpPr>
        <p:spPr>
          <a:xfrm>
            <a:off x="4506975" y="4051969"/>
            <a:ext cx="6399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승인</a:t>
            </a:r>
            <a:r>
              <a:rPr lang="en-US" altLang="ko-KR" sz="800" b="1"/>
              <a:t>/</a:t>
            </a:r>
            <a:r>
              <a:rPr lang="ko-KR" altLang="en-US" sz="800" b="1"/>
              <a:t>거부</a:t>
            </a:r>
          </a:p>
        </p:txBody>
      </p:sp>
    </p:spTree>
    <p:extLst>
      <p:ext uri="{BB962C8B-B14F-4D97-AF65-F5344CB8AC3E}">
        <p14:creationId xmlns:p14="http://schemas.microsoft.com/office/powerpoint/2010/main" val="335751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AFBA8E6-C8A5-46C9-8FB5-4651D1C4717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657390" y="164546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45182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F3D2C15-FE52-4C8D-9AC4-1FA01C40F58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334549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98EDA37-6DB9-4B27-8379-07F17517FD3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9098455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97269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911628" y="1300958"/>
            <a:ext cx="1833953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815457" y="1300958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609889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D6E9587-92E9-4C09-965D-B64431A74C1F}"/>
              </a:ext>
            </a:extLst>
          </p:cNvPr>
          <p:cNvSpPr/>
          <p:nvPr/>
        </p:nvSpPr>
        <p:spPr>
          <a:xfrm>
            <a:off x="6492616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282CFD9-DF17-49A2-BA2E-A1D940032167}"/>
              </a:ext>
            </a:extLst>
          </p:cNvPr>
          <p:cNvSpPr/>
          <p:nvPr/>
        </p:nvSpPr>
        <p:spPr>
          <a:xfrm>
            <a:off x="8256522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CEE9598-E62F-496D-A352-F704F6C388CA}"/>
              </a:ext>
            </a:extLst>
          </p:cNvPr>
          <p:cNvSpPr/>
          <p:nvPr/>
        </p:nvSpPr>
        <p:spPr>
          <a:xfrm>
            <a:off x="58926" y="129889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400391" y="1934300"/>
            <a:ext cx="3256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6B45190-5F93-42F3-9C70-3DBD2CA194A5}"/>
              </a:ext>
            </a:extLst>
          </p:cNvPr>
          <p:cNvCxnSpPr>
            <a:cxnSpLocks/>
          </p:cNvCxnSpPr>
          <p:nvPr/>
        </p:nvCxnSpPr>
        <p:spPr>
          <a:xfrm>
            <a:off x="3657389" y="3149540"/>
            <a:ext cx="36771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5717040-5B6E-4F4D-8D36-7E3AF25ADF6D}"/>
              </a:ext>
            </a:extLst>
          </p:cNvPr>
          <p:cNvCxnSpPr>
            <a:cxnSpLocks/>
          </p:cNvCxnSpPr>
          <p:nvPr/>
        </p:nvCxnSpPr>
        <p:spPr>
          <a:xfrm>
            <a:off x="7334549" y="3615395"/>
            <a:ext cx="17639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432492" y="1703468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C9B36CD-B316-47FA-96FE-DB733B84017A}"/>
              </a:ext>
            </a:extLst>
          </p:cNvPr>
          <p:cNvSpPr/>
          <p:nvPr/>
        </p:nvSpPr>
        <p:spPr>
          <a:xfrm>
            <a:off x="4212132" y="2914268"/>
            <a:ext cx="5918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decide()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1A1FC2F-45E1-4FA9-8A8C-72483C8BF494}"/>
              </a:ext>
            </a:extLst>
          </p:cNvPr>
          <p:cNvSpPr/>
          <p:nvPr/>
        </p:nvSpPr>
        <p:spPr>
          <a:xfrm>
            <a:off x="3727267" y="3207077"/>
            <a:ext cx="164737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권한 결정자에게 인가처리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11F0F7D-674A-4480-84AE-DB4F68FD375D}"/>
              </a:ext>
            </a:extLst>
          </p:cNvPr>
          <p:cNvSpPr/>
          <p:nvPr/>
        </p:nvSpPr>
        <p:spPr>
          <a:xfrm>
            <a:off x="4073265" y="1886229"/>
            <a:ext cx="85977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권한 정보 조회</a:t>
            </a:r>
            <a:endParaRPr lang="en-US" altLang="ko-KR" sz="80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049BFA8-EF27-4878-8791-0FD34CD48923}"/>
              </a:ext>
            </a:extLst>
          </p:cNvPr>
          <p:cNvSpPr/>
          <p:nvPr/>
        </p:nvSpPr>
        <p:spPr>
          <a:xfrm>
            <a:off x="7936269" y="3374812"/>
            <a:ext cx="47641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vote()</a:t>
            </a:r>
            <a:endParaRPr lang="ko-KR" altLang="en-US" sz="9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384FADF-9FAE-4528-AE3B-BEF3981BAD31}"/>
              </a:ext>
            </a:extLst>
          </p:cNvPr>
          <p:cNvSpPr/>
          <p:nvPr/>
        </p:nvSpPr>
        <p:spPr>
          <a:xfrm>
            <a:off x="7651468" y="3631938"/>
            <a:ext cx="11352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권한 결정 심의</a:t>
            </a:r>
            <a:endParaRPr lang="en-US" altLang="ko-KR" sz="80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4D8CA70-6BEA-49B0-8E3A-8457296CBD25}"/>
              </a:ext>
            </a:extLst>
          </p:cNvPr>
          <p:cNvCxnSpPr>
            <a:cxnSpLocks/>
          </p:cNvCxnSpPr>
          <p:nvPr/>
        </p:nvCxnSpPr>
        <p:spPr>
          <a:xfrm>
            <a:off x="3657389" y="2074976"/>
            <a:ext cx="18007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3470580-EB51-4925-8FD0-E83144D4D0F5}"/>
              </a:ext>
            </a:extLst>
          </p:cNvPr>
          <p:cNvCxnSpPr>
            <a:cxnSpLocks/>
          </p:cNvCxnSpPr>
          <p:nvPr/>
        </p:nvCxnSpPr>
        <p:spPr>
          <a:xfrm flipH="1">
            <a:off x="1803277" y="2933118"/>
            <a:ext cx="1854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3364479-8048-41F5-A410-D9BF43166004}"/>
              </a:ext>
            </a:extLst>
          </p:cNvPr>
          <p:cNvSpPr/>
          <p:nvPr/>
        </p:nvSpPr>
        <p:spPr>
          <a:xfrm>
            <a:off x="3286297" y="2700387"/>
            <a:ext cx="3914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Null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8FE7BED-1508-46D7-971E-5C2A74FB8500}"/>
              </a:ext>
            </a:extLst>
          </p:cNvPr>
          <p:cNvCxnSpPr>
            <a:cxnSpLocks/>
          </p:cNvCxnSpPr>
          <p:nvPr/>
        </p:nvCxnSpPr>
        <p:spPr>
          <a:xfrm flipH="1">
            <a:off x="400391" y="3181061"/>
            <a:ext cx="14028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4270D51-CB6B-47F3-B5CB-6CB325B57BFE}"/>
              </a:ext>
            </a:extLst>
          </p:cNvPr>
          <p:cNvSpPr/>
          <p:nvPr/>
        </p:nvSpPr>
        <p:spPr>
          <a:xfrm>
            <a:off x="409805" y="2921960"/>
            <a:ext cx="14221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AuthenticationException</a:t>
            </a:r>
            <a:endParaRPr lang="ko-KR" altLang="en-US" sz="90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4F81B2E-63B8-40EE-ACD9-6103AD3835A7}"/>
              </a:ext>
            </a:extLst>
          </p:cNvPr>
          <p:cNvCxnSpPr>
            <a:cxnSpLocks/>
          </p:cNvCxnSpPr>
          <p:nvPr/>
        </p:nvCxnSpPr>
        <p:spPr>
          <a:xfrm flipH="1">
            <a:off x="1803276" y="4114673"/>
            <a:ext cx="73033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8ACD837-7445-4D5E-8DC2-7AA7576E4C79}"/>
              </a:ext>
            </a:extLst>
          </p:cNvPr>
          <p:cNvSpPr/>
          <p:nvPr/>
        </p:nvSpPr>
        <p:spPr>
          <a:xfrm>
            <a:off x="8625040" y="3906874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failed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23057096-BE1D-4ECD-A980-8E057240A8F3}"/>
              </a:ext>
            </a:extLst>
          </p:cNvPr>
          <p:cNvCxnSpPr>
            <a:cxnSpLocks/>
          </p:cNvCxnSpPr>
          <p:nvPr/>
        </p:nvCxnSpPr>
        <p:spPr>
          <a:xfrm flipH="1">
            <a:off x="383714" y="4434827"/>
            <a:ext cx="14195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C7DA450-95D6-45AB-82EC-E062EAB1D16B}"/>
              </a:ext>
            </a:extLst>
          </p:cNvPr>
          <p:cNvSpPr/>
          <p:nvPr/>
        </p:nvSpPr>
        <p:spPr>
          <a:xfrm>
            <a:off x="428298" y="4175726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AccessDeniedException</a:t>
            </a:r>
            <a:endParaRPr lang="ko-KR" altLang="en-US" sz="90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D588012-1697-4F3B-BE9A-D79D9A7AB7FC}"/>
              </a:ext>
            </a:extLst>
          </p:cNvPr>
          <p:cNvCxnSpPr/>
          <p:nvPr/>
        </p:nvCxnSpPr>
        <p:spPr>
          <a:xfrm flipH="1">
            <a:off x="400391" y="4656406"/>
            <a:ext cx="86980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2DD3708-C899-4009-8DD0-9B09B82F3D58}"/>
              </a:ext>
            </a:extLst>
          </p:cNvPr>
          <p:cNvSpPr/>
          <p:nvPr/>
        </p:nvSpPr>
        <p:spPr>
          <a:xfrm>
            <a:off x="8533043" y="4425574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70C0"/>
                </a:solidFill>
              </a:rPr>
              <a:t>succeed</a:t>
            </a:r>
            <a:endParaRPr lang="ko-KR" altLang="en-US" sz="900">
              <a:solidFill>
                <a:srgbClr val="0070C0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A6F2F3B-FF36-4348-ADFB-D3F2CE39BDBD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805598" y="1645468"/>
            <a:ext cx="23007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F831E87-F101-4892-957C-5955A0D8B8A8}"/>
              </a:ext>
            </a:extLst>
          </p:cNvPr>
          <p:cNvSpPr/>
          <p:nvPr/>
        </p:nvSpPr>
        <p:spPr>
          <a:xfrm>
            <a:off x="3953961" y="2572613"/>
            <a:ext cx="142067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인증</a:t>
            </a:r>
            <a:r>
              <a:rPr lang="en-US" altLang="ko-KR" sz="800"/>
              <a:t> </a:t>
            </a:r>
            <a:r>
              <a:rPr lang="ko-KR" altLang="en-US" sz="800"/>
              <a:t>객체 존재</a:t>
            </a:r>
            <a:r>
              <a:rPr lang="en-US" altLang="ko-KR" sz="800"/>
              <a:t> </a:t>
            </a:r>
            <a:r>
              <a:rPr lang="ko-KR" altLang="en-US" sz="800"/>
              <a:t>여부 체크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00AD9FD-805B-46CB-A078-153DDBF82655}"/>
              </a:ext>
            </a:extLst>
          </p:cNvPr>
          <p:cNvCxnSpPr/>
          <p:nvPr/>
        </p:nvCxnSpPr>
        <p:spPr>
          <a:xfrm flipH="1">
            <a:off x="383714" y="2419647"/>
            <a:ext cx="32736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A331278-BB37-4F2E-88A9-A6B43F7170A6}"/>
              </a:ext>
            </a:extLst>
          </p:cNvPr>
          <p:cNvSpPr/>
          <p:nvPr/>
        </p:nvSpPr>
        <p:spPr>
          <a:xfrm>
            <a:off x="2226257" y="2205593"/>
            <a:ext cx="876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5E80434-47BD-4E9A-8B26-F92F64046AD1}"/>
              </a:ext>
            </a:extLst>
          </p:cNvPr>
          <p:cNvSpPr/>
          <p:nvPr/>
        </p:nvSpPr>
        <p:spPr>
          <a:xfrm>
            <a:off x="4303101" y="2278359"/>
            <a:ext cx="41570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B08CAAD-8679-49FE-AF23-C8E0CD9CE822}"/>
              </a:ext>
            </a:extLst>
          </p:cNvPr>
          <p:cNvCxnSpPr/>
          <p:nvPr/>
        </p:nvCxnSpPr>
        <p:spPr>
          <a:xfrm flipH="1">
            <a:off x="3635785" y="2289708"/>
            <a:ext cx="17855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648FCCB8-8114-4819-820F-EE4CBA321C6C}"/>
              </a:ext>
            </a:extLst>
          </p:cNvPr>
          <p:cNvCxnSpPr/>
          <p:nvPr/>
        </p:nvCxnSpPr>
        <p:spPr>
          <a:xfrm flipH="1">
            <a:off x="3657389" y="257871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8B0B76DE-F98B-4F79-90E5-9340887C2967}"/>
              </a:ext>
            </a:extLst>
          </p:cNvPr>
          <p:cNvCxnSpPr>
            <a:cxnSpLocks/>
          </p:cNvCxnSpPr>
          <p:nvPr/>
        </p:nvCxnSpPr>
        <p:spPr>
          <a:xfrm>
            <a:off x="3988387" y="258482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B8F41946-8D89-4F8B-9CEA-EBA37A90E068}"/>
              </a:ext>
            </a:extLst>
          </p:cNvPr>
          <p:cNvCxnSpPr/>
          <p:nvPr/>
        </p:nvCxnSpPr>
        <p:spPr>
          <a:xfrm flipH="1">
            <a:off x="3657389" y="273826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92377EF-86AC-47DB-9502-B2C22A8F1049}"/>
              </a:ext>
            </a:extLst>
          </p:cNvPr>
          <p:cNvSpPr/>
          <p:nvPr/>
        </p:nvSpPr>
        <p:spPr>
          <a:xfrm>
            <a:off x="2415295" y="4385378"/>
            <a:ext cx="876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13736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7"/>
            <a:ext cx="6622690" cy="3925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#09. AccessDecisionManager, AccessDecisionVoter</a:t>
            </a:r>
            <a:endParaRPr lang="ko-KR" altLang="en-US" sz="2101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254417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스프링 시큐리티 주요 아키텍처 이해 </a:t>
            </a:r>
            <a:endParaRPr lang="ko-KR" altLang="en-US" sz="140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054795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84111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AccessDecisionManager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B01AF70-C2E9-47D2-9A03-29965E09639A}"/>
              </a:ext>
            </a:extLst>
          </p:cNvPr>
          <p:cNvSpPr/>
          <p:nvPr/>
        </p:nvSpPr>
        <p:spPr>
          <a:xfrm>
            <a:off x="610061" y="1220523"/>
            <a:ext cx="8772478" cy="4247317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정보</a:t>
            </a:r>
            <a:r>
              <a:rPr lang="en-US" altLang="ko-KR" sz="1200" b="1"/>
              <a:t>, </a:t>
            </a:r>
            <a:r>
              <a:rPr lang="ko-KR" altLang="en-US" sz="1200" b="1"/>
              <a:t>요청정보</a:t>
            </a:r>
            <a:r>
              <a:rPr lang="en-US" altLang="ko-KR" sz="1200" b="1"/>
              <a:t>, </a:t>
            </a:r>
            <a:r>
              <a:rPr lang="ko-KR" altLang="en-US" sz="1200" b="1"/>
              <a:t>권한정보를 이용해서 사용자의 자원접근을 허용할 것인지 거부할 것인지를 최종 결정하는 주체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여러 개의 </a:t>
            </a:r>
            <a:r>
              <a:rPr lang="en-US" altLang="ko-KR" sz="1200" b="1"/>
              <a:t>Voter </a:t>
            </a:r>
            <a:r>
              <a:rPr lang="ko-KR" altLang="en-US" sz="1200" b="1"/>
              <a:t>들을 가질 수있으며 </a:t>
            </a:r>
            <a:r>
              <a:rPr lang="en-US" altLang="ko-KR" sz="1200" b="1"/>
              <a:t>Voter </a:t>
            </a:r>
            <a:r>
              <a:rPr lang="ko-KR" altLang="en-US" sz="1200" b="1"/>
              <a:t>들로부터 접근허용</a:t>
            </a:r>
            <a:r>
              <a:rPr lang="en-US" altLang="ko-KR" sz="1200" b="1"/>
              <a:t>, </a:t>
            </a:r>
            <a:r>
              <a:rPr lang="ko-KR" altLang="en-US" sz="1200" b="1"/>
              <a:t>거부</a:t>
            </a:r>
            <a:r>
              <a:rPr lang="en-US" altLang="ko-KR" sz="1200" b="1"/>
              <a:t>, </a:t>
            </a:r>
            <a:r>
              <a:rPr lang="ko-KR" altLang="en-US" sz="1200" b="1"/>
              <a:t>보류에 해당하는 각각의 값을 리턴받고 판단 및 결정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최종 접근 거부  시 예외 발생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접근결정의 세가지 유형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AffirmativeBased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여러개의 </a:t>
            </a:r>
            <a:r>
              <a:rPr lang="en-US" altLang="ko-KR" sz="1000"/>
              <a:t>Voter </a:t>
            </a:r>
            <a:r>
              <a:rPr lang="ko-KR" altLang="en-US" sz="1000"/>
              <a:t>클래스 중 하나라도 접근 허가로 결론을 내면 접근 허가로 판단한다</a:t>
            </a:r>
            <a:endParaRPr lang="en-US" altLang="ko-KR" sz="1000"/>
          </a:p>
          <a:p>
            <a:pPr lvl="1">
              <a:lnSpc>
                <a:spcPct val="150000"/>
              </a:lnSpc>
            </a:pP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ConsensusBased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다수표</a:t>
            </a:r>
            <a:r>
              <a:rPr lang="en-US" altLang="ko-KR" sz="1000"/>
              <a:t>(</a:t>
            </a:r>
            <a:r>
              <a:rPr lang="ko-KR" altLang="en-US" sz="1000"/>
              <a:t>승인 및 거부</a:t>
            </a:r>
            <a:r>
              <a:rPr lang="en-US" altLang="ko-KR" sz="1000"/>
              <a:t>)</a:t>
            </a:r>
            <a:r>
              <a:rPr lang="ko-KR" altLang="en-US" sz="1000"/>
              <a:t>에 의해 최종 결정을 판단한다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동수일경우 기본은 접근허가이나 </a:t>
            </a:r>
            <a:r>
              <a:rPr lang="en-US" altLang="ko-KR" sz="1000"/>
              <a:t>allowIfEqualGrantedDeniedDecisions </a:t>
            </a:r>
            <a:r>
              <a:rPr lang="ko-KR" altLang="en-US" sz="1000"/>
              <a:t>을 </a:t>
            </a:r>
            <a:r>
              <a:rPr lang="en-US" altLang="ko-KR" sz="1000"/>
              <a:t>false </a:t>
            </a:r>
            <a:r>
              <a:rPr lang="ko-KR" altLang="en-US" sz="1000"/>
              <a:t>로 </a:t>
            </a:r>
            <a:endParaRPr lang="en-US" altLang="ko-KR" sz="1000"/>
          </a:p>
          <a:p>
            <a:pPr lvl="2">
              <a:lnSpc>
                <a:spcPct val="150000"/>
              </a:lnSpc>
            </a:pPr>
            <a:r>
              <a:rPr lang="ko-KR" altLang="en-US" sz="1000"/>
              <a:t>     설정할 경우 접근거부로 결정된다</a:t>
            </a:r>
            <a:endParaRPr lang="en-US" altLang="ko-KR" sz="10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0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UnanimousBased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모든 보터가 만장일치로 접근을 승인해야 하며 그렇지 않은 경우 접근을 거부한다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6558280" y="2910840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7071573" y="2910840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7584866" y="2910840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8265586" y="2910840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6558280" y="3811634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071573" y="3811634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584866" y="3811634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265586" y="3811634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558280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071573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584866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8265586" y="4794197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558280" y="5098508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071573" y="5098508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584866" y="5098508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265586" y="5098508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558280" y="4109875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071573" y="4109875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584866" y="4109875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265586" y="4109875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558280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071573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7584866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265586" y="3209081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</p:spTree>
    <p:extLst>
      <p:ext uri="{BB962C8B-B14F-4D97-AF65-F5344CB8AC3E}">
        <p14:creationId xmlns:p14="http://schemas.microsoft.com/office/powerpoint/2010/main" val="340677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B01AF70-C2E9-47D2-9A03-29965E09639A}"/>
              </a:ext>
            </a:extLst>
          </p:cNvPr>
          <p:cNvSpPr/>
          <p:nvPr/>
        </p:nvSpPr>
        <p:spPr>
          <a:xfrm>
            <a:off x="778873" y="1338168"/>
            <a:ext cx="7141237" cy="364715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판단을 심사하는 것</a:t>
            </a:r>
            <a:r>
              <a:rPr lang="en-US" altLang="ko-KR" sz="1400" b="1"/>
              <a:t>(</a:t>
            </a:r>
            <a:r>
              <a:rPr lang="ko-KR" altLang="en-US" sz="1400" b="1"/>
              <a:t>위원</a:t>
            </a:r>
            <a:r>
              <a:rPr lang="en-US" altLang="ko-KR" sz="1400" b="1"/>
              <a:t>)</a:t>
            </a:r>
          </a:p>
          <a:p>
            <a:pPr>
              <a:lnSpc>
                <a:spcPct val="150000"/>
              </a:lnSpc>
            </a:pPr>
            <a:endParaRPr lang="en-US" altLang="ko-KR" sz="14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Voter </a:t>
            </a:r>
            <a:r>
              <a:rPr lang="ko-KR" altLang="en-US" sz="1400" b="1"/>
              <a:t>가 권한 부여 과정에서 판단하는 자료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 - </a:t>
            </a:r>
            <a:r>
              <a:rPr lang="ko-KR" altLang="en-US" sz="1200" b="1"/>
              <a:t>인증 정보</a:t>
            </a:r>
            <a:r>
              <a:rPr lang="en-US" altLang="ko-KR" sz="1200" b="1"/>
              <a:t>(user)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FilterInvocation – </a:t>
            </a:r>
            <a:r>
              <a:rPr lang="ko-KR" altLang="en-US" sz="1200" b="1"/>
              <a:t>요청 정보 </a:t>
            </a:r>
            <a:r>
              <a:rPr lang="en-US" altLang="ko-KR" sz="1200" b="1"/>
              <a:t>(antMatcher("/user"))</a:t>
            </a:r>
            <a:endParaRPr lang="ko-KR" altLang="en-US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ConfigAttributes - </a:t>
            </a:r>
            <a:r>
              <a:rPr lang="ko-KR" altLang="en-US" sz="1200" b="1"/>
              <a:t>권한 정보 </a:t>
            </a:r>
            <a:r>
              <a:rPr lang="en-US" altLang="ko-KR" sz="1200" b="1"/>
              <a:t>(hasRole("USER"))</a:t>
            </a:r>
          </a:p>
          <a:p>
            <a:pPr lvl="1">
              <a:lnSpc>
                <a:spcPct val="150000"/>
              </a:lnSpc>
            </a:pPr>
            <a:r>
              <a:rPr lang="ko-KR" altLang="en-US" sz="1400" b="1"/>
              <a:t>	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결정 방식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ACCESS_GRANTED : </a:t>
            </a:r>
            <a:r>
              <a:rPr lang="ko-KR" altLang="en-US" sz="1200" b="1"/>
              <a:t>접근허용</a:t>
            </a:r>
            <a:r>
              <a:rPr lang="en-US" altLang="ko-KR" sz="1200" b="1"/>
              <a:t>(1)</a:t>
            </a:r>
            <a:endParaRPr lang="ko-KR" altLang="en-US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ACCESS_DENIED : </a:t>
            </a:r>
            <a:r>
              <a:rPr lang="ko-KR" altLang="en-US" sz="1200" b="1"/>
              <a:t>접근 거부</a:t>
            </a:r>
            <a:r>
              <a:rPr lang="en-US" altLang="ko-KR" sz="1200" b="1"/>
              <a:t>(0)</a:t>
            </a:r>
            <a:endParaRPr lang="ko-KR" altLang="en-US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ACCESS_ABSTAIN : </a:t>
            </a:r>
            <a:r>
              <a:rPr lang="ko-KR" altLang="en-US" sz="1200" b="1"/>
              <a:t>접근 보류</a:t>
            </a:r>
            <a:r>
              <a:rPr lang="en-US" altLang="ko-KR" sz="1200" b="1"/>
              <a:t>(-1)</a:t>
            </a:r>
            <a:endParaRPr lang="ko-KR" altLang="en-US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Voter </a:t>
            </a:r>
            <a:r>
              <a:rPr lang="ko-KR" altLang="en-US" sz="1200"/>
              <a:t>가 해당 타입의 요청에 대해 결정을 내릴 수 없는 경우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E8687D-4FCB-4DCB-B208-82BECCFC0946}"/>
              </a:ext>
            </a:extLst>
          </p:cNvPr>
          <p:cNvSpPr txBox="1"/>
          <p:nvPr/>
        </p:nvSpPr>
        <p:spPr>
          <a:xfrm>
            <a:off x="101495" y="760763"/>
            <a:ext cx="339458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AccessDecisionVoter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01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650601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AccessDecisionManager, AccessDecisionVoter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430FD54-3D42-4631-B43F-049E5FBDCCB3}"/>
              </a:ext>
            </a:extLst>
          </p:cNvPr>
          <p:cNvSpPr/>
          <p:nvPr/>
        </p:nvSpPr>
        <p:spPr>
          <a:xfrm>
            <a:off x="3327010" y="2610289"/>
            <a:ext cx="1793699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CC86AF3-4A8D-4A39-9B4E-8DAD2EF791E3}"/>
              </a:ext>
            </a:extLst>
          </p:cNvPr>
          <p:cNvSpPr/>
          <p:nvPr/>
        </p:nvSpPr>
        <p:spPr>
          <a:xfrm>
            <a:off x="7981998" y="2610289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 </a:t>
            </a:r>
            <a:endParaRPr lang="ko-KR" altLang="en-US" sz="1000" b="1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DADF3E3-EA95-45C0-84E3-923A24D905C3}"/>
              </a:ext>
            </a:extLst>
          </p:cNvPr>
          <p:cNvSpPr/>
          <p:nvPr/>
        </p:nvSpPr>
        <p:spPr>
          <a:xfrm>
            <a:off x="8359336" y="2362377"/>
            <a:ext cx="10567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권한 판단을 심사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8895772-14BE-482D-A153-8C3629B6E51F}"/>
              </a:ext>
            </a:extLst>
          </p:cNvPr>
          <p:cNvSpPr/>
          <p:nvPr/>
        </p:nvSpPr>
        <p:spPr>
          <a:xfrm>
            <a:off x="5265584" y="2542248"/>
            <a:ext cx="25715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decide(authentication, object, configAttributes)</a:t>
            </a:r>
            <a:endParaRPr lang="ko-KR" altLang="en-US" sz="900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6B3B6F0-B0A7-4945-965E-1C06E1D557ED}"/>
              </a:ext>
            </a:extLst>
          </p:cNvPr>
          <p:cNvGrpSpPr/>
          <p:nvPr/>
        </p:nvGrpSpPr>
        <p:grpSpPr>
          <a:xfrm>
            <a:off x="5232050" y="2895408"/>
            <a:ext cx="2658794" cy="1069053"/>
            <a:chOff x="2823025" y="2158228"/>
            <a:chExt cx="2658794" cy="1069053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A9393317-2941-4ED4-88F6-6F949E9B0B5C}"/>
                </a:ext>
              </a:extLst>
            </p:cNvPr>
            <p:cNvSpPr/>
            <p:nvPr/>
          </p:nvSpPr>
          <p:spPr>
            <a:xfrm>
              <a:off x="2823025" y="2158228"/>
              <a:ext cx="2658794" cy="1069053"/>
            </a:xfrm>
            <a:prstGeom prst="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089D139-9CAD-44B0-A14E-15F98C074656}"/>
                </a:ext>
              </a:extLst>
            </p:cNvPr>
            <p:cNvSpPr/>
            <p:nvPr/>
          </p:nvSpPr>
          <p:spPr>
            <a:xfrm>
              <a:off x="2900570" y="2233825"/>
              <a:ext cx="1379981" cy="2308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Authentication</a:t>
              </a:r>
              <a:endParaRPr lang="ko-KR" altLang="en-US" sz="900" b="1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53E1005-CCC7-4FEE-AAE0-417692613084}"/>
                </a:ext>
              </a:extLst>
            </p:cNvPr>
            <p:cNvSpPr/>
            <p:nvPr/>
          </p:nvSpPr>
          <p:spPr>
            <a:xfrm>
              <a:off x="2900570" y="2571594"/>
              <a:ext cx="1379981" cy="2304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FilterInvocation</a:t>
              </a:r>
              <a:endParaRPr lang="ko-KR" altLang="en-US" sz="900" b="1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D38F571-ED6E-43D7-8287-B1B841A29235}"/>
                </a:ext>
              </a:extLst>
            </p:cNvPr>
            <p:cNvSpPr/>
            <p:nvPr/>
          </p:nvSpPr>
          <p:spPr>
            <a:xfrm>
              <a:off x="2900570" y="2916396"/>
              <a:ext cx="1379981" cy="2304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ConfigAttributes</a:t>
              </a:r>
              <a:endParaRPr lang="ko-KR" altLang="en-US" sz="900" b="1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0A79F70-CE74-487B-B721-0337166C7E0D}"/>
                </a:ext>
              </a:extLst>
            </p:cNvPr>
            <p:cNvSpPr/>
            <p:nvPr/>
          </p:nvSpPr>
          <p:spPr>
            <a:xfrm>
              <a:off x="4272287" y="2235247"/>
              <a:ext cx="114005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인증 정보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0E78892-551A-473F-8EB9-C063F4572494}"/>
                </a:ext>
              </a:extLst>
            </p:cNvPr>
            <p:cNvSpPr/>
            <p:nvPr/>
          </p:nvSpPr>
          <p:spPr>
            <a:xfrm>
              <a:off x="4272287" y="2568694"/>
              <a:ext cx="114005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요청 정보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EC5FDF8-108A-4525-9DB1-8C057F0B8C68}"/>
                </a:ext>
              </a:extLst>
            </p:cNvPr>
            <p:cNvSpPr/>
            <p:nvPr/>
          </p:nvSpPr>
          <p:spPr>
            <a:xfrm>
              <a:off x="4280552" y="2916395"/>
              <a:ext cx="1131790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권한 정보</a:t>
              </a:r>
            </a:p>
          </p:txBody>
        </p:sp>
      </p:grp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3A61304-6299-4A5F-B2DB-36D66D7D1360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120709" y="2807386"/>
            <a:ext cx="28612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EFCEB054-6D47-4C59-8AC6-95EEDA1F9E10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rot="5400000">
            <a:off x="6523896" y="704447"/>
            <a:ext cx="12700" cy="4600071"/>
          </a:xfrm>
          <a:prstGeom prst="bentConnector3">
            <a:avLst>
              <a:gd name="adj1" fmla="val 92769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DCD3B91-7124-47A8-BB53-E30886B84B49}"/>
              </a:ext>
            </a:extLst>
          </p:cNvPr>
          <p:cNvSpPr/>
          <p:nvPr/>
        </p:nvSpPr>
        <p:spPr>
          <a:xfrm>
            <a:off x="6121151" y="4301370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ACCESS_GRANTED</a:t>
            </a:r>
            <a:endParaRPr lang="ko-KR" altLang="en-US" sz="90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B95536A-E6FE-450D-8114-DB860B578379}"/>
              </a:ext>
            </a:extLst>
          </p:cNvPr>
          <p:cNvSpPr/>
          <p:nvPr/>
        </p:nvSpPr>
        <p:spPr>
          <a:xfrm>
            <a:off x="6121151" y="4709335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900"/>
              <a:t>ACCESS_DENIED</a:t>
            </a:r>
            <a:endParaRPr lang="ko-KR" altLang="en-US" sz="90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17832D7-5E67-4B46-9DDE-08A314E2F90C}"/>
              </a:ext>
            </a:extLst>
          </p:cNvPr>
          <p:cNvSpPr/>
          <p:nvPr/>
        </p:nvSpPr>
        <p:spPr>
          <a:xfrm>
            <a:off x="6121151" y="5117300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900"/>
              <a:t>ACCESS_ABSTAIN</a:t>
            </a:r>
            <a:endParaRPr lang="ko-KR" altLang="en-US" sz="90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55251C8-46C7-4994-A38A-C59E5476214A}"/>
              </a:ext>
            </a:extLst>
          </p:cNvPr>
          <p:cNvSpPr/>
          <p:nvPr/>
        </p:nvSpPr>
        <p:spPr>
          <a:xfrm>
            <a:off x="6538733" y="4498319"/>
            <a:ext cx="3145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</a:t>
            </a:r>
            <a:endParaRPr lang="ko-KR" altLang="en-US" sz="1000" b="1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84F1B5D-752D-4066-9CE0-DF6214708243}"/>
              </a:ext>
            </a:extLst>
          </p:cNvPr>
          <p:cNvSpPr/>
          <p:nvPr/>
        </p:nvSpPr>
        <p:spPr>
          <a:xfrm>
            <a:off x="6520084" y="4905623"/>
            <a:ext cx="3145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</a:t>
            </a:r>
            <a:endParaRPr lang="ko-KR" altLang="en-US" sz="1000" b="1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3327010" y="1420941"/>
            <a:ext cx="179370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 </a:t>
            </a:r>
            <a:endParaRPr lang="ko-KR" altLang="en-US" sz="1000" b="1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DA5DAE21-1F7B-4FEC-B627-3F448B31D8E1}"/>
              </a:ext>
            </a:extLst>
          </p:cNvPr>
          <p:cNvSpPr/>
          <p:nvPr/>
        </p:nvSpPr>
        <p:spPr>
          <a:xfrm>
            <a:off x="420445" y="2613918"/>
            <a:ext cx="1869132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B2837CF-1A88-40AE-8DD7-5C898EB96BB6}"/>
              </a:ext>
            </a:extLst>
          </p:cNvPr>
          <p:cNvSpPr/>
          <p:nvPr/>
        </p:nvSpPr>
        <p:spPr>
          <a:xfrm>
            <a:off x="2072480" y="3270107"/>
            <a:ext cx="1136850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ACCESS_GRANTED</a:t>
            </a:r>
            <a:endParaRPr lang="ko-KR" altLang="en-US" sz="800" b="1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D8AD5FD-0AD4-4082-986B-3FA40FAC3B38}"/>
              </a:ext>
            </a:extLst>
          </p:cNvPr>
          <p:cNvSpPr/>
          <p:nvPr/>
        </p:nvSpPr>
        <p:spPr>
          <a:xfrm>
            <a:off x="4128734" y="2107953"/>
            <a:ext cx="1136850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8CBBC63-DAB0-4C71-B76A-DAFD81E3F811}"/>
              </a:ext>
            </a:extLst>
          </p:cNvPr>
          <p:cNvSpPr/>
          <p:nvPr/>
        </p:nvSpPr>
        <p:spPr>
          <a:xfrm>
            <a:off x="2682224" y="2092565"/>
            <a:ext cx="14622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AccessDeniedException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810FAD1-F20B-4FC4-9573-93998A2D4C53}"/>
              </a:ext>
            </a:extLst>
          </p:cNvPr>
          <p:cNvSpPr/>
          <p:nvPr/>
        </p:nvSpPr>
        <p:spPr>
          <a:xfrm>
            <a:off x="5420264" y="4674791"/>
            <a:ext cx="5549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Return</a:t>
            </a:r>
            <a:endParaRPr lang="ko-KR" altLang="en-US" sz="900" b="1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7A141F4-0DB2-4BE7-91C2-19A1AADE04A2}"/>
              </a:ext>
            </a:extLst>
          </p:cNvPr>
          <p:cNvCxnSpPr>
            <a:cxnSpLocks/>
            <a:stCxn id="76" idx="3"/>
            <a:endCxn id="4" idx="1"/>
          </p:cNvCxnSpPr>
          <p:nvPr/>
        </p:nvCxnSpPr>
        <p:spPr>
          <a:xfrm flipV="1">
            <a:off x="2289577" y="2807386"/>
            <a:ext cx="1037433" cy="36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80FBCDA-A97B-4EB0-A7F3-47FB70611357}"/>
              </a:ext>
            </a:extLst>
          </p:cNvPr>
          <p:cNvCxnSpPr>
            <a:stCxn id="4" idx="0"/>
            <a:endCxn id="73" idx="2"/>
          </p:cNvCxnSpPr>
          <p:nvPr/>
        </p:nvCxnSpPr>
        <p:spPr>
          <a:xfrm flipV="1">
            <a:off x="4223860" y="1815134"/>
            <a:ext cx="0" cy="795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660DD2B1-7B96-41A3-B9DA-E67BB42528AF}"/>
              </a:ext>
            </a:extLst>
          </p:cNvPr>
          <p:cNvCxnSpPr>
            <a:cxnSpLocks/>
          </p:cNvCxnSpPr>
          <p:nvPr/>
        </p:nvCxnSpPr>
        <p:spPr>
          <a:xfrm rot="5400000">
            <a:off x="2534402" y="1571872"/>
            <a:ext cx="3629" cy="2868849"/>
          </a:xfrm>
          <a:prstGeom prst="bentConnector3">
            <a:avLst>
              <a:gd name="adj1" fmla="val 63992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1E49530-48C3-4CB1-AD2D-6CD5A3362D53}"/>
              </a:ext>
            </a:extLst>
          </p:cNvPr>
          <p:cNvSpPr/>
          <p:nvPr/>
        </p:nvSpPr>
        <p:spPr>
          <a:xfrm>
            <a:off x="2420624" y="2582126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인가 처리</a:t>
            </a:r>
          </a:p>
        </p:txBody>
      </p:sp>
    </p:spTree>
    <p:extLst>
      <p:ext uri="{BB962C8B-B14F-4D97-AF65-F5344CB8AC3E}">
        <p14:creationId xmlns:p14="http://schemas.microsoft.com/office/powerpoint/2010/main" val="246356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6810501" cy="544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 </a:t>
            </a:r>
            <a:r>
              <a:rPr lang="ko-KR" altLang="en-US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인증 </a:t>
            </a:r>
            <a:r>
              <a:rPr lang="en-US" altLang="ko-KR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API – </a:t>
            </a:r>
            <a:r>
              <a:rPr lang="ko-KR" altLang="en-US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사용자 정의 설정 클래스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5044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이해 </a:t>
            </a:r>
            <a:endParaRPr lang="ko-KR" altLang="en-US" sz="140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01592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8" y="3717203"/>
            <a:ext cx="4765948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</a:t>
            </a:r>
            <a:r>
              <a:rPr lang="ko-KR" altLang="en-US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보안 어플리케이션 구현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41968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프로세스 구현 </a:t>
            </a:r>
            <a:endParaRPr lang="ko-KR" altLang="en-US" sz="140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971859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278634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</a:t>
            </a:r>
            <a:r>
              <a:rPr lang="ko-KR" altLang="en-US" sz="2101" b="1">
                <a:solidFill>
                  <a:srgbClr val="D24726"/>
                </a:solidFill>
              </a:rPr>
              <a:t> 기본 프로젝트 구성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481138-BD29-4EE7-B01F-25A832876765}"/>
              </a:ext>
            </a:extLst>
          </p:cNvPr>
          <p:cNvSpPr txBox="1"/>
          <p:nvPr/>
        </p:nvSpPr>
        <p:spPr>
          <a:xfrm>
            <a:off x="794269" y="1391980"/>
            <a:ext cx="452822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프로젝트 명 </a:t>
            </a:r>
            <a:r>
              <a:rPr lang="en-US" altLang="ko-KR" sz="2000" b="1"/>
              <a:t>: core-spring-security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의존관계 설정 </a:t>
            </a:r>
            <a:r>
              <a:rPr lang="en-US" altLang="ko-KR" sz="2000" b="1"/>
              <a:t>-  pom.xml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패키지 및 폴더 구성</a:t>
            </a:r>
            <a:endParaRPr lang="en-US" altLang="ko-KR" sz="2000" b="1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</a:t>
            </a:r>
            <a:r>
              <a:rPr lang="en-US" altLang="ko-KR" sz="2000" b="1"/>
              <a:t>View Template </a:t>
            </a:r>
            <a:r>
              <a:rPr lang="ko-KR" altLang="en-US" sz="2000" b="1"/>
              <a:t>생성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정적 자원 설정</a:t>
            </a:r>
            <a:endParaRPr lang="en-US" altLang="ko-KR" sz="2000" b="1"/>
          </a:p>
        </p:txBody>
      </p:sp>
    </p:spTree>
    <p:extLst>
      <p:ext uri="{BB962C8B-B14F-4D97-AF65-F5344CB8AC3E}">
        <p14:creationId xmlns:p14="http://schemas.microsoft.com/office/powerpoint/2010/main" val="410184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3"/>
            <a:ext cx="6694989" cy="91106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</a:t>
            </a:r>
            <a:r>
              <a:rPr lang="ko-KR" altLang="en-US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CustomUserDetailsService</a:t>
            </a:r>
            <a:endParaRPr lang="ko-KR" altLang="en-US" sz="2101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41968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프로세스 구현 </a:t>
            </a:r>
            <a:endParaRPr lang="ko-KR" altLang="en-US" sz="140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691353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78103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CustomUserDetailsService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50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3"/>
            <a:ext cx="6694989" cy="91106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</a:t>
            </a:r>
            <a:r>
              <a:rPr lang="ko-KR" altLang="en-US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CustomAuthenticationProvider</a:t>
            </a:r>
            <a:endParaRPr lang="ko-KR" altLang="en-US" sz="2101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41968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프로세스 구현 </a:t>
            </a:r>
            <a:endParaRPr lang="ko-KR" altLang="en-US" sz="140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211453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5471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CustomAuthenticationProvider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53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0" y="3717203"/>
            <a:ext cx="7313580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</a:t>
            </a:r>
            <a:r>
              <a:rPr lang="ko-KR" altLang="en-US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Custom Login Form Page</a:t>
            </a:r>
            <a:endParaRPr lang="ko-KR" altLang="en-US" sz="2101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41968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프로세스 구현 </a:t>
            </a:r>
            <a:endParaRPr lang="ko-KR" altLang="en-US" sz="140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3713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369684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Custom Login Form Page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17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574385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 </a:t>
            </a:r>
            <a:r>
              <a:rPr lang="ko-KR" altLang="en-US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로그아웃 및 화면 보안 처리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41968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프로세스 구현 </a:t>
            </a:r>
            <a:endParaRPr lang="ko-KR" altLang="en-US" sz="140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954158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37834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</a:t>
            </a:r>
            <a:r>
              <a:rPr lang="ko-KR" altLang="en-US" sz="2101" b="1">
                <a:solidFill>
                  <a:srgbClr val="D24726"/>
                </a:solidFill>
              </a:rPr>
              <a:t> 로그아웃 및 화면 보안 처리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E2FFEB5-600A-4BF3-8E84-A0FDBF986234}"/>
              </a:ext>
            </a:extLst>
          </p:cNvPr>
          <p:cNvSpPr/>
          <p:nvPr/>
        </p:nvSpPr>
        <p:spPr>
          <a:xfrm>
            <a:off x="600154" y="1260650"/>
            <a:ext cx="7312450" cy="183819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/>
              <a:t>로그아웃 방법</a:t>
            </a: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&lt;form&gt; </a:t>
            </a:r>
            <a:r>
              <a:rPr lang="ko-KR" altLang="en-US" sz="1100"/>
              <a:t>태그를 사용해서 </a:t>
            </a:r>
            <a:r>
              <a:rPr lang="en-US" altLang="ko-KR" sz="1100"/>
              <a:t>POST</a:t>
            </a:r>
            <a:r>
              <a:rPr lang="ko-KR" altLang="en-US" sz="1100"/>
              <a:t>로 요청</a:t>
            </a:r>
            <a:endParaRPr lang="en-US" altLang="ko-KR" sz="11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&lt;a&gt; </a:t>
            </a:r>
            <a:r>
              <a:rPr lang="ko-KR" altLang="en-US" sz="1100"/>
              <a:t>태크를 사용해서 </a:t>
            </a:r>
            <a:r>
              <a:rPr lang="en-US" altLang="ko-KR" sz="1100"/>
              <a:t>GET </a:t>
            </a:r>
            <a:r>
              <a:rPr lang="ko-KR" altLang="en-US" sz="1100"/>
              <a:t>으로 요청 </a:t>
            </a:r>
            <a:r>
              <a:rPr lang="en-US" altLang="ko-KR" sz="1100"/>
              <a:t>– </a:t>
            </a:r>
            <a:r>
              <a:rPr lang="en-US" altLang="ko-KR" sz="1100" b="1"/>
              <a:t>SecurityContextLogoutHandler</a:t>
            </a:r>
            <a:r>
              <a:rPr lang="en-US" altLang="ko-KR" sz="1100"/>
              <a:t> </a:t>
            </a:r>
            <a:r>
              <a:rPr lang="ko-KR" altLang="en-US" sz="1100"/>
              <a:t>활용</a:t>
            </a: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/>
              <a:t>인증 여부에 따라 로그인</a:t>
            </a:r>
            <a:r>
              <a:rPr lang="en-US" altLang="ko-KR" sz="1100" b="1"/>
              <a:t>/</a:t>
            </a:r>
            <a:r>
              <a:rPr lang="ko-KR" altLang="en-US" sz="1100" b="1"/>
              <a:t>로그아웃 표현</a:t>
            </a: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&lt;li </a:t>
            </a:r>
            <a:r>
              <a:rPr lang="en-US" altLang="ko-KR" sz="1100" b="1"/>
              <a:t>sec:authorize="isAnonymous()"</a:t>
            </a:r>
            <a:r>
              <a:rPr lang="en-US" altLang="ko-KR" sz="1100"/>
              <a:t>&gt;&lt;a th:href="@{/login}"&gt;</a:t>
            </a:r>
            <a:r>
              <a:rPr lang="ko-KR" altLang="en-US" sz="1100"/>
              <a:t>로그인</a:t>
            </a:r>
            <a:r>
              <a:rPr lang="en-US" altLang="ko-KR" sz="1100"/>
              <a:t>&lt;/a&gt;&lt;/li&gt;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&lt;li </a:t>
            </a:r>
            <a:r>
              <a:rPr lang="en-US" altLang="ko-KR" sz="1100" b="1"/>
              <a:t>sec:authorize="isAuthenticated()"</a:t>
            </a:r>
            <a:r>
              <a:rPr lang="en-US" altLang="ko-KR" sz="1100"/>
              <a:t>&gt;&lt;a th:href="@{/logout}"&gt;</a:t>
            </a:r>
            <a:r>
              <a:rPr lang="ko-KR" altLang="en-US" sz="1100"/>
              <a:t>로그아웃</a:t>
            </a:r>
            <a:r>
              <a:rPr lang="en-US" altLang="ko-KR" sz="1100"/>
              <a:t>&lt;/a&gt;&lt;/li&gt;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DAC59CC-CA06-4B73-819B-06EE000DC766}"/>
              </a:ext>
            </a:extLst>
          </p:cNvPr>
          <p:cNvSpPr/>
          <p:nvPr/>
        </p:nvSpPr>
        <p:spPr>
          <a:xfrm>
            <a:off x="710309" y="3217546"/>
            <a:ext cx="7055465" cy="2320828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@</a:t>
            </a:r>
            <a:r>
              <a:rPr lang="en-US" altLang="ko-KR"/>
              <a:t>Get</a:t>
            </a:r>
            <a:r>
              <a:rPr lang="ko-KR" altLang="en-US"/>
              <a:t>Mapping(value = "/logout")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public String logout(HttpServletRequest request, HttpServletResponse response) {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Authentication auth = SecurityContextHolder.getContext().getAuthentication();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if (auth != null) {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    </a:t>
            </a:r>
            <a:r>
              <a:rPr lang="ko-KR" altLang="en-US" sz="1400" b="1"/>
              <a:t>new SecurityContextLogoutHandler().logout(request, response, auth);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}</a:t>
            </a:r>
          </a:p>
          <a:p>
            <a:pPr>
              <a:lnSpc>
                <a:spcPct val="150000"/>
              </a:lnSpc>
            </a:pPr>
            <a:r>
              <a:rPr lang="en-US" altLang="ko-KR"/>
              <a:t>	return "redirect:/login";</a:t>
            </a:r>
            <a:endParaRPr lang="ko-KR" altLang="en-US"/>
          </a:p>
          <a:p>
            <a:pPr>
              <a:lnSpc>
                <a:spcPct val="150000"/>
              </a:lnSpc>
            </a:pPr>
            <a:r>
              <a:rPr lang="ko-KR" alt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075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750878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사용자 정의 보안 기능 구현</a:t>
            </a:r>
            <a:r>
              <a:rPr lang="en-US" altLang="ko-KR" sz="2101" b="1">
                <a:solidFill>
                  <a:srgbClr val="D24726"/>
                </a:solidFill>
              </a:rPr>
              <a:t> – </a:t>
            </a:r>
            <a:r>
              <a:rPr lang="en-US" altLang="ko-KR" sz="2101" b="1">
                <a:solidFill>
                  <a:srgbClr val="0070C0"/>
                </a:solidFill>
              </a:rPr>
              <a:t>5.6.x </a:t>
            </a:r>
            <a:r>
              <a:rPr lang="ko-KR" altLang="en-US" sz="2101" b="1">
                <a:solidFill>
                  <a:srgbClr val="0070C0"/>
                </a:solidFill>
              </a:rPr>
              <a:t>이하 버전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4437" y="1854600"/>
            <a:ext cx="474213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2400" b="1"/>
              <a:t>WebSecurityConfigurerAdapter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246786" y="1854600"/>
            <a:ext cx="2021323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2400" b="1"/>
              <a:t>HttpSecurity</a:t>
            </a:r>
            <a:endParaRPr lang="ko-KR" altLang="en-US" sz="2400" b="1"/>
          </a:p>
        </p:txBody>
      </p:sp>
      <p:sp>
        <p:nvSpPr>
          <p:cNvPr id="9" name="직사각형 8"/>
          <p:cNvSpPr/>
          <p:nvPr/>
        </p:nvSpPr>
        <p:spPr>
          <a:xfrm>
            <a:off x="1078901" y="3676315"/>
            <a:ext cx="3033203" cy="584775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3200" b="1"/>
              <a:t>SecurityConfig</a:t>
            </a:r>
            <a:endParaRPr lang="ko-KR" altLang="en-US" sz="3200" b="1"/>
          </a:p>
        </p:txBody>
      </p:sp>
      <p:cxnSp>
        <p:nvCxnSpPr>
          <p:cNvPr id="10" name="직선 화살표 연결선 9"/>
          <p:cNvCxnSpPr>
            <a:stCxn id="9" idx="0"/>
            <a:endCxn id="4" idx="2"/>
          </p:cNvCxnSpPr>
          <p:nvPr/>
        </p:nvCxnSpPr>
        <p:spPr>
          <a:xfrm flipV="1">
            <a:off x="2595503" y="2316265"/>
            <a:ext cx="0" cy="1360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720630" y="1410174"/>
            <a:ext cx="34002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스프링 시큐리티의 웹 보안 기능 초기화 및 설정</a:t>
            </a:r>
            <a:endParaRPr lang="ko-KR" altLang="en-US" b="1"/>
          </a:p>
        </p:txBody>
      </p:sp>
      <p:sp>
        <p:nvSpPr>
          <p:cNvPr id="17" name="직사각형 16"/>
          <p:cNvSpPr/>
          <p:nvPr/>
        </p:nvSpPr>
        <p:spPr>
          <a:xfrm>
            <a:off x="1572895" y="4430036"/>
            <a:ext cx="22397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사용자 정의 보안 설정 클래스</a:t>
            </a:r>
            <a:endParaRPr lang="ko-KR" altLang="en-US" b="1"/>
          </a:p>
        </p:txBody>
      </p:sp>
      <p:sp>
        <p:nvSpPr>
          <p:cNvPr id="19" name="직사각형 18"/>
          <p:cNvSpPr/>
          <p:nvPr/>
        </p:nvSpPr>
        <p:spPr>
          <a:xfrm>
            <a:off x="5282484" y="2839153"/>
            <a:ext cx="138852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sz="2400" b="1"/>
              <a:t>인증 </a:t>
            </a:r>
            <a:r>
              <a:rPr lang="en-US" altLang="ko-KR" sz="2400" b="1"/>
              <a:t>API</a:t>
            </a:r>
            <a:endParaRPr lang="ko-KR" altLang="en-US" sz="2400" b="1"/>
          </a:p>
        </p:txBody>
      </p:sp>
      <p:sp>
        <p:nvSpPr>
          <p:cNvPr id="20" name="직사각형 19"/>
          <p:cNvSpPr/>
          <p:nvPr/>
        </p:nvSpPr>
        <p:spPr>
          <a:xfrm>
            <a:off x="7974086" y="2843622"/>
            <a:ext cx="138852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sz="2400" b="1"/>
              <a:t>인가 </a:t>
            </a:r>
            <a:r>
              <a:rPr lang="en-US" altLang="ko-KR" sz="2400" b="1"/>
              <a:t>API</a:t>
            </a:r>
            <a:endParaRPr lang="ko-KR" altLang="en-US" sz="2400" b="1"/>
          </a:p>
        </p:txBody>
      </p:sp>
      <p:cxnSp>
        <p:nvCxnSpPr>
          <p:cNvPr id="22" name="직선 화살표 연결선 21"/>
          <p:cNvCxnSpPr>
            <a:stCxn id="7" idx="2"/>
            <a:endCxn id="19" idx="0"/>
          </p:cNvCxnSpPr>
          <p:nvPr/>
        </p:nvCxnSpPr>
        <p:spPr>
          <a:xfrm flipH="1">
            <a:off x="5976745" y="2316265"/>
            <a:ext cx="1280703" cy="522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7" idx="2"/>
            <a:endCxn id="20" idx="0"/>
          </p:cNvCxnSpPr>
          <p:nvPr/>
        </p:nvCxnSpPr>
        <p:spPr>
          <a:xfrm>
            <a:off x="7257448" y="2316265"/>
            <a:ext cx="1410899" cy="527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707772" y="1416258"/>
            <a:ext cx="33858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세부적인 보안 기능을 설정할 수 있는 </a:t>
            </a:r>
            <a:r>
              <a:rPr lang="en-US" altLang="ko-KR" sz="1200" b="1"/>
              <a:t>API </a:t>
            </a:r>
            <a:r>
              <a:rPr lang="ko-KR" altLang="en-US" sz="1200" b="1"/>
              <a:t>제공</a:t>
            </a:r>
            <a:endParaRPr lang="ko-KR" altLang="en-US" b="1"/>
          </a:p>
        </p:txBody>
      </p:sp>
      <p:sp>
        <p:nvSpPr>
          <p:cNvPr id="30" name="직사각형 29"/>
          <p:cNvSpPr/>
          <p:nvPr/>
        </p:nvSpPr>
        <p:spPr>
          <a:xfrm>
            <a:off x="2009061" y="2931485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상속</a:t>
            </a:r>
            <a:endParaRPr lang="ko-KR" altLang="en-US" b="1"/>
          </a:p>
        </p:txBody>
      </p:sp>
      <p:cxnSp>
        <p:nvCxnSpPr>
          <p:cNvPr id="11" name="직선 화살표 연결선 10"/>
          <p:cNvCxnSpPr>
            <a:stCxn id="4" idx="3"/>
            <a:endCxn id="7" idx="1"/>
          </p:cNvCxnSpPr>
          <p:nvPr/>
        </p:nvCxnSpPr>
        <p:spPr>
          <a:xfrm>
            <a:off x="4966569" y="2085433"/>
            <a:ext cx="12802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B7E9DC9-FAAA-457A-8E1F-9FC68EC33051}"/>
              </a:ext>
            </a:extLst>
          </p:cNvPr>
          <p:cNvSpPr/>
          <p:nvPr/>
        </p:nvSpPr>
        <p:spPr>
          <a:xfrm>
            <a:off x="5244691" y="3362041"/>
            <a:ext cx="1877971" cy="195181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000" b="1"/>
              <a:t>http.formLogin()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http.logout()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http.csrf()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http.httpBasic()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http.SessionManagement()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http.RememberMe()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http.ExceptionHandling()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http.addFilter()</a:t>
            </a:r>
            <a:endParaRPr lang="en-US" altLang="ko-KR" sz="1000"/>
          </a:p>
        </p:txBody>
      </p:sp>
      <p:sp>
        <p:nvSpPr>
          <p:cNvPr id="24" name="직사각형 23"/>
          <p:cNvSpPr/>
          <p:nvPr/>
        </p:nvSpPr>
        <p:spPr>
          <a:xfrm>
            <a:off x="7911217" y="3362041"/>
            <a:ext cx="1950235" cy="1951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000" b="1"/>
              <a:t>http.authorizeRequests()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.antMatchers(/admin)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.hasRole(USER)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.permitAll()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.authenticated()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.fullyAuthentication()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.acess(hasRole(USER))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.denyAll()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030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3"/>
            <a:ext cx="7588290" cy="889966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 CustomAuthenticationSuccessHandler</a:t>
            </a:r>
            <a:endParaRPr lang="ko-KR" altLang="en-US" sz="2101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41968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프로세스 구현 </a:t>
            </a:r>
            <a:endParaRPr lang="ko-KR" altLang="en-US" sz="140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224277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530350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CustomAuthenticationSuccessHandler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03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3"/>
            <a:ext cx="7588290" cy="889966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 Form </a:t>
            </a:r>
            <a:r>
              <a:rPr lang="ko-KR" altLang="en-US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인증 </a:t>
            </a:r>
            <a:r>
              <a:rPr lang="en-US" altLang="ko-KR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–CustomAuthenticationFailureHandler</a:t>
            </a:r>
            <a:endParaRPr lang="ko-KR" altLang="en-US" sz="2101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41968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프로세스 구현 </a:t>
            </a:r>
            <a:endParaRPr lang="ko-KR" altLang="en-US" sz="140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84288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676537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CustomAuthenticationFailureHandler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10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665819"/>
            <a:ext cx="4298911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 Access Denied</a:t>
            </a:r>
            <a:endParaRPr lang="ko-KR" altLang="en-US" sz="2101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90351"/>
            <a:ext cx="3441968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프로세스 구현 </a:t>
            </a:r>
            <a:endParaRPr lang="ko-KR" altLang="en-US" sz="140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24469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228780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Access Denied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28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656723"/>
            <a:ext cx="6226450" cy="46823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#13. </a:t>
            </a:r>
            <a:r>
              <a:rPr lang="ko-KR" altLang="en-US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인증 사용자 정보 구하기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41968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프로세스 구현 </a:t>
            </a:r>
            <a:endParaRPr lang="ko-KR" altLang="en-US" sz="140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755447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702552" y="1161339"/>
            <a:ext cx="8427380" cy="4011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400" b="1"/>
              <a:t>어플리케이션 전역</a:t>
            </a:r>
            <a:endParaRPr lang="en-US" altLang="ko-KR" sz="14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100"/>
              <a:t>Account account = (Account) </a:t>
            </a:r>
            <a:r>
              <a:rPr lang="en-US" altLang="ko-KR" sz="1100" b="1"/>
              <a:t>SecurityContextHolder.getContext().getAuthentication().getPrincipal()</a:t>
            </a:r>
            <a:r>
              <a:rPr lang="en-US" altLang="ko-KR" sz="1100"/>
              <a:t>;</a:t>
            </a:r>
          </a:p>
          <a:p>
            <a:pPr lvl="1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String username = account.getUsername();</a:t>
            </a:r>
            <a:endParaRPr lang="en-US" altLang="ko-KR" sz="1100"/>
          </a:p>
          <a:p>
            <a:pPr lvl="1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</a:t>
            </a:r>
            <a:endParaRPr lang="en-US" altLang="ko-KR" sz="1100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en-US" altLang="ko-KR" sz="1400" b="1"/>
              <a:t>Spring MVC</a:t>
            </a:r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Authentication, Principal</a:t>
            </a:r>
          </a:p>
          <a:p>
            <a:pPr lvl="2">
              <a:spcBef>
                <a:spcPts val="700"/>
              </a:spcBef>
            </a:pPr>
            <a:r>
              <a:rPr lang="en-US" altLang="ko-KR" sz="1100" b="1"/>
              <a:t>       public String </a:t>
            </a:r>
            <a:r>
              <a:rPr lang="en-US" altLang="ko-KR" sz="1100" b="1">
                <a:solidFill>
                  <a:schemeClr val="bg2">
                    <a:lumMod val="10000"/>
                  </a:schemeClr>
                </a:solidFill>
              </a:rPr>
              <a:t>getUsername</a:t>
            </a:r>
            <a:r>
              <a:rPr lang="en-US" altLang="ko-KR" sz="1100" b="1"/>
              <a:t>(Authentication authentication, Principal principal)</a:t>
            </a:r>
            <a:r>
              <a:rPr lang="en-US" altLang="ko-KR" sz="1100"/>
              <a:t> </a:t>
            </a:r>
          </a:p>
          <a:p>
            <a:pPr lvl="3">
              <a:spcBef>
                <a:spcPts val="700"/>
              </a:spcBef>
            </a:pPr>
            <a:r>
              <a:rPr lang="en-US" altLang="ko-KR" sz="1100"/>
              <a:t>	 Account account = (Account) authentication.getPrincipal();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 Account account = (Account)((UsernamePasswordAuthenticationToken)principal).getPrincipal();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 String username = account.getUsername();</a:t>
            </a:r>
          </a:p>
          <a:p>
            <a:pPr lvl="3">
              <a:spcBef>
                <a:spcPts val="700"/>
              </a:spcBef>
            </a:pPr>
            <a:endParaRPr lang="en-US" altLang="ko-KR" sz="1100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@AuthenticationPrincipal</a:t>
            </a:r>
          </a:p>
          <a:p>
            <a:pPr marL="884726" lvl="2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100"/>
              <a:t>인증 성공 이후 생성된 </a:t>
            </a:r>
            <a:r>
              <a:rPr lang="en-US" altLang="ko-KR" sz="1100"/>
              <a:t>Authentication </a:t>
            </a:r>
            <a:r>
              <a:rPr lang="ko-KR" altLang="en-US" sz="1100"/>
              <a:t>객체의 </a:t>
            </a:r>
            <a:r>
              <a:rPr lang="en-US" altLang="ko-KR" sz="1100"/>
              <a:t>principal </a:t>
            </a:r>
            <a:r>
              <a:rPr lang="ko-KR" altLang="en-US" sz="1100"/>
              <a:t>속성에 저장되어 있는 객체</a:t>
            </a:r>
            <a:endParaRPr lang="en-US" altLang="ko-KR" sz="1100"/>
          </a:p>
          <a:p>
            <a:pPr lvl="3">
              <a:spcBef>
                <a:spcPts val="700"/>
              </a:spcBef>
            </a:pPr>
            <a:r>
              <a:rPr lang="en-US" altLang="ko-KR" sz="1100" b="1">
                <a:solidFill>
                  <a:schemeClr val="bg2">
                    <a:lumMod val="10000"/>
                  </a:schemeClr>
                </a:solidFill>
              </a:rPr>
              <a:t>public ModelAndView getUsername(@AuthenticationPrincipal Account account)</a:t>
            </a: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String username = account.getUsername();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16815" y="652687"/>
            <a:ext cx="341952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</a:t>
            </a:r>
            <a:r>
              <a:rPr lang="ko-KR" altLang="en-US" sz="2101" b="1">
                <a:solidFill>
                  <a:srgbClr val="D24726"/>
                </a:solidFill>
              </a:rPr>
              <a:t> 인증 사용자 정보 구하기</a:t>
            </a:r>
          </a:p>
        </p:txBody>
      </p:sp>
    </p:spTree>
    <p:extLst>
      <p:ext uri="{BB962C8B-B14F-4D97-AF65-F5344CB8AC3E}">
        <p14:creationId xmlns:p14="http://schemas.microsoft.com/office/powerpoint/2010/main" val="255957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#01. </a:t>
            </a:r>
            <a:r>
              <a:rPr lang="ko-KR" altLang="en-US" sz="210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개요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연동 </a:t>
            </a:r>
            <a:endParaRPr lang="ko-KR" altLang="en-US" sz="140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831668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3" y="760763"/>
            <a:ext cx="13420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개요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8A8C4FF-27C4-4AD6-A513-AE2533C9834D}"/>
              </a:ext>
            </a:extLst>
          </p:cNvPr>
          <p:cNvSpPr/>
          <p:nvPr/>
        </p:nvSpPr>
        <p:spPr>
          <a:xfrm>
            <a:off x="617544" y="1302606"/>
            <a:ext cx="6737703" cy="393954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>
                <a:latin typeface="NanumGothic" panose="020D0604000000000000" pitchFamily="34" charset="-127"/>
                <a:ea typeface="NanumGothic" panose="020D0604000000000000" pitchFamily="34" charset="-127"/>
              </a:rPr>
              <a:t>DB</a:t>
            </a:r>
            <a:r>
              <a:rPr lang="ko-KR" altLang="en-US" sz="1200">
                <a:latin typeface="NanumGothic" panose="020D0604000000000000" pitchFamily="34" charset="-127"/>
                <a:ea typeface="NanumGothic" panose="020D0604000000000000" pitchFamily="34" charset="-127"/>
              </a:rPr>
              <a:t>와 연동하여 자원 및 권한을 설정하고 제어함으로 동적 권한 관리가 가능하도록 한다</a:t>
            </a:r>
            <a:endParaRPr lang="en-US" altLang="ko-KR" sz="120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120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>
                <a:latin typeface="NanumGothic" panose="020D0604000000000000" pitchFamily="34" charset="-127"/>
                <a:ea typeface="NanumGothic" panose="020D0604000000000000" pitchFamily="34" charset="-127"/>
              </a:rPr>
              <a:t>설정 클래스 소스에서 권한 관련 코드 모두</a:t>
            </a:r>
            <a:r>
              <a:rPr lang="en-US" altLang="ko-KR" sz="120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1200">
                <a:latin typeface="NanumGothic" panose="020D0604000000000000" pitchFamily="34" charset="-127"/>
                <a:ea typeface="NanumGothic" panose="020D0604000000000000" pitchFamily="34" charset="-127"/>
              </a:rPr>
              <a:t>제거</a:t>
            </a:r>
            <a:endParaRPr lang="en-US" altLang="ko-KR" sz="120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ex) antMatcher(“/user”).hasRole(</a:t>
            </a:r>
            <a:r>
              <a:rPr lang="ko-KR" altLang="en-US" sz="1200"/>
              <a:t>“</a:t>
            </a:r>
            <a:r>
              <a:rPr lang="en-US" altLang="ko-KR" sz="1200"/>
              <a:t>USER</a:t>
            </a:r>
            <a:r>
              <a:rPr lang="ko-KR" altLang="en-US" sz="1200"/>
              <a:t>＂</a:t>
            </a:r>
            <a:r>
              <a:rPr lang="en-US" altLang="ko-KR" sz="1200"/>
              <a:t>)</a:t>
            </a: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관리자 시스템 구축 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회원 관리 </a:t>
            </a:r>
            <a:r>
              <a:rPr lang="en-US" altLang="ko-KR" sz="1200" b="1"/>
              <a:t>– </a:t>
            </a:r>
            <a:r>
              <a:rPr lang="ko-KR" altLang="en-US" sz="1200" b="1"/>
              <a:t>권한 부여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권한 관리 </a:t>
            </a:r>
            <a:r>
              <a:rPr lang="en-US" altLang="ko-KR" sz="1200" b="1"/>
              <a:t>– </a:t>
            </a:r>
            <a:r>
              <a:rPr lang="ko-KR" altLang="en-US" sz="1200" b="1"/>
              <a:t>권한 생성</a:t>
            </a:r>
            <a:r>
              <a:rPr lang="en-US" altLang="ko-KR" sz="1200" b="1"/>
              <a:t>, </a:t>
            </a:r>
            <a:r>
              <a:rPr lang="ko-KR" altLang="en-US" sz="1200" b="1"/>
              <a:t>삭제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자원 관리 </a:t>
            </a:r>
            <a:r>
              <a:rPr lang="en-US" altLang="ko-KR" sz="1200" b="1"/>
              <a:t>– </a:t>
            </a:r>
            <a:r>
              <a:rPr lang="ko-KR" altLang="en-US" sz="1200" b="1"/>
              <a:t>자원 생성</a:t>
            </a:r>
            <a:r>
              <a:rPr lang="en-US" altLang="ko-KR" sz="1200" b="1"/>
              <a:t>, </a:t>
            </a:r>
            <a:r>
              <a:rPr lang="ko-KR" altLang="en-US" sz="1200" b="1"/>
              <a:t>삭제</a:t>
            </a:r>
            <a:r>
              <a:rPr lang="en-US" altLang="ko-KR" sz="1200" b="1"/>
              <a:t>, </a:t>
            </a:r>
            <a:r>
              <a:rPr lang="ko-KR" altLang="en-US" sz="1200" b="1"/>
              <a:t>수정</a:t>
            </a:r>
            <a:r>
              <a:rPr lang="en-US" altLang="ko-KR" sz="1200" b="1"/>
              <a:t>, </a:t>
            </a:r>
            <a:r>
              <a:rPr lang="ko-KR" altLang="en-US" sz="1200" b="1"/>
              <a:t>권한 매핑</a:t>
            </a:r>
            <a:endParaRPr lang="en-US" altLang="ko-KR" sz="1200" b="1"/>
          </a:p>
          <a:p>
            <a:pPr lvl="1">
              <a:spcBef>
                <a:spcPts val="600"/>
              </a:spcBef>
            </a:pP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권한 계층 구현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URL – Url </a:t>
            </a:r>
            <a:r>
              <a:rPr lang="ko-KR" altLang="en-US" sz="1200" b="1"/>
              <a:t>요청 시 인가 처리</a:t>
            </a:r>
            <a:endParaRPr lang="en-US" altLang="ko-KR" sz="1200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Method – </a:t>
            </a:r>
            <a:r>
              <a:rPr lang="ko-KR" altLang="en-US" sz="1200" b="1"/>
              <a:t>메소드 호출 시 인가 처리</a:t>
            </a:r>
            <a:endParaRPr lang="en-US" altLang="ko-KR" sz="1200" b="1"/>
          </a:p>
          <a:p>
            <a:pPr marL="770426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Method</a:t>
            </a:r>
          </a:p>
          <a:p>
            <a:pPr marL="770426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Pointcut</a:t>
            </a:r>
          </a:p>
        </p:txBody>
      </p:sp>
    </p:spTree>
    <p:extLst>
      <p:ext uri="{BB962C8B-B14F-4D97-AF65-F5344CB8AC3E}">
        <p14:creationId xmlns:p14="http://schemas.microsoft.com/office/powerpoint/2010/main" val="203093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47_TF10001108.potx" id="{3F4D466F-2E95-485C-97A8-7A840C6B88CE}" vid="{A086733F-FFD1-4E69-9A0E-40414DC78DC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purl.org/dc/dcmitype/"/>
    <ds:schemaRef ds:uri="http://schemas.microsoft.com/office/2006/metadata/properties"/>
    <ds:schemaRef ds:uri="http://www.w3.org/XML/1998/namespace"/>
    <ds:schemaRef ds:uri="http://purl.org/dc/elements/1.1/"/>
    <ds:schemaRef ds:uri="71af3243-3dd4-4a8d-8c0d-dd76da1f02a5"/>
    <ds:schemaRef ds:uri="http://schemas.microsoft.com/office/infopath/2007/PartnerControls"/>
    <ds:schemaRef ds:uri="http://schemas.microsoft.com/office/2006/documentManagement/types"/>
    <ds:schemaRef ds:uri="16c05727-aa75-4e4a-9b5f-8a80a1165891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2016 시작</Template>
  <TotalTime>0</TotalTime>
  <Words>5559</Words>
  <Application>Microsoft Macintosh PowerPoint</Application>
  <PresentationFormat>사용자 지정</PresentationFormat>
  <Paragraphs>1409</Paragraphs>
  <Slides>119</Slides>
  <Notes>117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119</vt:i4>
      </vt:variant>
    </vt:vector>
  </HeadingPairs>
  <TitlesOfParts>
    <vt:vector size="125" baseType="lpstr">
      <vt:lpstr>NanumGothic</vt:lpstr>
      <vt:lpstr>맑은 고딕</vt:lpstr>
      <vt:lpstr>Apple SD Gothic Neo</vt:lpstr>
      <vt:lpstr>Arial</vt:lpstr>
      <vt:lpstr>Wingdings</vt:lpstr>
      <vt:lpstr>WelcomeDoc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2019-10-23T00:11:53Z</dcterms:created>
  <dcterms:modified xsi:type="dcterms:W3CDTF">2022-11-21T08:37:57Z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