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77" r:id="rId3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</p:sldIdLst>
  <p:sldSz cx="9144000" cy="5143500"/>
  <p:notesSz cx="5143500" cy="9144000"/>
  <p:custDataLst>
    <p:tags r:id="rId2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29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4" Type="http://schemas.openxmlformats.org/officeDocument/2006/relationships/notesSlide" Target="../notesSlides/notesSlide13.xml"/><Relationship Id="rId23" Type="http://schemas.openxmlformats.org/officeDocument/2006/relationships/slideLayout" Target="../slideLayouts/slideLayout1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1270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3100" y="16462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endParaRPr lang="en-US" sz="3750" dirty="0"/>
          </a:p>
        </p:txBody>
      </p:sp>
      <p:sp>
        <p:nvSpPr>
          <p:cNvPr id="5" name="Shape 2"/>
          <p:cNvSpPr/>
          <p:nvPr/>
        </p:nvSpPr>
        <p:spPr>
          <a:xfrm>
            <a:off x="571500" y="2976563"/>
            <a:ext cx="604838" cy="114300"/>
          </a:xfrm>
          <a:prstGeom prst="rect">
            <a:avLst/>
          </a:prstGeom>
          <a:solidFill>
            <a:srgbClr val="5438FF"/>
          </a:solidFill>
        </p:spPr>
      </p:sp>
      <p:sp>
        <p:nvSpPr>
          <p:cNvPr id="7" name="文本框 6"/>
          <p:cNvSpPr txBox="1"/>
          <p:nvPr/>
        </p:nvSpPr>
        <p:spPr>
          <a:xfrm>
            <a:off x="749300" y="1705272"/>
            <a:ext cx="6254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小型</a:t>
            </a: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企业资源计划</a:t>
            </a:r>
            <a:r>
              <a:rPr lang="en-US" altLang="zh-CN" sz="36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</a:t>
            </a:r>
            <a:endParaRPr lang="en-US" altLang="zh-CN" sz="3600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2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核心业务流程图</a:t>
            </a:r>
            <a:endParaRPr lang="zh-CN" altLang="en-US" sz="22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72" y="742950"/>
            <a:ext cx="3865428" cy="37386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数据库设计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275660" y="237490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</a:t>
            </a: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图表形式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4429125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216" y="441325"/>
            <a:ext cx="3594363" cy="42608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微服务设计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3345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核心服务模块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4429125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3616325" y="556260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dirty="0"/>
          </a:p>
        </p:txBody>
      </p:sp>
      <p:sp>
        <p:nvSpPr>
          <p:cNvPr id="7" name="Text 4"/>
          <p:cNvSpPr/>
          <p:nvPr>
            <p:custDataLst>
              <p:tags r:id="rId3"/>
            </p:custDataLst>
          </p:nvPr>
        </p:nvSpPr>
        <p:spPr>
          <a:xfrm>
            <a:off x="3616325" y="884873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用户服务</a:t>
            </a:r>
            <a:endParaRPr lang="en-US" sz="1200" dirty="0"/>
          </a:p>
        </p:txBody>
      </p:sp>
      <p:sp>
        <p:nvSpPr>
          <p:cNvPr id="8" name="Text 5"/>
          <p:cNvSpPr/>
          <p:nvPr>
            <p:custDataLst>
              <p:tags r:id="rId4"/>
            </p:custDataLst>
          </p:nvPr>
        </p:nvSpPr>
        <p:spPr>
          <a:xfrm>
            <a:off x="3616325" y="1132523"/>
            <a:ext cx="1881187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负责用户认证、权限管理，保障系统安全与个性化体验。</a:t>
            </a:r>
            <a:endParaRPr lang="en-US" sz="1050" dirty="0"/>
          </a:p>
        </p:txBody>
      </p:sp>
      <p:sp>
        <p:nvSpPr>
          <p:cNvPr id="9" name="Text 6"/>
          <p:cNvSpPr/>
          <p:nvPr>
            <p:custDataLst>
              <p:tags r:id="rId5"/>
            </p:custDataLst>
          </p:nvPr>
        </p:nvSpPr>
        <p:spPr>
          <a:xfrm>
            <a:off x="888683" y="1916430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dirty="0"/>
          </a:p>
        </p:txBody>
      </p:sp>
      <p:sp>
        <p:nvSpPr>
          <p:cNvPr id="10" name="Text 7"/>
          <p:cNvSpPr/>
          <p:nvPr>
            <p:custDataLst>
              <p:tags r:id="rId6"/>
            </p:custDataLst>
          </p:nvPr>
        </p:nvSpPr>
        <p:spPr>
          <a:xfrm>
            <a:off x="888683" y="2275523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客户关系管理</a:t>
            </a:r>
            <a:endParaRPr lang="en-US" sz="1200" dirty="0"/>
          </a:p>
        </p:txBody>
      </p:sp>
      <p:sp>
        <p:nvSpPr>
          <p:cNvPr id="11" name="Text 8"/>
          <p:cNvSpPr/>
          <p:nvPr>
            <p:custDataLst>
              <p:tags r:id="rId7"/>
            </p:custDataLst>
          </p:nvPr>
        </p:nvSpPr>
        <p:spPr>
          <a:xfrm>
            <a:off x="882968" y="2488248"/>
            <a:ext cx="1881187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维护客户信息，处理订单，增强客户关系，提升满意度。</a:t>
            </a:r>
            <a:endParaRPr lang="en-US" sz="1050" dirty="0"/>
          </a:p>
        </p:txBody>
      </p:sp>
      <p:sp>
        <p:nvSpPr>
          <p:cNvPr id="12" name="Text 9"/>
          <p:cNvSpPr/>
          <p:nvPr>
            <p:custDataLst>
              <p:tags r:id="rId8"/>
            </p:custDataLst>
          </p:nvPr>
        </p:nvSpPr>
        <p:spPr>
          <a:xfrm>
            <a:off x="3616325" y="3332163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0"/>
          <p:cNvSpPr/>
          <p:nvPr>
            <p:custDataLst>
              <p:tags r:id="rId9"/>
            </p:custDataLst>
          </p:nvPr>
        </p:nvSpPr>
        <p:spPr>
          <a:xfrm>
            <a:off x="6395085" y="227584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库存管理</a:t>
            </a:r>
            <a:endParaRPr lang="en-US" sz="1200" dirty="0"/>
          </a:p>
        </p:txBody>
      </p:sp>
      <p:sp>
        <p:nvSpPr>
          <p:cNvPr id="14" name="Text 11"/>
          <p:cNvSpPr/>
          <p:nvPr>
            <p:custDataLst>
              <p:tags r:id="rId10"/>
            </p:custDataLst>
          </p:nvPr>
        </p:nvSpPr>
        <p:spPr>
          <a:xfrm>
            <a:off x="6343650" y="2488565"/>
            <a:ext cx="1881187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监控商品流动，优化库存水平，减少成本，提高效率。</a:t>
            </a:r>
            <a:endParaRPr lang="en-US" sz="1050" dirty="0"/>
          </a:p>
        </p:txBody>
      </p:sp>
      <p:sp>
        <p:nvSpPr>
          <p:cNvPr id="15" name="Text 12"/>
          <p:cNvSpPr/>
          <p:nvPr>
            <p:custDataLst>
              <p:tags r:id="rId11"/>
            </p:custDataLst>
          </p:nvPr>
        </p:nvSpPr>
        <p:spPr>
          <a:xfrm>
            <a:off x="3616008" y="1914208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200" dirty="0"/>
          </a:p>
        </p:txBody>
      </p:sp>
      <p:sp>
        <p:nvSpPr>
          <p:cNvPr id="16" name="Text 13"/>
          <p:cNvSpPr/>
          <p:nvPr>
            <p:custDataLst>
              <p:tags r:id="rId12"/>
            </p:custDataLst>
          </p:nvPr>
        </p:nvSpPr>
        <p:spPr>
          <a:xfrm>
            <a:off x="3616008" y="2240915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订单处理</a:t>
            </a:r>
            <a:endParaRPr lang="en-US" sz="1200" dirty="0"/>
          </a:p>
        </p:txBody>
      </p:sp>
      <p:sp>
        <p:nvSpPr>
          <p:cNvPr id="17" name="Text 14"/>
          <p:cNvSpPr/>
          <p:nvPr>
            <p:custDataLst>
              <p:tags r:id="rId13"/>
            </p:custDataLst>
          </p:nvPr>
        </p:nvSpPr>
        <p:spPr>
          <a:xfrm>
            <a:off x="3616008" y="2488565"/>
            <a:ext cx="1881187" cy="4191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接收并跟踪订单状态，确保及时响应，满足客户需求。</a:t>
            </a:r>
            <a:endParaRPr lang="en-US" sz="1050" dirty="0"/>
          </a:p>
        </p:txBody>
      </p:sp>
      <p:sp>
        <p:nvSpPr>
          <p:cNvPr id="19" name="Text 9"/>
          <p:cNvSpPr/>
          <p:nvPr>
            <p:custDataLst>
              <p:tags r:id="rId14"/>
            </p:custDataLst>
          </p:nvPr>
        </p:nvSpPr>
        <p:spPr>
          <a:xfrm>
            <a:off x="6389370" y="1914208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dirty="0"/>
          </a:p>
        </p:txBody>
      </p:sp>
      <p:sp>
        <p:nvSpPr>
          <p:cNvPr id="21" name="Text 10"/>
          <p:cNvSpPr/>
          <p:nvPr>
            <p:custDataLst>
              <p:tags r:id="rId15"/>
            </p:custDataLst>
          </p:nvPr>
        </p:nvSpPr>
        <p:spPr>
          <a:xfrm>
            <a:off x="3616325" y="358648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财务</a:t>
            </a: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管理</a:t>
            </a:r>
            <a:endParaRPr lang="en-US" sz="1200" dirty="0"/>
          </a:p>
        </p:txBody>
      </p:sp>
      <p:sp>
        <p:nvSpPr>
          <p:cNvPr id="22" name="文本框 21"/>
          <p:cNvSpPr txBox="1"/>
          <p:nvPr>
            <p:custDataLst>
              <p:tags r:id="rId16"/>
            </p:custDataLst>
          </p:nvPr>
        </p:nvSpPr>
        <p:spPr>
          <a:xfrm>
            <a:off x="3549015" y="3836035"/>
            <a:ext cx="1871345" cy="5105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记录财务活动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，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生成报表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，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确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保财务透明度。</a:t>
            </a:r>
            <a:endParaRPr lang="en-US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32" name="圆角矩形 31"/>
          <p:cNvSpPr/>
          <p:nvPr>
            <p:custDataLst>
              <p:tags r:id="rId17"/>
            </p:custDataLst>
          </p:nvPr>
        </p:nvSpPr>
        <p:spPr>
          <a:xfrm>
            <a:off x="844550" y="1881505"/>
            <a:ext cx="1879600" cy="111760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>
            <p:custDataLst>
              <p:tags r:id="rId18"/>
            </p:custDataLst>
          </p:nvPr>
        </p:nvSpPr>
        <p:spPr>
          <a:xfrm>
            <a:off x="3616325" y="556260"/>
            <a:ext cx="1880870" cy="99568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>
            <p:custDataLst>
              <p:tags r:id="rId19"/>
            </p:custDataLst>
          </p:nvPr>
        </p:nvSpPr>
        <p:spPr>
          <a:xfrm>
            <a:off x="6349365" y="1881505"/>
            <a:ext cx="1804035" cy="111823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>
            <p:custDataLst>
              <p:tags r:id="rId20"/>
            </p:custDataLst>
          </p:nvPr>
        </p:nvSpPr>
        <p:spPr>
          <a:xfrm>
            <a:off x="3616325" y="1881505"/>
            <a:ext cx="1886585" cy="1121410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圆角矩形 35"/>
          <p:cNvSpPr/>
          <p:nvPr>
            <p:custDataLst>
              <p:tags r:id="rId21"/>
            </p:custDataLst>
          </p:nvPr>
        </p:nvSpPr>
        <p:spPr>
          <a:xfrm>
            <a:off x="3616960" y="3349625"/>
            <a:ext cx="1885315" cy="1014095"/>
          </a:xfrm>
          <a:prstGeom prst="round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3" idx="1"/>
          </p:cNvCxnSpPr>
          <p:nvPr>
            <p:custDataLst>
              <p:tags r:id="rId22"/>
            </p:custDataLst>
          </p:nvPr>
        </p:nvCxnSpPr>
        <p:spPr>
          <a:xfrm flipH="1">
            <a:off x="1785620" y="1054100"/>
            <a:ext cx="1830705" cy="82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3" idx="2"/>
            <a:endCxn id="35" idx="0"/>
          </p:cNvCxnSpPr>
          <p:nvPr/>
        </p:nvCxnSpPr>
        <p:spPr>
          <a:xfrm>
            <a:off x="4556760" y="1551940"/>
            <a:ext cx="3175" cy="329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33" idx="3"/>
            <a:endCxn id="34" idx="0"/>
          </p:cNvCxnSpPr>
          <p:nvPr/>
        </p:nvCxnSpPr>
        <p:spPr>
          <a:xfrm>
            <a:off x="5497195" y="1054100"/>
            <a:ext cx="1754505" cy="827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5" idx="3"/>
            <a:endCxn id="34" idx="1"/>
          </p:cNvCxnSpPr>
          <p:nvPr/>
        </p:nvCxnSpPr>
        <p:spPr>
          <a:xfrm flipV="1">
            <a:off x="5502910" y="2440940"/>
            <a:ext cx="846455" cy="1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5" idx="1"/>
            <a:endCxn id="32" idx="3"/>
          </p:cNvCxnSpPr>
          <p:nvPr/>
        </p:nvCxnSpPr>
        <p:spPr>
          <a:xfrm flipH="1" flipV="1">
            <a:off x="2724150" y="2440305"/>
            <a:ext cx="892175" cy="1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5" idx="2"/>
            <a:endCxn id="36" idx="0"/>
          </p:cNvCxnSpPr>
          <p:nvPr/>
        </p:nvCxnSpPr>
        <p:spPr>
          <a:xfrm>
            <a:off x="4559935" y="3002915"/>
            <a:ext cx="0" cy="3467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4" idx="2"/>
            <a:endCxn id="36" idx="3"/>
          </p:cNvCxnSpPr>
          <p:nvPr/>
        </p:nvCxnSpPr>
        <p:spPr>
          <a:xfrm flipH="1">
            <a:off x="5502275" y="2999740"/>
            <a:ext cx="1749425" cy="857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2" idx="2"/>
          </p:cNvCxnSpPr>
          <p:nvPr/>
        </p:nvCxnSpPr>
        <p:spPr>
          <a:xfrm>
            <a:off x="1784350" y="2999105"/>
            <a:ext cx="1832610" cy="857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微服务设计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88950" y="161925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User Service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488950" y="1866899"/>
            <a:ext cx="4794250" cy="11842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用户注册：允许新用户注册账户，需要输入用户名、密码、邮箱等基本信息。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用户登录：支持用户通过用户名和密码登录系统。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密码找回与重置：提供忘记密码功能，通过邮箱验证后可以重设密码。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权限管理：定义不同角色（如管理员、普通用户等），并分配相应的权限。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用户信息管理：允许用户查看和编辑个人资料。</a:t>
            </a:r>
            <a:endParaRPr lang="en-US" sz="1050" dirty="0"/>
          </a:p>
        </p:txBody>
      </p:sp>
      <p:sp>
        <p:nvSpPr>
          <p:cNvPr id="14" name="文本框 13"/>
          <p:cNvSpPr txBox="1"/>
          <p:nvPr/>
        </p:nvSpPr>
        <p:spPr>
          <a:xfrm>
            <a:off x="5368925" y="478393"/>
            <a:ext cx="35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拟采用的微服务框架：</a:t>
            </a:r>
            <a:r>
              <a:rPr lang="en-US" altLang="zh-CN" dirty="0" err="1"/>
              <a:t>springcloud</a:t>
            </a:r>
            <a:endParaRPr lang="en-US" altLang="zh-CN" dirty="0"/>
          </a:p>
        </p:txBody>
      </p:sp>
      <p:sp>
        <p:nvSpPr>
          <p:cNvPr id="18" name="Text 3"/>
          <p:cNvSpPr/>
          <p:nvPr/>
        </p:nvSpPr>
        <p:spPr>
          <a:xfrm>
            <a:off x="488950" y="3313113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CRM Service</a:t>
            </a:r>
            <a:endParaRPr lang="en-US" sz="1200" dirty="0"/>
          </a:p>
        </p:txBody>
      </p:sp>
      <p:sp>
        <p:nvSpPr>
          <p:cNvPr id="19" name="Text 4"/>
          <p:cNvSpPr/>
          <p:nvPr/>
        </p:nvSpPr>
        <p:spPr>
          <a:xfrm>
            <a:off x="488950" y="3560762"/>
            <a:ext cx="4794250" cy="11842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客户信息管理：添加、编辑、删除客户信息，包括姓名、联系方式、地址等。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客户分类：根据客户需求或行业类型对客户进行分类。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订单管理：创建、编辑和删除客户订单，查看订单详情。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客户互动记录：记录与客户的沟通历史，如电话交谈、邮件往来等。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客户满意度调查：定期对客户进行满意度调查，收集反馈意见。</a:t>
            </a:r>
            <a:endParaRPr lang="en-US" sz="1050" dirty="0"/>
          </a:p>
        </p:txBody>
      </p:sp>
      <p:sp>
        <p:nvSpPr>
          <p:cNvPr id="9" name="Text 3"/>
          <p:cNvSpPr/>
          <p:nvPr/>
        </p:nvSpPr>
        <p:spPr>
          <a:xfrm>
            <a:off x="5283200" y="2466975"/>
            <a:ext cx="2514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Financial Management Service</a:t>
            </a:r>
            <a:endParaRPr lang="en-US" sz="1200" dirty="0"/>
          </a:p>
        </p:txBody>
      </p:sp>
      <p:sp>
        <p:nvSpPr>
          <p:cNvPr id="10" name="Text 4"/>
          <p:cNvSpPr/>
          <p:nvPr/>
        </p:nvSpPr>
        <p:spPr>
          <a:xfrm>
            <a:off x="5283200" y="2714624"/>
            <a:ext cx="3606800" cy="119380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收支记录：记录企业的所有收入和支出情况，支持分类统计。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发票管理：管理发票的开具、接收和存储。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费用报销：处理员工的费用报销申请，审核并记录报销信息。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财务报表：生成各类财务报表，如利润表、资产负债表等。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成本控制：监控企业的各项成本，提出成本优化建议。</a:t>
            </a:r>
            <a:endParaRPr lang="en-US" sz="10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微服务设计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88950" y="1619250"/>
            <a:ext cx="2514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Inventory Management Service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488950" y="1866899"/>
            <a:ext cx="4794250" cy="16240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商品信息管理：录入商品的基本信息，如名称、描述、供应商、成本价、销售价等。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商品分类：按类别组织商品，方便查找和管理。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入库操作：记录商品入库的信息，包括数量、日期、供应商等。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出库操作：记录商品出库的信息，如数量、日期、去向等。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库存查询：提供实时库存查询功能，支持按条件筛选。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库存预警：设置库存上下限，当库存量低于或高于设定值时自动发出警告。</a:t>
            </a:r>
            <a:endParaRPr lang="en-US" sz="1050" dirty="0"/>
          </a:p>
        </p:txBody>
      </p:sp>
      <p:sp>
        <p:nvSpPr>
          <p:cNvPr id="14" name="文本框 13"/>
          <p:cNvSpPr txBox="1"/>
          <p:nvPr/>
        </p:nvSpPr>
        <p:spPr>
          <a:xfrm>
            <a:off x="5368925" y="478393"/>
            <a:ext cx="358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拟采用的微服务框架：</a:t>
            </a:r>
            <a:r>
              <a:rPr lang="en-US" altLang="zh-CN" dirty="0" err="1"/>
              <a:t>springcloud</a:t>
            </a:r>
            <a:endParaRPr lang="en-US" altLang="zh-CN" dirty="0"/>
          </a:p>
        </p:txBody>
      </p:sp>
      <p:sp>
        <p:nvSpPr>
          <p:cNvPr id="18" name="Text 3"/>
          <p:cNvSpPr/>
          <p:nvPr/>
        </p:nvSpPr>
        <p:spPr>
          <a:xfrm>
            <a:off x="6470650" y="3173412"/>
            <a:ext cx="2184400" cy="247649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Order Processing Service</a:t>
            </a:r>
            <a:endParaRPr lang="en-US" sz="1200" dirty="0"/>
          </a:p>
        </p:txBody>
      </p:sp>
      <p:sp>
        <p:nvSpPr>
          <p:cNvPr id="19" name="Text 4"/>
          <p:cNvSpPr/>
          <p:nvPr/>
        </p:nvSpPr>
        <p:spPr>
          <a:xfrm>
            <a:off x="3778250" y="3421061"/>
            <a:ext cx="4794250" cy="11842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用户注册：允许新用户注册账户，需要输入用户名、密码、邮箱等基本信息。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用户登录：支持用户通过用户名和密码登录系统。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密码找回与重置：提供忘记密码功能，通过邮箱验证后可以重设密码。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权限管理：定义不同角色（如管理员、普通用户等），并分配相应的权限。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用户信息管理：允许用户查看和编辑个人资料。</a:t>
            </a:r>
            <a:endParaRPr lang="en-US" sz="10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开放服务接入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22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开放服务接入</a:t>
            </a:r>
            <a:endParaRPr lang="zh-CN" altLang="en-US" sz="22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939800" y="2120899"/>
            <a:ext cx="920750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Nacos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1670050" y="2076450"/>
            <a:ext cx="1930400" cy="361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服务发现与配置管理</a:t>
            </a:r>
            <a:endParaRPr lang="en-US" sz="1050" dirty="0"/>
          </a:p>
        </p:txBody>
      </p:sp>
      <p:sp>
        <p:nvSpPr>
          <p:cNvPr id="21" name="Text 3"/>
          <p:cNvSpPr/>
          <p:nvPr/>
        </p:nvSpPr>
        <p:spPr>
          <a:xfrm>
            <a:off x="971342" y="2749549"/>
            <a:ext cx="920750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endParaRPr lang="en-US" sz="1200" dirty="0"/>
          </a:p>
        </p:txBody>
      </p:sp>
      <p:sp>
        <p:nvSpPr>
          <p:cNvPr id="22" name="Text 4"/>
          <p:cNvSpPr/>
          <p:nvPr/>
        </p:nvSpPr>
        <p:spPr>
          <a:xfrm>
            <a:off x="1670050" y="2701925"/>
            <a:ext cx="1930400" cy="361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内存数据存储（键值数据库）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3" name="Text 3"/>
          <p:cNvSpPr/>
          <p:nvPr/>
        </p:nvSpPr>
        <p:spPr>
          <a:xfrm>
            <a:off x="698499" y="3419475"/>
            <a:ext cx="1332467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>
              <a:lnSpc>
                <a:spcPts val="1650"/>
              </a:lnSpc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Elasticsearch</a:t>
            </a:r>
            <a:endParaRPr lang="en-US" altLang="zh-CN" sz="1200" dirty="0"/>
          </a:p>
        </p:txBody>
      </p:sp>
      <p:sp>
        <p:nvSpPr>
          <p:cNvPr id="24" name="Text 4"/>
          <p:cNvSpPr/>
          <p:nvPr/>
        </p:nvSpPr>
        <p:spPr>
          <a:xfrm>
            <a:off x="1670050" y="3375026"/>
            <a:ext cx="1930400" cy="361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分布式搜索引擎</a:t>
            </a:r>
            <a:endParaRPr lang="en-US" altLang="zh-CN" sz="1050" dirty="0"/>
          </a:p>
        </p:txBody>
      </p:sp>
      <p:sp>
        <p:nvSpPr>
          <p:cNvPr id="25" name="Text 3"/>
          <p:cNvSpPr/>
          <p:nvPr/>
        </p:nvSpPr>
        <p:spPr>
          <a:xfrm>
            <a:off x="819149" y="4019550"/>
            <a:ext cx="1003093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RabbitMQ</a:t>
            </a:r>
            <a:endParaRPr lang="en-US" sz="1200" dirty="0"/>
          </a:p>
        </p:txBody>
      </p:sp>
      <p:sp>
        <p:nvSpPr>
          <p:cNvPr id="26" name="Text 4"/>
          <p:cNvSpPr/>
          <p:nvPr/>
        </p:nvSpPr>
        <p:spPr>
          <a:xfrm>
            <a:off x="1670050" y="3975101"/>
            <a:ext cx="1930400" cy="361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消息中间件</a:t>
            </a:r>
            <a:endParaRPr lang="en-US" altLang="zh-CN" sz="1050" dirty="0"/>
          </a:p>
        </p:txBody>
      </p:sp>
      <p:sp>
        <p:nvSpPr>
          <p:cNvPr id="27" name="Text 3"/>
          <p:cNvSpPr/>
          <p:nvPr/>
        </p:nvSpPr>
        <p:spPr>
          <a:xfrm>
            <a:off x="5302250" y="2076450"/>
            <a:ext cx="1003093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MySQL</a:t>
            </a:r>
            <a:endParaRPr lang="en-US" sz="1200" dirty="0"/>
          </a:p>
        </p:txBody>
      </p:sp>
      <p:sp>
        <p:nvSpPr>
          <p:cNvPr id="28" name="Text 4"/>
          <p:cNvSpPr/>
          <p:nvPr/>
        </p:nvSpPr>
        <p:spPr>
          <a:xfrm>
            <a:off x="6083301" y="2032001"/>
            <a:ext cx="1930400" cy="361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关系型数据库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9" name="Text 3"/>
          <p:cNvSpPr/>
          <p:nvPr/>
        </p:nvSpPr>
        <p:spPr>
          <a:xfrm>
            <a:off x="5346700" y="2746375"/>
            <a:ext cx="1003093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MinIO</a:t>
            </a:r>
            <a:endParaRPr lang="en-US" sz="1200" dirty="0"/>
          </a:p>
        </p:txBody>
      </p:sp>
      <p:sp>
        <p:nvSpPr>
          <p:cNvPr id="30" name="Text 4"/>
          <p:cNvSpPr/>
          <p:nvPr/>
        </p:nvSpPr>
        <p:spPr>
          <a:xfrm>
            <a:off x="6083301" y="2701926"/>
            <a:ext cx="1930400" cy="361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对象存储</a:t>
            </a:r>
            <a:endParaRPr lang="en-US" altLang="zh-CN" sz="1050" dirty="0"/>
          </a:p>
        </p:txBody>
      </p:sp>
      <p:sp>
        <p:nvSpPr>
          <p:cNvPr id="31" name="Text 3"/>
          <p:cNvSpPr/>
          <p:nvPr/>
        </p:nvSpPr>
        <p:spPr>
          <a:xfrm>
            <a:off x="4704317" y="3429000"/>
            <a:ext cx="1765300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Spring Cloud Gateway</a:t>
            </a:r>
            <a:endParaRPr lang="en-US" sz="1200" dirty="0"/>
          </a:p>
        </p:txBody>
      </p:sp>
      <p:sp>
        <p:nvSpPr>
          <p:cNvPr id="32" name="Text 4"/>
          <p:cNvSpPr/>
          <p:nvPr/>
        </p:nvSpPr>
        <p:spPr>
          <a:xfrm>
            <a:off x="6083301" y="3371851"/>
            <a:ext cx="1930400" cy="361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API 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网关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33" name="Text 3"/>
          <p:cNvSpPr/>
          <p:nvPr/>
        </p:nvSpPr>
        <p:spPr>
          <a:xfrm>
            <a:off x="5302250" y="4086225"/>
            <a:ext cx="1003093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Sa-Token</a:t>
            </a:r>
            <a:endParaRPr lang="en-US" sz="1200" dirty="0"/>
          </a:p>
        </p:txBody>
      </p:sp>
      <p:sp>
        <p:nvSpPr>
          <p:cNvPr id="34" name="Text 4"/>
          <p:cNvSpPr/>
          <p:nvPr/>
        </p:nvSpPr>
        <p:spPr>
          <a:xfrm>
            <a:off x="6083301" y="4041776"/>
            <a:ext cx="1930400" cy="3619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认证服务</a:t>
            </a:r>
            <a:endParaRPr lang="en-US" altLang="zh-CN" sz="1050" dirty="0"/>
          </a:p>
        </p:txBody>
      </p:sp>
      <p:sp>
        <p:nvSpPr>
          <p:cNvPr id="35" name="Text 3"/>
          <p:cNvSpPr/>
          <p:nvPr/>
        </p:nvSpPr>
        <p:spPr>
          <a:xfrm>
            <a:off x="8013701" y="4464051"/>
            <a:ext cx="362983" cy="24765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……</a:t>
            </a:r>
            <a:endParaRPr 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分工与进度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2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l="46" r="46"/>
          <a:stretch>
            <a:fillRect/>
          </a:stretch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3524250" y="67389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5" y="7453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问题分析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9929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524250" y="130254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13739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主要功能分析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16216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3524250" y="193119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990975" y="20026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数据库设计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2502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3524250" y="255984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3990975" y="26312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微服务设计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3990975" y="28789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8" name="Text 15"/>
          <p:cNvSpPr/>
          <p:nvPr/>
        </p:nvSpPr>
        <p:spPr>
          <a:xfrm>
            <a:off x="3524250" y="318849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875" dirty="0"/>
          </a:p>
        </p:txBody>
      </p:sp>
      <p:sp>
        <p:nvSpPr>
          <p:cNvPr id="19" name="Text 16"/>
          <p:cNvSpPr/>
          <p:nvPr/>
        </p:nvSpPr>
        <p:spPr>
          <a:xfrm>
            <a:off x="3990975" y="32599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开放服务接入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3990975" y="35075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21" name="Text 18"/>
          <p:cNvSpPr/>
          <p:nvPr/>
        </p:nvSpPr>
        <p:spPr>
          <a:xfrm>
            <a:off x="3524250" y="381714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5438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1875" dirty="0"/>
          </a:p>
        </p:txBody>
      </p:sp>
      <p:sp>
        <p:nvSpPr>
          <p:cNvPr id="22" name="Text 19"/>
          <p:cNvSpPr/>
          <p:nvPr/>
        </p:nvSpPr>
        <p:spPr>
          <a:xfrm>
            <a:off x="3990975" y="38885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分工与进度</a:t>
            </a:r>
            <a:endParaRPr lang="en-US" sz="1200" dirty="0"/>
          </a:p>
        </p:txBody>
      </p:sp>
      <p:sp>
        <p:nvSpPr>
          <p:cNvPr id="23" name="Text 20"/>
          <p:cNvSpPr/>
          <p:nvPr/>
        </p:nvSpPr>
        <p:spPr>
          <a:xfrm>
            <a:off x="3990975" y="41362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分工</a:t>
            </a:r>
            <a:endParaRPr lang="zh-CN" altLang="en-US" sz="22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6" name="Text 3"/>
          <p:cNvSpPr/>
          <p:nvPr>
            <p:custDataLst>
              <p:tags r:id="rId2"/>
            </p:custDataLst>
          </p:nvPr>
        </p:nvSpPr>
        <p:spPr>
          <a:xfrm>
            <a:off x="452120" y="913130"/>
            <a:ext cx="4327525" cy="844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·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王嘉豪：</a:t>
            </a:r>
            <a:r>
              <a:rPr lang="zh-CN" altLang="en-US" sz="1200">
                <a:sym typeface="+mn-ea"/>
              </a:rPr>
              <a:t>数据库设计，单元测试，网关微服务，库存管理模块</a:t>
            </a:r>
            <a:endParaRPr lang="zh-CN" altLang="en-US" sz="12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0" name="Text 7"/>
          <p:cNvSpPr/>
          <p:nvPr>
            <p:custDataLst>
              <p:tags r:id="rId3"/>
            </p:custDataLst>
          </p:nvPr>
        </p:nvSpPr>
        <p:spPr>
          <a:xfrm>
            <a:off x="452120" y="1696085"/>
            <a:ext cx="4357370" cy="68135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·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郑皓文：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集成测试，用户服务模块，订单处理模块</a:t>
            </a:r>
            <a:endParaRPr lang="zh-CN" altLang="en-US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3" name="Text 10"/>
          <p:cNvSpPr/>
          <p:nvPr>
            <p:custDataLst>
              <p:tags r:id="rId4"/>
            </p:custDataLst>
          </p:nvPr>
        </p:nvSpPr>
        <p:spPr>
          <a:xfrm>
            <a:off x="452120" y="2197100"/>
            <a:ext cx="4119880" cy="103251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·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洪嘉笛：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性能测试</a:t>
            </a: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</a:t>
            </a:r>
            <a:r>
              <a:rPr lang="zh-CN" altLang="en-US" sz="12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客户关系处理管理模块，财务管理模块</a:t>
            </a:r>
            <a:endParaRPr lang="zh-CN" altLang="en-US" sz="12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项目进度</a:t>
            </a:r>
            <a:endParaRPr lang="zh-CN" altLang="en-US" sz="22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3" name="Shape 4"/>
          <p:cNvSpPr/>
          <p:nvPr>
            <p:custDataLst>
              <p:tags r:id="rId2"/>
            </p:custDataLst>
          </p:nvPr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5438FF"/>
          </a:solidFill>
        </p:spPr>
      </p:sp>
      <p:sp>
        <p:nvSpPr>
          <p:cNvPr id="14" name="Shape 5"/>
          <p:cNvSpPr/>
          <p:nvPr>
            <p:custDataLst>
              <p:tags r:id="rId3"/>
            </p:custDataLst>
          </p:nvPr>
        </p:nvSpPr>
        <p:spPr>
          <a:xfrm>
            <a:off x="16470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</p:spPr>
      </p:sp>
      <p:sp>
        <p:nvSpPr>
          <p:cNvPr id="15" name="Shape 8"/>
          <p:cNvSpPr/>
          <p:nvPr>
            <p:custDataLst>
              <p:tags r:id="rId4"/>
            </p:custDataLst>
          </p:nvPr>
        </p:nvSpPr>
        <p:spPr>
          <a:xfrm>
            <a:off x="43648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</p:spPr>
      </p:sp>
      <p:sp>
        <p:nvSpPr>
          <p:cNvPr id="16" name="Shape 12"/>
          <p:cNvSpPr/>
          <p:nvPr>
            <p:custDataLst>
              <p:tags r:id="rId5"/>
            </p:custDataLst>
          </p:nvPr>
        </p:nvSpPr>
        <p:spPr>
          <a:xfrm>
            <a:off x="7082631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</p:spPr>
      </p:sp>
      <p:sp>
        <p:nvSpPr>
          <p:cNvPr id="17" name="文本框 16"/>
          <p:cNvSpPr txBox="1"/>
          <p:nvPr/>
        </p:nvSpPr>
        <p:spPr>
          <a:xfrm>
            <a:off x="948055" y="2647950"/>
            <a:ext cx="150812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建立项目共享管理库，创建各微服务模块与对应文件，创建数据库</a:t>
            </a:r>
            <a:endParaRPr lang="zh-CN" altLang="en-US" sz="1200"/>
          </a:p>
        </p:txBody>
      </p:sp>
      <p:sp>
        <p:nvSpPr>
          <p:cNvPr id="7" name="文本框 6"/>
          <p:cNvSpPr txBox="1"/>
          <p:nvPr/>
        </p:nvSpPr>
        <p:spPr>
          <a:xfrm>
            <a:off x="3665855" y="2647950"/>
            <a:ext cx="1508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各成员合理分工完成各自微服务内容并调试完成</a:t>
            </a:r>
            <a:endParaRPr lang="zh-CN" altLang="en-US" sz="1200"/>
          </a:p>
        </p:txBody>
      </p:sp>
      <p:sp>
        <p:nvSpPr>
          <p:cNvPr id="8" name="文本框 7"/>
          <p:cNvSpPr txBox="1"/>
          <p:nvPr/>
        </p:nvSpPr>
        <p:spPr>
          <a:xfrm>
            <a:off x="6383655" y="2647950"/>
            <a:ext cx="15081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集成整个</a:t>
            </a:r>
            <a:r>
              <a:rPr lang="en-US" altLang="zh-CN" sz="1200"/>
              <a:t>ERP</a:t>
            </a:r>
            <a:r>
              <a:rPr lang="zh-CN" altLang="en-US" sz="1200"/>
              <a:t>系统，验证各个微服务之间通信与集成点的稳定性，测试系统性能</a:t>
            </a:r>
            <a:endParaRPr lang="zh-CN" altLang="en-US" sz="1200"/>
          </a:p>
        </p:txBody>
      </p:sp>
      <p:sp>
        <p:nvSpPr>
          <p:cNvPr id="10" name="文本框 9"/>
          <p:cNvSpPr txBox="1"/>
          <p:nvPr/>
        </p:nvSpPr>
        <p:spPr>
          <a:xfrm>
            <a:off x="447675" y="1993900"/>
            <a:ext cx="250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2024.11.14-2024.11.16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251835" y="1993900"/>
            <a:ext cx="2334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2024.11.16-2024.12.20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5899785" y="1993900"/>
            <a:ext cx="2475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2024.12.20-2025.01.01</a:t>
            </a:r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5438FF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问题分析</a:t>
            </a:r>
            <a:endParaRPr lang="zh-CN" altLang="en-US" sz="37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altLang="zh-CN" sz="2250" b="1" dirty="0" err="1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项目背景</a:t>
            </a:r>
            <a:endParaRPr lang="en-US" altLang="zh-CN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06475" y="1549737"/>
            <a:ext cx="476250" cy="4762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244600" y="2025987"/>
            <a:ext cx="6654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在当今竞争激烈的商业环境中，小型企业面临着诸多挑战，包括资源有限、市场竞争激烈、客户需求多样化等。为了在市场中保持竞争力并实现可持续发展，小型企业需要高效、灵活地管理其内部资源，包括财务、库存、生产、销售以及人力资源等。然而，很多小型企业由于规模限制和资金限制，无法像大型企业那样投入大量资金购买昂贵的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ERP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（企业资源计划）系统。因此，开发一个适合小型企业需求的、成本效益高的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ERP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系统显得尤为重要。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133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要解决的问题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33400" y="2095500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信息孤岛问题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533400" y="2495550"/>
            <a:ext cx="8001000" cy="19050"/>
          </a:xfrm>
          <a:prstGeom prst="rect">
            <a:avLst/>
          </a:prstGeom>
          <a:solidFill>
            <a:srgbClr val="5438FF"/>
          </a:solidFill>
        </p:spPr>
      </p:sp>
      <p:sp>
        <p:nvSpPr>
          <p:cNvPr id="8" name="Shape 5"/>
          <p:cNvSpPr/>
          <p:nvPr/>
        </p:nvSpPr>
        <p:spPr>
          <a:xfrm>
            <a:off x="13073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</p:spPr>
      </p:sp>
      <p:sp>
        <p:nvSpPr>
          <p:cNvPr id="9" name="Text 6"/>
          <p:cNvSpPr/>
          <p:nvPr/>
        </p:nvSpPr>
        <p:spPr>
          <a:xfrm>
            <a:off x="533400" y="2824163"/>
            <a:ext cx="165735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小型企业各部门之间往往缺乏有效的信息共享机制，导致信息孤岛现象严重，影响决策效率。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2571750" y="2095500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资源管理效率低下</a:t>
            </a:r>
            <a:endParaRPr lang="en-US" sz="1200" dirty="0"/>
          </a:p>
        </p:txBody>
      </p:sp>
      <p:sp>
        <p:nvSpPr>
          <p:cNvPr id="11" name="Shape 8"/>
          <p:cNvSpPr/>
          <p:nvPr/>
        </p:nvSpPr>
        <p:spPr>
          <a:xfrm>
            <a:off x="33456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</p:spPr>
      </p:sp>
      <p:sp>
        <p:nvSpPr>
          <p:cNvPr id="12" name="Text 9"/>
          <p:cNvSpPr/>
          <p:nvPr/>
        </p:nvSpPr>
        <p:spPr>
          <a:xfrm>
            <a:off x="2571750" y="2719388"/>
            <a:ext cx="165735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由于资源有限，小型企业需要更加精细地管理其各项资源，但现有的管理工具和方法往往无法满足这一需求。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4610100" y="2095500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业务流程不规范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>
            <a:off x="538400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</p:spPr>
      </p:sp>
      <p:sp>
        <p:nvSpPr>
          <p:cNvPr id="15" name="Text 12"/>
          <p:cNvSpPr/>
          <p:nvPr/>
        </p:nvSpPr>
        <p:spPr>
          <a:xfrm>
            <a:off x="4610100" y="2719388"/>
            <a:ext cx="1657350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小型企业业务流程往往不够规范，导致工作效率低下，容易出错。</a:t>
            </a:r>
            <a:endParaRPr lang="en-US" sz="1050" dirty="0"/>
          </a:p>
        </p:txBody>
      </p:sp>
      <p:sp>
        <p:nvSpPr>
          <p:cNvPr id="16" name="Text 13"/>
          <p:cNvSpPr/>
          <p:nvPr/>
        </p:nvSpPr>
        <p:spPr>
          <a:xfrm>
            <a:off x="6648450" y="2095500"/>
            <a:ext cx="165735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成本控制困难</a:t>
            </a:r>
            <a:endParaRPr lang="en-US" sz="1200" dirty="0"/>
          </a:p>
        </p:txBody>
      </p:sp>
      <p:sp>
        <p:nvSpPr>
          <p:cNvPr id="17" name="Shape 14"/>
          <p:cNvSpPr/>
          <p:nvPr/>
        </p:nvSpPr>
        <p:spPr>
          <a:xfrm rot="5400000">
            <a:off x="8524875" y="2452688"/>
            <a:ext cx="119063" cy="104775"/>
          </a:xfrm>
          <a:prstGeom prst="triangle">
            <a:avLst/>
          </a:prstGeom>
          <a:solidFill>
            <a:srgbClr val="5438FF"/>
          </a:solidFill>
        </p:spPr>
      </p:sp>
      <p:sp>
        <p:nvSpPr>
          <p:cNvPr id="18" name="Shape 15"/>
          <p:cNvSpPr/>
          <p:nvPr/>
        </p:nvSpPr>
        <p:spPr>
          <a:xfrm>
            <a:off x="7422356" y="2457450"/>
            <a:ext cx="109538" cy="109538"/>
          </a:xfrm>
          <a:prstGeom prst="roundRect">
            <a:avLst>
              <a:gd name="adj" fmla="val 50000"/>
            </a:avLst>
          </a:prstGeom>
          <a:solidFill>
            <a:srgbClr val="5438FF"/>
          </a:solidFill>
        </p:spPr>
      </p:sp>
      <p:sp>
        <p:nvSpPr>
          <p:cNvPr id="19" name="Text 16"/>
          <p:cNvSpPr/>
          <p:nvPr/>
        </p:nvSpPr>
        <p:spPr>
          <a:xfrm>
            <a:off x="6648450" y="2824163"/>
            <a:ext cx="1657350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小型企业成本控制能力较弱，需要一套系统来帮助他们更好地控制成本，提高盈利能力。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项目目标分析</a:t>
            </a:r>
            <a:endParaRPr lang="zh-CN" altLang="en-US" sz="22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571500" y="1498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实现信息集成与共享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571500" y="1746250"/>
            <a:ext cx="1714500" cy="825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系统，将小型企业的各个部门的信息进行集成和共享，消除信息孤岛，提高决策效率。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2667000" y="1498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优化资源管理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2667000" y="1746250"/>
            <a:ext cx="1714500" cy="1066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提供全面的资源管理功能，包括库存管理、财务管理、人力资源管理等，帮助小型企业实现资源的精细化管理，提高资源利用效率。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4762500" y="1498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规范业务流程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62500" y="1746250"/>
            <a:ext cx="1714500" cy="654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系统对业务流程进行标准化和自动化，提高工作效率，减少人为错误。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6858000" y="14986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降低运营成本</a:t>
            </a:r>
            <a:endParaRPr lang="en-US" sz="1200" dirty="0"/>
          </a:p>
        </p:txBody>
      </p:sp>
      <p:sp>
        <p:nvSpPr>
          <p:cNvPr id="13" name="Text 10"/>
          <p:cNvSpPr/>
          <p:nvPr/>
        </p:nvSpPr>
        <p:spPr>
          <a:xfrm>
            <a:off x="6858000" y="1746249"/>
            <a:ext cx="1714500" cy="714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系统的自动化和集成功能，降低企业的运营成本，提高盈利能力。</a:t>
            </a:r>
            <a:endParaRPr lang="en-US" sz="1050" dirty="0"/>
          </a:p>
        </p:txBody>
      </p:sp>
      <p:sp>
        <p:nvSpPr>
          <p:cNvPr id="14" name="Text 3"/>
          <p:cNvSpPr/>
          <p:nvPr/>
        </p:nvSpPr>
        <p:spPr>
          <a:xfrm>
            <a:off x="571500" y="3216275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提供可扩展性和灵活性</a:t>
            </a:r>
            <a:endParaRPr lang="en-US" sz="1200" dirty="0"/>
          </a:p>
        </p:txBody>
      </p:sp>
      <p:sp>
        <p:nvSpPr>
          <p:cNvPr id="15" name="Text 4"/>
          <p:cNvSpPr/>
          <p:nvPr/>
        </p:nvSpPr>
        <p:spPr>
          <a:xfrm>
            <a:off x="571500" y="3463924"/>
            <a:ext cx="1714500" cy="10699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考虑到小型企业未来的发展需求，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系统需要具备可扩展性和灵活性，能够随着企业的发展进行功能扩展和定制化调整。</a:t>
            </a:r>
            <a:endParaRPr lang="en-US" sz="1050" dirty="0"/>
          </a:p>
        </p:txBody>
      </p:sp>
      <p:sp>
        <p:nvSpPr>
          <p:cNvPr id="16" name="Text 5"/>
          <p:cNvSpPr/>
          <p:nvPr/>
        </p:nvSpPr>
        <p:spPr>
          <a:xfrm>
            <a:off x="2667000" y="3216275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提高客户满意度</a:t>
            </a:r>
            <a:endParaRPr lang="en-US" sz="1200" dirty="0"/>
          </a:p>
        </p:txBody>
      </p:sp>
      <p:sp>
        <p:nvSpPr>
          <p:cNvPr id="17" name="Text 6"/>
          <p:cNvSpPr/>
          <p:nvPr/>
        </p:nvSpPr>
        <p:spPr>
          <a:xfrm>
            <a:off x="2667000" y="3463924"/>
            <a:ext cx="1714500" cy="7715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系统对客户信息进行管理和分析，了解客户需求，提供更加个性化的产品和服务，从而提高客户满意度。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8" name="Text 7"/>
          <p:cNvSpPr/>
          <p:nvPr/>
        </p:nvSpPr>
        <p:spPr>
          <a:xfrm>
            <a:off x="4762500" y="3216275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增强数据分析能力</a:t>
            </a:r>
            <a:endParaRPr lang="en-US" sz="1200" dirty="0"/>
          </a:p>
        </p:txBody>
      </p:sp>
      <p:sp>
        <p:nvSpPr>
          <p:cNvPr id="19" name="Text 8"/>
          <p:cNvSpPr/>
          <p:nvPr/>
        </p:nvSpPr>
        <p:spPr>
          <a:xfrm>
            <a:off x="4762500" y="3463924"/>
            <a:ext cx="1714500" cy="7778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提供强大的数据分析功能，帮助企业进行数据挖掘和分析，为企业的战略决策提供依据。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主要功能分析</a:t>
            </a:r>
            <a:endParaRPr lang="zh-CN" altLang="en-US" sz="37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666666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7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9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用户角色及其功能</a:t>
            </a:r>
            <a:endParaRPr lang="zh-CN" altLang="en-US" sz="22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20" name="Text 3"/>
          <p:cNvSpPr/>
          <p:nvPr/>
        </p:nvSpPr>
        <p:spPr>
          <a:xfrm>
            <a:off x="863600" y="1250951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系统管理员</a:t>
            </a:r>
            <a:endParaRPr lang="en-US" sz="1200" dirty="0"/>
          </a:p>
        </p:txBody>
      </p:sp>
      <p:sp>
        <p:nvSpPr>
          <p:cNvPr id="21" name="Text 4"/>
          <p:cNvSpPr/>
          <p:nvPr/>
        </p:nvSpPr>
        <p:spPr>
          <a:xfrm>
            <a:off x="863600" y="1498600"/>
            <a:ext cx="7150100" cy="53340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负责系统的安装、配置、维护和日常管理，确保系统的稳定性和安全性。同时，还需要监控系统的性能，及时处理各种故障，并管理用户权限，确保只有授权人员能够访问系统的特定功能和数据。</a:t>
            </a:r>
            <a:endParaRPr lang="en-US" sz="1050" dirty="0"/>
          </a:p>
        </p:txBody>
      </p:sp>
      <p:sp>
        <p:nvSpPr>
          <p:cNvPr id="22" name="Text 3"/>
          <p:cNvSpPr/>
          <p:nvPr/>
        </p:nvSpPr>
        <p:spPr>
          <a:xfrm>
            <a:off x="863600" y="23622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财务人员</a:t>
            </a:r>
            <a:endParaRPr lang="en-US" sz="1200" dirty="0"/>
          </a:p>
        </p:txBody>
      </p:sp>
      <p:sp>
        <p:nvSpPr>
          <p:cNvPr id="23" name="Text 4"/>
          <p:cNvSpPr/>
          <p:nvPr/>
        </p:nvSpPr>
        <p:spPr>
          <a:xfrm>
            <a:off x="863600" y="2609849"/>
            <a:ext cx="7150100" cy="53340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处理公司的财务数据，包括收入、支出、利润等方面的数据。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系统为财务人员提供会计、财务报表、成本控制等重要功能，以帮助他们更好地管理公司的财务数据，提高企业的财务管控能力。</a:t>
            </a:r>
            <a:endParaRPr lang="en-US" sz="1050" dirty="0"/>
          </a:p>
        </p:txBody>
      </p:sp>
      <p:sp>
        <p:nvSpPr>
          <p:cNvPr id="24" name="Text 3"/>
          <p:cNvSpPr/>
          <p:nvPr/>
        </p:nvSpPr>
        <p:spPr>
          <a:xfrm>
            <a:off x="863600" y="3473449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系统管理员</a:t>
            </a:r>
            <a:endParaRPr lang="en-US" sz="1200" dirty="0"/>
          </a:p>
        </p:txBody>
      </p:sp>
      <p:sp>
        <p:nvSpPr>
          <p:cNvPr id="25" name="Text 4"/>
          <p:cNvSpPr/>
          <p:nvPr/>
        </p:nvSpPr>
        <p:spPr>
          <a:xfrm>
            <a:off x="863600" y="3721098"/>
            <a:ext cx="7150100" cy="53340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通过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系统实时获取库存信息，制定合理的采购计划，优化采购策略，确保物料的及时供应和质量。同时，还可以管理供应商信息，跟踪采购订单的状态等。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用户角色及其功能</a:t>
            </a:r>
            <a:endParaRPr lang="zh-CN" altLang="en-US" sz="225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3" name="Text 3"/>
          <p:cNvSpPr/>
          <p:nvPr/>
        </p:nvSpPr>
        <p:spPr>
          <a:xfrm>
            <a:off x="863600" y="1250951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销售人员</a:t>
            </a:r>
            <a:endParaRPr lang="en-US" sz="1200" dirty="0"/>
          </a:p>
        </p:txBody>
      </p:sp>
      <p:sp>
        <p:nvSpPr>
          <p:cNvPr id="4" name="Text 4"/>
          <p:cNvSpPr/>
          <p:nvPr/>
        </p:nvSpPr>
        <p:spPr>
          <a:xfrm>
            <a:off x="863600" y="1498600"/>
            <a:ext cx="7150100" cy="53340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利用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系统跟踪销售订单的状态，管理客户信息和销售活动。通过系统提供的数据分析工具，销售人员可以制定销售策略，提升销售业绩。此外，还可以处理销售退货、售后管理等事务。</a:t>
            </a:r>
            <a:endParaRPr lang="en-US" sz="1050" dirty="0"/>
          </a:p>
        </p:txBody>
      </p:sp>
      <p:sp>
        <p:nvSpPr>
          <p:cNvPr id="5" name="Text 3"/>
          <p:cNvSpPr/>
          <p:nvPr/>
        </p:nvSpPr>
        <p:spPr>
          <a:xfrm>
            <a:off x="863600" y="2362200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库存管理人员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863600" y="2609849"/>
            <a:ext cx="7150100" cy="53340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负责实时了解库存情况，进行库存分析和预测，确保库存的合理性和准确性。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系统提供入库管理、出库管理、调拨管理、盘点管理等功能，以支持库存管理人员的日常工作。</a:t>
            </a:r>
            <a:endParaRPr lang="en-US" sz="1050" dirty="0"/>
          </a:p>
        </p:txBody>
      </p:sp>
      <p:sp>
        <p:nvSpPr>
          <p:cNvPr id="7" name="Text 3"/>
          <p:cNvSpPr/>
          <p:nvPr/>
        </p:nvSpPr>
        <p:spPr>
          <a:xfrm>
            <a:off x="863600" y="3473449"/>
            <a:ext cx="1714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人力资源专员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863600" y="3721098"/>
            <a:ext cx="7150100" cy="533401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需要对员工信息和薪酬等数据进行管理。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ERP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系统提供了完善的人力资源管理功能，可以轻松处理员工福利、培训和出勤等方面的信息，协助企业进行人力资源管理。</a:t>
            </a:r>
            <a:endParaRPr lang="en-US" sz="105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10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11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12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13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14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15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16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17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18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19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2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20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21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22.xml><?xml version="1.0" encoding="utf-8"?>
<p:tagLst xmlns:p="http://schemas.openxmlformats.org/presentationml/2006/main">
  <p:tag name="KSO_WM_DIAGRAM_VIRTUALLY_FRAME" val="{&quot;height&quot;:82.12503937007872,&quot;left&quot;:42,&quot;top&quot;:165,&quot;width&quot;:630}"/>
</p:tagLst>
</file>

<file path=ppt/tags/tag23.xml><?xml version="1.0" encoding="utf-8"?>
<p:tagLst xmlns:p="http://schemas.openxmlformats.org/presentationml/2006/main">
  <p:tag name="KSO_WM_DIAGRAM_VIRTUALLY_FRAME" val="{&quot;height&quot;:82.12503937007872,&quot;left&quot;:42,&quot;top&quot;:165,&quot;width&quot;:630}"/>
</p:tagLst>
</file>

<file path=ppt/tags/tag24.xml><?xml version="1.0" encoding="utf-8"?>
<p:tagLst xmlns:p="http://schemas.openxmlformats.org/presentationml/2006/main">
  <p:tag name="KSO_WM_DIAGRAM_VIRTUALLY_FRAME" val="{&quot;height&quot;:82.12503937007872,&quot;left&quot;:42,&quot;top&quot;:165,&quot;width&quot;:630}"/>
</p:tagLst>
</file>

<file path=ppt/tags/tag25.xml><?xml version="1.0" encoding="utf-8"?>
<p:tagLst xmlns:p="http://schemas.openxmlformats.org/presentationml/2006/main">
  <p:tag name="KSO_WM_DIAGRAM_VIRTUALLY_FRAME" val="{&quot;height&quot;:82.12503937007872,&quot;left&quot;:42,&quot;top&quot;:165,&quot;width&quot;:630}"/>
</p:tagLst>
</file>

<file path=ppt/tags/tag26.xml><?xml version="1.0" encoding="utf-8"?>
<p:tagLst xmlns:p="http://schemas.openxmlformats.org/presentationml/2006/main">
  <p:tag name="KSO_WM_DIAGRAM_VIRTUALLY_FRAME" val="{&quot;height&quot;:82.12503937007872,&quot;left&quot;:42,&quot;top&quot;:165,&quot;width&quot;:630}"/>
</p:tagLst>
</file>

<file path=ppt/tags/tag27.xml><?xml version="1.0" encoding="utf-8"?>
<p:tagLst xmlns:p="http://schemas.openxmlformats.org/presentationml/2006/main">
  <p:tag name="KSO_WM_DIAGRAM_VIRTUALLY_FRAME" val="{&quot;height&quot;:82.12503937007872,&quot;left&quot;:42,&quot;top&quot;:165,&quot;width&quot;:630}"/>
</p:tagLst>
</file>

<file path=ppt/tags/tag28.xml><?xml version="1.0" encoding="utf-8"?>
<p:tagLst xmlns:p="http://schemas.openxmlformats.org/presentationml/2006/main">
  <p:tag name="KSO_WM_DIAGRAM_VIRTUALLY_FRAME" val="{&quot;height&quot;:82.12503937007872,&quot;left&quot;:42,&quot;top&quot;:165,&quot;width&quot;:630}"/>
</p:tagLst>
</file>

<file path=ppt/tags/tag29.xml><?xml version="1.0" encoding="utf-8"?>
<p:tagLst xmlns:p="http://schemas.openxmlformats.org/presentationml/2006/main">
  <p:tag name="commondata" val="eyJoZGlkIjoiYjJjOTQxYzhjODMyMDAzZmE0MDJkMWFkNmJlNDkwYTUifQ=="/>
</p:tagLst>
</file>

<file path=ppt/tags/tag3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4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5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6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7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8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ags/tag9.xml><?xml version="1.0" encoding="utf-8"?>
<p:tagLst xmlns:p="http://schemas.openxmlformats.org/presentationml/2006/main">
  <p:tag name="KSO_WM_DIAGRAM_VIRTUALLY_FRAME" val="{&quot;height&quot;:310.15,&quot;left&quot;:21.075039370078777,&quot;top&quot;:43.8,&quot;width&quot;:652.1249606299212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2809</Words>
  <Application>WPS 演示</Application>
  <PresentationFormat>On-screen Show (16:9)</PresentationFormat>
  <Paragraphs>280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微软雅黑</vt:lpstr>
      <vt:lpstr>Calibri</vt:lpstr>
      <vt:lpstr>Arial Unicode MS</vt:lpstr>
      <vt:lpstr>等线</vt:lpstr>
      <vt:lpstr>-apple-system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rick</cp:lastModifiedBy>
  <cp:revision>4</cp:revision>
  <dcterms:created xsi:type="dcterms:W3CDTF">2024-11-16T09:28:00Z</dcterms:created>
  <dcterms:modified xsi:type="dcterms:W3CDTF">2024-11-17T14:18:13Z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931131C88922465D9634F51D9E6E508A_12</vt:lpwstr>
  </property>
  <property fmtid="{D5CDD505-2E9C-101B-9397-08002B2CF9AE}" pid="3" name="KSOProductBuildVer">
    <vt:lpwstr>2052-12.1.0.18608</vt:lpwstr>
  </property>
</Properties>
</file>