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77" r:id="rId5"/>
    <p:sldId id="259" r:id="rId6"/>
    <p:sldId id="260" r:id="rId7"/>
    <p:sldId id="261" r:id="rId8"/>
    <p:sldId id="262" r:id="rId9"/>
    <p:sldId id="278" r:id="rId10"/>
    <p:sldId id="263" r:id="rId11"/>
    <p:sldId id="264" r:id="rId12"/>
    <p:sldId id="265" r:id="rId13"/>
    <p:sldId id="267" r:id="rId14"/>
    <p:sldId id="279" r:id="rId15"/>
    <p:sldId id="266" r:id="rId16"/>
    <p:sldId id="270" r:id="rId17"/>
    <p:sldId id="269" r:id="rId18"/>
    <p:sldId id="273" r:id="rId19"/>
    <p:sldId id="271" r:id="rId20"/>
    <p:sldId id="272" r:id="rId21"/>
    <p:sldId id="276" r:id="rId2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100" d="100"/>
          <a:sy n="100" d="100"/>
        </p:scale>
        <p:origin x="368" y="3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4557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779D3-FFC8-45DA-D723-CC3E874E9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52C391-B5D8-F612-02ED-CE77A7409B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F559D0-38BB-C39B-78C1-8F9F43186D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1CB97-ECC7-CD6A-1D60-00BCC160F2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111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95146-3BEF-25E7-C664-2F1CEDD97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40E387-0DEB-0A07-A13F-EAB27C70E1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D0EC02-9B5E-DB45-4C1A-C16E7C6D5F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3D859-3366-D89F-2F00-71B26BB6D2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24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-1270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73100" y="1646238"/>
            <a:ext cx="8001000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endParaRPr lang="en-US" sz="3750" dirty="0"/>
          </a:p>
        </p:txBody>
      </p:sp>
      <p:sp>
        <p:nvSpPr>
          <p:cNvPr id="5" name="Shape 2"/>
          <p:cNvSpPr/>
          <p:nvPr/>
        </p:nvSpPr>
        <p:spPr>
          <a:xfrm>
            <a:off x="571500" y="2976563"/>
            <a:ext cx="604838" cy="114300"/>
          </a:xfrm>
          <a:prstGeom prst="rect">
            <a:avLst/>
          </a:prstGeom>
          <a:solidFill>
            <a:srgbClr val="5438FF"/>
          </a:solidFill>
          <a:ln/>
        </p:spPr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F348E35-2F0C-8C48-D8E9-890388736618}"/>
              </a:ext>
            </a:extLst>
          </p:cNvPr>
          <p:cNvSpPr txBox="1"/>
          <p:nvPr/>
        </p:nvSpPr>
        <p:spPr>
          <a:xfrm>
            <a:off x="749300" y="1705272"/>
            <a:ext cx="6254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err="1"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小型</a:t>
            </a:r>
            <a:r>
              <a:rPr lang="zh-CN" altLang="en-US" sz="3600" b="1" dirty="0"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企业资源计划</a:t>
            </a:r>
            <a:r>
              <a:rPr lang="en-US" altLang="zh-CN" sz="3600" b="1" dirty="0" err="1"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系统</a:t>
            </a:r>
            <a:endParaRPr lang="en-US" altLang="zh-CN" sz="36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12" name="Text 1">
            <a:extLst>
              <a:ext uri="{FF2B5EF4-FFF2-40B4-BE49-F238E27FC236}">
                <a16:creationId xmlns:a16="http://schemas.microsoft.com/office/drawing/2014/main" id="{8419B301-742C-C2F4-0C1A-1332DC28D4DF}"/>
              </a:ext>
            </a:extLst>
          </p:cNvPr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zh-CN" altLang="en-US" sz="225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核心业务流程图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7CCC35D-095C-C109-C9F7-8AA0EEBDB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672" y="742950"/>
            <a:ext cx="3865428" cy="373869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314700"/>
            <a:ext cx="4762500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zh-CN" altLang="en-US" sz="375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数据库设计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666666">
              <a:alpha val="30000"/>
            </a:srgbClr>
          </a:solidFill>
          <a:ln/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FFFFFF">
                    <a:alpha val="70000"/>
                  </a:srgbClr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22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0" descr="preencoded.png">
            <a:extLst>
              <a:ext uri="{FF2B5EF4-FFF2-40B4-BE49-F238E27FC236}">
                <a16:creationId xmlns:a16="http://schemas.microsoft.com/office/drawing/2014/main" id="{35A25903-56DA-5B14-0D42-5D878ACB116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275660" y="2374900"/>
            <a:ext cx="40386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ER</a:t>
            </a:r>
            <a:r>
              <a:rPr lang="zh-CN" altLang="en-US" sz="225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图表形式</a:t>
            </a: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4429125" y="742950"/>
            <a:ext cx="40386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1C07FCE2-A0CB-D9D8-FF4A-7B68F4719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5216" y="441325"/>
            <a:ext cx="3594363" cy="42608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314700"/>
            <a:ext cx="4762500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zh-CN" altLang="en-US" sz="375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微服务设计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666666">
              <a:alpha val="30000"/>
            </a:srgbClr>
          </a:solidFill>
          <a:ln/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FFFFFF">
                    <a:alpha val="70000"/>
                  </a:srgbClr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04</a:t>
            </a:r>
            <a:endParaRPr lang="en-US" sz="22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702E0-6466-596D-AB15-BCA93E1E5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624DC6CA-EFCE-D52E-F15F-F759A89B762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1333500"/>
          </a:xfrm>
          <a:prstGeom prst="rect">
            <a:avLst/>
          </a:prstGeom>
        </p:spPr>
      </p:pic>
      <p:sp>
        <p:nvSpPr>
          <p:cNvPr id="4" name="Text 1">
            <a:extLst>
              <a:ext uri="{FF2B5EF4-FFF2-40B4-BE49-F238E27FC236}">
                <a16:creationId xmlns:a16="http://schemas.microsoft.com/office/drawing/2014/main" id="{429C2760-B9FC-8ED9-AAD0-87D9F2863461}"/>
              </a:ext>
            </a:extLst>
          </p:cNvPr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zh-CN" altLang="en-US" sz="225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微服务设计</a:t>
            </a:r>
            <a:endParaRPr lang="en-US" sz="225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8AC2F4CD-51F7-3904-A9CF-2B5DCA72EB19}"/>
              </a:ext>
            </a:extLst>
          </p:cNvPr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75FBAE01-61F0-C951-D224-81FE0CC4455D}"/>
              </a:ext>
            </a:extLst>
          </p:cNvPr>
          <p:cNvSpPr/>
          <p:nvPr/>
        </p:nvSpPr>
        <p:spPr>
          <a:xfrm>
            <a:off x="488950" y="1619250"/>
            <a:ext cx="1714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User Service</a:t>
            </a:r>
            <a:endParaRPr lang="en-US" sz="1200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90E7B4BE-98D8-61AA-11A5-0A3AED7B4645}"/>
              </a:ext>
            </a:extLst>
          </p:cNvPr>
          <p:cNvSpPr/>
          <p:nvPr/>
        </p:nvSpPr>
        <p:spPr>
          <a:xfrm>
            <a:off x="488950" y="1866899"/>
            <a:ext cx="4794250" cy="118427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用户注册：允许新用户注册账户，需要输入用户名、密码、邮箱等基本信息。</a:t>
            </a:r>
          </a:p>
          <a:p>
            <a:pPr marL="0" indent="0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用户登录：支持用户通过用户名和密码登录系统。</a:t>
            </a:r>
          </a:p>
          <a:p>
            <a:pPr marL="0" indent="0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密码找回与重置：提供忘记密码功能，通过邮箱验证后可以重设密码。</a:t>
            </a:r>
          </a:p>
          <a:p>
            <a:pPr marL="0" indent="0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权限管理：定义不同角色（如管理员、普通用户等），并分配相应的权限。</a:t>
            </a:r>
          </a:p>
          <a:p>
            <a:pPr marL="0" indent="0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用户信息管理：允许用户查看和编辑个人资料。</a:t>
            </a:r>
            <a:endParaRPr lang="en-US" sz="105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6E9359-D16C-3B82-32FF-BC93D1DB6137}"/>
              </a:ext>
            </a:extLst>
          </p:cNvPr>
          <p:cNvSpPr txBox="1"/>
          <p:nvPr/>
        </p:nvSpPr>
        <p:spPr>
          <a:xfrm>
            <a:off x="5368925" y="478393"/>
            <a:ext cx="358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拟采用的微服务框架：</a:t>
            </a:r>
            <a:r>
              <a:rPr lang="en-US" altLang="zh-CN" dirty="0" err="1"/>
              <a:t>springcloud</a:t>
            </a:r>
            <a:endParaRPr lang="en-US" altLang="zh-CN" dirty="0"/>
          </a:p>
        </p:txBody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055C50E8-A897-203E-1DC1-8A3573B7BFD5}"/>
              </a:ext>
            </a:extLst>
          </p:cNvPr>
          <p:cNvSpPr/>
          <p:nvPr/>
        </p:nvSpPr>
        <p:spPr>
          <a:xfrm>
            <a:off x="488950" y="3313113"/>
            <a:ext cx="1714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CRM Service</a:t>
            </a:r>
            <a:endParaRPr lang="en-US" sz="1200" dirty="0"/>
          </a:p>
        </p:txBody>
      </p:sp>
      <p:sp>
        <p:nvSpPr>
          <p:cNvPr id="19" name="Text 4">
            <a:extLst>
              <a:ext uri="{FF2B5EF4-FFF2-40B4-BE49-F238E27FC236}">
                <a16:creationId xmlns:a16="http://schemas.microsoft.com/office/drawing/2014/main" id="{4B9568C4-BE20-795D-F7A6-450470B6779A}"/>
              </a:ext>
            </a:extLst>
          </p:cNvPr>
          <p:cNvSpPr/>
          <p:nvPr/>
        </p:nvSpPr>
        <p:spPr>
          <a:xfrm>
            <a:off x="488950" y="3560762"/>
            <a:ext cx="4794250" cy="118427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客户信息管理：添加、编辑、删除客户信息，包括姓名、联系方式、地址等。</a:t>
            </a:r>
          </a:p>
          <a:p>
            <a:pPr marL="0" indent="0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客户分类：根据客户需求或行业类型对客户进行分类。</a:t>
            </a:r>
          </a:p>
          <a:p>
            <a:pPr marL="0" indent="0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订单管理：创建、编辑和删除客户订单，查看订单详情。</a:t>
            </a:r>
          </a:p>
          <a:p>
            <a:pPr marL="0" indent="0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客户互动记录：记录与客户的沟通历史，如电话交谈、邮件往来等。</a:t>
            </a:r>
          </a:p>
          <a:p>
            <a:pPr marL="0" indent="0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客户满意度调查：定期对客户进行满意度调查，收集反馈意见。</a:t>
            </a:r>
            <a:endParaRPr lang="en-US" sz="1050" dirty="0"/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F485878-C7D8-41CF-8680-205EEC9A6AB8}"/>
              </a:ext>
            </a:extLst>
          </p:cNvPr>
          <p:cNvSpPr/>
          <p:nvPr/>
        </p:nvSpPr>
        <p:spPr>
          <a:xfrm>
            <a:off x="5283200" y="2466975"/>
            <a:ext cx="25146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Financial Management Service</a:t>
            </a:r>
            <a:endParaRPr lang="en-US" sz="1200" dirty="0"/>
          </a:p>
        </p:txBody>
      </p:sp>
      <p:sp>
        <p:nvSpPr>
          <p:cNvPr id="10" name="Text 4">
            <a:extLst>
              <a:ext uri="{FF2B5EF4-FFF2-40B4-BE49-F238E27FC236}">
                <a16:creationId xmlns:a16="http://schemas.microsoft.com/office/drawing/2014/main" id="{98AB12ED-186C-5711-FC79-BB6EDDB49E0C}"/>
              </a:ext>
            </a:extLst>
          </p:cNvPr>
          <p:cNvSpPr/>
          <p:nvPr/>
        </p:nvSpPr>
        <p:spPr>
          <a:xfrm>
            <a:off x="5283200" y="2714624"/>
            <a:ext cx="3606800" cy="1193801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收支记录：记录企业的所有收入和支出情况，支持分类统计。</a:t>
            </a:r>
          </a:p>
          <a:p>
            <a:pPr marL="0" indent="0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发票管理：管理发票的开具、接收和存储。</a:t>
            </a:r>
          </a:p>
          <a:p>
            <a:pPr marL="0" indent="0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费用报销：处理员工的费用报销申请，审核并记录报销信息。</a:t>
            </a:r>
          </a:p>
          <a:p>
            <a:pPr marL="0" indent="0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财务报表：生成各类财务报表，如利润表、资产负债表等。</a:t>
            </a:r>
          </a:p>
          <a:p>
            <a:pPr marL="0" indent="0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成本控制：监控企业的各项成本，提出成本优化建议。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795999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133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zh-CN" altLang="en-US" sz="225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微服务设计</a:t>
            </a: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488950" y="1619250"/>
            <a:ext cx="25146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Inventory Management Service</a:t>
            </a:r>
            <a:endParaRPr lang="en-US" sz="1200" dirty="0"/>
          </a:p>
        </p:txBody>
      </p:sp>
      <p:sp>
        <p:nvSpPr>
          <p:cNvPr id="7" name="Text 4"/>
          <p:cNvSpPr/>
          <p:nvPr/>
        </p:nvSpPr>
        <p:spPr>
          <a:xfrm>
            <a:off x="488950" y="1866899"/>
            <a:ext cx="4794250" cy="1624012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商品信息管理：录入商品的基本信息，如名称、描述、供应商、成本价、销售价等。</a:t>
            </a:r>
          </a:p>
          <a:p>
            <a:pPr marL="0" indent="0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商品分类：按类别组织商品，方便查找和管理。</a:t>
            </a:r>
          </a:p>
          <a:p>
            <a:pPr marL="0" indent="0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入库操作：记录商品入库的信息，包括数量、日期、供应商等。</a:t>
            </a:r>
          </a:p>
          <a:p>
            <a:pPr marL="0" indent="0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出库操作：记录商品出库的信息，如数量、日期、去向等。</a:t>
            </a:r>
          </a:p>
          <a:p>
            <a:pPr marL="0" indent="0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库存查询：提供实时库存查询功能，支持按条件筛选。</a:t>
            </a:r>
          </a:p>
          <a:p>
            <a:pPr marL="0" indent="0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库存预警：设置库存上下限，当库存量低于或高于设定值时自动发出警告。</a:t>
            </a:r>
            <a:endParaRPr lang="en-US" sz="105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D1BDE33-E0E2-3E75-913B-3D30685D2689}"/>
              </a:ext>
            </a:extLst>
          </p:cNvPr>
          <p:cNvSpPr txBox="1"/>
          <p:nvPr/>
        </p:nvSpPr>
        <p:spPr>
          <a:xfrm>
            <a:off x="5368925" y="478393"/>
            <a:ext cx="358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拟采用的微服务框架：</a:t>
            </a:r>
            <a:r>
              <a:rPr lang="en-US" altLang="zh-CN" dirty="0" err="1"/>
              <a:t>springcloud</a:t>
            </a:r>
            <a:endParaRPr lang="en-US" altLang="zh-CN" dirty="0"/>
          </a:p>
        </p:txBody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378C7144-2EEF-F64F-E2E3-2FCA0007813F}"/>
              </a:ext>
            </a:extLst>
          </p:cNvPr>
          <p:cNvSpPr/>
          <p:nvPr/>
        </p:nvSpPr>
        <p:spPr>
          <a:xfrm>
            <a:off x="6470650" y="3173412"/>
            <a:ext cx="2184400" cy="247649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Order Processing Service</a:t>
            </a:r>
            <a:endParaRPr lang="en-US" sz="1200" dirty="0"/>
          </a:p>
        </p:txBody>
      </p:sp>
      <p:sp>
        <p:nvSpPr>
          <p:cNvPr id="19" name="Text 4">
            <a:extLst>
              <a:ext uri="{FF2B5EF4-FFF2-40B4-BE49-F238E27FC236}">
                <a16:creationId xmlns:a16="http://schemas.microsoft.com/office/drawing/2014/main" id="{7A1A6453-B677-2466-F592-3361578221C2}"/>
              </a:ext>
            </a:extLst>
          </p:cNvPr>
          <p:cNvSpPr/>
          <p:nvPr/>
        </p:nvSpPr>
        <p:spPr>
          <a:xfrm>
            <a:off x="3778250" y="3421061"/>
            <a:ext cx="4794250" cy="118427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用户注册：允许新用户注册账户，需要输入用户名、密码、邮箱等基本信息。</a:t>
            </a:r>
          </a:p>
          <a:p>
            <a:pPr marL="0" indent="0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用户登录：支持用户通过用户名和密码登录系统。</a:t>
            </a:r>
          </a:p>
          <a:p>
            <a:pPr marL="0" indent="0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密码找回与重置：提供忘记密码功能，通过邮箱验证后可以重设密码。</a:t>
            </a:r>
          </a:p>
          <a:p>
            <a:pPr marL="0" indent="0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权限管理：定义不同角色（如管理员、普通用户等），并分配相应的权限。</a:t>
            </a:r>
          </a:p>
          <a:p>
            <a:pPr marL="0" indent="0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用户信息管理：允许用户查看和编辑个人资料。</a:t>
            </a:r>
            <a:endParaRPr lang="en-US" sz="105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314700"/>
            <a:ext cx="4762500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zh-CN" altLang="en-US" sz="375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开放服务接入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666666">
              <a:alpha val="30000"/>
            </a:srgbClr>
          </a:solidFill>
          <a:ln/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FFFFFF">
                    <a:alpha val="70000"/>
                  </a:srgbClr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05</a:t>
            </a:r>
            <a:endParaRPr lang="en-US" sz="225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133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zh-CN" altLang="en-US" sz="225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开放服务接入</a:t>
            </a:r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7" name="Text 3"/>
          <p:cNvSpPr/>
          <p:nvPr/>
        </p:nvSpPr>
        <p:spPr>
          <a:xfrm>
            <a:off x="939800" y="2120899"/>
            <a:ext cx="920750" cy="247651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>
              <a:lnSpc>
                <a:spcPts val="1650"/>
              </a:lnSpc>
              <a:buNone/>
            </a:pPr>
            <a:r>
              <a:rPr lang="en-US" sz="1200" b="1" dirty="0" err="1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Nacos</a:t>
            </a:r>
            <a:endParaRPr lang="en-US" sz="1200" dirty="0"/>
          </a:p>
        </p:txBody>
      </p:sp>
      <p:sp>
        <p:nvSpPr>
          <p:cNvPr id="8" name="Text 4"/>
          <p:cNvSpPr/>
          <p:nvPr/>
        </p:nvSpPr>
        <p:spPr>
          <a:xfrm>
            <a:off x="1670050" y="2076450"/>
            <a:ext cx="1930400" cy="3619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服务发现与配置管理</a:t>
            </a:r>
            <a:endParaRPr lang="en-US" sz="1050" dirty="0"/>
          </a:p>
        </p:txBody>
      </p:sp>
      <p:sp>
        <p:nvSpPr>
          <p:cNvPr id="21" name="Text 3">
            <a:extLst>
              <a:ext uri="{FF2B5EF4-FFF2-40B4-BE49-F238E27FC236}">
                <a16:creationId xmlns:a16="http://schemas.microsoft.com/office/drawing/2014/main" id="{63C84B83-B622-2A44-9B91-61F14975E663}"/>
              </a:ext>
            </a:extLst>
          </p:cNvPr>
          <p:cNvSpPr/>
          <p:nvPr/>
        </p:nvSpPr>
        <p:spPr>
          <a:xfrm>
            <a:off x="971342" y="2749549"/>
            <a:ext cx="920750" cy="247651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>
              <a:lnSpc>
                <a:spcPts val="1650"/>
              </a:lnSpc>
              <a:buNone/>
            </a:pPr>
            <a:r>
              <a:rPr lang="en-US" altLang="zh-CN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Redis</a:t>
            </a:r>
            <a:endParaRPr lang="en-US" sz="1200" dirty="0"/>
          </a:p>
        </p:txBody>
      </p:sp>
      <p:sp>
        <p:nvSpPr>
          <p:cNvPr id="22" name="Text 4">
            <a:extLst>
              <a:ext uri="{FF2B5EF4-FFF2-40B4-BE49-F238E27FC236}">
                <a16:creationId xmlns:a16="http://schemas.microsoft.com/office/drawing/2014/main" id="{E17497CE-388D-D00C-2F0E-29D3A48182D2}"/>
              </a:ext>
            </a:extLst>
          </p:cNvPr>
          <p:cNvSpPr/>
          <p:nvPr/>
        </p:nvSpPr>
        <p:spPr>
          <a:xfrm>
            <a:off x="1670050" y="2701925"/>
            <a:ext cx="1930400" cy="3619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内存数据存储（键值数据库）</a:t>
            </a:r>
          </a:p>
        </p:txBody>
      </p:sp>
      <p:sp>
        <p:nvSpPr>
          <p:cNvPr id="23" name="Text 3">
            <a:extLst>
              <a:ext uri="{FF2B5EF4-FFF2-40B4-BE49-F238E27FC236}">
                <a16:creationId xmlns:a16="http://schemas.microsoft.com/office/drawing/2014/main" id="{A74D49BC-7D37-C375-54DB-27EDDD3B3964}"/>
              </a:ext>
            </a:extLst>
          </p:cNvPr>
          <p:cNvSpPr/>
          <p:nvPr/>
        </p:nvSpPr>
        <p:spPr>
          <a:xfrm>
            <a:off x="698499" y="3419475"/>
            <a:ext cx="1332467" cy="247651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altLang="zh-CN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Elasticsearch</a:t>
            </a:r>
            <a:endParaRPr lang="en-US" altLang="zh-CN" sz="1200" dirty="0"/>
          </a:p>
        </p:txBody>
      </p:sp>
      <p:sp>
        <p:nvSpPr>
          <p:cNvPr id="24" name="Text 4">
            <a:extLst>
              <a:ext uri="{FF2B5EF4-FFF2-40B4-BE49-F238E27FC236}">
                <a16:creationId xmlns:a16="http://schemas.microsoft.com/office/drawing/2014/main" id="{59E70C08-ED83-953F-904F-7B3A3BE3EE25}"/>
              </a:ext>
            </a:extLst>
          </p:cNvPr>
          <p:cNvSpPr/>
          <p:nvPr/>
        </p:nvSpPr>
        <p:spPr>
          <a:xfrm>
            <a:off x="1670050" y="3375026"/>
            <a:ext cx="1930400" cy="3619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分布式搜索引擎</a:t>
            </a:r>
            <a:endParaRPr lang="en-US" altLang="zh-CN" sz="1050" dirty="0"/>
          </a:p>
        </p:txBody>
      </p:sp>
      <p:sp>
        <p:nvSpPr>
          <p:cNvPr id="25" name="Text 3">
            <a:extLst>
              <a:ext uri="{FF2B5EF4-FFF2-40B4-BE49-F238E27FC236}">
                <a16:creationId xmlns:a16="http://schemas.microsoft.com/office/drawing/2014/main" id="{75AE1049-AC43-400A-36AE-25B81D2E61E4}"/>
              </a:ext>
            </a:extLst>
          </p:cNvPr>
          <p:cNvSpPr/>
          <p:nvPr/>
        </p:nvSpPr>
        <p:spPr>
          <a:xfrm>
            <a:off x="819149" y="4019550"/>
            <a:ext cx="1003093" cy="247651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>
              <a:lnSpc>
                <a:spcPts val="1650"/>
              </a:lnSpc>
              <a:buNone/>
            </a:pPr>
            <a:r>
              <a:rPr lang="en-US" altLang="zh-CN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RabbitMQ</a:t>
            </a:r>
            <a:endParaRPr lang="en-US" sz="1200" dirty="0"/>
          </a:p>
        </p:txBody>
      </p:sp>
      <p:sp>
        <p:nvSpPr>
          <p:cNvPr id="26" name="Text 4">
            <a:extLst>
              <a:ext uri="{FF2B5EF4-FFF2-40B4-BE49-F238E27FC236}">
                <a16:creationId xmlns:a16="http://schemas.microsoft.com/office/drawing/2014/main" id="{78AACC9D-4012-5E92-D55F-36AE8F68FECF}"/>
              </a:ext>
            </a:extLst>
          </p:cNvPr>
          <p:cNvSpPr/>
          <p:nvPr/>
        </p:nvSpPr>
        <p:spPr>
          <a:xfrm>
            <a:off x="1670050" y="3975101"/>
            <a:ext cx="1930400" cy="3619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消息中间件</a:t>
            </a:r>
            <a:endParaRPr lang="en-US" altLang="zh-CN" sz="1050" dirty="0"/>
          </a:p>
        </p:txBody>
      </p:sp>
      <p:sp>
        <p:nvSpPr>
          <p:cNvPr id="27" name="Text 3">
            <a:extLst>
              <a:ext uri="{FF2B5EF4-FFF2-40B4-BE49-F238E27FC236}">
                <a16:creationId xmlns:a16="http://schemas.microsoft.com/office/drawing/2014/main" id="{D76255C5-BC32-F0A1-2DBC-8605B186D441}"/>
              </a:ext>
            </a:extLst>
          </p:cNvPr>
          <p:cNvSpPr/>
          <p:nvPr/>
        </p:nvSpPr>
        <p:spPr>
          <a:xfrm>
            <a:off x="5302250" y="2076450"/>
            <a:ext cx="1003093" cy="247651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>
              <a:lnSpc>
                <a:spcPts val="1650"/>
              </a:lnSpc>
              <a:buNone/>
            </a:pPr>
            <a:r>
              <a:rPr lang="en-US" altLang="zh-CN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MySQL</a:t>
            </a:r>
            <a:endParaRPr lang="en-US" sz="1200" dirty="0"/>
          </a:p>
        </p:txBody>
      </p:sp>
      <p:sp>
        <p:nvSpPr>
          <p:cNvPr id="28" name="Text 4">
            <a:extLst>
              <a:ext uri="{FF2B5EF4-FFF2-40B4-BE49-F238E27FC236}">
                <a16:creationId xmlns:a16="http://schemas.microsoft.com/office/drawing/2014/main" id="{2ED5031A-A5BC-BECC-CADD-1525FBA62770}"/>
              </a:ext>
            </a:extLst>
          </p:cNvPr>
          <p:cNvSpPr/>
          <p:nvPr/>
        </p:nvSpPr>
        <p:spPr>
          <a:xfrm>
            <a:off x="6083301" y="2032001"/>
            <a:ext cx="1930400" cy="3619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关系型数据库</a:t>
            </a:r>
          </a:p>
        </p:txBody>
      </p:sp>
      <p:sp>
        <p:nvSpPr>
          <p:cNvPr id="29" name="Text 3">
            <a:extLst>
              <a:ext uri="{FF2B5EF4-FFF2-40B4-BE49-F238E27FC236}">
                <a16:creationId xmlns:a16="http://schemas.microsoft.com/office/drawing/2014/main" id="{5465661E-5616-666B-730B-2234A5EF87BD}"/>
              </a:ext>
            </a:extLst>
          </p:cNvPr>
          <p:cNvSpPr/>
          <p:nvPr/>
        </p:nvSpPr>
        <p:spPr>
          <a:xfrm>
            <a:off x="5346700" y="2746375"/>
            <a:ext cx="1003093" cy="247651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>
              <a:lnSpc>
                <a:spcPts val="1650"/>
              </a:lnSpc>
              <a:buNone/>
            </a:pPr>
            <a:r>
              <a:rPr lang="en-US" altLang="zh-CN" sz="1200" b="1" dirty="0" err="1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MinIO</a:t>
            </a:r>
            <a:endParaRPr lang="en-US" sz="1200" dirty="0"/>
          </a:p>
        </p:txBody>
      </p:sp>
      <p:sp>
        <p:nvSpPr>
          <p:cNvPr id="30" name="Text 4">
            <a:extLst>
              <a:ext uri="{FF2B5EF4-FFF2-40B4-BE49-F238E27FC236}">
                <a16:creationId xmlns:a16="http://schemas.microsoft.com/office/drawing/2014/main" id="{F37AA43B-EA9B-C294-83A1-5188DE8DD06C}"/>
              </a:ext>
            </a:extLst>
          </p:cNvPr>
          <p:cNvSpPr/>
          <p:nvPr/>
        </p:nvSpPr>
        <p:spPr>
          <a:xfrm>
            <a:off x="6083301" y="2701926"/>
            <a:ext cx="1930400" cy="3619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对象存储</a:t>
            </a:r>
            <a:endParaRPr lang="en-US" altLang="zh-CN" sz="1050" dirty="0"/>
          </a:p>
        </p:txBody>
      </p:sp>
      <p:sp>
        <p:nvSpPr>
          <p:cNvPr id="31" name="Text 3">
            <a:extLst>
              <a:ext uri="{FF2B5EF4-FFF2-40B4-BE49-F238E27FC236}">
                <a16:creationId xmlns:a16="http://schemas.microsoft.com/office/drawing/2014/main" id="{FE5A50F8-34F1-B291-6C0A-1C0AF27ED631}"/>
              </a:ext>
            </a:extLst>
          </p:cNvPr>
          <p:cNvSpPr/>
          <p:nvPr/>
        </p:nvSpPr>
        <p:spPr>
          <a:xfrm>
            <a:off x="4704317" y="3429000"/>
            <a:ext cx="1765300" cy="247651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>
              <a:lnSpc>
                <a:spcPts val="1650"/>
              </a:lnSpc>
              <a:buNone/>
            </a:pPr>
            <a:r>
              <a:rPr lang="en-US" altLang="zh-CN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Spring Cloud Gateway</a:t>
            </a:r>
            <a:endParaRPr lang="en-US" sz="1200" dirty="0"/>
          </a:p>
        </p:txBody>
      </p:sp>
      <p:sp>
        <p:nvSpPr>
          <p:cNvPr id="32" name="Text 4">
            <a:extLst>
              <a:ext uri="{FF2B5EF4-FFF2-40B4-BE49-F238E27FC236}">
                <a16:creationId xmlns:a16="http://schemas.microsoft.com/office/drawing/2014/main" id="{09DB7374-6B4E-C888-C3FB-B98A201D1049}"/>
              </a:ext>
            </a:extLst>
          </p:cNvPr>
          <p:cNvSpPr/>
          <p:nvPr/>
        </p:nvSpPr>
        <p:spPr>
          <a:xfrm>
            <a:off x="6083301" y="3371851"/>
            <a:ext cx="1930400" cy="3619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altLang="zh-CN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API </a:t>
            </a:r>
            <a:r>
              <a:rPr lang="zh-CN" alt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网关</a:t>
            </a:r>
          </a:p>
        </p:txBody>
      </p:sp>
      <p:sp>
        <p:nvSpPr>
          <p:cNvPr id="33" name="Text 3">
            <a:extLst>
              <a:ext uri="{FF2B5EF4-FFF2-40B4-BE49-F238E27FC236}">
                <a16:creationId xmlns:a16="http://schemas.microsoft.com/office/drawing/2014/main" id="{B4121FED-D4EE-89DE-AEE0-D2FA42190D72}"/>
              </a:ext>
            </a:extLst>
          </p:cNvPr>
          <p:cNvSpPr/>
          <p:nvPr/>
        </p:nvSpPr>
        <p:spPr>
          <a:xfrm>
            <a:off x="5302250" y="4086225"/>
            <a:ext cx="1003093" cy="247651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>
              <a:lnSpc>
                <a:spcPts val="1650"/>
              </a:lnSpc>
              <a:buNone/>
            </a:pPr>
            <a:r>
              <a:rPr lang="en-US" altLang="zh-CN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Sa-Token</a:t>
            </a:r>
            <a:endParaRPr lang="en-US" sz="1200" dirty="0"/>
          </a:p>
        </p:txBody>
      </p:sp>
      <p:sp>
        <p:nvSpPr>
          <p:cNvPr id="34" name="Text 4">
            <a:extLst>
              <a:ext uri="{FF2B5EF4-FFF2-40B4-BE49-F238E27FC236}">
                <a16:creationId xmlns:a16="http://schemas.microsoft.com/office/drawing/2014/main" id="{6DF9C043-6FDC-398E-06B1-51D972C9CB6A}"/>
              </a:ext>
            </a:extLst>
          </p:cNvPr>
          <p:cNvSpPr/>
          <p:nvPr/>
        </p:nvSpPr>
        <p:spPr>
          <a:xfrm>
            <a:off x="6083301" y="4041776"/>
            <a:ext cx="1930400" cy="3619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认证服务</a:t>
            </a:r>
            <a:endParaRPr lang="en-US" altLang="zh-CN" sz="1050" dirty="0"/>
          </a:p>
        </p:txBody>
      </p:sp>
      <p:sp>
        <p:nvSpPr>
          <p:cNvPr id="35" name="Text 3">
            <a:extLst>
              <a:ext uri="{FF2B5EF4-FFF2-40B4-BE49-F238E27FC236}">
                <a16:creationId xmlns:a16="http://schemas.microsoft.com/office/drawing/2014/main" id="{91BFE95A-292B-CCB5-963C-17E2DD78A9D7}"/>
              </a:ext>
            </a:extLst>
          </p:cNvPr>
          <p:cNvSpPr/>
          <p:nvPr/>
        </p:nvSpPr>
        <p:spPr>
          <a:xfrm>
            <a:off x="8013701" y="4464051"/>
            <a:ext cx="362983" cy="247651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>
              <a:lnSpc>
                <a:spcPts val="1650"/>
              </a:lnSpc>
              <a:buNone/>
            </a:pPr>
            <a:r>
              <a:rPr lang="en-US" altLang="zh-CN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……</a:t>
            </a:r>
            <a:endParaRPr lang="en-US" sz="1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314700"/>
            <a:ext cx="4762500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zh-CN" altLang="en-US" sz="375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分工与进度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666666">
              <a:alpha val="30000"/>
            </a:srgbClr>
          </a:solidFill>
          <a:ln/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FFFFFF">
                    <a:alpha val="70000"/>
                  </a:srgbClr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06</a:t>
            </a:r>
            <a:endParaRPr lang="en-US" sz="225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zh-CN" altLang="en-US" sz="225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分工</a:t>
            </a:r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533400" y="2095500"/>
            <a:ext cx="23368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单元测试</a:t>
            </a:r>
            <a:endParaRPr lang="en-US" sz="1200" dirty="0"/>
          </a:p>
        </p:txBody>
      </p:sp>
      <p:sp>
        <p:nvSpPr>
          <p:cNvPr id="7" name="Shape 4"/>
          <p:cNvSpPr/>
          <p:nvPr/>
        </p:nvSpPr>
        <p:spPr>
          <a:xfrm>
            <a:off x="533400" y="2495550"/>
            <a:ext cx="8001000" cy="19050"/>
          </a:xfrm>
          <a:prstGeom prst="rect">
            <a:avLst/>
          </a:prstGeom>
          <a:solidFill>
            <a:srgbClr val="5438FF"/>
          </a:solidFill>
          <a:ln/>
        </p:spPr>
      </p:sp>
      <p:sp>
        <p:nvSpPr>
          <p:cNvPr id="8" name="Shape 5"/>
          <p:cNvSpPr/>
          <p:nvPr/>
        </p:nvSpPr>
        <p:spPr>
          <a:xfrm>
            <a:off x="1647031" y="2457450"/>
            <a:ext cx="109538" cy="109538"/>
          </a:xfrm>
          <a:prstGeom prst="roundRect">
            <a:avLst>
              <a:gd name="adj" fmla="val 50000"/>
            </a:avLst>
          </a:prstGeom>
          <a:solidFill>
            <a:srgbClr val="5438FF"/>
          </a:solidFill>
          <a:ln/>
        </p:spPr>
      </p:sp>
      <p:sp>
        <p:nvSpPr>
          <p:cNvPr id="9" name="Text 6"/>
          <p:cNvSpPr/>
          <p:nvPr/>
        </p:nvSpPr>
        <p:spPr>
          <a:xfrm>
            <a:off x="533400" y="2719388"/>
            <a:ext cx="2336800" cy="4191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采用JUnit和Mockito进行单元测试，确保每个模块独立功能正确无误。</a:t>
            </a:r>
            <a:endParaRPr lang="en-US" sz="1050" dirty="0"/>
          </a:p>
        </p:txBody>
      </p:sp>
      <p:sp>
        <p:nvSpPr>
          <p:cNvPr id="10" name="Text 7"/>
          <p:cNvSpPr/>
          <p:nvPr/>
        </p:nvSpPr>
        <p:spPr>
          <a:xfrm>
            <a:off x="3251200" y="2095500"/>
            <a:ext cx="23368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集成测试</a:t>
            </a:r>
            <a:endParaRPr lang="en-US" sz="1200" dirty="0"/>
          </a:p>
        </p:txBody>
      </p:sp>
      <p:sp>
        <p:nvSpPr>
          <p:cNvPr id="11" name="Shape 8"/>
          <p:cNvSpPr/>
          <p:nvPr/>
        </p:nvSpPr>
        <p:spPr>
          <a:xfrm>
            <a:off x="4364831" y="2457450"/>
            <a:ext cx="109538" cy="109538"/>
          </a:xfrm>
          <a:prstGeom prst="roundRect">
            <a:avLst>
              <a:gd name="adj" fmla="val 50000"/>
            </a:avLst>
          </a:prstGeom>
          <a:solidFill>
            <a:srgbClr val="5438FF"/>
          </a:solidFill>
          <a:ln/>
        </p:spPr>
      </p:sp>
      <p:sp>
        <p:nvSpPr>
          <p:cNvPr id="12" name="Text 9"/>
          <p:cNvSpPr/>
          <p:nvPr/>
        </p:nvSpPr>
        <p:spPr>
          <a:xfrm>
            <a:off x="3251200" y="2719388"/>
            <a:ext cx="2336800" cy="4191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利用Spring Boot Test和Postman验证微服务间通信与集成点的稳定性。</a:t>
            </a:r>
            <a:endParaRPr lang="en-US" sz="1050" dirty="0"/>
          </a:p>
        </p:txBody>
      </p:sp>
      <p:sp>
        <p:nvSpPr>
          <p:cNvPr id="13" name="Text 10"/>
          <p:cNvSpPr/>
          <p:nvPr/>
        </p:nvSpPr>
        <p:spPr>
          <a:xfrm>
            <a:off x="5969000" y="2095500"/>
            <a:ext cx="23368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性能测试</a:t>
            </a:r>
            <a:endParaRPr lang="en-US" sz="1200" dirty="0"/>
          </a:p>
        </p:txBody>
      </p:sp>
      <p:sp>
        <p:nvSpPr>
          <p:cNvPr id="14" name="Shape 11"/>
          <p:cNvSpPr/>
          <p:nvPr/>
        </p:nvSpPr>
        <p:spPr>
          <a:xfrm rot="5400000">
            <a:off x="8524875" y="2452688"/>
            <a:ext cx="119063" cy="104775"/>
          </a:xfrm>
          <a:prstGeom prst="triangle">
            <a:avLst/>
          </a:prstGeom>
          <a:solidFill>
            <a:srgbClr val="5438FF"/>
          </a:solidFill>
          <a:ln/>
        </p:spPr>
      </p:sp>
      <p:sp>
        <p:nvSpPr>
          <p:cNvPr id="15" name="Shape 12"/>
          <p:cNvSpPr/>
          <p:nvPr/>
        </p:nvSpPr>
        <p:spPr>
          <a:xfrm>
            <a:off x="7082631" y="2457450"/>
            <a:ext cx="109538" cy="109538"/>
          </a:xfrm>
          <a:prstGeom prst="roundRect">
            <a:avLst>
              <a:gd name="adj" fmla="val 50000"/>
            </a:avLst>
          </a:prstGeom>
          <a:solidFill>
            <a:srgbClr val="5438FF"/>
          </a:solidFill>
          <a:ln/>
        </p:spPr>
      </p:sp>
      <p:sp>
        <p:nvSpPr>
          <p:cNvPr id="16" name="Text 13"/>
          <p:cNvSpPr/>
          <p:nvPr/>
        </p:nvSpPr>
        <p:spPr>
          <a:xfrm>
            <a:off x="5969000" y="2719388"/>
            <a:ext cx="2336800" cy="4191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借助JMeter或LoadRunner评估系统在高并发下的响应时间和资源消耗。</a:t>
            </a:r>
            <a:endParaRPr lang="en-US" sz="10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 l="46" r="46"/>
          <a:stretch/>
        </p:blipFill>
        <p:spPr>
          <a:xfrm>
            <a:off x="0" y="0"/>
            <a:ext cx="295275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3433763"/>
            <a:ext cx="1857375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content</a:t>
            </a:r>
            <a:endParaRPr lang="en-US" sz="3750" dirty="0"/>
          </a:p>
        </p:txBody>
      </p:sp>
      <p:sp>
        <p:nvSpPr>
          <p:cNvPr id="5" name="Text 2"/>
          <p:cNvSpPr/>
          <p:nvPr/>
        </p:nvSpPr>
        <p:spPr>
          <a:xfrm>
            <a:off x="571500" y="4176713"/>
            <a:ext cx="180975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目录</a:t>
            </a:r>
            <a:endParaRPr lang="en-US" sz="2250" dirty="0"/>
          </a:p>
        </p:txBody>
      </p:sp>
      <p:sp>
        <p:nvSpPr>
          <p:cNvPr id="6" name="Text 3"/>
          <p:cNvSpPr/>
          <p:nvPr/>
        </p:nvSpPr>
        <p:spPr>
          <a:xfrm>
            <a:off x="3524250" y="673894"/>
            <a:ext cx="352425" cy="33337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1875" b="1" dirty="0">
                <a:solidFill>
                  <a:srgbClr val="5438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1875" dirty="0"/>
          </a:p>
        </p:txBody>
      </p:sp>
      <p:sp>
        <p:nvSpPr>
          <p:cNvPr id="7" name="Text 4"/>
          <p:cNvSpPr/>
          <p:nvPr/>
        </p:nvSpPr>
        <p:spPr>
          <a:xfrm>
            <a:off x="3990975" y="745331"/>
            <a:ext cx="4581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问题分析</a:t>
            </a:r>
            <a:endParaRPr lang="en-US" sz="1200" dirty="0"/>
          </a:p>
        </p:txBody>
      </p:sp>
      <p:sp>
        <p:nvSpPr>
          <p:cNvPr id="8" name="Text 5"/>
          <p:cNvSpPr/>
          <p:nvPr/>
        </p:nvSpPr>
        <p:spPr>
          <a:xfrm>
            <a:off x="3990975" y="992981"/>
            <a:ext cx="4581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9" name="Text 6"/>
          <p:cNvSpPr/>
          <p:nvPr/>
        </p:nvSpPr>
        <p:spPr>
          <a:xfrm>
            <a:off x="3524250" y="1302544"/>
            <a:ext cx="352425" cy="33337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1875" b="1" dirty="0">
                <a:solidFill>
                  <a:srgbClr val="5438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1875" dirty="0"/>
          </a:p>
        </p:txBody>
      </p:sp>
      <p:sp>
        <p:nvSpPr>
          <p:cNvPr id="10" name="Text 7"/>
          <p:cNvSpPr/>
          <p:nvPr/>
        </p:nvSpPr>
        <p:spPr>
          <a:xfrm>
            <a:off x="3990975" y="1373981"/>
            <a:ext cx="4581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主要功能分析</a:t>
            </a:r>
            <a:endParaRPr lang="en-US" sz="1200" dirty="0"/>
          </a:p>
        </p:txBody>
      </p:sp>
      <p:sp>
        <p:nvSpPr>
          <p:cNvPr id="11" name="Text 8"/>
          <p:cNvSpPr/>
          <p:nvPr/>
        </p:nvSpPr>
        <p:spPr>
          <a:xfrm>
            <a:off x="3990975" y="1621631"/>
            <a:ext cx="4581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12" name="Text 9"/>
          <p:cNvSpPr/>
          <p:nvPr/>
        </p:nvSpPr>
        <p:spPr>
          <a:xfrm>
            <a:off x="3524250" y="1931194"/>
            <a:ext cx="352425" cy="33337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1875" b="1" dirty="0">
                <a:solidFill>
                  <a:srgbClr val="5438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1875" dirty="0"/>
          </a:p>
        </p:txBody>
      </p:sp>
      <p:sp>
        <p:nvSpPr>
          <p:cNvPr id="13" name="Text 10"/>
          <p:cNvSpPr/>
          <p:nvPr/>
        </p:nvSpPr>
        <p:spPr>
          <a:xfrm>
            <a:off x="3990975" y="2002631"/>
            <a:ext cx="4581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数据库设计</a:t>
            </a:r>
            <a:endParaRPr lang="en-US" sz="1200" dirty="0"/>
          </a:p>
        </p:txBody>
      </p:sp>
      <p:sp>
        <p:nvSpPr>
          <p:cNvPr id="14" name="Text 11"/>
          <p:cNvSpPr/>
          <p:nvPr/>
        </p:nvSpPr>
        <p:spPr>
          <a:xfrm>
            <a:off x="3990975" y="2250281"/>
            <a:ext cx="4581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15" name="Text 12"/>
          <p:cNvSpPr/>
          <p:nvPr/>
        </p:nvSpPr>
        <p:spPr>
          <a:xfrm>
            <a:off x="3524250" y="2559844"/>
            <a:ext cx="352425" cy="33337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1875" b="1" dirty="0">
                <a:solidFill>
                  <a:srgbClr val="5438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04</a:t>
            </a:r>
            <a:endParaRPr lang="en-US" sz="1875" dirty="0"/>
          </a:p>
        </p:txBody>
      </p:sp>
      <p:sp>
        <p:nvSpPr>
          <p:cNvPr id="16" name="Text 13"/>
          <p:cNvSpPr/>
          <p:nvPr/>
        </p:nvSpPr>
        <p:spPr>
          <a:xfrm>
            <a:off x="3990975" y="2631281"/>
            <a:ext cx="4581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微服务设计</a:t>
            </a:r>
            <a:endParaRPr lang="en-US" sz="1200" dirty="0"/>
          </a:p>
        </p:txBody>
      </p:sp>
      <p:sp>
        <p:nvSpPr>
          <p:cNvPr id="17" name="Text 14"/>
          <p:cNvSpPr/>
          <p:nvPr/>
        </p:nvSpPr>
        <p:spPr>
          <a:xfrm>
            <a:off x="3990975" y="2878931"/>
            <a:ext cx="4581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18" name="Text 15"/>
          <p:cNvSpPr/>
          <p:nvPr/>
        </p:nvSpPr>
        <p:spPr>
          <a:xfrm>
            <a:off x="3524250" y="3188494"/>
            <a:ext cx="352425" cy="33337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1875" b="1" dirty="0">
                <a:solidFill>
                  <a:srgbClr val="5438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05</a:t>
            </a:r>
            <a:endParaRPr lang="en-US" sz="1875" dirty="0"/>
          </a:p>
        </p:txBody>
      </p:sp>
      <p:sp>
        <p:nvSpPr>
          <p:cNvPr id="19" name="Text 16"/>
          <p:cNvSpPr/>
          <p:nvPr/>
        </p:nvSpPr>
        <p:spPr>
          <a:xfrm>
            <a:off x="3990975" y="3259931"/>
            <a:ext cx="4581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开放服务接入</a:t>
            </a:r>
            <a:endParaRPr lang="en-US" sz="1200" dirty="0"/>
          </a:p>
        </p:txBody>
      </p:sp>
      <p:sp>
        <p:nvSpPr>
          <p:cNvPr id="20" name="Text 17"/>
          <p:cNvSpPr/>
          <p:nvPr/>
        </p:nvSpPr>
        <p:spPr>
          <a:xfrm>
            <a:off x="3990975" y="3507581"/>
            <a:ext cx="4581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21" name="Text 18"/>
          <p:cNvSpPr/>
          <p:nvPr/>
        </p:nvSpPr>
        <p:spPr>
          <a:xfrm>
            <a:off x="3524250" y="3817144"/>
            <a:ext cx="352425" cy="33337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1875" b="1" dirty="0">
                <a:solidFill>
                  <a:srgbClr val="5438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06</a:t>
            </a:r>
            <a:endParaRPr lang="en-US" sz="1875" dirty="0"/>
          </a:p>
        </p:txBody>
      </p:sp>
      <p:sp>
        <p:nvSpPr>
          <p:cNvPr id="22" name="Text 19"/>
          <p:cNvSpPr/>
          <p:nvPr/>
        </p:nvSpPr>
        <p:spPr>
          <a:xfrm>
            <a:off x="3990975" y="3888581"/>
            <a:ext cx="4581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分工与进度</a:t>
            </a:r>
            <a:endParaRPr lang="en-US" sz="1200" dirty="0"/>
          </a:p>
        </p:txBody>
      </p:sp>
      <p:sp>
        <p:nvSpPr>
          <p:cNvPr id="23" name="Text 20"/>
          <p:cNvSpPr/>
          <p:nvPr/>
        </p:nvSpPr>
        <p:spPr>
          <a:xfrm>
            <a:off x="3990975" y="4136231"/>
            <a:ext cx="4581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133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zh-CN" altLang="en-US" sz="225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项目进度</a:t>
            </a:r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571500" y="2095500"/>
            <a:ext cx="2413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CI/CD 管道</a:t>
            </a:r>
            <a:endParaRPr lang="en-US" sz="1200" dirty="0"/>
          </a:p>
        </p:txBody>
      </p:sp>
      <p:sp>
        <p:nvSpPr>
          <p:cNvPr id="7" name="Text 4"/>
          <p:cNvSpPr/>
          <p:nvPr/>
        </p:nvSpPr>
        <p:spPr>
          <a:xfrm>
            <a:off x="571500" y="2343150"/>
            <a:ext cx="2413000" cy="4191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自动化构建与测试流程，确保代码质量与快速反馈。</a:t>
            </a:r>
            <a:endParaRPr lang="en-US" sz="1050" dirty="0"/>
          </a:p>
        </p:txBody>
      </p:sp>
      <p:sp>
        <p:nvSpPr>
          <p:cNvPr id="8" name="Text 5"/>
          <p:cNvSpPr/>
          <p:nvPr/>
        </p:nvSpPr>
        <p:spPr>
          <a:xfrm>
            <a:off x="3365500" y="2095500"/>
            <a:ext cx="2413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Docker 部署</a:t>
            </a:r>
            <a:endParaRPr lang="en-US" sz="1200" dirty="0"/>
          </a:p>
        </p:txBody>
      </p:sp>
      <p:sp>
        <p:nvSpPr>
          <p:cNvPr id="9" name="Text 6"/>
          <p:cNvSpPr/>
          <p:nvPr/>
        </p:nvSpPr>
        <p:spPr>
          <a:xfrm>
            <a:off x="3365500" y="2343150"/>
            <a:ext cx="2413000" cy="4191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利用容器化技术，实现一键部署，提高效率与一致性。</a:t>
            </a:r>
            <a:endParaRPr lang="en-US" sz="1050" dirty="0"/>
          </a:p>
        </p:txBody>
      </p:sp>
      <p:sp>
        <p:nvSpPr>
          <p:cNvPr id="10" name="Text 7"/>
          <p:cNvSpPr/>
          <p:nvPr/>
        </p:nvSpPr>
        <p:spPr>
          <a:xfrm>
            <a:off x="6159500" y="2095500"/>
            <a:ext cx="2413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监控与日志</a:t>
            </a:r>
            <a:endParaRPr lang="en-US" sz="1200" dirty="0"/>
          </a:p>
        </p:txBody>
      </p:sp>
      <p:sp>
        <p:nvSpPr>
          <p:cNvPr id="11" name="Text 8"/>
          <p:cNvSpPr/>
          <p:nvPr/>
        </p:nvSpPr>
        <p:spPr>
          <a:xfrm>
            <a:off x="6159500" y="2343150"/>
            <a:ext cx="2413000" cy="4191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实时监控系统健康，收集日志，快速定位问题，保障稳定性。</a:t>
            </a:r>
            <a:endParaRPr lang="en-US" sz="105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014538"/>
            <a:ext cx="8001000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THANKS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571500" y="3014663"/>
            <a:ext cx="604838" cy="114300"/>
          </a:xfrm>
          <a:prstGeom prst="rect">
            <a:avLst/>
          </a:prstGeom>
          <a:solidFill>
            <a:srgbClr val="5438FF"/>
          </a:solidFill>
          <a:ln/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314700"/>
            <a:ext cx="4762500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zh-CN" altLang="en-US" sz="375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问题分析</a:t>
            </a:r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666666">
              <a:alpha val="30000"/>
            </a:srgbClr>
          </a:solidFill>
          <a:ln/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FFFFFF">
                    <a:alpha val="70000"/>
                  </a:srgbClr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22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E6E30-EC9C-4398-EF14-DEFB3E595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FF2B5EF4-FFF2-40B4-BE49-F238E27FC236}">
                <a16:creationId xmlns:a16="http://schemas.microsoft.com/office/drawing/2014/main" id="{1C8B06D4-71FB-D3D8-5674-DDECC5453070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CEC70BB0-7898-BED0-77EC-5792C1E6B5E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1">
            <a:extLst>
              <a:ext uri="{FF2B5EF4-FFF2-40B4-BE49-F238E27FC236}">
                <a16:creationId xmlns:a16="http://schemas.microsoft.com/office/drawing/2014/main" id="{387175EF-DD5F-6766-5476-D0DB9ECBF552}"/>
              </a:ext>
            </a:extLst>
          </p:cNvPr>
          <p:cNvSpPr/>
          <p:nvPr/>
        </p:nvSpPr>
        <p:spPr>
          <a:xfrm>
            <a:off x="571500" y="285750"/>
            <a:ext cx="40386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altLang="zh-CN" sz="2250" b="1" dirty="0" err="1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项目背景</a:t>
            </a:r>
            <a:endParaRPr lang="en-US" altLang="zh-CN" sz="225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BEB6AB8A-1660-0F0F-B227-02141CB72228}"/>
              </a:ext>
            </a:extLst>
          </p:cNvPr>
          <p:cNvSpPr/>
          <p:nvPr/>
        </p:nvSpPr>
        <p:spPr>
          <a:xfrm>
            <a:off x="571500" y="742950"/>
            <a:ext cx="40386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pic>
        <p:nvPicPr>
          <p:cNvPr id="12" name="Image 3" descr="preencoded.png">
            <a:extLst>
              <a:ext uri="{FF2B5EF4-FFF2-40B4-BE49-F238E27FC236}">
                <a16:creationId xmlns:a16="http://schemas.microsoft.com/office/drawing/2014/main" id="{7681A913-8A84-251B-60D4-9B2DA314DCA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006475" y="1549737"/>
            <a:ext cx="476250" cy="47625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8FA0508-8214-4789-28BE-2BC314B26448}"/>
              </a:ext>
            </a:extLst>
          </p:cNvPr>
          <p:cNvSpPr txBox="1"/>
          <p:nvPr/>
        </p:nvSpPr>
        <p:spPr>
          <a:xfrm>
            <a:off x="1244600" y="2025987"/>
            <a:ext cx="665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05073B"/>
                </a:solidFill>
                <a:effectLst/>
                <a:latin typeface="-apple-system"/>
              </a:rPr>
              <a:t>在当今竞争激烈的商业环境中，小型企业面临着诸多挑战，包括资源有限、市场竞争激烈、客户需求多样化等。为了在市场中保持竞争力并实现可持续发展，小型企业需要高效、灵活地管理其内部资源，包括财务、库存、生产、销售以及人力资源等。然而，很多小型企业由于规模限制和资金限制，无法像大型企业那样投入大量资金购买昂贵的</a:t>
            </a:r>
            <a:r>
              <a:rPr lang="en-US" altLang="zh-CN" b="0" i="0" dirty="0">
                <a:solidFill>
                  <a:srgbClr val="05073B"/>
                </a:solidFill>
                <a:effectLst/>
                <a:latin typeface="-apple-system"/>
              </a:rPr>
              <a:t>ERP</a:t>
            </a:r>
            <a:r>
              <a:rPr lang="zh-CN" altLang="en-US" b="0" i="0" dirty="0">
                <a:solidFill>
                  <a:srgbClr val="05073B"/>
                </a:solidFill>
                <a:effectLst/>
                <a:latin typeface="-apple-system"/>
              </a:rPr>
              <a:t>（企业资源计划）系统。因此，开发一个适合小型企业需求的、成本效益高的</a:t>
            </a:r>
            <a:r>
              <a:rPr lang="en-US" altLang="zh-CN" b="0" i="0" dirty="0">
                <a:solidFill>
                  <a:srgbClr val="05073B"/>
                </a:solidFill>
                <a:effectLst/>
                <a:latin typeface="-apple-system"/>
              </a:rPr>
              <a:t>ERP</a:t>
            </a:r>
            <a:r>
              <a:rPr lang="zh-CN" altLang="en-US" b="0" i="0" dirty="0">
                <a:solidFill>
                  <a:srgbClr val="05073B"/>
                </a:solidFill>
                <a:effectLst/>
                <a:latin typeface="-apple-system"/>
              </a:rPr>
              <a:t>系统显得尤为重要。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587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133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zh-CN" altLang="en-US" sz="225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要解决的问题</a:t>
            </a: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533400" y="2095500"/>
            <a:ext cx="165735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zh-CN" alt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信息孤岛问题</a:t>
            </a:r>
            <a:endParaRPr lang="en-US" sz="1200" dirty="0"/>
          </a:p>
        </p:txBody>
      </p:sp>
      <p:sp>
        <p:nvSpPr>
          <p:cNvPr id="7" name="Shape 4"/>
          <p:cNvSpPr/>
          <p:nvPr/>
        </p:nvSpPr>
        <p:spPr>
          <a:xfrm>
            <a:off x="533400" y="2495550"/>
            <a:ext cx="8001000" cy="19050"/>
          </a:xfrm>
          <a:prstGeom prst="rect">
            <a:avLst/>
          </a:prstGeom>
          <a:solidFill>
            <a:srgbClr val="5438FF"/>
          </a:solidFill>
          <a:ln/>
        </p:spPr>
      </p:sp>
      <p:sp>
        <p:nvSpPr>
          <p:cNvPr id="8" name="Shape 5"/>
          <p:cNvSpPr/>
          <p:nvPr/>
        </p:nvSpPr>
        <p:spPr>
          <a:xfrm>
            <a:off x="1307306" y="2457450"/>
            <a:ext cx="109538" cy="109538"/>
          </a:xfrm>
          <a:prstGeom prst="roundRect">
            <a:avLst>
              <a:gd name="adj" fmla="val 50000"/>
            </a:avLst>
          </a:prstGeom>
          <a:solidFill>
            <a:srgbClr val="5438FF"/>
          </a:solidFill>
          <a:ln/>
        </p:spPr>
      </p:sp>
      <p:sp>
        <p:nvSpPr>
          <p:cNvPr id="9" name="Text 6"/>
          <p:cNvSpPr/>
          <p:nvPr/>
        </p:nvSpPr>
        <p:spPr>
          <a:xfrm>
            <a:off x="533400" y="2824163"/>
            <a:ext cx="1657350" cy="6286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小型企业各部门之间往往缺乏有效的信息共享机制，导致信息孤岛现象严重，影响决策效率。</a:t>
            </a:r>
            <a:endParaRPr lang="en-US" sz="1050" dirty="0"/>
          </a:p>
        </p:txBody>
      </p:sp>
      <p:sp>
        <p:nvSpPr>
          <p:cNvPr id="10" name="Text 7"/>
          <p:cNvSpPr/>
          <p:nvPr/>
        </p:nvSpPr>
        <p:spPr>
          <a:xfrm>
            <a:off x="2571750" y="2095500"/>
            <a:ext cx="165735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zh-CN" alt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资源管理效率低下</a:t>
            </a:r>
            <a:endParaRPr lang="en-US" sz="1200" dirty="0"/>
          </a:p>
        </p:txBody>
      </p:sp>
      <p:sp>
        <p:nvSpPr>
          <p:cNvPr id="11" name="Shape 8"/>
          <p:cNvSpPr/>
          <p:nvPr/>
        </p:nvSpPr>
        <p:spPr>
          <a:xfrm>
            <a:off x="3345656" y="2457450"/>
            <a:ext cx="109538" cy="109538"/>
          </a:xfrm>
          <a:prstGeom prst="roundRect">
            <a:avLst>
              <a:gd name="adj" fmla="val 50000"/>
            </a:avLst>
          </a:prstGeom>
          <a:solidFill>
            <a:srgbClr val="5438FF"/>
          </a:solidFill>
          <a:ln/>
        </p:spPr>
      </p:sp>
      <p:sp>
        <p:nvSpPr>
          <p:cNvPr id="12" name="Text 9"/>
          <p:cNvSpPr/>
          <p:nvPr/>
        </p:nvSpPr>
        <p:spPr>
          <a:xfrm>
            <a:off x="2571750" y="2719388"/>
            <a:ext cx="1657350" cy="838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由于资源有限，小型企业需要更加精细地管理其各项资源，但现有的管理工具和方法往往无法满足这一需求。</a:t>
            </a:r>
            <a:endParaRPr lang="en-US" sz="1050" dirty="0"/>
          </a:p>
        </p:txBody>
      </p:sp>
      <p:sp>
        <p:nvSpPr>
          <p:cNvPr id="13" name="Text 10"/>
          <p:cNvSpPr/>
          <p:nvPr/>
        </p:nvSpPr>
        <p:spPr>
          <a:xfrm>
            <a:off x="4610100" y="2095500"/>
            <a:ext cx="165735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zh-CN" alt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业务流程不规范</a:t>
            </a:r>
            <a:endParaRPr lang="en-US" sz="1200" dirty="0"/>
          </a:p>
        </p:txBody>
      </p:sp>
      <p:sp>
        <p:nvSpPr>
          <p:cNvPr id="14" name="Shape 11"/>
          <p:cNvSpPr/>
          <p:nvPr/>
        </p:nvSpPr>
        <p:spPr>
          <a:xfrm>
            <a:off x="5384006" y="2457450"/>
            <a:ext cx="109538" cy="109538"/>
          </a:xfrm>
          <a:prstGeom prst="roundRect">
            <a:avLst>
              <a:gd name="adj" fmla="val 50000"/>
            </a:avLst>
          </a:prstGeom>
          <a:solidFill>
            <a:srgbClr val="5438FF"/>
          </a:solidFill>
          <a:ln/>
        </p:spPr>
      </p:sp>
      <p:sp>
        <p:nvSpPr>
          <p:cNvPr id="15" name="Text 12"/>
          <p:cNvSpPr/>
          <p:nvPr/>
        </p:nvSpPr>
        <p:spPr>
          <a:xfrm>
            <a:off x="4610100" y="2719388"/>
            <a:ext cx="1657350" cy="838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小型企业业务流程往往不够规范，导致工作效率低下，容易出错。</a:t>
            </a:r>
            <a:endParaRPr lang="en-US" sz="1050" dirty="0"/>
          </a:p>
        </p:txBody>
      </p:sp>
      <p:sp>
        <p:nvSpPr>
          <p:cNvPr id="16" name="Text 13"/>
          <p:cNvSpPr/>
          <p:nvPr/>
        </p:nvSpPr>
        <p:spPr>
          <a:xfrm>
            <a:off x="6648450" y="2095500"/>
            <a:ext cx="165735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zh-CN" alt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成本控制困难</a:t>
            </a:r>
            <a:endParaRPr lang="en-US" sz="1200" dirty="0"/>
          </a:p>
        </p:txBody>
      </p:sp>
      <p:sp>
        <p:nvSpPr>
          <p:cNvPr id="17" name="Shape 14"/>
          <p:cNvSpPr/>
          <p:nvPr/>
        </p:nvSpPr>
        <p:spPr>
          <a:xfrm rot="5400000">
            <a:off x="8524875" y="2452688"/>
            <a:ext cx="119063" cy="104775"/>
          </a:xfrm>
          <a:prstGeom prst="triangle">
            <a:avLst/>
          </a:prstGeom>
          <a:solidFill>
            <a:srgbClr val="5438FF"/>
          </a:solidFill>
          <a:ln/>
        </p:spPr>
      </p:sp>
      <p:sp>
        <p:nvSpPr>
          <p:cNvPr id="18" name="Shape 15"/>
          <p:cNvSpPr/>
          <p:nvPr/>
        </p:nvSpPr>
        <p:spPr>
          <a:xfrm>
            <a:off x="7422356" y="2457450"/>
            <a:ext cx="109538" cy="109538"/>
          </a:xfrm>
          <a:prstGeom prst="roundRect">
            <a:avLst>
              <a:gd name="adj" fmla="val 50000"/>
            </a:avLst>
          </a:prstGeom>
          <a:solidFill>
            <a:srgbClr val="5438FF"/>
          </a:solidFill>
          <a:ln/>
        </p:spPr>
      </p:sp>
      <p:sp>
        <p:nvSpPr>
          <p:cNvPr id="19" name="Text 16"/>
          <p:cNvSpPr/>
          <p:nvPr/>
        </p:nvSpPr>
        <p:spPr>
          <a:xfrm>
            <a:off x="6648450" y="2824163"/>
            <a:ext cx="1657350" cy="6286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小型企业成本控制能力较弱，需要一套系统来帮助他们更好地控制成本，提高盈利能力。</a:t>
            </a:r>
            <a:endParaRPr lang="en-US" sz="10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zh-CN" altLang="en-US" sz="225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项目目标分析</a:t>
            </a:r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571500" y="1498600"/>
            <a:ext cx="1714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实现信息集成与共享</a:t>
            </a:r>
            <a:endParaRPr lang="en-US" sz="1200" dirty="0"/>
          </a:p>
        </p:txBody>
      </p:sp>
      <p:sp>
        <p:nvSpPr>
          <p:cNvPr id="7" name="Text 4"/>
          <p:cNvSpPr/>
          <p:nvPr/>
        </p:nvSpPr>
        <p:spPr>
          <a:xfrm>
            <a:off x="571500" y="1746250"/>
            <a:ext cx="1714500" cy="825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通过</a:t>
            </a:r>
            <a:r>
              <a:rPr lang="en-US" altLang="zh-CN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ERP</a:t>
            </a:r>
            <a:r>
              <a:rPr lang="zh-CN" alt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系统，将小型企业的各个部门的信息进行集成和共享，消除信息孤岛，提高决策效率。</a:t>
            </a:r>
            <a:endParaRPr lang="en-US" sz="1050" dirty="0"/>
          </a:p>
        </p:txBody>
      </p:sp>
      <p:sp>
        <p:nvSpPr>
          <p:cNvPr id="8" name="Text 5"/>
          <p:cNvSpPr/>
          <p:nvPr/>
        </p:nvSpPr>
        <p:spPr>
          <a:xfrm>
            <a:off x="2667000" y="1498600"/>
            <a:ext cx="1714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优化资源管理</a:t>
            </a:r>
            <a:endParaRPr lang="en-US" sz="1200" dirty="0"/>
          </a:p>
        </p:txBody>
      </p:sp>
      <p:sp>
        <p:nvSpPr>
          <p:cNvPr id="9" name="Text 6"/>
          <p:cNvSpPr/>
          <p:nvPr/>
        </p:nvSpPr>
        <p:spPr>
          <a:xfrm>
            <a:off x="2667000" y="1746250"/>
            <a:ext cx="1714500" cy="10668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提供全面的资源管理功能，包括库存管理、财务管理、人力资源管理等，帮助小型企业实现资源的精细化管理，提高资源利用效率。</a:t>
            </a:r>
            <a:endParaRPr lang="en-US" sz="1050" dirty="0"/>
          </a:p>
        </p:txBody>
      </p:sp>
      <p:sp>
        <p:nvSpPr>
          <p:cNvPr id="10" name="Text 7"/>
          <p:cNvSpPr/>
          <p:nvPr/>
        </p:nvSpPr>
        <p:spPr>
          <a:xfrm>
            <a:off x="4762500" y="1498600"/>
            <a:ext cx="1714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规范业务流程</a:t>
            </a:r>
            <a:endParaRPr lang="en-US" sz="1200" dirty="0"/>
          </a:p>
        </p:txBody>
      </p:sp>
      <p:sp>
        <p:nvSpPr>
          <p:cNvPr id="11" name="Text 8"/>
          <p:cNvSpPr/>
          <p:nvPr/>
        </p:nvSpPr>
        <p:spPr>
          <a:xfrm>
            <a:off x="4762500" y="1746250"/>
            <a:ext cx="1714500" cy="654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通过</a:t>
            </a:r>
            <a:r>
              <a:rPr lang="en-US" altLang="zh-CN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ERP</a:t>
            </a:r>
            <a:r>
              <a:rPr lang="zh-CN" alt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系统对业务流程进行标准化和自动化，提高工作效率，减少人为错误。</a:t>
            </a:r>
            <a:endParaRPr lang="en-US" sz="1050" dirty="0"/>
          </a:p>
        </p:txBody>
      </p:sp>
      <p:sp>
        <p:nvSpPr>
          <p:cNvPr id="12" name="Text 9"/>
          <p:cNvSpPr/>
          <p:nvPr/>
        </p:nvSpPr>
        <p:spPr>
          <a:xfrm>
            <a:off x="6858000" y="1498600"/>
            <a:ext cx="1714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降低运营成本</a:t>
            </a:r>
            <a:endParaRPr lang="en-US" sz="1200" dirty="0"/>
          </a:p>
        </p:txBody>
      </p:sp>
      <p:sp>
        <p:nvSpPr>
          <p:cNvPr id="13" name="Text 10"/>
          <p:cNvSpPr/>
          <p:nvPr/>
        </p:nvSpPr>
        <p:spPr>
          <a:xfrm>
            <a:off x="6858000" y="1746249"/>
            <a:ext cx="1714500" cy="71437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通过</a:t>
            </a:r>
            <a:r>
              <a:rPr lang="en-US" altLang="zh-CN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ERP</a:t>
            </a:r>
            <a:r>
              <a:rPr lang="zh-CN" alt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系统的自动化和集成功能，降低企业的运营成本，提高盈利能力。</a:t>
            </a:r>
            <a:endParaRPr lang="en-US" sz="1050" dirty="0"/>
          </a:p>
        </p:txBody>
      </p:sp>
      <p:sp>
        <p:nvSpPr>
          <p:cNvPr id="14" name="Text 3">
            <a:extLst>
              <a:ext uri="{FF2B5EF4-FFF2-40B4-BE49-F238E27FC236}">
                <a16:creationId xmlns:a16="http://schemas.microsoft.com/office/drawing/2014/main" id="{AC4D52F3-FEC5-099F-6D5F-F5ADC5871129}"/>
              </a:ext>
            </a:extLst>
          </p:cNvPr>
          <p:cNvSpPr/>
          <p:nvPr/>
        </p:nvSpPr>
        <p:spPr>
          <a:xfrm>
            <a:off x="571500" y="3216275"/>
            <a:ext cx="1714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提供可扩展性和灵活性</a:t>
            </a:r>
            <a:endParaRPr lang="en-US" sz="1200" dirty="0"/>
          </a:p>
        </p:txBody>
      </p:sp>
      <p:sp>
        <p:nvSpPr>
          <p:cNvPr id="15" name="Text 4">
            <a:extLst>
              <a:ext uri="{FF2B5EF4-FFF2-40B4-BE49-F238E27FC236}">
                <a16:creationId xmlns:a16="http://schemas.microsoft.com/office/drawing/2014/main" id="{D5527773-8C65-336D-8AE9-3DDF466C04CD}"/>
              </a:ext>
            </a:extLst>
          </p:cNvPr>
          <p:cNvSpPr/>
          <p:nvPr/>
        </p:nvSpPr>
        <p:spPr>
          <a:xfrm>
            <a:off x="571500" y="3463924"/>
            <a:ext cx="1714500" cy="106997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考虑到小型企业未来的发展需求，</a:t>
            </a:r>
            <a:r>
              <a:rPr lang="en-US" altLang="zh-CN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ERP</a:t>
            </a:r>
            <a:r>
              <a:rPr lang="zh-CN" alt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系统需要具备可扩展性和灵活性，能够随着企业的发展进行功能扩展和定制化调整。</a:t>
            </a:r>
            <a:endParaRPr lang="en-US" sz="1050" dirty="0"/>
          </a:p>
        </p:txBody>
      </p:sp>
      <p:sp>
        <p:nvSpPr>
          <p:cNvPr id="16" name="Text 5">
            <a:extLst>
              <a:ext uri="{FF2B5EF4-FFF2-40B4-BE49-F238E27FC236}">
                <a16:creationId xmlns:a16="http://schemas.microsoft.com/office/drawing/2014/main" id="{8E439CE4-428D-7FBA-888E-AC9D573A9E40}"/>
              </a:ext>
            </a:extLst>
          </p:cNvPr>
          <p:cNvSpPr/>
          <p:nvPr/>
        </p:nvSpPr>
        <p:spPr>
          <a:xfrm>
            <a:off x="2667000" y="3216275"/>
            <a:ext cx="1714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提高客户满意度</a:t>
            </a:r>
            <a:endParaRPr lang="en-US" sz="1200" dirty="0"/>
          </a:p>
        </p:txBody>
      </p:sp>
      <p:sp>
        <p:nvSpPr>
          <p:cNvPr id="17" name="Text 6">
            <a:extLst>
              <a:ext uri="{FF2B5EF4-FFF2-40B4-BE49-F238E27FC236}">
                <a16:creationId xmlns:a16="http://schemas.microsoft.com/office/drawing/2014/main" id="{6E1F81BE-EC95-6A1A-406A-C05E51EF89ED}"/>
              </a:ext>
            </a:extLst>
          </p:cNvPr>
          <p:cNvSpPr/>
          <p:nvPr/>
        </p:nvSpPr>
        <p:spPr>
          <a:xfrm>
            <a:off x="2667000" y="3463924"/>
            <a:ext cx="1714500" cy="77152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通过</a:t>
            </a:r>
            <a:r>
              <a:rPr lang="en-US" altLang="zh-CN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ERP</a:t>
            </a:r>
            <a:r>
              <a:rPr lang="zh-CN" alt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系统对客户信息进行管理和分析，了解客户需求，提供更加个性化的产品和服务，从而提高客户满意度。</a:t>
            </a:r>
          </a:p>
        </p:txBody>
      </p:sp>
      <p:sp>
        <p:nvSpPr>
          <p:cNvPr id="18" name="Text 7">
            <a:extLst>
              <a:ext uri="{FF2B5EF4-FFF2-40B4-BE49-F238E27FC236}">
                <a16:creationId xmlns:a16="http://schemas.microsoft.com/office/drawing/2014/main" id="{A709CF5F-6142-9BF2-86E1-397E4EE11574}"/>
              </a:ext>
            </a:extLst>
          </p:cNvPr>
          <p:cNvSpPr/>
          <p:nvPr/>
        </p:nvSpPr>
        <p:spPr>
          <a:xfrm>
            <a:off x="4762500" y="3216275"/>
            <a:ext cx="1714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增强数据分析能力</a:t>
            </a:r>
            <a:endParaRPr lang="en-US" sz="1200" dirty="0"/>
          </a:p>
        </p:txBody>
      </p:sp>
      <p:sp>
        <p:nvSpPr>
          <p:cNvPr id="19" name="Text 8">
            <a:extLst>
              <a:ext uri="{FF2B5EF4-FFF2-40B4-BE49-F238E27FC236}">
                <a16:creationId xmlns:a16="http://schemas.microsoft.com/office/drawing/2014/main" id="{546456C4-94D6-3E37-D4AC-D61159350031}"/>
              </a:ext>
            </a:extLst>
          </p:cNvPr>
          <p:cNvSpPr/>
          <p:nvPr/>
        </p:nvSpPr>
        <p:spPr>
          <a:xfrm>
            <a:off x="4762500" y="3463924"/>
            <a:ext cx="1714500" cy="77787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提供强大的数据分析功能，帮助企业进行数据挖掘和分析，为企业的战略决策提供依据。</a:t>
            </a:r>
            <a:endParaRPr lang="en-US" sz="10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314700"/>
            <a:ext cx="4762500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zh-CN" altLang="en-US" sz="375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主要功能分析</a:t>
            </a:r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666666">
              <a:alpha val="30000"/>
            </a:srgbClr>
          </a:solidFill>
          <a:ln/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FFFFFF">
                    <a:alpha val="70000"/>
                  </a:srgbClr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22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0" descr="preencoded.png">
            <a:extLst>
              <a:ext uri="{FF2B5EF4-FFF2-40B4-BE49-F238E27FC236}">
                <a16:creationId xmlns:a16="http://schemas.microsoft.com/office/drawing/2014/main" id="{166F3531-636D-F2E6-4D8E-6B18603196D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571500" y="742950"/>
            <a:ext cx="40386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19" name="Text 1">
            <a:extLst>
              <a:ext uri="{FF2B5EF4-FFF2-40B4-BE49-F238E27FC236}">
                <a16:creationId xmlns:a16="http://schemas.microsoft.com/office/drawing/2014/main" id="{915E4E48-8C4F-D1DE-F7D8-828E886269B6}"/>
              </a:ext>
            </a:extLst>
          </p:cNvPr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zh-CN" altLang="en-US" sz="225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用户角色及其功能</a:t>
            </a:r>
          </a:p>
        </p:txBody>
      </p:sp>
      <p:sp>
        <p:nvSpPr>
          <p:cNvPr id="20" name="Text 3">
            <a:extLst>
              <a:ext uri="{FF2B5EF4-FFF2-40B4-BE49-F238E27FC236}">
                <a16:creationId xmlns:a16="http://schemas.microsoft.com/office/drawing/2014/main" id="{3AC847F7-6F68-26DF-6F6B-26971711E145}"/>
              </a:ext>
            </a:extLst>
          </p:cNvPr>
          <p:cNvSpPr/>
          <p:nvPr/>
        </p:nvSpPr>
        <p:spPr>
          <a:xfrm>
            <a:off x="863600" y="1250951"/>
            <a:ext cx="1714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系统管理员</a:t>
            </a:r>
            <a:endParaRPr lang="en-US" sz="1200" dirty="0"/>
          </a:p>
        </p:txBody>
      </p:sp>
      <p:sp>
        <p:nvSpPr>
          <p:cNvPr id="21" name="Text 4">
            <a:extLst>
              <a:ext uri="{FF2B5EF4-FFF2-40B4-BE49-F238E27FC236}">
                <a16:creationId xmlns:a16="http://schemas.microsoft.com/office/drawing/2014/main" id="{98BAB8FB-4139-8560-36F0-0FADA48BD1A6}"/>
              </a:ext>
            </a:extLst>
          </p:cNvPr>
          <p:cNvSpPr/>
          <p:nvPr/>
        </p:nvSpPr>
        <p:spPr>
          <a:xfrm>
            <a:off x="863600" y="1498600"/>
            <a:ext cx="7150100" cy="533401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负责系统的安装、配置、维护和日常管理，确保系统的稳定性和安全性。同时，还需要监控系统的性能，及时处理各种故障，并管理用户权限，确保只有授权人员能够访问系统的特定功能和数据。</a:t>
            </a:r>
            <a:endParaRPr lang="en-US" sz="1050" dirty="0"/>
          </a:p>
        </p:txBody>
      </p:sp>
      <p:sp>
        <p:nvSpPr>
          <p:cNvPr id="22" name="Text 3">
            <a:extLst>
              <a:ext uri="{FF2B5EF4-FFF2-40B4-BE49-F238E27FC236}">
                <a16:creationId xmlns:a16="http://schemas.microsoft.com/office/drawing/2014/main" id="{707325C9-76E9-74CC-8723-17ACB0E66450}"/>
              </a:ext>
            </a:extLst>
          </p:cNvPr>
          <p:cNvSpPr/>
          <p:nvPr/>
        </p:nvSpPr>
        <p:spPr>
          <a:xfrm>
            <a:off x="863600" y="2362200"/>
            <a:ext cx="1714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财务人员</a:t>
            </a:r>
            <a:endParaRPr lang="en-US" sz="1200" dirty="0"/>
          </a:p>
        </p:txBody>
      </p:sp>
      <p:sp>
        <p:nvSpPr>
          <p:cNvPr id="23" name="Text 4">
            <a:extLst>
              <a:ext uri="{FF2B5EF4-FFF2-40B4-BE49-F238E27FC236}">
                <a16:creationId xmlns:a16="http://schemas.microsoft.com/office/drawing/2014/main" id="{45C85DFB-E767-BB65-7145-B76F8FB5A372}"/>
              </a:ext>
            </a:extLst>
          </p:cNvPr>
          <p:cNvSpPr/>
          <p:nvPr/>
        </p:nvSpPr>
        <p:spPr>
          <a:xfrm>
            <a:off x="863600" y="2609849"/>
            <a:ext cx="7150100" cy="533401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处理公司的财务数据，包括收入、支出、利润等方面的数据。</a:t>
            </a:r>
            <a:r>
              <a:rPr lang="en-US" altLang="zh-CN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ERP</a:t>
            </a:r>
            <a:r>
              <a:rPr lang="zh-CN" alt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系统为财务人员提供会计、财务报表、成本控制等重要功能，以帮助他们更好地管理公司的财务数据，提高企业的财务管控能力。</a:t>
            </a:r>
            <a:endParaRPr lang="en-US" sz="1050" dirty="0"/>
          </a:p>
        </p:txBody>
      </p:sp>
      <p:sp>
        <p:nvSpPr>
          <p:cNvPr id="24" name="Text 3">
            <a:extLst>
              <a:ext uri="{FF2B5EF4-FFF2-40B4-BE49-F238E27FC236}">
                <a16:creationId xmlns:a16="http://schemas.microsoft.com/office/drawing/2014/main" id="{EAE41D39-75EA-BBAD-7288-1A8266BF8FBB}"/>
              </a:ext>
            </a:extLst>
          </p:cNvPr>
          <p:cNvSpPr/>
          <p:nvPr/>
        </p:nvSpPr>
        <p:spPr>
          <a:xfrm>
            <a:off x="863600" y="3473449"/>
            <a:ext cx="1714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系统管理员</a:t>
            </a:r>
            <a:endParaRPr lang="en-US" sz="1200" dirty="0"/>
          </a:p>
        </p:txBody>
      </p:sp>
      <p:sp>
        <p:nvSpPr>
          <p:cNvPr id="25" name="Text 4">
            <a:extLst>
              <a:ext uri="{FF2B5EF4-FFF2-40B4-BE49-F238E27FC236}">
                <a16:creationId xmlns:a16="http://schemas.microsoft.com/office/drawing/2014/main" id="{A3E2B05F-DBFB-E324-4F4B-4847217DEA8E}"/>
              </a:ext>
            </a:extLst>
          </p:cNvPr>
          <p:cNvSpPr/>
          <p:nvPr/>
        </p:nvSpPr>
        <p:spPr>
          <a:xfrm>
            <a:off x="863600" y="3721098"/>
            <a:ext cx="7150100" cy="533401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通过</a:t>
            </a:r>
            <a:r>
              <a:rPr lang="en-US" altLang="zh-CN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ERP</a:t>
            </a:r>
            <a:r>
              <a:rPr lang="zh-CN" alt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系统实时获取库存信息，制定合理的采购计划，优化采购策略，确保物料的及时供应和质量。同时，还可以管理供应商信息，跟踪采购订单的状态等。</a:t>
            </a:r>
            <a:endParaRPr lang="en-US" sz="10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0" descr="preencoded.png">
            <a:extLst>
              <a:ext uri="{FF2B5EF4-FFF2-40B4-BE49-F238E27FC236}">
                <a16:creationId xmlns:a16="http://schemas.microsoft.com/office/drawing/2014/main" id="{23892552-CF69-1341-A1B0-E7A363BC6F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ext 1">
            <a:extLst>
              <a:ext uri="{FF2B5EF4-FFF2-40B4-BE49-F238E27FC236}">
                <a16:creationId xmlns:a16="http://schemas.microsoft.com/office/drawing/2014/main" id="{7CB4B46B-89BF-BC64-B676-7A9FAB5FE3C0}"/>
              </a:ext>
            </a:extLst>
          </p:cNvPr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zh-CN" altLang="en-US" sz="225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用户角色及其功能</a:t>
            </a:r>
          </a:p>
        </p:txBody>
      </p:sp>
      <p:sp>
        <p:nvSpPr>
          <p:cNvPr id="3" name="Text 3">
            <a:extLst>
              <a:ext uri="{FF2B5EF4-FFF2-40B4-BE49-F238E27FC236}">
                <a16:creationId xmlns:a16="http://schemas.microsoft.com/office/drawing/2014/main" id="{8DB95454-8F61-B2ED-ADFE-D48D25D2E7E5}"/>
              </a:ext>
            </a:extLst>
          </p:cNvPr>
          <p:cNvSpPr/>
          <p:nvPr/>
        </p:nvSpPr>
        <p:spPr>
          <a:xfrm>
            <a:off x="863600" y="1250951"/>
            <a:ext cx="1714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销售人员</a:t>
            </a:r>
            <a:endParaRPr lang="en-US" sz="1200" dirty="0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FDA09AB2-CC00-330A-0535-6377D9D2353E}"/>
              </a:ext>
            </a:extLst>
          </p:cNvPr>
          <p:cNvSpPr/>
          <p:nvPr/>
        </p:nvSpPr>
        <p:spPr>
          <a:xfrm>
            <a:off x="863600" y="1498600"/>
            <a:ext cx="7150100" cy="533401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利用</a:t>
            </a:r>
            <a:r>
              <a:rPr lang="en-US" altLang="zh-CN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ERP</a:t>
            </a:r>
            <a:r>
              <a:rPr lang="zh-CN" alt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系统跟踪销售订单的状态，管理客户信息和销售活动。通过系统提供的数据分析工具，销售人员可以制定销售策略，提升销售业绩。此外，还可以处理销售退货、售后管理等事务。</a:t>
            </a:r>
            <a:endParaRPr lang="en-US" sz="105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91A1D801-02E5-51FA-998D-5CF32EB3FEDE}"/>
              </a:ext>
            </a:extLst>
          </p:cNvPr>
          <p:cNvSpPr/>
          <p:nvPr/>
        </p:nvSpPr>
        <p:spPr>
          <a:xfrm>
            <a:off x="863600" y="2362200"/>
            <a:ext cx="1714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库存管理人员</a:t>
            </a:r>
            <a:endParaRPr lang="en-US" sz="1200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3CA248C9-F2F8-0756-9EBB-1F407FB02ED6}"/>
              </a:ext>
            </a:extLst>
          </p:cNvPr>
          <p:cNvSpPr/>
          <p:nvPr/>
        </p:nvSpPr>
        <p:spPr>
          <a:xfrm>
            <a:off x="863600" y="2609849"/>
            <a:ext cx="7150100" cy="533401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负责实时了解库存情况，进行库存分析和预测，确保库存的合理性和准确性。</a:t>
            </a:r>
            <a:r>
              <a:rPr lang="en-US" altLang="zh-CN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ERP</a:t>
            </a:r>
            <a:r>
              <a:rPr lang="zh-CN" alt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系统提供入库管理、出库管理、调拨管理、盘点管理等功能，以支持库存管理人员的日常工作。</a:t>
            </a:r>
            <a:endParaRPr lang="en-US" sz="1050" dirty="0"/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6E786D9B-12D6-4317-8B8A-A1F2572A2FC8}"/>
              </a:ext>
            </a:extLst>
          </p:cNvPr>
          <p:cNvSpPr/>
          <p:nvPr/>
        </p:nvSpPr>
        <p:spPr>
          <a:xfrm>
            <a:off x="863600" y="3473449"/>
            <a:ext cx="1714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人力资源专员</a:t>
            </a:r>
            <a:endParaRPr lang="en-US" sz="1200" dirty="0"/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8B62974C-F7A2-361D-A420-A3D234937D6B}"/>
              </a:ext>
            </a:extLst>
          </p:cNvPr>
          <p:cNvSpPr/>
          <p:nvPr/>
        </p:nvSpPr>
        <p:spPr>
          <a:xfrm>
            <a:off x="863600" y="3721098"/>
            <a:ext cx="7150100" cy="533401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需要对员工信息和薪酬等数据进行管理。</a:t>
            </a:r>
            <a:r>
              <a:rPr lang="en-US" altLang="zh-CN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ERP</a:t>
            </a:r>
            <a:r>
              <a:rPr lang="zh-CN" alt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系统提供了完善的人力资源管理功能，可以轻松处理员工福利、培训和出勤等方面的信息，协助企业进行人力资源管理。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511491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1349</Words>
  <Application>Microsoft Office PowerPoint</Application>
  <PresentationFormat>全屏显示(16:9)</PresentationFormat>
  <Paragraphs>157</Paragraphs>
  <Slides>21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-apple-system</vt:lpstr>
      <vt:lpstr>微软雅黑</vt:lpstr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雪 涫</cp:lastModifiedBy>
  <cp:revision>2</cp:revision>
  <dcterms:created xsi:type="dcterms:W3CDTF">2024-11-16T09:28:31Z</dcterms:created>
  <dcterms:modified xsi:type="dcterms:W3CDTF">2024-11-17T13:10:27Z</dcterms:modified>
</cp:coreProperties>
</file>