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5"/>
    <p:restoredTop sz="70086"/>
  </p:normalViewPr>
  <p:slideViewPr>
    <p:cSldViewPr snapToGrid="0" snapToObjects="1">
      <p:cViewPr varScale="1">
        <p:scale>
          <a:sx n="67" d="100"/>
          <a:sy n="67" d="100"/>
        </p:scale>
        <p:origin x="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A9E4A-6CA2-354C-BFDF-2AE1DFFE1EAE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73444-A28E-ED40-9EB6-FF4FFAFB3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84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73444-A28E-ED40-9EB6-FF4FFAFB37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54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73444-A28E-ED40-9EB6-FF4FFAFB37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65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73444-A28E-ED40-9EB6-FF4FFAFB37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36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73444-A28E-ED40-9EB6-FF4FFAFB37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85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73444-A28E-ED40-9EB6-FF4FFAFB37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28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73444-A28E-ED40-9EB6-FF4FFAFB37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58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73444-A28E-ED40-9EB6-FF4FFAFB37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9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680F-CB16-AD40-96EB-DC5741195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230769-8A5D-D548-ADD2-B12743007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CD0C9-C30D-E348-9C8D-39099D3C3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1FA5-F1E3-6843-A165-A1146FBDA4E0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C425F-28B4-9142-A4FA-48EE5C6B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EE32E-EE43-F447-AB0D-1A25191E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1B2C-3B4A-2F45-A68E-2754C529A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1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DA36F-D9D9-E84E-92AF-698613A1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1FB0F-284E-E141-B92F-72249C901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41C33-1F2D-A048-B696-B1A47073C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1FA5-F1E3-6843-A165-A1146FBDA4E0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7858B-4AA1-2F42-A0F0-D148F34A3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6B103-9D2C-2C4B-BEE1-AC528EE0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1B2C-3B4A-2F45-A68E-2754C529A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C573C7-06FF-4D45-A916-DD48C45E62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40850-E251-494F-B835-478434064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1ADB6-BDE4-514A-A069-AD3E83F4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1FA5-F1E3-6843-A165-A1146FBDA4E0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941FA-DCD5-4C44-BB53-44338719D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59D25-16A7-074E-9344-F367B7C3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1B2C-3B4A-2F45-A68E-2754C529A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4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C8AE3-296F-364A-85D9-0131A71B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DE067-3DED-FA47-A10F-27A190AEA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57990-6B47-964F-A10B-0CCFE8996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1FA5-F1E3-6843-A165-A1146FBDA4E0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54E33-F5D0-D948-89A4-8CF4B0A6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C5130-7904-DE48-9D6E-A3305BFC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1B2C-3B4A-2F45-A68E-2754C529A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0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AD96E-D6C4-1D4B-90C2-72A2F7A6D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78A7F-9FAE-E64B-AFFB-FACB4E79C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74B97-C2AF-5C4A-BB8D-9BB782FEB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1FA5-F1E3-6843-A165-A1146FBDA4E0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0EB13-206F-9A43-8EEF-E15930A6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75028-58EC-8A46-B92F-006A23EFD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1B2C-3B4A-2F45-A68E-2754C529A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3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73EBB-A0DD-964D-8E1A-CCB1A1E5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7709C-6C1A-FB4F-89FF-047D0EAEC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147D0-23F3-4E40-AFC9-4429DAA82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8DB8D-61D7-B146-8510-620A43E1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1FA5-F1E3-6843-A165-A1146FBDA4E0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601A5-95C3-A146-897A-13D99F2F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F2A32-BD4A-934E-A6A4-224A9AD9B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1B2C-3B4A-2F45-A68E-2754C529A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BB9A-D24F-1640-B137-84A68EC52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3EAB2-EFEF-124D-BFCC-F0C0B49F8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40621-4778-F640-B649-1CBFFA748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BE694-A30B-7E43-910C-957D69E37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561C3-26C5-DC46-AB0A-0C77DD65B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98ABD4-DA6E-E54F-B089-548975FBE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1FA5-F1E3-6843-A165-A1146FBDA4E0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FEE0CF-061C-084B-8675-6AC8B9CDB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752E1A-AAE8-7246-9055-A351DC95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1B2C-3B4A-2F45-A68E-2754C529A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1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98CBA-D90A-414F-B952-EDD78861D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12A932-AD79-8C48-B72D-27EDC9B9B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1FA5-F1E3-6843-A165-A1146FBDA4E0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519485-AB11-BB43-8003-3CEABA3E4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EC378-A4BE-9144-B871-B9C55CC5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1B2C-3B4A-2F45-A68E-2754C529A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3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CFD5FC-25BB-CB46-A0F0-7C8BDB697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1FA5-F1E3-6843-A165-A1146FBDA4E0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E8130-DDC3-0945-A3D4-27731B713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8D6AE-4996-9B46-9D43-257B6662B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1B2C-3B4A-2F45-A68E-2754C529A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DEAB-116D-BE4B-8391-37BA1197A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1F81F-DF6A-7E46-AFA8-293AB0DEA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A649F-8CFD-1A4B-B3E0-6902D67E9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A6100-B8AA-2C44-A6DF-1F6788B36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1FA5-F1E3-6843-A165-A1146FBDA4E0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07F34-3318-4940-9CB8-A4EB24E0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18FA1-2066-8F4D-A63F-82DF8ACE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1B2C-3B4A-2F45-A68E-2754C529A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06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4CF2A-8A29-7942-BFE4-454CBF41C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7684CB-047C-3D4E-B9F5-1DA37B6C9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2C7D06-ED35-AD4F-9254-D8130683E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0A67E-8C4A-DC4E-96EA-7AA3C4EA4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1FA5-F1E3-6843-A165-A1146FBDA4E0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C4A06-F7FD-6C41-BCC9-53F49C14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23D37-DC51-854C-A03D-4FAA5B9A4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1B2C-3B4A-2F45-A68E-2754C529A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9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5CF73-E701-7742-9921-8167A56BB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47D29-9BD9-C044-9AC2-F73F8F07B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56C88-EBF4-D24D-9702-82EEB98B0B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31FA5-F1E3-6843-A165-A1146FBDA4E0}" type="datetimeFigureOut">
              <a:rPr lang="en-US" smtClean="0"/>
              <a:t>11/15/19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AB160-BF6C-0241-8F71-B20E100E8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4235A-E443-2446-998E-A24FC7256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81B2C-3B4A-2F45-A68E-2754C529A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ces.ed.gov/programs/digest/current_tables.asp" TargetMode="Externa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40C2C-7E9E-D749-A7B6-F4F88AF1B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7789" y="137337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EDUC 263: Managing and Manipulating Data Using R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b="1" dirty="0"/>
              <a:t>Lecture 8: Tidy data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85A115-04B5-B64E-A8A0-CAD47BB77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6132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NOV 15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AAAED9-D3FC-B947-9899-D03623CAA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25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A7A19-CB59-6A48-97D6-8257BD978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84DEE-8F12-D94A-8474-FDDE42F48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Creating analysis datasets often require </a:t>
            </a:r>
            <a:r>
              <a:rPr lang="en-US" b="1" dirty="0"/>
              <a:t>changing the organizational structure</a:t>
            </a:r>
            <a:r>
              <a:rPr lang="en-US" dirty="0"/>
              <a:t> of data</a:t>
            </a:r>
          </a:p>
          <a:p>
            <a:endParaRPr lang="en-US" b="1" dirty="0"/>
          </a:p>
          <a:p>
            <a:r>
              <a:rPr lang="en-US" b="1" dirty="0"/>
              <a:t>Reshape</a:t>
            </a:r>
            <a:r>
              <a:rPr lang="en-US" dirty="0"/>
              <a:t> your data –</a:t>
            </a:r>
            <a:r>
              <a:rPr lang="en-US" b="1" dirty="0"/>
              <a:t>tidying</a:t>
            </a:r>
          </a:p>
          <a:p>
            <a:pPr lvl="1"/>
            <a:r>
              <a:rPr lang="en-US" b="1" dirty="0"/>
              <a:t>Rows </a:t>
            </a:r>
            <a:r>
              <a:rPr lang="en-US" b="1" dirty="0">
                <a:sym typeface="Wingdings" pitchFamily="2" charset="2"/>
              </a:rPr>
              <a:t> Columns</a:t>
            </a:r>
          </a:p>
          <a:p>
            <a:pPr lvl="1"/>
            <a:r>
              <a:rPr lang="en-US" b="1" dirty="0">
                <a:sym typeface="Wingdings" pitchFamily="2" charset="2"/>
              </a:rPr>
              <a:t>Untidy  Tidy</a:t>
            </a:r>
          </a:p>
          <a:p>
            <a:pPr lvl="1"/>
            <a:endParaRPr lang="en-US" b="1" dirty="0"/>
          </a:p>
          <a:p>
            <a:r>
              <a:rPr lang="en-US" dirty="0"/>
              <a:t>Why </a:t>
            </a:r>
            <a:r>
              <a:rPr lang="en-US" b="1" dirty="0"/>
              <a:t>tidy</a:t>
            </a:r>
            <a:r>
              <a:rPr lang="en-US" dirty="0"/>
              <a:t>? 2 main </a:t>
            </a:r>
            <a:r>
              <a:rPr lang="en-US" b="1" dirty="0"/>
              <a:t>advantages</a:t>
            </a:r>
          </a:p>
          <a:p>
            <a:pPr lvl="1"/>
            <a:r>
              <a:rPr lang="en-US" dirty="0"/>
              <a:t>one consistent way of storing data; underlying uniformity.</a:t>
            </a:r>
          </a:p>
          <a:p>
            <a:pPr lvl="1"/>
            <a:r>
              <a:rPr lang="en-US" dirty="0"/>
              <a:t>R’s </a:t>
            </a:r>
            <a:r>
              <a:rPr lang="en-US" dirty="0" err="1"/>
              <a:t>vectorised</a:t>
            </a:r>
            <a:r>
              <a:rPr lang="en-US" dirty="0"/>
              <a:t> nature; </a:t>
            </a:r>
            <a:r>
              <a:rPr lang="en-US" dirty="0" err="1"/>
              <a:t>tidyverse</a:t>
            </a:r>
            <a:r>
              <a:rPr lang="en-US" dirty="0"/>
              <a:t> (</a:t>
            </a:r>
            <a:r>
              <a:rPr lang="en-US" dirty="0" err="1"/>
              <a:t>dplyr</a:t>
            </a:r>
            <a:r>
              <a:rPr lang="en-US" dirty="0"/>
              <a:t>, ggplot2,etc)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481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64FBE-9756-4D4B-874E-CE96B6B6E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Data “structure” vs. data “concepts”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3009C4B-02D2-7944-AAA1-362A7C39E4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3299466"/>
              </p:ext>
            </p:extLst>
          </p:nvPr>
        </p:nvGraphicFramePr>
        <p:xfrm>
          <a:off x="3061447" y="2596590"/>
          <a:ext cx="6024563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4602">
                  <a:extLst>
                    <a:ext uri="{9D8B030D-6E8A-4147-A177-3AD203B41FA5}">
                      <a16:colId xmlns:a16="http://schemas.microsoft.com/office/drawing/2014/main" val="22549370"/>
                    </a:ext>
                  </a:extLst>
                </a:gridCol>
                <a:gridCol w="2989961">
                  <a:extLst>
                    <a:ext uri="{9D8B030D-6E8A-4147-A177-3AD203B41FA5}">
                      <a16:colId xmlns:a16="http://schemas.microsoft.com/office/drawing/2014/main" val="3722709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Data “structure”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physical 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Data “concepts”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what should be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683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rows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observations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96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columns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variables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65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cell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value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68683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B162D1-C264-6940-A0DF-A483EF97CE2C}"/>
              </a:ext>
            </a:extLst>
          </p:cNvPr>
          <p:cNvSpPr>
            <a:spLocks noGrp="1"/>
          </p:cNvSpPr>
          <p:nvPr/>
        </p:nvSpPr>
        <p:spPr>
          <a:xfrm>
            <a:off x="4661646" y="5468470"/>
            <a:ext cx="3854824" cy="871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/>
              <a:t>= if tidy (</a:t>
            </a:r>
            <a:r>
              <a:rPr lang="en-US" sz="3200" dirty="0"/>
              <a:t>Wickham</a:t>
            </a:r>
            <a:r>
              <a:rPr lang="en-US" sz="3200" b="1" dirty="0"/>
              <a:t>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6350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26F3-2931-9648-9E13-46B49C6A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 Tidy vs. Untidy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3843A-08C3-174D-B82A-639AE29F4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Rules of tidy data</a:t>
            </a:r>
          </a:p>
          <a:p>
            <a:pPr lvl="1"/>
            <a:r>
              <a:rPr lang="en-US" dirty="0"/>
              <a:t>Each </a:t>
            </a:r>
            <a:r>
              <a:rPr lang="en-US" b="1" dirty="0"/>
              <a:t>variable</a:t>
            </a:r>
            <a:r>
              <a:rPr lang="en-US" dirty="0"/>
              <a:t> must have its own </a:t>
            </a:r>
            <a:r>
              <a:rPr lang="en-US" b="1" dirty="0"/>
              <a:t>column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Each </a:t>
            </a:r>
            <a:r>
              <a:rPr lang="en-US" b="1" dirty="0"/>
              <a:t>observation</a:t>
            </a:r>
            <a:r>
              <a:rPr lang="en-US" dirty="0"/>
              <a:t> must have its own </a:t>
            </a:r>
            <a:r>
              <a:rPr lang="en-US" b="1" dirty="0"/>
              <a:t>row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Each </a:t>
            </a:r>
            <a:r>
              <a:rPr lang="en-US" b="1" dirty="0"/>
              <a:t>value</a:t>
            </a:r>
            <a:r>
              <a:rPr lang="en-US" dirty="0"/>
              <a:t> must have its own </a:t>
            </a:r>
            <a:r>
              <a:rPr lang="en-US" b="1" dirty="0"/>
              <a:t>cell</a:t>
            </a:r>
          </a:p>
          <a:p>
            <a:pPr lvl="1"/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58898A-E919-8745-B0D0-EE76E10DC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506" y="3510429"/>
            <a:ext cx="67564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0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26F3-2931-9648-9E13-46B49C6A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 Tidy vs. Untidy data Example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C8B8C6-797A-294C-ACA5-275AB51A8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7346" y="2528883"/>
            <a:ext cx="3845860" cy="28327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ABEA1A-04DD-764C-802F-D714152A2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314" y="2471732"/>
            <a:ext cx="4221610" cy="295004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0A10F5-D58B-324B-AC57-22AC619B70C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23843A-08C3-174D-B82A-639AE29F4798}"/>
              </a:ext>
            </a:extLst>
          </p:cNvPr>
          <p:cNvSpPr>
            <a:spLocks noGrp="1"/>
          </p:cNvSpPr>
          <p:nvPr/>
        </p:nvSpPr>
        <p:spPr>
          <a:xfrm>
            <a:off x="784412" y="170156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table1 is tidy. </a:t>
            </a:r>
          </a:p>
          <a:p>
            <a:pPr marL="0" indent="0">
              <a:buNone/>
            </a:pPr>
            <a:r>
              <a:rPr lang="en-US" sz="2000" dirty="0"/>
              <a:t>It’s the only representation where each column is a variable.</a:t>
            </a:r>
          </a:p>
          <a:p>
            <a:endParaRPr lang="en-US" sz="2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987D09-CF1B-E24D-9951-E8A518C4D357}"/>
              </a:ext>
            </a:extLst>
          </p:cNvPr>
          <p:cNvSpPr/>
          <p:nvPr/>
        </p:nvSpPr>
        <p:spPr>
          <a:xfrm>
            <a:off x="694524" y="5746879"/>
            <a:ext cx="88049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More untidy examples:</a:t>
            </a:r>
          </a:p>
          <a:p>
            <a:r>
              <a:rPr lang="en-US" i="1" dirty="0"/>
              <a:t>Digest of Education Statistics</a:t>
            </a:r>
            <a:r>
              <a:rPr lang="en-US" dirty="0"/>
              <a:t>  </a:t>
            </a:r>
            <a:r>
              <a:rPr lang="en-US" dirty="0">
                <a:hlinkClick r:id="rId5"/>
              </a:rPr>
              <a:t>https://nces.ed.gov/programs/digest/current_tables.asp</a:t>
            </a:r>
            <a:endParaRPr lang="en-US" dirty="0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0EDD8DDF-145D-C142-8C5E-8797F542F7B4}"/>
              </a:ext>
            </a:extLst>
          </p:cNvPr>
          <p:cNvSpPr/>
          <p:nvPr/>
        </p:nvSpPr>
        <p:spPr>
          <a:xfrm>
            <a:off x="4064929" y="3881998"/>
            <a:ext cx="1147483" cy="322729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175FA1-9ADC-8D46-9AD0-9F84811568A2}"/>
              </a:ext>
            </a:extLst>
          </p:cNvPr>
          <p:cNvSpPr/>
          <p:nvPr/>
        </p:nvSpPr>
        <p:spPr>
          <a:xfrm>
            <a:off x="9259891" y="2328863"/>
            <a:ext cx="25827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Question: </a:t>
            </a:r>
          </a:p>
          <a:p>
            <a:r>
              <a:rPr lang="en-US" sz="2800" b="1" dirty="0"/>
              <a:t>How to reshape untidy data to tidy data?</a:t>
            </a:r>
          </a:p>
        </p:txBody>
      </p:sp>
    </p:spTree>
    <p:extLst>
      <p:ext uri="{BB962C8B-B14F-4D97-AF65-F5344CB8AC3E}">
        <p14:creationId xmlns:p14="http://schemas.microsoft.com/office/powerpoint/2010/main" val="97880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E933-9A2C-7640-936D-54E76B9C7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0687"/>
            <a:ext cx="10515600" cy="1325563"/>
          </a:xfrm>
        </p:spPr>
        <p:txBody>
          <a:bodyPr/>
          <a:lstStyle/>
          <a:p>
            <a:r>
              <a:rPr lang="en-US" b="1" dirty="0"/>
              <a:t>4 Tidying data: Wide </a:t>
            </a:r>
            <a:r>
              <a:rPr lang="en-US" b="1" dirty="0">
                <a:sym typeface="Wingdings" pitchFamily="2" charset="2"/>
              </a:rPr>
              <a:t> Long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C8B8C6-797A-294C-ACA5-275AB51A8D13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490" y="3030074"/>
            <a:ext cx="3712173" cy="27342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ABEA1A-04DD-764C-802F-D714152A2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3323" y="2814684"/>
            <a:ext cx="4560607" cy="3186930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A5248F01-FF4F-4144-BAA4-9EAC71AEA81E}"/>
              </a:ext>
            </a:extLst>
          </p:cNvPr>
          <p:cNvSpPr/>
          <p:nvPr/>
        </p:nvSpPr>
        <p:spPr>
          <a:xfrm>
            <a:off x="5217459" y="3245231"/>
            <a:ext cx="1219200" cy="32273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0EDD8DDF-145D-C142-8C5E-8797F542F7B4}"/>
              </a:ext>
            </a:extLst>
          </p:cNvPr>
          <p:cNvSpPr/>
          <p:nvPr/>
        </p:nvSpPr>
        <p:spPr>
          <a:xfrm>
            <a:off x="5199528" y="5360901"/>
            <a:ext cx="1147483" cy="3227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52F76DF-7E1A-844C-8E80-675350835B10}"/>
              </a:ext>
            </a:extLst>
          </p:cNvPr>
          <p:cNvSpPr>
            <a:spLocks noGrp="1"/>
          </p:cNvSpPr>
          <p:nvPr/>
        </p:nvSpPr>
        <p:spPr>
          <a:xfrm>
            <a:off x="2469775" y="3010419"/>
            <a:ext cx="1044389" cy="467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Wide</a:t>
            </a:r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1099C4E-12D4-6641-BCF3-456CD2971004}"/>
              </a:ext>
            </a:extLst>
          </p:cNvPr>
          <p:cNvSpPr>
            <a:spLocks noGrp="1"/>
          </p:cNvSpPr>
          <p:nvPr/>
        </p:nvSpPr>
        <p:spPr>
          <a:xfrm>
            <a:off x="8556809" y="2805096"/>
            <a:ext cx="1044389" cy="467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Long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B90452D-CA68-B849-B4AB-103ADD3C42F5}"/>
              </a:ext>
            </a:extLst>
          </p:cNvPr>
          <p:cNvSpPr>
            <a:spLocks noGrp="1"/>
          </p:cNvSpPr>
          <p:nvPr/>
        </p:nvSpPr>
        <p:spPr>
          <a:xfrm>
            <a:off x="5087252" y="2992483"/>
            <a:ext cx="1519518" cy="37651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pivot_longer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4103607-945D-5847-8211-023ED7864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46505"/>
              </p:ext>
            </p:extLst>
          </p:nvPr>
        </p:nvGraphicFramePr>
        <p:xfrm>
          <a:off x="1739152" y="827247"/>
          <a:ext cx="7117475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152">
                  <a:extLst>
                    <a:ext uri="{9D8B030D-6E8A-4147-A177-3AD203B41FA5}">
                      <a16:colId xmlns:a16="http://schemas.microsoft.com/office/drawing/2014/main" val="69131544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1617457070"/>
                    </a:ext>
                  </a:extLst>
                </a:gridCol>
                <a:gridCol w="1462786">
                  <a:extLst>
                    <a:ext uri="{9D8B030D-6E8A-4147-A177-3AD203B41FA5}">
                      <a16:colId xmlns:a16="http://schemas.microsoft.com/office/drawing/2014/main" val="3335998427"/>
                    </a:ext>
                  </a:extLst>
                </a:gridCol>
                <a:gridCol w="1426337">
                  <a:extLst>
                    <a:ext uri="{9D8B030D-6E8A-4147-A177-3AD203B41FA5}">
                      <a16:colId xmlns:a16="http://schemas.microsoft.com/office/drawing/2014/main" val="2051678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 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tidyr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Main 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Arguments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595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/>
                        <a:t>pivot_longer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wide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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long (gathering)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rows ↑;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columns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/>
                        <a:t>Names_to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/>
                        <a:t>Values_to</a:t>
                      </a:r>
                      <a:endParaRPr lang="en-US" sz="18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63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/>
                        <a:t>pivot_wider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>
                          <a:sym typeface="Wingdings" pitchFamily="2" charset="2"/>
                        </a:rPr>
                        <a:t></a:t>
                      </a:r>
                      <a:r>
                        <a:rPr lang="zh-CN" altLang="en-US" dirty="0">
                          <a:sym typeface="Wingdings" pitchFamily="2" charset="2"/>
                        </a:rPr>
                        <a:t> </a:t>
                      </a:r>
                      <a:r>
                        <a:rPr lang="en-US" altLang="zh-CN" dirty="0">
                          <a:sym typeface="Wingdings" pitchFamily="2" charset="2"/>
                        </a:rPr>
                        <a:t>wide (spreading)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rows ↓;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columns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↑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/>
                        <a:t>Names_from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/>
                        <a:t>Values_from</a:t>
                      </a:r>
                      <a:endParaRPr lang="en-US" sz="18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765207"/>
                  </a:ext>
                </a:extLst>
              </a:tr>
            </a:tbl>
          </a:graphicData>
        </a:graphic>
      </p:graphicFrame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0C4D2E0-F68C-DF4A-A0B0-E1068BB8644F}"/>
              </a:ext>
            </a:extLst>
          </p:cNvPr>
          <p:cNvSpPr>
            <a:spLocks noGrp="1"/>
          </p:cNvSpPr>
          <p:nvPr/>
        </p:nvSpPr>
        <p:spPr>
          <a:xfrm>
            <a:off x="5145741" y="5692596"/>
            <a:ext cx="1506070" cy="5109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pivot_wider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45F826-1AE5-FA4B-9964-7F6EB1D74F95}"/>
              </a:ext>
            </a:extLst>
          </p:cNvPr>
          <p:cNvSpPr/>
          <p:nvPr/>
        </p:nvSpPr>
        <p:spPr>
          <a:xfrm>
            <a:off x="6974541" y="60422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table2 %&gt;% </a:t>
            </a:r>
            <a:r>
              <a:rPr lang="en-US" dirty="0" err="1"/>
              <a:t>pivot_wider</a:t>
            </a:r>
            <a:r>
              <a:rPr lang="en-US" dirty="0"/>
              <a:t>(</a:t>
            </a:r>
            <a:r>
              <a:rPr lang="en-US" dirty="0" err="1"/>
              <a:t>names_from</a:t>
            </a:r>
            <a:r>
              <a:rPr lang="en-US" dirty="0"/>
              <a:t> = type, </a:t>
            </a:r>
          </a:p>
          <a:p>
            <a:r>
              <a:rPr lang="en-US" dirty="0"/>
              <a:t>              		          </a:t>
            </a:r>
            <a:r>
              <a:rPr lang="en-US" dirty="0" err="1"/>
              <a:t>values_from</a:t>
            </a:r>
            <a:r>
              <a:rPr lang="en-US" dirty="0"/>
              <a:t> = count)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1DC83F-3BA1-3748-B955-B377733120FA}"/>
              </a:ext>
            </a:extLst>
          </p:cNvPr>
          <p:cNvSpPr/>
          <p:nvPr/>
        </p:nvSpPr>
        <p:spPr>
          <a:xfrm>
            <a:off x="0" y="580916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table1 %&gt;% </a:t>
            </a:r>
            <a:r>
              <a:rPr lang="en-US" dirty="0" err="1"/>
              <a:t>pivot_longer</a:t>
            </a:r>
            <a:r>
              <a:rPr lang="en-US" dirty="0"/>
              <a:t>(cols = c('</a:t>
            </a:r>
            <a:r>
              <a:rPr lang="en-US" dirty="0" err="1"/>
              <a:t>cases','population</a:t>
            </a:r>
            <a:r>
              <a:rPr lang="en-US" dirty="0"/>
              <a:t>'),</a:t>
            </a:r>
          </a:p>
          <a:p>
            <a:r>
              <a:rPr lang="en-US" dirty="0"/>
              <a:t>                        	          </a:t>
            </a:r>
            <a:r>
              <a:rPr lang="en-US" dirty="0" err="1"/>
              <a:t>names_to</a:t>
            </a:r>
            <a:r>
              <a:rPr lang="en-US" dirty="0"/>
              <a:t> = 'type',</a:t>
            </a:r>
          </a:p>
          <a:p>
            <a:r>
              <a:rPr lang="en-US" dirty="0"/>
              <a:t>                        	          </a:t>
            </a:r>
            <a:r>
              <a:rPr lang="en-US" dirty="0" err="1"/>
              <a:t>values_to</a:t>
            </a:r>
            <a:r>
              <a:rPr lang="en-US" dirty="0"/>
              <a:t> = 'count')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61127A-4359-D64A-B66B-341E1AE4C854}"/>
              </a:ext>
            </a:extLst>
          </p:cNvPr>
          <p:cNvCxnSpPr>
            <a:cxnSpLocks/>
          </p:cNvCxnSpPr>
          <p:nvPr/>
        </p:nvCxnSpPr>
        <p:spPr>
          <a:xfrm flipV="1">
            <a:off x="3621741" y="4016193"/>
            <a:ext cx="6866964" cy="17929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44A32DB-51B0-E04B-A4D6-BA1882501CAB}"/>
              </a:ext>
            </a:extLst>
          </p:cNvPr>
          <p:cNvCxnSpPr>
            <a:cxnSpLocks/>
          </p:cNvCxnSpPr>
          <p:nvPr/>
        </p:nvCxnSpPr>
        <p:spPr>
          <a:xfrm>
            <a:off x="3774141" y="4545109"/>
            <a:ext cx="6750424" cy="13447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61127A-4359-D64A-B66B-341E1AE4C854}"/>
              </a:ext>
            </a:extLst>
          </p:cNvPr>
          <p:cNvCxnSpPr>
            <a:cxnSpLocks/>
          </p:cNvCxnSpPr>
          <p:nvPr/>
        </p:nvCxnSpPr>
        <p:spPr>
          <a:xfrm>
            <a:off x="3792071" y="4863356"/>
            <a:ext cx="6571129" cy="42582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7AB718B-B021-E64F-99A7-5A452F2FA60F}"/>
              </a:ext>
            </a:extLst>
          </p:cNvPr>
          <p:cNvCxnSpPr>
            <a:cxnSpLocks/>
          </p:cNvCxnSpPr>
          <p:nvPr/>
        </p:nvCxnSpPr>
        <p:spPr>
          <a:xfrm>
            <a:off x="4894729" y="4249273"/>
            <a:ext cx="5145742" cy="16136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2D46FB9-13E4-5048-8CC7-36295338B4A1}"/>
              </a:ext>
            </a:extLst>
          </p:cNvPr>
          <p:cNvCxnSpPr>
            <a:cxnSpLocks/>
          </p:cNvCxnSpPr>
          <p:nvPr/>
        </p:nvCxnSpPr>
        <p:spPr>
          <a:xfrm>
            <a:off x="4778188" y="4580967"/>
            <a:ext cx="5298141" cy="36755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7AB718B-B021-E64F-99A7-5A452F2FA60F}"/>
              </a:ext>
            </a:extLst>
          </p:cNvPr>
          <p:cNvCxnSpPr>
            <a:cxnSpLocks/>
          </p:cNvCxnSpPr>
          <p:nvPr/>
        </p:nvCxnSpPr>
        <p:spPr>
          <a:xfrm>
            <a:off x="4885765" y="4836462"/>
            <a:ext cx="5118847" cy="75751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C15105B-7C11-614F-BEDA-BCB0B5532CA7}"/>
              </a:ext>
            </a:extLst>
          </p:cNvPr>
          <p:cNvCxnSpPr>
            <a:cxnSpLocks/>
          </p:cNvCxnSpPr>
          <p:nvPr/>
        </p:nvCxnSpPr>
        <p:spPr>
          <a:xfrm>
            <a:off x="3716991" y="3757337"/>
            <a:ext cx="5617509" cy="28126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714817-E71E-424B-87DE-2FAE1B5A68F0}"/>
              </a:ext>
            </a:extLst>
          </p:cNvPr>
          <p:cNvCxnSpPr>
            <a:cxnSpLocks/>
          </p:cNvCxnSpPr>
          <p:nvPr/>
        </p:nvCxnSpPr>
        <p:spPr>
          <a:xfrm>
            <a:off x="4857750" y="3733800"/>
            <a:ext cx="4267200" cy="6096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16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C0D73-9F43-4546-B12A-09491A843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71" y="-208616"/>
            <a:ext cx="10515600" cy="1325563"/>
          </a:xfrm>
        </p:spPr>
        <p:txBody>
          <a:bodyPr/>
          <a:lstStyle/>
          <a:p>
            <a:r>
              <a:rPr lang="en-US" b="1" dirty="0"/>
              <a:t>5 Missing 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BA29-67E5-D64B-9277-255F1CB86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129" y="1162236"/>
            <a:ext cx="10515600" cy="4351338"/>
          </a:xfrm>
        </p:spPr>
        <p:txBody>
          <a:bodyPr/>
          <a:lstStyle/>
          <a:p>
            <a:r>
              <a:rPr lang="en-US" b="1" dirty="0"/>
              <a:t>Two types of missing values:</a:t>
            </a:r>
          </a:p>
          <a:p>
            <a:pPr lvl="1"/>
            <a:r>
              <a:rPr lang="en-US" b="1" dirty="0"/>
              <a:t>Explicit missing values</a:t>
            </a:r>
            <a:r>
              <a:rPr lang="en-US" dirty="0"/>
              <a:t>: variable has the value NA for a particular row</a:t>
            </a:r>
          </a:p>
          <a:p>
            <a:pPr lvl="1"/>
            <a:r>
              <a:rPr lang="en-US" b="1" dirty="0"/>
              <a:t>Implicit missing values</a:t>
            </a:r>
            <a:r>
              <a:rPr lang="en-US" dirty="0"/>
              <a:t>: the row is simply not present in the data</a:t>
            </a:r>
          </a:p>
          <a:p>
            <a:r>
              <a:rPr lang="en-US" b="1" dirty="0"/>
              <a:t>Complete() {</a:t>
            </a:r>
            <a:r>
              <a:rPr lang="en-US" b="1" dirty="0" err="1"/>
              <a:t>tidyr</a:t>
            </a:r>
            <a:r>
              <a:rPr lang="en-US" b="1" dirty="0"/>
              <a:t>}</a:t>
            </a:r>
          </a:p>
          <a:p>
            <a:pPr lvl="1"/>
            <a:r>
              <a:rPr lang="en-US" dirty="0"/>
              <a:t>turns implicit missing values into explicit missing values</a:t>
            </a:r>
            <a:endParaRPr lang="en-US" b="1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A783EC-2F39-3840-8CEE-BEA8A2224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279" y="3981453"/>
            <a:ext cx="2679700" cy="2552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328D8F-BE36-E743-9FAB-C77B34546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885" y="3872007"/>
            <a:ext cx="3060700" cy="2806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CB67E0-FA2D-EC4C-8CF0-207F2C84FEE6}"/>
              </a:ext>
            </a:extLst>
          </p:cNvPr>
          <p:cNvSpPr/>
          <p:nvPr/>
        </p:nvSpPr>
        <p:spPr>
          <a:xfrm>
            <a:off x="6777318" y="5468472"/>
            <a:ext cx="555812" cy="2151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763EEC-5227-6E47-8F23-CE8D9197D89A}"/>
              </a:ext>
            </a:extLst>
          </p:cNvPr>
          <p:cNvSpPr/>
          <p:nvPr/>
        </p:nvSpPr>
        <p:spPr>
          <a:xfrm>
            <a:off x="6777960" y="5739973"/>
            <a:ext cx="555812" cy="2151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6CB70D-6ADB-3447-80A7-12B520CE14A8}"/>
              </a:ext>
            </a:extLst>
          </p:cNvPr>
          <p:cNvSpPr/>
          <p:nvPr/>
        </p:nvSpPr>
        <p:spPr>
          <a:xfrm>
            <a:off x="8050305" y="5629636"/>
            <a:ext cx="23666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 implicit missing value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32A3CA-9129-2648-BAC5-4F02AB0D5660}"/>
              </a:ext>
            </a:extLst>
          </p:cNvPr>
          <p:cNvSpPr/>
          <p:nvPr/>
        </p:nvSpPr>
        <p:spPr>
          <a:xfrm>
            <a:off x="8057306" y="5337829"/>
            <a:ext cx="2381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 explicit missing value </a:t>
            </a:r>
          </a:p>
        </p:txBody>
      </p:sp>
    </p:spTree>
    <p:extLst>
      <p:ext uri="{BB962C8B-B14F-4D97-AF65-F5344CB8AC3E}">
        <p14:creationId xmlns:p14="http://schemas.microsoft.com/office/powerpoint/2010/main" val="71608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313</Words>
  <Application>Microsoft Macintosh PowerPoint</Application>
  <PresentationFormat>Widescreen</PresentationFormat>
  <Paragraphs>75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EDUC 263: Managing and Manipulating Data Using R  Lecture 8: Tidy data </vt:lpstr>
      <vt:lpstr>1. Overview</vt:lpstr>
      <vt:lpstr>2. Data “structure” vs. data “concepts”</vt:lpstr>
      <vt:lpstr>3 Tidy vs. Untidy data</vt:lpstr>
      <vt:lpstr>3 Tidy vs. Untidy data Example</vt:lpstr>
      <vt:lpstr>4 Tidying data: Wide  Long</vt:lpstr>
      <vt:lpstr>5 Missing values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8: Tidy data </dc:title>
  <dc:creator>lixin12171217@gmail.com</dc:creator>
  <cp:lastModifiedBy>lixin12171217@gmail.com</cp:lastModifiedBy>
  <cp:revision>71</cp:revision>
  <dcterms:created xsi:type="dcterms:W3CDTF">2019-11-14T01:28:44Z</dcterms:created>
  <dcterms:modified xsi:type="dcterms:W3CDTF">2019-11-15T20:47:58Z</dcterms:modified>
</cp:coreProperties>
</file>