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1" d="100"/>
          <a:sy n="41" d="100"/>
        </p:scale>
        <p:origin x="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AC8D9-00BB-4B85-9890-E06B5E6D0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EEEF52-8102-43E8-ABF0-11DDF1F0A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7288E-904A-4CFC-847F-41A99771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93900-223E-4BB4-8C75-77411DAAD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1DA7C5-BEE2-4FF8-8518-4594C57D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63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F9303E-47EC-4D93-BA72-B7E92CAA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707A6B-DDED-4C80-844B-EE7B7189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6F299-4772-4FA5-BDD7-089686E7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201160-5C3C-45E4-8810-38A532E9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4FB91-6B61-4E29-BB26-D5A6379D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062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9A14E8-7072-4020-8F38-B0312CE4C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6B032-4A6D-4BB9-9948-0A2387E0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CF82C9-BDE9-4DB8-A6BF-FB81AFE1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B0524-A621-4FB2-A41E-7ECF4763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6FDEA-21BC-49DC-92BE-31F6B437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79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C8240F-AE71-4A80-B71F-A7420B062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72B6D-8B8C-4750-8EFE-0621E18C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2EBA5-8E54-40AB-8CF2-3F341C4CC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660DB-75A1-40C9-B00C-552D746C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AFB8E-B78B-4DDC-9949-3FF06485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152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6B09E-4782-4E6A-AB49-FFDC2D1D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150CD7-4CC1-4CC6-836D-350A14111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E631C-358C-4E4A-AECC-98412F75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5CA25-005A-42CD-AE86-EC0F1408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D6CC4D-C0AB-4B73-8072-9EB15E85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6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494F4-8B51-4C24-8218-9F3A6A7D6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ECD6-A870-4FF9-8489-AF70B0E60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983EDF-0F10-42E0-9845-3387675C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0C8854-C59C-4ABE-ADC3-6C18FDED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AB5437-FB72-444F-BF0E-387BA9DE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650884-0F99-468B-BEF9-86DE1A132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25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DA6BA-BD9B-448F-B6A0-D27EAB76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1D923-F720-4853-8821-8D4E1384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6340E5-4B2B-4F47-AC95-55B8197E6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89541D-D36F-4361-A0E6-950475439F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B79AAB-1460-406A-AEC7-C9070448A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7D25FA3-2D5E-4214-81FD-76D0ED4C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C74B57-4570-4A47-8105-46F93A34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68B755-8395-4E08-ABD6-65ABD4E6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35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52D80-4AC6-4CD7-B0CB-3121C64C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099EE-A984-4663-BAFE-481A7556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142643-CE12-4C99-9045-32BB6D88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0181DC-4B58-42DD-84DB-5E569E57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189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1E4E13-BB9F-4193-B404-5A626E76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57312E-94BF-4C28-9726-31E5B098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10F916-9221-4D5D-AB38-F3A01FB4A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03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CC0DC-C3B9-4919-9CAE-E07A45FA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C7C449-01F1-4CFE-8DB5-B603EA0A2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D50DF1-DAE6-4D21-BD20-09D21B58B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5BE2A2-06AB-4500-B9F0-F2D9E6CFC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2F9C80-DE80-4D98-9020-10FE1C1E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A0D5E6-EE86-46C0-9CC0-A9CCDCAA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7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1D3CE-CD3A-4C34-930B-D8D373E7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6AB8D6-6357-4F71-85AB-7960A249ED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8230A-AD0F-404E-B8B6-6BE2CF94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77F749-8C55-4E9D-BDB4-DD3DB821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B3AD7D-6414-43AA-BEB1-907A3853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74D6D-9F38-4711-B316-1F5E964B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2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B183A6-389C-4090-B33C-8B18A1C85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983522-38F6-46B8-B590-12B89F144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3F5CFC-F81C-41B0-AF65-FF8F09FF58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039A4-77A9-4B68-B8A2-540EADCDB042}" type="datetimeFigureOut">
              <a:rPr lang="ko-KR" altLang="en-US" smtClean="0"/>
              <a:t>2021-02-17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C4895-F38B-48A0-85E7-2DEDF2F39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EE478-D4FD-4265-95F4-BF0E9C679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E46F-D807-48F4-95CB-1D8942DBB0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6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mailto:bill@newdomain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A5424-3139-448C-A501-5B9234CD28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7405"/>
            <a:ext cx="9144000" cy="1110712"/>
          </a:xfrm>
        </p:spPr>
        <p:txBody>
          <a:bodyPr/>
          <a:lstStyle/>
          <a:p>
            <a:r>
              <a:rPr lang="en-US" altLang="ko-KR" dirty="0"/>
              <a:t>5. Go</a:t>
            </a:r>
            <a:r>
              <a:rPr lang="ko-KR" altLang="en-US" dirty="0"/>
              <a:t>의 시스템 타입</a:t>
            </a:r>
          </a:p>
        </p:txBody>
      </p:sp>
    </p:spTree>
    <p:extLst>
      <p:ext uri="{BB962C8B-B14F-4D97-AF65-F5344CB8AC3E}">
        <p14:creationId xmlns:p14="http://schemas.microsoft.com/office/powerpoint/2010/main" val="1029563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755009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내장 타입을 바탕으로 새로운 타입을 선언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847158" y="3244334"/>
            <a:ext cx="10326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Duration </a:t>
            </a:r>
            <a:r>
              <a:rPr lang="ko-KR" altLang="en-US" dirty="0"/>
              <a:t>타입은 지속된 시간을 </a:t>
            </a:r>
            <a:r>
              <a:rPr lang="ko-KR" altLang="en-US" dirty="0" err="1"/>
              <a:t>나노초</a:t>
            </a:r>
            <a:r>
              <a:rPr lang="ko-KR" altLang="en-US" dirty="0"/>
              <a:t> 단위로 표현하는 타입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내장 타입인 </a:t>
            </a:r>
            <a:r>
              <a:rPr lang="en-US" altLang="ko-KR" dirty="0"/>
              <a:t>int64</a:t>
            </a:r>
            <a:r>
              <a:rPr lang="ko-KR" altLang="en-US" dirty="0"/>
              <a:t>를 이용해 값을 표현</a:t>
            </a:r>
            <a:endParaRPr lang="en-US" altLang="ko-KR" dirty="0"/>
          </a:p>
          <a:p>
            <a:pPr lvl="1"/>
            <a:r>
              <a:rPr lang="en-US" altLang="ko-KR" dirty="0"/>
              <a:t>-&gt; Duration </a:t>
            </a:r>
            <a:r>
              <a:rPr lang="ko-KR" altLang="en-US" dirty="0"/>
              <a:t>타입의 선언에 대하 </a:t>
            </a:r>
            <a:r>
              <a:rPr lang="en-US" altLang="ko-KR" dirty="0"/>
              <a:t>int64 </a:t>
            </a:r>
            <a:r>
              <a:rPr lang="ko-KR" altLang="en-US" dirty="0"/>
              <a:t>타입이 </a:t>
            </a:r>
            <a:r>
              <a:rPr lang="en-US" altLang="ko-KR" dirty="0"/>
              <a:t>Duration </a:t>
            </a:r>
            <a:r>
              <a:rPr lang="ko-KR" altLang="en-US" dirty="0"/>
              <a:t>타입의 기반 타입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Duration</a:t>
            </a:r>
            <a:r>
              <a:rPr lang="ko-KR" altLang="en-US" dirty="0"/>
              <a:t>과 </a:t>
            </a:r>
            <a:r>
              <a:rPr lang="en-US" altLang="ko-KR" dirty="0"/>
              <a:t>int64</a:t>
            </a:r>
            <a:r>
              <a:rPr lang="ko-KR" altLang="en-US" dirty="0"/>
              <a:t>는 서로 다른 두 개의 타입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1C2D24-430C-4FE9-B8D5-AE65F35B8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893" y="1492120"/>
            <a:ext cx="2623360" cy="102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06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755009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내장 타입을 바탕으로 새로운 타입을 선언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847158" y="3244334"/>
            <a:ext cx="10326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Duration </a:t>
            </a:r>
            <a:r>
              <a:rPr lang="ko-KR" altLang="en-US" dirty="0"/>
              <a:t>타입 선언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변수 </a:t>
            </a:r>
            <a:r>
              <a:rPr lang="en-US" altLang="ko-KR" dirty="0"/>
              <a:t>dur</a:t>
            </a:r>
            <a:r>
              <a:rPr lang="ko-KR" altLang="en-US" dirty="0"/>
              <a:t>을 선언하고 제로 값으로 초기화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에러</a:t>
            </a:r>
            <a:r>
              <a:rPr lang="en-US" altLang="ko-KR" dirty="0"/>
              <a:t> : int64 </a:t>
            </a:r>
            <a:r>
              <a:rPr lang="ko-KR" altLang="en-US" dirty="0"/>
              <a:t>타입의 값은 </a:t>
            </a:r>
            <a:r>
              <a:rPr lang="en-US" altLang="ko-KR" dirty="0"/>
              <a:t>Duration </a:t>
            </a:r>
            <a:r>
              <a:rPr lang="ko-KR" altLang="en-US" dirty="0"/>
              <a:t>타입의 값으로 사용할 수 없다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설령 호환이 가능한 타입이라 하더라도 다른 타입에 대입할 수 없다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컴파일러는 서로 다른 타입의 값을 묵시적으로 변환하지 않음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2074E-38F8-4687-AE81-C92442EE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58" y="1256035"/>
            <a:ext cx="2605169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39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1744910"/>
            <a:ext cx="1032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메서드는 사용자가 정의한 타입에 행위를 정의하기 위한 방법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키워드와 함수 이름 사이에 추가 매개변수를 정의한 함수</a:t>
            </a: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5.2 </a:t>
            </a:r>
            <a:r>
              <a:rPr lang="ko-KR" altLang="en-US" sz="3000" dirty="0"/>
              <a:t>메서드</a:t>
            </a:r>
            <a:r>
              <a:rPr lang="en-US" altLang="ko-KR" sz="3000" dirty="0"/>
              <a:t>(method)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139274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373224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listing11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4754801" y="1222310"/>
            <a:ext cx="6927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Notify()</a:t>
            </a:r>
            <a:r>
              <a:rPr lang="ko-KR" altLang="en-US" dirty="0"/>
              <a:t>와 </a:t>
            </a:r>
            <a:r>
              <a:rPr lang="en-US" altLang="ko-KR" dirty="0" err="1"/>
              <a:t>changeEmail</a:t>
            </a:r>
            <a:r>
              <a:rPr lang="en-US" altLang="ko-KR" dirty="0"/>
              <a:t>() </a:t>
            </a:r>
            <a:r>
              <a:rPr lang="ko-KR" altLang="en-US" dirty="0"/>
              <a:t>두개의 메서드 정의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func</a:t>
            </a:r>
            <a:r>
              <a:rPr lang="en-US" altLang="ko-KR" dirty="0"/>
              <a:t> </a:t>
            </a:r>
            <a:r>
              <a:rPr lang="ko-KR" altLang="en-US" dirty="0"/>
              <a:t>키워드와 함수 이름 사이의 매개변수 </a:t>
            </a:r>
            <a:r>
              <a:rPr lang="en-US" altLang="ko-KR" dirty="0"/>
              <a:t>: </a:t>
            </a:r>
            <a:r>
              <a:rPr lang="ko-KR" altLang="en-US" dirty="0"/>
              <a:t>수신자</a:t>
            </a:r>
            <a:r>
              <a:rPr lang="en-US" altLang="ko-KR" dirty="0"/>
              <a:t>(receiver)</a:t>
            </a:r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함수를 특정 타입에 바인딩하는 역할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값 수신자</a:t>
            </a:r>
            <a:r>
              <a:rPr lang="en-US" altLang="ko-KR" dirty="0"/>
              <a:t>(value receiver), </a:t>
            </a:r>
            <a:r>
              <a:rPr lang="ko-KR" altLang="en-US" dirty="0"/>
              <a:t>포인터 수신자</a:t>
            </a:r>
            <a:r>
              <a:rPr lang="en-US" altLang="ko-KR" dirty="0"/>
              <a:t>(pointer receiver)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수신자가 정의된 함수를 메서드</a:t>
            </a:r>
            <a:r>
              <a:rPr lang="en-US" altLang="ko-KR" dirty="0"/>
              <a:t>(method)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0D1D82-36D3-47C7-A112-B1C7590C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6" y="1222310"/>
            <a:ext cx="3416668" cy="526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7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373224"/>
            <a:ext cx="1032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값 수신자</a:t>
            </a:r>
            <a:r>
              <a:rPr lang="en-US" altLang="ko-KR" dirty="0"/>
              <a:t>(value receiver)</a:t>
            </a:r>
            <a:r>
              <a:rPr lang="ko-KR" altLang="en-US" dirty="0"/>
              <a:t> 포인터 수신자</a:t>
            </a:r>
            <a:r>
              <a:rPr lang="en-US" altLang="ko-KR" dirty="0"/>
              <a:t>(pointer receiver)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4941413" y="1195692"/>
            <a:ext cx="6927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타입의 값을 이용하여 </a:t>
            </a:r>
            <a:r>
              <a:rPr lang="en-US" altLang="ko-KR" dirty="0"/>
              <a:t>notify </a:t>
            </a:r>
            <a:r>
              <a:rPr lang="ko-KR" altLang="en-US" dirty="0"/>
              <a:t>메서드 호출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타입의 변수 </a:t>
            </a:r>
            <a:r>
              <a:rPr lang="en-US" altLang="ko-KR" dirty="0"/>
              <a:t>bill</a:t>
            </a:r>
            <a:r>
              <a:rPr lang="ko-KR" altLang="en-US" dirty="0"/>
              <a:t>을 선언 후 이름과 메일 주소 초기화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Bill </a:t>
            </a:r>
            <a:r>
              <a:rPr lang="ko-KR" altLang="en-US" dirty="0"/>
              <a:t>변수를 이용하여 </a:t>
            </a:r>
            <a:r>
              <a:rPr lang="en-US" altLang="ko-KR" dirty="0"/>
              <a:t>notify </a:t>
            </a:r>
            <a:r>
              <a:rPr lang="ko-KR" altLang="en-US" dirty="0"/>
              <a:t>메서드 호출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문법 자체는 패키지에 정의된 함수를 호출하는 것과 유사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메서드 호출에 사용된 </a:t>
            </a:r>
            <a:r>
              <a:rPr lang="en-US" altLang="ko-KR" dirty="0"/>
              <a:t>bill</a:t>
            </a:r>
            <a:r>
              <a:rPr lang="ko-KR" altLang="en-US" dirty="0"/>
              <a:t>이 패키지 이름이 아닌 변수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8270506-BC56-41DE-8900-3C8158F7A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5" y="1315616"/>
            <a:ext cx="3822225" cy="179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90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5156017" y="1222309"/>
            <a:ext cx="692712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타입의 값을 이용하여 </a:t>
            </a:r>
            <a:r>
              <a:rPr lang="en-US" altLang="ko-KR" dirty="0"/>
              <a:t>notify </a:t>
            </a:r>
            <a:r>
              <a:rPr lang="ko-KR" altLang="en-US" dirty="0"/>
              <a:t>메서드 호출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타입의 변수 </a:t>
            </a:r>
            <a:r>
              <a:rPr lang="en-US" altLang="ko-KR" dirty="0" err="1"/>
              <a:t>lisa</a:t>
            </a:r>
            <a:r>
              <a:rPr lang="ko-KR" altLang="en-US" dirty="0"/>
              <a:t>를 선언 후 이름과 메일 주소 초기화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포인터 변수를 이용하여 </a:t>
            </a:r>
            <a:r>
              <a:rPr lang="en-US" altLang="ko-KR" dirty="0"/>
              <a:t>notify </a:t>
            </a:r>
            <a:r>
              <a:rPr lang="ko-KR" altLang="en-US" dirty="0"/>
              <a:t>메서드 호출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메서드 호출이 가능하도록 하기 위해 </a:t>
            </a:r>
            <a:r>
              <a:rPr lang="en-US" altLang="ko-KR" dirty="0"/>
              <a:t>Go</a:t>
            </a:r>
            <a:r>
              <a:rPr lang="ko-KR" altLang="en-US" dirty="0"/>
              <a:t>는 포인터 값을 메서드의 수신자에 적합한 값으로 조정</a:t>
            </a:r>
            <a:endParaRPr lang="en-US" altLang="ko-KR" dirty="0"/>
          </a:p>
          <a:p>
            <a:pPr lvl="1"/>
            <a:r>
              <a:rPr lang="en-US" altLang="ko-KR" dirty="0"/>
              <a:t>-&gt; (*</a:t>
            </a:r>
            <a:r>
              <a:rPr lang="en-US" altLang="ko-KR" dirty="0" err="1"/>
              <a:t>lisa</a:t>
            </a:r>
            <a:r>
              <a:rPr lang="en-US" altLang="ko-KR" dirty="0"/>
              <a:t>).notify()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포인터 값을 </a:t>
            </a:r>
            <a:r>
              <a:rPr lang="ko-KR" altLang="en-US" dirty="0" err="1"/>
              <a:t>역참조하여</a:t>
            </a:r>
            <a:r>
              <a:rPr lang="ko-KR" altLang="en-US" dirty="0"/>
              <a:t> 값 수신자에 정의된 메서드를 호출할 수 있도록 도움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-&gt;notify</a:t>
            </a:r>
            <a:r>
              <a:rPr lang="ko-KR" altLang="en-US" dirty="0"/>
              <a:t> 메서드는 값의 복사본을 대상으로 작업을 수행</a:t>
            </a:r>
            <a:r>
              <a:rPr lang="en-US" altLang="ko-KR" dirty="0"/>
              <a:t>, </a:t>
            </a:r>
            <a:r>
              <a:rPr lang="ko-KR" altLang="en-US" dirty="0"/>
              <a:t>이 경우에는 </a:t>
            </a:r>
            <a:r>
              <a:rPr lang="en-US" altLang="ko-KR" dirty="0" err="1"/>
              <a:t>lisa</a:t>
            </a:r>
            <a:r>
              <a:rPr lang="en-US" altLang="ko-KR" dirty="0"/>
              <a:t> </a:t>
            </a:r>
            <a:r>
              <a:rPr lang="ko-KR" altLang="en-US" dirty="0"/>
              <a:t>포인터 변수를 가리키는 값을 본사본을 </a:t>
            </a:r>
            <a:r>
              <a:rPr lang="ko-KR" altLang="en-US" dirty="0" err="1"/>
              <a:t>갖게됨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872A6-2535-4941-A8F6-90073DF2FFF4}"/>
              </a:ext>
            </a:extLst>
          </p:cNvPr>
          <p:cNvSpPr txBox="1"/>
          <p:nvPr/>
        </p:nvSpPr>
        <p:spPr>
          <a:xfrm>
            <a:off x="932576" y="373224"/>
            <a:ext cx="1032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 수신자</a:t>
            </a:r>
            <a:r>
              <a:rPr lang="en-US" altLang="ko-KR" dirty="0"/>
              <a:t>(pointer receiver)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7D319F-EF83-4D38-8DED-B56B52DE7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6" y="1367788"/>
            <a:ext cx="3984657" cy="17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2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4851918" y="1222309"/>
            <a:ext cx="72312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changeEmail</a:t>
            </a:r>
            <a:r>
              <a:rPr lang="en-US" altLang="ko-KR" dirty="0"/>
              <a:t> </a:t>
            </a:r>
            <a:r>
              <a:rPr lang="ko-KR" altLang="en-US" dirty="0"/>
              <a:t>메서드의 수신자가 </a:t>
            </a:r>
            <a:r>
              <a:rPr lang="en-US" altLang="ko-KR" dirty="0"/>
              <a:t>user </a:t>
            </a:r>
            <a:r>
              <a:rPr lang="ko-KR" altLang="en-US" dirty="0"/>
              <a:t>타입의 값이 아니라 포인터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포인터 수신자에 정의한 메서드를 호출하면 메서드를 호출하기 위해 사용된 값을 메서드가 공유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changeEmail</a:t>
            </a:r>
            <a:r>
              <a:rPr lang="en-US" altLang="ko-KR" dirty="0"/>
              <a:t> </a:t>
            </a:r>
            <a:r>
              <a:rPr lang="ko-KR" altLang="en-US" dirty="0"/>
              <a:t>메서드 내에 </a:t>
            </a:r>
            <a:r>
              <a:rPr lang="en-US" altLang="ko-KR" dirty="0" err="1"/>
              <a:t>lisa</a:t>
            </a:r>
            <a:r>
              <a:rPr lang="en-US" altLang="ko-KR" dirty="0"/>
              <a:t> </a:t>
            </a:r>
            <a:r>
              <a:rPr lang="ko-KR" altLang="en-US" dirty="0"/>
              <a:t>포인터가 가리키는 값에 대해 이루어진 모든 변경 사항은 메서드 호출이 </a:t>
            </a:r>
            <a:r>
              <a:rPr lang="ko-KR" altLang="en-US" dirty="0" err="1"/>
              <a:t>리턴된</a:t>
            </a:r>
            <a:r>
              <a:rPr lang="ko-KR" altLang="en-US" dirty="0"/>
              <a:t> 이후에도 계속해서 유지됨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포인터 수신자에 정의된 메서드는 값을 이용해서도 호출이 가능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포인터 수신자의 장점</a:t>
            </a:r>
            <a:r>
              <a:rPr lang="en-US" altLang="ko-KR" dirty="0"/>
              <a:t>, </a:t>
            </a:r>
            <a:r>
              <a:rPr lang="ko-KR" altLang="en-US" dirty="0"/>
              <a:t>값 수신자는 메서드의 호출하는 시점에 생성된 값의 복사본을 전달받지만 포인터수신자는 실제 값을 전달받기 때문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4"/>
            </a:pPr>
            <a:r>
              <a:rPr lang="en-US" altLang="ko-KR" dirty="0"/>
              <a:t>Go</a:t>
            </a:r>
            <a:r>
              <a:rPr lang="ko-KR" altLang="en-US" dirty="0"/>
              <a:t>는 메서드를 호출하는 값을 메서드 수신기의 값으로 알아서 조정</a:t>
            </a:r>
            <a:endParaRPr lang="en-US" altLang="ko-KR" dirty="0"/>
          </a:p>
          <a:p>
            <a:pPr lvl="1"/>
            <a:r>
              <a:rPr lang="en-US" altLang="ko-KR" dirty="0"/>
              <a:t>-&gt; (&amp;bill).</a:t>
            </a:r>
            <a:r>
              <a:rPr lang="en-US" altLang="ko-KR" dirty="0" err="1"/>
              <a:t>changeEmail</a:t>
            </a:r>
            <a:r>
              <a:rPr lang="en-US" altLang="ko-KR" dirty="0"/>
              <a:t>(</a:t>
            </a:r>
            <a:r>
              <a:rPr lang="en-US" altLang="ko-KR" dirty="0">
                <a:hlinkClick r:id="rId2"/>
              </a:rPr>
              <a:t>bill@newdomain.com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872A6-2535-4941-A8F6-90073DF2FFF4}"/>
              </a:ext>
            </a:extLst>
          </p:cNvPr>
          <p:cNvSpPr txBox="1"/>
          <p:nvPr/>
        </p:nvSpPr>
        <p:spPr>
          <a:xfrm>
            <a:off x="647351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포인터 수신자</a:t>
            </a:r>
            <a:r>
              <a:rPr lang="en-US" altLang="ko-KR" dirty="0"/>
              <a:t>(pointer receiver)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134B09-00D1-4186-83C5-93E671013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50" y="1451296"/>
            <a:ext cx="4025317" cy="13590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D9335A-F786-4EE3-A663-387CE2D9C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49" y="2810312"/>
            <a:ext cx="4025317" cy="11612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9FBDCC8-1862-45A5-A47D-CD41B85E9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348" y="3971587"/>
            <a:ext cx="4025317" cy="143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74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1974494" y="1499145"/>
            <a:ext cx="7231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값을 참조하여 메서드 호출에 적합한 수신자 타입으로 변환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메서드의 본래 수신자와 일치하지 않는 값과 포인터를 이용해도 메서드를 호출할 수 있도록 허용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80618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1744910"/>
            <a:ext cx="10326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새로운 타입을 정의한다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타입의 값에 무언가를 더하거나 삭제해야 한다면 새로운 값이 생성되어야 하는가 아니면 기존의 값이 변경되어야 하는가</a:t>
            </a:r>
            <a:r>
              <a:rPr lang="en-US" altLang="ko-KR" dirty="0"/>
              <a:t>?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값 </a:t>
            </a:r>
            <a:r>
              <a:rPr lang="en-US" altLang="ko-KR" dirty="0"/>
              <a:t>: </a:t>
            </a:r>
            <a:r>
              <a:rPr lang="ko-KR" altLang="en-US" dirty="0"/>
              <a:t>값 수신자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 값의 변경 </a:t>
            </a:r>
            <a:r>
              <a:rPr lang="en-US" altLang="ko-KR" dirty="0"/>
              <a:t>: </a:t>
            </a:r>
            <a:r>
              <a:rPr lang="ko-KR" altLang="en-US" dirty="0"/>
              <a:t>포인터 수신자</a:t>
            </a: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5.3 </a:t>
            </a:r>
            <a:r>
              <a:rPr lang="ko-KR" altLang="en-US" sz="3000" dirty="0"/>
              <a:t>타입의 본질</a:t>
            </a:r>
          </a:p>
        </p:txBody>
      </p:sp>
    </p:spTree>
    <p:extLst>
      <p:ext uri="{BB962C8B-B14F-4D97-AF65-F5344CB8AC3E}">
        <p14:creationId xmlns:p14="http://schemas.microsoft.com/office/powerpoint/2010/main" val="394236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1744910"/>
            <a:ext cx="10326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내장 타입은 언어 차원에서 지원되는 타입</a:t>
            </a:r>
            <a:r>
              <a:rPr lang="en-US" altLang="ko-KR" dirty="0"/>
              <a:t>(int, float, bool,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근원적인</a:t>
            </a:r>
            <a:r>
              <a:rPr lang="en-US" altLang="ko-KR" dirty="0"/>
              <a:t>(primitive) </a:t>
            </a:r>
            <a:r>
              <a:rPr lang="ko-KR" altLang="en-US" dirty="0"/>
              <a:t>성질을 가지고 있어서 이 타입의 </a:t>
            </a:r>
            <a:r>
              <a:rPr lang="ko-KR" altLang="en-US" dirty="0" err="1"/>
              <a:t>값들로부터</a:t>
            </a:r>
            <a:r>
              <a:rPr lang="ko-KR" altLang="en-US" dirty="0"/>
              <a:t> 추가하거나 제거하면 기본값이 변경되지 않고 반드시 새로운 값이 생성</a:t>
            </a: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5.3.1 </a:t>
            </a:r>
            <a:r>
              <a:rPr lang="ko-KR" altLang="en-US" sz="3000" dirty="0"/>
              <a:t>내장타입</a:t>
            </a:r>
          </a:p>
        </p:txBody>
      </p:sp>
    </p:spTree>
    <p:extLst>
      <p:ext uri="{BB962C8B-B14F-4D97-AF65-F5344CB8AC3E}">
        <p14:creationId xmlns:p14="http://schemas.microsoft.com/office/powerpoint/2010/main" val="96847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1040235" y="1090569"/>
            <a:ext cx="10326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</a:t>
            </a:r>
            <a:r>
              <a:rPr lang="ko-KR" altLang="en-US" dirty="0"/>
              <a:t>는 정적 타입</a:t>
            </a:r>
            <a:r>
              <a:rPr lang="en-US" altLang="ko-KR" dirty="0"/>
              <a:t>(statically</a:t>
            </a:r>
            <a:r>
              <a:rPr lang="ko-KR" altLang="en-US" dirty="0"/>
              <a:t> </a:t>
            </a:r>
            <a:r>
              <a:rPr lang="en-US" altLang="ko-KR" dirty="0"/>
              <a:t>typed)</a:t>
            </a:r>
            <a:r>
              <a:rPr lang="ko-KR" altLang="en-US" dirty="0"/>
              <a:t> 언어로 컴파일러가 프로그램 내의 모든 값의 타입을 알고 있다 </a:t>
            </a:r>
            <a:r>
              <a:rPr lang="en-US" altLang="ko-KR" dirty="0"/>
              <a:t>-&gt; </a:t>
            </a:r>
            <a:r>
              <a:rPr lang="ko-KR" altLang="en-US" dirty="0"/>
              <a:t>메모리 활용이 쉽고 버그를 줄일 수 있음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4EE52-FE06-4B0A-9542-571A103BA66B}"/>
              </a:ext>
            </a:extLst>
          </p:cNvPr>
          <p:cNvSpPr txBox="1"/>
          <p:nvPr/>
        </p:nvSpPr>
        <p:spPr>
          <a:xfrm>
            <a:off x="1040235" y="2066172"/>
            <a:ext cx="1032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컴파일러는 값의 타입을 이용하여 두 가지 정보를 얻을 수 있음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값에 할당해야 하는 메모리의 크기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할당된 메모리를 통해 표현할 수 있는 값의 종류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int64 -&gt; 8</a:t>
            </a:r>
            <a:r>
              <a:rPr lang="ko-KR" altLang="en-US" dirty="0"/>
              <a:t>바이트</a:t>
            </a:r>
            <a:r>
              <a:rPr lang="en-US" altLang="ko-KR" dirty="0"/>
              <a:t>(64</a:t>
            </a:r>
            <a:r>
              <a:rPr lang="ko-KR" altLang="en-US" dirty="0"/>
              <a:t>비트</a:t>
            </a:r>
            <a:r>
              <a:rPr lang="en-US" altLang="ko-KR" dirty="0"/>
              <a:t>), float32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바이트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), bool -&gt; 1</a:t>
            </a:r>
            <a:r>
              <a:rPr lang="ko-KR" altLang="en-US" dirty="0"/>
              <a:t>바이트</a:t>
            </a:r>
            <a:r>
              <a:rPr lang="en-US" altLang="ko-KR" dirty="0"/>
              <a:t>(4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938BE-C0F1-45B5-BB09-70C4B94F9D1F}"/>
              </a:ext>
            </a:extLst>
          </p:cNvPr>
          <p:cNvSpPr txBox="1"/>
          <p:nvPr/>
        </p:nvSpPr>
        <p:spPr>
          <a:xfrm>
            <a:off x="1040235" y="3920772"/>
            <a:ext cx="1032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일부 참조 타입은 아키텍처에 따라 표현이 달라지기도 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int -&gt; 4</a:t>
            </a:r>
            <a:r>
              <a:rPr lang="ko-KR" altLang="en-US" dirty="0"/>
              <a:t>바이트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/>
              <a:t>8</a:t>
            </a:r>
            <a:r>
              <a:rPr lang="ko-KR" altLang="en-US" dirty="0"/>
              <a:t>바이트</a:t>
            </a:r>
            <a:r>
              <a:rPr lang="en-US" altLang="ko-KR" dirty="0"/>
              <a:t>(64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0682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6872A6-2535-4941-A8F6-90073DF2FFF4}"/>
              </a:ext>
            </a:extLst>
          </p:cNvPr>
          <p:cNvSpPr txBox="1"/>
          <p:nvPr/>
        </p:nvSpPr>
        <p:spPr>
          <a:xfrm>
            <a:off x="647351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Trim(strings)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4AFE7F-EF6E-45F8-9A73-3ED64AF7C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51" y="1507772"/>
            <a:ext cx="5210175" cy="17049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694102" y="3441347"/>
            <a:ext cx="10326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작업의 대상이 되는 문자열 값과 탐색할 문자를 매개변수로 전달받음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i="1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작업을 수행한 결과를 가진 새로운 문자열 값을 리턴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호출자가 원래 가지고 있던 문자열 값의 복사본을 이용해 작업을 수행</a:t>
            </a:r>
            <a:r>
              <a:rPr lang="en-US" altLang="ko-KR" dirty="0"/>
              <a:t>, </a:t>
            </a:r>
            <a:r>
              <a:rPr lang="ko-KR" altLang="en-US" dirty="0"/>
              <a:t>새로운 문자열 값의 복사본을 리턴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문자열은 정수</a:t>
            </a:r>
            <a:r>
              <a:rPr lang="en-US" altLang="ko-KR" dirty="0"/>
              <a:t>,</a:t>
            </a:r>
            <a:r>
              <a:rPr lang="ko-KR" altLang="en-US" dirty="0"/>
              <a:t> 실수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ko-KR" altLang="en-US" dirty="0"/>
              <a:t> 타입과 마찬가지로 기본 데이터 타입이기 때문에 함수나 메서드에 전달되거나 </a:t>
            </a:r>
            <a:r>
              <a:rPr lang="ko-KR" altLang="en-US" dirty="0" err="1"/>
              <a:t>리턴될</a:t>
            </a:r>
            <a:r>
              <a:rPr lang="ko-KR" altLang="en-US" dirty="0"/>
              <a:t> 때 항상 복사본이 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30380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6872A6-2535-4941-A8F6-90073DF2FFF4}"/>
              </a:ext>
            </a:extLst>
          </p:cNvPr>
          <p:cNvSpPr txBox="1"/>
          <p:nvPr/>
        </p:nvSpPr>
        <p:spPr>
          <a:xfrm>
            <a:off x="647351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isShellSpecialVar</a:t>
            </a:r>
            <a:r>
              <a:rPr lang="en-US" altLang="ko-KR" dirty="0"/>
              <a:t>(env)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694102" y="3441347"/>
            <a:ext cx="1032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Uint8 </a:t>
            </a:r>
            <a:r>
              <a:rPr lang="ko-KR" altLang="en-US" dirty="0"/>
              <a:t>타입의 값을 전달받아 </a:t>
            </a:r>
            <a:r>
              <a:rPr lang="en-US" altLang="ko-KR" dirty="0"/>
              <a:t>bool </a:t>
            </a:r>
            <a:r>
              <a:rPr lang="ko-KR" altLang="en-US" dirty="0"/>
              <a:t>타입의 값을 리턴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매개변수나 리턴 값을 공유하기 위해 포인터가 사용되지 않았음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함수의 호출자는 자신이 보유하고 있는 </a:t>
            </a:r>
            <a:r>
              <a:rPr lang="en-US" altLang="ko-KR" dirty="0"/>
              <a:t>uint8 </a:t>
            </a:r>
            <a:r>
              <a:rPr lang="ko-KR" altLang="en-US" dirty="0"/>
              <a:t>타입 값의 복사본을 전달하고 </a:t>
            </a:r>
            <a:r>
              <a:rPr lang="en-US" altLang="ko-KR" dirty="0"/>
              <a:t>true, false </a:t>
            </a:r>
            <a:r>
              <a:rPr lang="ko-KR" altLang="en-US" dirty="0"/>
              <a:t>리턴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39CB66-9DBC-4DE3-95EA-B37E38EA6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59" y="916182"/>
            <a:ext cx="780097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91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1744910"/>
            <a:ext cx="103268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슬라이스</a:t>
            </a:r>
            <a:r>
              <a:rPr lang="en-US" altLang="ko-KR" dirty="0"/>
              <a:t>, </a:t>
            </a:r>
            <a:r>
              <a:rPr lang="ko-KR" altLang="en-US" dirty="0"/>
              <a:t>맵</a:t>
            </a:r>
            <a:r>
              <a:rPr lang="en-US" altLang="ko-KR" dirty="0"/>
              <a:t>, </a:t>
            </a:r>
            <a:r>
              <a:rPr lang="ko-KR" altLang="en-US" dirty="0"/>
              <a:t>채널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함수 타입이 존재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이런 타입의</a:t>
            </a:r>
            <a:r>
              <a:rPr lang="en-US" altLang="ko-KR" dirty="0"/>
              <a:t> </a:t>
            </a:r>
            <a:r>
              <a:rPr lang="ko-KR" altLang="en-US" dirty="0"/>
              <a:t>변수를 선언하면 헤더 값</a:t>
            </a:r>
            <a:r>
              <a:rPr lang="en-US" altLang="ko-KR" dirty="0"/>
              <a:t>(header value)</a:t>
            </a:r>
            <a:r>
              <a:rPr lang="ko-KR" altLang="en-US" dirty="0"/>
              <a:t>이라고 불리는 값이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기술적으로는 문자열 역시 참조 타입의 값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참조 타입을 위한 각각의 헤더 값들은 기반 데이터 구조에 대한 포인터를 가짐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기반 데이터 구조를 관리하기 위해 필요한 필드들 역시 정의하고 있음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헤더 값은 복사를 </a:t>
            </a:r>
            <a:r>
              <a:rPr lang="ko-KR" altLang="en-US" dirty="0" err="1"/>
              <a:t>염두하여</a:t>
            </a:r>
            <a:r>
              <a:rPr lang="ko-KR" altLang="en-US" dirty="0"/>
              <a:t> 만들어졌기 때문에 참조 타입 값을 공유해서는 안됨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헤더 값이 이미 포인터를 가지고 있기 때문에 참조 타입의 값의 복사본을 전달하기만 하면 기반 데이터 구조는 자동적으로 공유</a:t>
            </a: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5.3.2 </a:t>
            </a:r>
            <a:r>
              <a:rPr lang="ko-KR" altLang="en-US" sz="3000" dirty="0"/>
              <a:t>참조타입</a:t>
            </a:r>
          </a:p>
        </p:txBody>
      </p:sp>
    </p:spTree>
    <p:extLst>
      <p:ext uri="{BB962C8B-B14F-4D97-AF65-F5344CB8AC3E}">
        <p14:creationId xmlns:p14="http://schemas.microsoft.com/office/powerpoint/2010/main" val="3954511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6872A6-2535-4941-A8F6-90073DF2FFF4}"/>
              </a:ext>
            </a:extLst>
          </p:cNvPr>
          <p:cNvSpPr txBox="1"/>
          <p:nvPr/>
        </p:nvSpPr>
        <p:spPr>
          <a:xfrm>
            <a:off x="647351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Ex01)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694102" y="3441347"/>
            <a:ext cx="10326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바이트의 슬라이스 타입을 기초로 한 </a:t>
            </a:r>
            <a:r>
              <a:rPr lang="en-US" altLang="ko-KR" dirty="0"/>
              <a:t>IP </a:t>
            </a:r>
            <a:r>
              <a:rPr lang="ko-KR" altLang="en-US" dirty="0"/>
              <a:t>타입을 선언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Go</a:t>
            </a:r>
            <a:r>
              <a:rPr lang="ko-KR" altLang="en-US" dirty="0"/>
              <a:t>의 컴파일러는 사용자정의 타입에 대해서만 메서드를 선언할 수 있도록 강제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기반 타입에 대해 필요한 동작을 정의해야 할 때는 내장 타입이나 참조 타입을 기초로 새로운 타입을 생성하면 이미 정의된 타입에 필요한 동적을 선언할 수 있어 편리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EBF29E-515D-4EDE-9935-C34F92187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2" y="1444819"/>
            <a:ext cx="18954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58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6872A6-2535-4941-A8F6-90073DF2FFF4}"/>
              </a:ext>
            </a:extLst>
          </p:cNvPr>
          <p:cNvSpPr txBox="1"/>
          <p:nvPr/>
        </p:nvSpPr>
        <p:spPr>
          <a:xfrm>
            <a:off x="647351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Ex01)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694102" y="3441347"/>
            <a:ext cx="1032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MarshalText</a:t>
            </a:r>
            <a:r>
              <a:rPr lang="ko-KR" altLang="en-US" dirty="0"/>
              <a:t> 메서드는 </a:t>
            </a:r>
            <a:r>
              <a:rPr lang="en-US" altLang="ko-KR" dirty="0"/>
              <a:t>IP </a:t>
            </a:r>
            <a:r>
              <a:rPr lang="ko-KR" altLang="en-US" dirty="0"/>
              <a:t>타입의 값 수신자를 이용하여 선언됨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참조 타입의 값을 공유할 것이 아니므로 값 수신자를 이용해 선언하는 것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함수나 메서드에 참조 타입의 값을 전달할 때도 마찬가지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506FD81-21E8-41D0-998A-7903173F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3" y="952107"/>
            <a:ext cx="5109157" cy="233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80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6872A6-2535-4941-A8F6-90073DF2FFF4}"/>
              </a:ext>
            </a:extLst>
          </p:cNvPr>
          <p:cNvSpPr txBox="1"/>
          <p:nvPr/>
        </p:nvSpPr>
        <p:spPr>
          <a:xfrm>
            <a:off x="647351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Ex01)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694102" y="3441347"/>
            <a:ext cx="10326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IP</a:t>
            </a:r>
            <a:r>
              <a:rPr lang="ko-KR" altLang="en-US" dirty="0"/>
              <a:t>타입을 매개변수로 사용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호출자가 참조 타입의 값을 매개변수에 전달하더라도 그 값이 함수와 공유되지 않음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함수에는 호출자의 참조 타입 값의 복사본이 전달됨</a:t>
            </a:r>
            <a:r>
              <a:rPr lang="en-US" altLang="ko-KR" dirty="0"/>
              <a:t>, </a:t>
            </a:r>
            <a:r>
              <a:rPr lang="ko-KR" altLang="en-US" dirty="0"/>
              <a:t>리턴 값 또한 마찬가지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결과적으로 참조 타입 값들이 기본 데이터 값처럼 활용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5AE402-63E9-461A-86EF-2B062DE60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61" y="888033"/>
            <a:ext cx="48101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579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1744910"/>
            <a:ext cx="10326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기본형 또는 비기본형 성질을 모두 가질 수 있는 데이터 값을 표현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값에 무언가를 더하거나 뺄 때 구조체 타입의 값이 변경되지 않아야 한다면 내장 타입 및 참조 타입을 위한 가이드 라인을 준수</a:t>
            </a: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5.3.3 </a:t>
            </a:r>
            <a:r>
              <a:rPr lang="ko-KR" altLang="en-US" sz="3000" dirty="0"/>
              <a:t>구조체 타입</a:t>
            </a:r>
          </a:p>
        </p:txBody>
      </p:sp>
    </p:spTree>
    <p:extLst>
      <p:ext uri="{BB962C8B-B14F-4D97-AF65-F5344CB8AC3E}">
        <p14:creationId xmlns:p14="http://schemas.microsoft.com/office/powerpoint/2010/main" val="3930563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06872A6-2535-4941-A8F6-90073DF2FFF4}"/>
              </a:ext>
            </a:extLst>
          </p:cNvPr>
          <p:cNvSpPr txBox="1"/>
          <p:nvPr/>
        </p:nvSpPr>
        <p:spPr>
          <a:xfrm>
            <a:off x="619359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Time(time) - </a:t>
            </a:r>
            <a:r>
              <a:rPr lang="ko-KR" altLang="en-US" dirty="0"/>
              <a:t>기본형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A91554-2E3D-4921-AD0D-5E28C1B9D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02" y="1088672"/>
            <a:ext cx="54864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5500766" y="1319698"/>
            <a:ext cx="5473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값 수신자를 이용해 선언되어 있으면 새로운 </a:t>
            </a:r>
            <a:r>
              <a:rPr lang="en-US" altLang="ko-KR" dirty="0"/>
              <a:t>Time </a:t>
            </a:r>
            <a:r>
              <a:rPr lang="ko-KR" altLang="en-US" dirty="0"/>
              <a:t>값을 리턴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호출자의 </a:t>
            </a:r>
            <a:r>
              <a:rPr lang="en-US" altLang="ko-KR" dirty="0"/>
              <a:t>Time </a:t>
            </a:r>
            <a:r>
              <a:rPr lang="ko-KR" altLang="en-US" dirty="0"/>
              <a:t>값에 대한 복사본을 가져와 필요한 작업을 수행한 후 자신이 보유하고 있던  </a:t>
            </a:r>
            <a:r>
              <a:rPr lang="en-US" altLang="ko-KR" dirty="0"/>
              <a:t>Time </a:t>
            </a:r>
            <a:r>
              <a:rPr lang="ko-KR" altLang="en-US" dirty="0"/>
              <a:t>값의 복사본을 다시 호출자에게 리턴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호출자는 필요에 따라 자신이 가지고 있던 </a:t>
            </a:r>
            <a:r>
              <a:rPr lang="en-US" altLang="ko-KR" dirty="0"/>
              <a:t>Time </a:t>
            </a:r>
            <a:r>
              <a:rPr lang="ko-KR" altLang="en-US" dirty="0"/>
              <a:t>값을 메서드가 </a:t>
            </a:r>
            <a:r>
              <a:rPr lang="ko-KR" altLang="en-US" dirty="0" err="1"/>
              <a:t>리턴한</a:t>
            </a:r>
            <a:r>
              <a:rPr lang="ko-KR" altLang="en-US" dirty="0"/>
              <a:t> 값으로 대체할 것인지를 결정하면 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E0BA3D-A474-405D-B2D1-0DE5DAF7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36" y="1319698"/>
            <a:ext cx="4438650" cy="3714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786967D-B899-4050-9FD4-A7F409BAFAD9}"/>
              </a:ext>
            </a:extLst>
          </p:cNvPr>
          <p:cNvSpPr txBox="1"/>
          <p:nvPr/>
        </p:nvSpPr>
        <p:spPr>
          <a:xfrm>
            <a:off x="619359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Time(time) - </a:t>
            </a:r>
            <a:r>
              <a:rPr lang="ko-KR" altLang="en-US" dirty="0"/>
              <a:t>기본형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850103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5500766" y="1319698"/>
            <a:ext cx="5473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 타입의 값은 여기저기에 복사되기에는 안전하지 못함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프로그래머가 복사본을 생성하는 것을 막을 수는 없기 때문에 </a:t>
            </a:r>
            <a:r>
              <a:rPr lang="en-US" altLang="ko-KR" dirty="0"/>
              <a:t>File </a:t>
            </a:r>
            <a:r>
              <a:rPr lang="ko-KR" altLang="en-US" dirty="0"/>
              <a:t>타입을 작성할 때 숨겨진 타입에 대한 포인터를 포함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타입 </a:t>
            </a:r>
            <a:r>
              <a:rPr lang="ko-KR" altLang="en-US" dirty="0" err="1"/>
              <a:t>임베딩</a:t>
            </a:r>
            <a:r>
              <a:rPr lang="ko-KR" altLang="en-US" dirty="0"/>
              <a:t> 방법을 통해 특정 타입에 대한 간접적인 접근을 허용하여 값이 복사되는 것을 방지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반드시 모든 구조체 타입을 데이터를 보호하도록 만들어야 할 필요는 없음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6967D-B899-4050-9FD4-A7F409BAFAD9}"/>
              </a:ext>
            </a:extLst>
          </p:cNvPr>
          <p:cNvSpPr txBox="1"/>
          <p:nvPr/>
        </p:nvSpPr>
        <p:spPr>
          <a:xfrm>
            <a:off x="619359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File- </a:t>
            </a:r>
            <a:r>
              <a:rPr lang="ko-KR" altLang="en-US" dirty="0"/>
              <a:t>비기본형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044DB0-3443-42B4-890E-3D07C59F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9" y="1178864"/>
            <a:ext cx="4633776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2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1744910"/>
            <a:ext cx="10326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Go</a:t>
            </a:r>
            <a:r>
              <a:rPr lang="ko-KR" altLang="en-US" dirty="0"/>
              <a:t>는 사용자가 직접 타입을 정의하는 것을 허용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새로운 데이터 타입을 선언할 때는 내장 타입들과 마찬가지로 컴파일러에게 정보의 크기 및 표현 방법을 설정해주어야 한다</a:t>
            </a: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5.1 </a:t>
            </a:r>
            <a:r>
              <a:rPr lang="ko-KR" altLang="en-US" sz="3000" dirty="0"/>
              <a:t>사용자정의 타입</a:t>
            </a:r>
          </a:p>
        </p:txBody>
      </p:sp>
    </p:spTree>
    <p:extLst>
      <p:ext uri="{BB962C8B-B14F-4D97-AF65-F5344CB8AC3E}">
        <p14:creationId xmlns:p14="http://schemas.microsoft.com/office/powerpoint/2010/main" val="3426368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5500766" y="1319698"/>
            <a:ext cx="5473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Open </a:t>
            </a:r>
            <a:r>
              <a:rPr lang="ko-KR" altLang="en-US" dirty="0"/>
              <a:t>함수는 호출자와 </a:t>
            </a:r>
            <a:r>
              <a:rPr lang="en-US" altLang="ko-KR" dirty="0"/>
              <a:t>File </a:t>
            </a:r>
            <a:r>
              <a:rPr lang="ko-KR" altLang="en-US" dirty="0"/>
              <a:t>타입을 공유하기 위해서 포인터를 사용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Open </a:t>
            </a:r>
            <a:r>
              <a:rPr lang="ko-KR" altLang="en-US" dirty="0"/>
              <a:t>함수는 </a:t>
            </a:r>
            <a:r>
              <a:rPr lang="en-US" altLang="ko-KR" dirty="0"/>
              <a:t>File </a:t>
            </a:r>
            <a:r>
              <a:rPr lang="ko-KR" altLang="en-US" dirty="0"/>
              <a:t>타입의 값을 생성한 후에 그에 대한 포인터를 리턴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 err="1"/>
              <a:t>리턴된</a:t>
            </a:r>
            <a:r>
              <a:rPr lang="ko-KR" altLang="en-US" dirty="0"/>
              <a:t> 값의 본질이 비기본형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Chdir</a:t>
            </a:r>
            <a:r>
              <a:rPr lang="en-US" altLang="ko-KR" dirty="0"/>
              <a:t> </a:t>
            </a:r>
            <a:r>
              <a:rPr lang="ko-KR" altLang="en-US" dirty="0"/>
              <a:t>메서드는 포인터 수신자를 이용해 선언되었지만 실제로 이 메서드가 수신된 값을 변경하지는 않음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File </a:t>
            </a:r>
            <a:r>
              <a:rPr lang="ko-KR" altLang="en-US" dirty="0"/>
              <a:t>타입의 값은 </a:t>
            </a:r>
            <a:r>
              <a:rPr lang="ko-KR" altLang="en-US" dirty="0" err="1"/>
              <a:t>비기본형이기</a:t>
            </a:r>
            <a:r>
              <a:rPr lang="ko-KR" altLang="en-US" dirty="0"/>
              <a:t> 때문에 그 값이 복사되는 것이 아님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6967D-B899-4050-9FD4-A7F409BAFAD9}"/>
              </a:ext>
            </a:extLst>
          </p:cNvPr>
          <p:cNvSpPr txBox="1"/>
          <p:nvPr/>
        </p:nvSpPr>
        <p:spPr>
          <a:xfrm>
            <a:off x="619359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File- </a:t>
            </a:r>
            <a:r>
              <a:rPr lang="ko-KR" altLang="en-US" dirty="0"/>
              <a:t>비기본형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81BACF-119C-487F-BAA1-EDA2BCFF4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59" y="1440748"/>
            <a:ext cx="4727082" cy="9239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A73EE33-C237-4EFF-8E38-F2EF8912E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60" y="3409648"/>
            <a:ext cx="4727082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106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1744910"/>
            <a:ext cx="10326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다형성</a:t>
            </a:r>
            <a:r>
              <a:rPr lang="en-US" altLang="ko-KR" dirty="0"/>
              <a:t>(polymorphism)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타입을 작성할 때 다양한 동작을 수행할 수 있는 코드 작성을 가능하게 해주는 기법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어떤 타입이 인터페이스를 구현하면 그 타입의 값을 통해 그 기능을 외부에 노출할 수 있다</a:t>
            </a:r>
            <a:endParaRPr lang="en-US" altLang="ko-KR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5.4 </a:t>
            </a:r>
            <a:r>
              <a:rPr lang="ko-KR" altLang="en-US" sz="3000" dirty="0"/>
              <a:t>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3717630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5.4.1 </a:t>
            </a:r>
            <a:r>
              <a:rPr lang="ko-KR" altLang="en-US" sz="3000" dirty="0"/>
              <a:t>표준 라이브러리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A0EC25-7FBC-4BB4-B1A1-EA8AF93AB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5" y="1124125"/>
            <a:ext cx="3638550" cy="55619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397676-1C27-443C-96AB-2824ABCB8579}"/>
              </a:ext>
            </a:extLst>
          </p:cNvPr>
          <p:cNvSpPr txBox="1"/>
          <p:nvPr/>
        </p:nvSpPr>
        <p:spPr>
          <a:xfrm>
            <a:off x="5449280" y="1124125"/>
            <a:ext cx="5473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Http </a:t>
            </a:r>
            <a:r>
              <a:rPr lang="ko-KR" altLang="en-US" dirty="0"/>
              <a:t>패키지의 </a:t>
            </a:r>
            <a:r>
              <a:rPr lang="en-US" altLang="ko-KR" dirty="0"/>
              <a:t>Get </a:t>
            </a:r>
            <a:r>
              <a:rPr lang="ko-KR" altLang="en-US" dirty="0"/>
              <a:t>함수 호출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서버와의 통신이 성공하면 </a:t>
            </a:r>
            <a:r>
              <a:rPr lang="en-US" altLang="ko-KR" dirty="0" err="1"/>
              <a:t>http.Response</a:t>
            </a:r>
            <a:r>
              <a:rPr lang="en-US" altLang="ko-KR" dirty="0"/>
              <a:t> </a:t>
            </a:r>
            <a:r>
              <a:rPr lang="ko-KR" altLang="en-US" dirty="0"/>
              <a:t>타입의 포인터를 리턴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en-US" altLang="ko-KR" dirty="0" err="1"/>
              <a:t>http.Response</a:t>
            </a:r>
            <a:r>
              <a:rPr lang="en-US" altLang="ko-KR" dirty="0"/>
              <a:t> </a:t>
            </a:r>
            <a:r>
              <a:rPr lang="ko-KR" altLang="en-US" dirty="0"/>
              <a:t>타입은 </a:t>
            </a:r>
            <a:r>
              <a:rPr lang="en-US" altLang="ko-KR" dirty="0" err="1"/>
              <a:t>io.ReadCloser</a:t>
            </a:r>
            <a:r>
              <a:rPr lang="en-US" altLang="ko-KR" dirty="0"/>
              <a:t> </a:t>
            </a:r>
            <a:r>
              <a:rPr lang="ko-KR" altLang="en-US" dirty="0"/>
              <a:t>인터페이스 타입의 </a:t>
            </a:r>
            <a:r>
              <a:rPr lang="en-US" altLang="ko-KR" dirty="0"/>
              <a:t>Body</a:t>
            </a:r>
            <a:r>
              <a:rPr lang="ko-KR" altLang="en-US" dirty="0"/>
              <a:t>라는 필드를 제공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5B288-F76F-435C-96D9-4D9A7B590BC7}"/>
              </a:ext>
            </a:extLst>
          </p:cNvPr>
          <p:cNvSpPr txBox="1"/>
          <p:nvPr/>
        </p:nvSpPr>
        <p:spPr>
          <a:xfrm>
            <a:off x="5449279" y="2601453"/>
            <a:ext cx="54734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dirty="0"/>
              <a:t>Body </a:t>
            </a:r>
            <a:r>
              <a:rPr lang="ko-KR" altLang="en-US" dirty="0"/>
              <a:t>필드를 </a:t>
            </a:r>
            <a:r>
              <a:rPr lang="en-US" altLang="ko-KR" dirty="0" err="1"/>
              <a:t>io.Copy</a:t>
            </a:r>
            <a:r>
              <a:rPr lang="en-US" altLang="ko-KR" dirty="0"/>
              <a:t> </a:t>
            </a:r>
            <a:r>
              <a:rPr lang="ko-KR" altLang="en-US" dirty="0"/>
              <a:t>함수의 두 번째 매개변수로 전달</a:t>
            </a:r>
            <a:endParaRPr lang="en-US" altLang="ko-KR" dirty="0"/>
          </a:p>
          <a:p>
            <a:pPr marL="342900" indent="-342900">
              <a:buAutoNum type="arabicPeriod" startAt="2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 err="1"/>
              <a:t>Io.Copy</a:t>
            </a:r>
            <a:r>
              <a:rPr lang="ko-KR" altLang="en-US" dirty="0"/>
              <a:t> 함수의 두 번째 매개변수는 </a:t>
            </a:r>
            <a:r>
              <a:rPr lang="en-US" altLang="ko-KR" dirty="0" err="1"/>
              <a:t>io.Reader</a:t>
            </a:r>
            <a:r>
              <a:rPr lang="en-US" altLang="ko-KR" dirty="0"/>
              <a:t> </a:t>
            </a:r>
            <a:r>
              <a:rPr lang="ko-KR" altLang="en-US" dirty="0"/>
              <a:t>인터페이스 타입</a:t>
            </a:r>
            <a:r>
              <a:rPr lang="en-US" altLang="ko-KR" dirty="0"/>
              <a:t>, </a:t>
            </a:r>
            <a:r>
              <a:rPr lang="ko-KR" altLang="en-US" dirty="0"/>
              <a:t>그 값은 스트림으로 전달되는 데이터를 표현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r>
              <a:rPr lang="en-US" altLang="ko-KR" dirty="0"/>
              <a:t>4.  </a:t>
            </a:r>
            <a:r>
              <a:rPr lang="en-US" altLang="ko-KR" dirty="0" err="1"/>
              <a:t>io.Copy</a:t>
            </a:r>
            <a:r>
              <a:rPr lang="en-US" altLang="ko-KR" dirty="0"/>
              <a:t> </a:t>
            </a:r>
            <a:r>
              <a:rPr lang="ko-KR" altLang="en-US" dirty="0"/>
              <a:t>함수의 첫 번째 매개변수는 데이터를 기록할 목적지를 표현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2827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5.4.1 </a:t>
            </a:r>
            <a:r>
              <a:rPr lang="ko-KR" altLang="en-US" sz="3000" dirty="0"/>
              <a:t>표준 라이브러리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397676-1C27-443C-96AB-2824ABCB8579}"/>
              </a:ext>
            </a:extLst>
          </p:cNvPr>
          <p:cNvSpPr txBox="1"/>
          <p:nvPr/>
        </p:nvSpPr>
        <p:spPr>
          <a:xfrm>
            <a:off x="5449280" y="1124125"/>
            <a:ext cx="54734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인터페이스를 이용하여 문자열을 연결한 후 표준 출력으로 데이터를 스트리밍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Bytes</a:t>
            </a:r>
            <a:r>
              <a:rPr lang="ko-KR" altLang="en-US" dirty="0"/>
              <a:t> 패키지가 제공하는 </a:t>
            </a:r>
            <a:r>
              <a:rPr lang="en-US" altLang="ko-KR" dirty="0"/>
              <a:t>Buffer </a:t>
            </a:r>
            <a:r>
              <a:rPr lang="ko-KR" altLang="en-US" dirty="0"/>
              <a:t>타입의 변수 선언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Write </a:t>
            </a:r>
            <a:r>
              <a:rPr lang="ko-KR" altLang="en-US" dirty="0"/>
              <a:t>메서드를 호출하여 문자열을 버퍼에 기록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Fprintf</a:t>
            </a:r>
            <a:r>
              <a:rPr lang="en-US" altLang="ko-KR" dirty="0"/>
              <a:t> </a:t>
            </a:r>
            <a:r>
              <a:rPr lang="ko-KR" altLang="en-US" dirty="0"/>
              <a:t>함수를 이용하여 버퍼에 저장된 문자열에 두 번째 문자열을 덧붙임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145A369-81BB-43F6-887D-DD364E724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54" y="1124125"/>
            <a:ext cx="4000500" cy="504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87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5.4.2 </a:t>
            </a:r>
            <a:r>
              <a:rPr lang="ko-KR" altLang="en-US" sz="3000" dirty="0"/>
              <a:t>인터페이스의 구현 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18E79-6B65-4E05-9386-FEDD3D6BA577}"/>
              </a:ext>
            </a:extLst>
          </p:cNvPr>
          <p:cNvSpPr txBox="1"/>
          <p:nvPr/>
        </p:nvSpPr>
        <p:spPr>
          <a:xfrm>
            <a:off x="932576" y="1744910"/>
            <a:ext cx="103268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인터페이스는 단지 행위를 선언하기 위한 타입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인터페이스 타입이 직접 구현하지 않고 사용자정의 타입이 메서드 형태로 구현해야 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사용자정의 타입이 인터페이스 타입에 선언된 메서드를 구현하면</a:t>
            </a:r>
            <a:r>
              <a:rPr lang="en-US" altLang="ko-KR" dirty="0"/>
              <a:t>, </a:t>
            </a:r>
            <a:r>
              <a:rPr lang="ko-KR" altLang="en-US" dirty="0"/>
              <a:t>사용자정의 타입 값은 인터페이스 타입의 값에 대입하여 활용할 수 있음 </a:t>
            </a:r>
            <a:r>
              <a:rPr lang="en-US" altLang="ko-KR" dirty="0"/>
              <a:t>-&gt; </a:t>
            </a:r>
            <a:r>
              <a:rPr lang="ko-KR" altLang="en-US" dirty="0"/>
              <a:t>사용자정의 타입의 값이 인터페이스 값으로 저장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사용자정의 타입이 인터페이스에 선언된 메서드를 구현하지 않으면 인터페이스 자체는 아무런 동작을 실행할 수 없기 때문에 사용자정의 타입을 구현 타입</a:t>
            </a:r>
            <a:r>
              <a:rPr lang="en-US" altLang="ko-KR" dirty="0"/>
              <a:t>(concrete type)</a:t>
            </a:r>
            <a:r>
              <a:rPr lang="ko-KR" altLang="en-US" dirty="0"/>
              <a:t>이라고 부름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85236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5472774" y="860822"/>
            <a:ext cx="5473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인터페이스 값은 두 개의 워드</a:t>
            </a:r>
            <a:r>
              <a:rPr lang="en-US" altLang="ko-KR" dirty="0"/>
              <a:t>(word, 2</a:t>
            </a:r>
            <a:r>
              <a:rPr lang="ko-KR" altLang="en-US" dirty="0"/>
              <a:t>바이트로 구성된 데이터</a:t>
            </a:r>
            <a:r>
              <a:rPr lang="en-US" altLang="ko-KR" dirty="0"/>
              <a:t>)</a:t>
            </a:r>
            <a:r>
              <a:rPr lang="ko-KR" altLang="en-US" dirty="0"/>
              <a:t>로 구성된 데이터 구조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첫번째 워드는 </a:t>
            </a:r>
            <a:r>
              <a:rPr lang="en-US" altLang="ko-KR" dirty="0" err="1"/>
              <a:t>iTable</a:t>
            </a:r>
            <a:r>
              <a:rPr lang="en-US" altLang="ko-KR" dirty="0"/>
              <a:t> </a:t>
            </a:r>
            <a:r>
              <a:rPr lang="ko-KR" altLang="en-US" dirty="0"/>
              <a:t>이라고 불리는 내부 테이블에 대한 포인터를 가지고 있음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 테이블은 저장된 값에 대한 타입 정보를 저장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iTable</a:t>
            </a:r>
            <a:r>
              <a:rPr lang="en-US" altLang="ko-KR" dirty="0"/>
              <a:t> </a:t>
            </a:r>
            <a:r>
              <a:rPr lang="ko-KR" altLang="en-US" dirty="0"/>
              <a:t>테이블은 저장된 값의 타입과 그 값에 관련된 메서드의 목록을 가짐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두번째 워드는 저장된 값에 대한 포인터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6967D-B899-4050-9FD4-A7F409BAFAD9}"/>
              </a:ext>
            </a:extLst>
          </p:cNvPr>
          <p:cNvSpPr txBox="1"/>
          <p:nvPr/>
        </p:nvSpPr>
        <p:spPr>
          <a:xfrm>
            <a:off x="619359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Ex01)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8F9EB9-7E05-4FD6-BADA-2C76B3239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0" y="1186748"/>
            <a:ext cx="4573426" cy="27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58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4967729-C51A-478F-9980-FD50EDBCE40D}"/>
              </a:ext>
            </a:extLst>
          </p:cNvPr>
          <p:cNvSpPr txBox="1"/>
          <p:nvPr/>
        </p:nvSpPr>
        <p:spPr>
          <a:xfrm>
            <a:off x="5472774" y="860822"/>
            <a:ext cx="5473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인터페이스 값에 포인터를 대입했을 때의 구조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타입 정보는 저장된 타입에 대입된 포인터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대입된 주소는 인터페이스 값의 두 번째 워드에 저장됨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86967D-B899-4050-9FD4-A7F409BAFAD9}"/>
              </a:ext>
            </a:extLst>
          </p:cNvPr>
          <p:cNvSpPr txBox="1"/>
          <p:nvPr/>
        </p:nvSpPr>
        <p:spPr>
          <a:xfrm>
            <a:off x="619359" y="364835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Ex02)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A6783-182E-4EF5-810F-3069B822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0" y="858725"/>
            <a:ext cx="4690872" cy="321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5445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5.4.3 </a:t>
            </a:r>
            <a:r>
              <a:rPr lang="ko-KR" altLang="en-US" sz="3000" dirty="0"/>
              <a:t>메서드 집합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ED850-77BF-4642-A014-42AA551F74EF}"/>
              </a:ext>
            </a:extLst>
          </p:cNvPr>
          <p:cNvSpPr txBox="1"/>
          <p:nvPr/>
        </p:nvSpPr>
        <p:spPr>
          <a:xfrm>
            <a:off x="5198541" y="2413337"/>
            <a:ext cx="63807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타입 </a:t>
            </a:r>
            <a:r>
              <a:rPr lang="en-US" altLang="ko-KR" dirty="0"/>
              <a:t>T </a:t>
            </a:r>
            <a:r>
              <a:rPr lang="ko-KR" altLang="en-US" dirty="0"/>
              <a:t>값의 메서드 집합은 값 수신자에 선언된 </a:t>
            </a:r>
            <a:r>
              <a:rPr lang="ko-KR" altLang="en-US" dirty="0" err="1"/>
              <a:t>메서드만을</a:t>
            </a:r>
            <a:r>
              <a:rPr lang="ko-KR" altLang="en-US" dirty="0"/>
              <a:t> 가짐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반면 </a:t>
            </a:r>
            <a:r>
              <a:rPr lang="en-US" altLang="ko-KR" dirty="0"/>
              <a:t>T </a:t>
            </a:r>
            <a:r>
              <a:rPr lang="ko-KR" altLang="en-US" dirty="0"/>
              <a:t>포인터의 메서드 집합은 값과 포인터 수신자에 선언된 메서드를 모두 가짐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C833AF5-5B17-45C2-9F2F-0162DF47E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38" y="2730444"/>
            <a:ext cx="433387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97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5.4.3 </a:t>
            </a:r>
            <a:r>
              <a:rPr lang="ko-KR" altLang="en-US" sz="3000" dirty="0"/>
              <a:t>메서드 집합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D42E3B-1D93-4AD8-94E3-ACB185FD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9" y="1167627"/>
            <a:ext cx="4045068" cy="5271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5ED850-77BF-4642-A014-42AA551F74EF}"/>
              </a:ext>
            </a:extLst>
          </p:cNvPr>
          <p:cNvSpPr txBox="1"/>
          <p:nvPr/>
        </p:nvSpPr>
        <p:spPr>
          <a:xfrm>
            <a:off x="5142558" y="1167627"/>
            <a:ext cx="6380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메서드 집합은 인터페이스를 준수하는 것과 관련된 규칙들을 정의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코드를 실행하면 </a:t>
            </a:r>
            <a:r>
              <a:rPr lang="en-US" altLang="ko-KR" dirty="0" err="1"/>
              <a:t>sendNotification</a:t>
            </a:r>
            <a:r>
              <a:rPr lang="en-US" altLang="ko-KR" dirty="0"/>
              <a:t> </a:t>
            </a:r>
            <a:r>
              <a:rPr lang="ko-KR" altLang="en-US" dirty="0"/>
              <a:t>함수 호출 단계에서 컴파일러 오류 발생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메서드 집합</a:t>
            </a:r>
            <a:r>
              <a:rPr lang="en-US" altLang="ko-KR" dirty="0"/>
              <a:t>(method sets) : </a:t>
            </a:r>
            <a:r>
              <a:rPr lang="ko-KR" altLang="en-US" dirty="0"/>
              <a:t>주어진 타입 값이나 포인터와 관련된 메서드 집합을 정의</a:t>
            </a:r>
            <a:endParaRPr lang="en-US" altLang="ko-KR" dirty="0"/>
          </a:p>
          <a:p>
            <a:pPr lvl="1"/>
            <a:r>
              <a:rPr lang="en-US" altLang="ko-KR" dirty="0"/>
              <a:t>-&gt; </a:t>
            </a:r>
            <a:r>
              <a:rPr lang="ko-KR" altLang="en-US" dirty="0"/>
              <a:t>수신자의 종류에 따라 메서드가 값에 관련된 것인지</a:t>
            </a:r>
            <a:r>
              <a:rPr lang="en-US" altLang="ko-KR" dirty="0"/>
              <a:t>, </a:t>
            </a:r>
            <a:r>
              <a:rPr lang="ko-KR" altLang="en-US" dirty="0"/>
              <a:t>포인터 혹은</a:t>
            </a:r>
            <a:r>
              <a:rPr lang="en-US" altLang="ko-KR" dirty="0"/>
              <a:t>, </a:t>
            </a:r>
            <a:r>
              <a:rPr lang="ko-KR" altLang="en-US" dirty="0"/>
              <a:t>둘 다 관련이 있는지 결정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CF865-C2B1-4D84-9077-86FE33FE19B8}"/>
              </a:ext>
            </a:extLst>
          </p:cNvPr>
          <p:cNvSpPr txBox="1"/>
          <p:nvPr/>
        </p:nvSpPr>
        <p:spPr>
          <a:xfrm>
            <a:off x="5142558" y="4029949"/>
            <a:ext cx="638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ko-KR" altLang="en-US" dirty="0"/>
              <a:t>포인터 수신자를 이용하여 인터페이스를 구현 했지만</a:t>
            </a:r>
            <a:r>
              <a:rPr lang="en-US" altLang="ko-KR" dirty="0"/>
              <a:t>, user </a:t>
            </a:r>
            <a:r>
              <a:rPr lang="ko-KR" altLang="en-US" dirty="0"/>
              <a:t>타입의 값을 전달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9995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5.4.3 </a:t>
            </a:r>
            <a:r>
              <a:rPr lang="ko-KR" altLang="en-US" sz="3000" dirty="0"/>
              <a:t>메서드 집합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ED850-77BF-4642-A014-42AA551F74EF}"/>
              </a:ext>
            </a:extLst>
          </p:cNvPr>
          <p:cNvSpPr txBox="1"/>
          <p:nvPr/>
        </p:nvSpPr>
        <p:spPr>
          <a:xfrm>
            <a:off x="5142558" y="1167627"/>
            <a:ext cx="6380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Duration </a:t>
            </a:r>
            <a:r>
              <a:rPr lang="ko-KR" altLang="en-US" dirty="0"/>
              <a:t>타입의 값의 주소를 알아내려고 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하지만 알아낼 수 없음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값의 주소는 항상 알아낼 수 있는 것이 아님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79A727-ED31-4BCB-BE92-DACAA159E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93" y="1138580"/>
            <a:ext cx="3447221" cy="24770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F81CA9-D9D8-448D-A4EE-C5D0C5C8E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3" y="3993158"/>
            <a:ext cx="3617967" cy="2540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573076-1DBE-433C-B098-815F217A6706}"/>
              </a:ext>
            </a:extLst>
          </p:cNvPr>
          <p:cNvSpPr txBox="1"/>
          <p:nvPr/>
        </p:nvSpPr>
        <p:spPr>
          <a:xfrm>
            <a:off x="5142558" y="4382008"/>
            <a:ext cx="638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 </a:t>
            </a:r>
            <a:r>
              <a:rPr lang="ko-KR" altLang="en-US" dirty="0"/>
              <a:t>값에 대한 메서드 집합은 오로지 값 수신자에 구현된 </a:t>
            </a:r>
            <a:r>
              <a:rPr lang="ko-KR" altLang="en-US" dirty="0" err="1"/>
              <a:t>메서드만을</a:t>
            </a:r>
            <a:r>
              <a:rPr lang="ko-KR" altLang="en-US" dirty="0"/>
              <a:t> 가질 수 밖에 없음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805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755009"/>
            <a:ext cx="1032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struct(</a:t>
            </a:r>
            <a:r>
              <a:rPr lang="ko-KR" altLang="en-US" dirty="0"/>
              <a:t>구조체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-&gt; </a:t>
            </a:r>
            <a:r>
              <a:rPr lang="ko-KR" altLang="en-US" dirty="0"/>
              <a:t>고정된 개수의 유일한 필드로 구성하여 선언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각 필드는 내장 타입이나 다른 사용자 정의 타입 등 이미 설정된 타입을 사용하여 선언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AE2192-9D51-441A-8345-CBAC3A39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5" y="2127877"/>
            <a:ext cx="5146425" cy="1504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932576" y="4200921"/>
            <a:ext cx="1032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구조체를 선언할 때는 </a:t>
            </a:r>
            <a:r>
              <a:rPr lang="en-US" altLang="ko-KR" dirty="0"/>
              <a:t>type </a:t>
            </a:r>
            <a:r>
              <a:rPr lang="ko-KR" altLang="en-US" dirty="0"/>
              <a:t>키워드 다음에 새로운 타입의 이름을 지정 후 </a:t>
            </a:r>
            <a:r>
              <a:rPr lang="en-US" altLang="ko-KR" dirty="0"/>
              <a:t>struct </a:t>
            </a:r>
            <a:r>
              <a:rPr lang="ko-KR" altLang="en-US" dirty="0"/>
              <a:t>키워드 입력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 </a:t>
            </a:r>
            <a:r>
              <a:rPr lang="ko-KR" altLang="en-US" dirty="0"/>
              <a:t>타입을 선언 해야 값을 생성할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95844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5.4.4 </a:t>
            </a:r>
            <a:r>
              <a:rPr lang="ko-KR" altLang="en-US" sz="3000" dirty="0" err="1"/>
              <a:t>다형성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162D78-2B97-4E7E-96C8-C18BE4292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10" y="555231"/>
            <a:ext cx="3510859" cy="3605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298F75-98E1-4BEE-A822-DC351C41C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10" y="4160940"/>
            <a:ext cx="3510859" cy="2084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7933A0-2F25-4A9E-B882-CE43609F32A4}"/>
              </a:ext>
            </a:extLst>
          </p:cNvPr>
          <p:cNvSpPr txBox="1"/>
          <p:nvPr/>
        </p:nvSpPr>
        <p:spPr>
          <a:xfrm>
            <a:off x="5142558" y="1167627"/>
            <a:ext cx="6380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두 개의 구현 타입이 </a:t>
            </a:r>
            <a:r>
              <a:rPr lang="en-US" altLang="ko-KR" dirty="0"/>
              <a:t>notifier </a:t>
            </a:r>
            <a:r>
              <a:rPr lang="ko-KR" altLang="en-US" dirty="0"/>
              <a:t>인터페이스를 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어떤 구현 타입이든 인터페이스를 구현할 수 있으므로 매개변수에 전달된 구현 타입이 </a:t>
            </a:r>
            <a:r>
              <a:rPr lang="en-US" altLang="ko-KR" dirty="0"/>
              <a:t>notify </a:t>
            </a:r>
            <a:r>
              <a:rPr lang="ko-KR" altLang="en-US" dirty="0"/>
              <a:t>메서드를 구현하고 있다면 구현 타입의 종류와 관계없이 그 메서드를 호출할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679454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5.5 </a:t>
            </a:r>
            <a:r>
              <a:rPr lang="ko-KR" altLang="en-US" sz="3000" dirty="0"/>
              <a:t>타입 </a:t>
            </a:r>
            <a:r>
              <a:rPr lang="ko-KR" altLang="en-US" sz="3000" dirty="0" err="1"/>
              <a:t>임베딩</a:t>
            </a:r>
            <a:r>
              <a:rPr lang="en-US" altLang="ko-KR" sz="3000" dirty="0"/>
              <a:t>(type embedding)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E0138-C8C1-4C2B-B07E-71BDE5051017}"/>
              </a:ext>
            </a:extLst>
          </p:cNvPr>
          <p:cNvSpPr txBox="1"/>
          <p:nvPr/>
        </p:nvSpPr>
        <p:spPr>
          <a:xfrm>
            <a:off x="932576" y="1744910"/>
            <a:ext cx="103268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Go</a:t>
            </a:r>
            <a:r>
              <a:rPr lang="ko-KR" altLang="en-US" dirty="0"/>
              <a:t>에서는 기존의 타입을 확장하거나 그 동작을 변경하는 것이 가능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코드의 재사용은 물론 새로운 수요에 따라 기존 타입의 동작을 변경할 때 유용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타입 </a:t>
            </a:r>
            <a:r>
              <a:rPr lang="ko-KR" altLang="en-US" dirty="0" err="1"/>
              <a:t>임베딩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기존에 선언된 타입을 새로운 구조체 타입의 내부에 선언하는 것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이렇게 포함된 타입은 새로운 외부</a:t>
            </a:r>
            <a:r>
              <a:rPr lang="en-US" altLang="ko-KR" dirty="0"/>
              <a:t>(outer) </a:t>
            </a:r>
            <a:r>
              <a:rPr lang="ko-KR" altLang="en-US" dirty="0"/>
              <a:t>타입의 내부</a:t>
            </a:r>
            <a:r>
              <a:rPr lang="en-US" altLang="ko-KR" dirty="0"/>
              <a:t>(inner) </a:t>
            </a:r>
            <a:r>
              <a:rPr lang="ko-KR" altLang="en-US" dirty="0"/>
              <a:t>타입으로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1363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5.5 </a:t>
            </a:r>
            <a:r>
              <a:rPr lang="ko-KR" altLang="en-US" sz="3000" dirty="0"/>
              <a:t>타입 </a:t>
            </a:r>
            <a:r>
              <a:rPr lang="ko-KR" altLang="en-US" sz="3000" dirty="0" err="1"/>
              <a:t>임베딩</a:t>
            </a:r>
            <a:r>
              <a:rPr lang="en-US" altLang="ko-KR" sz="3000" dirty="0"/>
              <a:t>(type embedding)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577EA4-03DF-43AA-B3EE-8ADF321C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82" y="925933"/>
            <a:ext cx="3742451" cy="5846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2558" y="1167627"/>
            <a:ext cx="63807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타입을 포함하는 방법과 포함된 타입의 식별자에게 접근하는 방법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타입을 포함하려면 포함하고자 하는 타입을 필드 이름을 선언하는 곳과 같은 위치에 선언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구조체 </a:t>
            </a:r>
            <a:r>
              <a:rPr lang="ko-KR" altLang="en-US" dirty="0" err="1"/>
              <a:t>리터럴을</a:t>
            </a:r>
            <a:r>
              <a:rPr lang="ko-KR" altLang="en-US" dirty="0"/>
              <a:t> 이용해 내부 타입의 초기화를 수행하는데</a:t>
            </a:r>
            <a:r>
              <a:rPr lang="en-US" altLang="ko-KR" dirty="0"/>
              <a:t>, </a:t>
            </a:r>
            <a:r>
              <a:rPr lang="ko-KR" altLang="en-US" dirty="0"/>
              <a:t>내부 타입에 접근하기 위해 타입의 이름을 이용하고 있음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내부 타입은 자신의 정체성을 결코 잃어버리지 않으며 언제든지 직접 접근이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0529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5.5 </a:t>
            </a:r>
            <a:r>
              <a:rPr lang="ko-KR" altLang="en-US" sz="3000" dirty="0"/>
              <a:t>타입 </a:t>
            </a:r>
            <a:r>
              <a:rPr lang="ko-KR" altLang="en-US" sz="3000" dirty="0" err="1"/>
              <a:t>임베딩</a:t>
            </a:r>
            <a:r>
              <a:rPr lang="en-US" altLang="ko-KR" sz="3000" dirty="0"/>
              <a:t>(type embedding)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2558" y="1167627"/>
            <a:ext cx="63807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앞의 예제를 수정한 것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Notifier </a:t>
            </a:r>
            <a:r>
              <a:rPr lang="ko-KR" altLang="en-US" dirty="0"/>
              <a:t>인터페이스 선언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Admin </a:t>
            </a:r>
            <a:r>
              <a:rPr lang="ko-KR" altLang="en-US" dirty="0"/>
              <a:t>타입은 인터페이스를 구현하지 않았음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내부 타입이 승격되기 때문에 내부 타입이 구현한 인터페이스 역시 외부타입으로 승격됨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내부 타입 덕분에 이제는 외부 타입 역시 자동적으로 인터페이스를 구현하게 된 것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F5557F-2557-4E41-B444-6DB46BE3D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1" y="1063690"/>
            <a:ext cx="3331570" cy="44973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A9B706-2497-47B0-B952-813F7D5A3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2" y="5561045"/>
            <a:ext cx="3331570" cy="8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95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5.5 </a:t>
            </a:r>
            <a:r>
              <a:rPr lang="ko-KR" altLang="en-US" sz="3000" dirty="0"/>
              <a:t>타입 </a:t>
            </a:r>
            <a:r>
              <a:rPr lang="ko-KR" altLang="en-US" sz="3000" dirty="0" err="1"/>
              <a:t>임베딩</a:t>
            </a:r>
            <a:r>
              <a:rPr lang="en-US" altLang="ko-KR" sz="3000" dirty="0"/>
              <a:t>(type embedding)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2558" y="1167627"/>
            <a:ext cx="63807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외부 타입이 내부 타입의 인터페이스 구현을 사용하지 않고 직접 인터페이스를 구현한 예제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Admin</a:t>
            </a:r>
            <a:r>
              <a:rPr lang="ko-KR" altLang="en-US" dirty="0"/>
              <a:t> 타입이 </a:t>
            </a:r>
            <a:r>
              <a:rPr lang="en-US" altLang="ko-KR" dirty="0"/>
              <a:t>notifier </a:t>
            </a:r>
            <a:r>
              <a:rPr lang="ko-KR" altLang="en-US" dirty="0"/>
              <a:t>인터페이스를 직접 구현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외부 타입이 메서드를 구현하면 내부 타입이 구현한 메서드는 외부 타입으로 승격되지 않는다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하지만 내부 타입은 항상 그 자체로 존재하기 때문에 내부 타입의 구현 메서드를 직접 호출하는 것은 가능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478B3B-FF2D-4A68-88B7-46981F948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80" y="925932"/>
            <a:ext cx="3443482" cy="31393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5D47C00-A76A-4686-93E3-388FE1F81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80" y="4065253"/>
            <a:ext cx="3443483" cy="246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5.6 </a:t>
            </a:r>
            <a:r>
              <a:rPr lang="ko-KR" altLang="en-US" sz="3000" dirty="0"/>
              <a:t>외부 노출 식별자와 </a:t>
            </a:r>
            <a:r>
              <a:rPr lang="ko-KR" altLang="en-US" sz="3000" dirty="0" err="1"/>
              <a:t>비노출</a:t>
            </a:r>
            <a:r>
              <a:rPr lang="ko-KR" altLang="en-US" sz="3000" dirty="0"/>
              <a:t> 식별자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E0138-C8C1-4C2B-B07E-71BDE5051017}"/>
              </a:ext>
            </a:extLst>
          </p:cNvPr>
          <p:cNvSpPr txBox="1"/>
          <p:nvPr/>
        </p:nvSpPr>
        <p:spPr>
          <a:xfrm>
            <a:off x="932576" y="1744910"/>
            <a:ext cx="10326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식별자의 노출에 대한 규칙은 좋은 </a:t>
            </a:r>
            <a:r>
              <a:rPr lang="en-US" altLang="ko-KR" dirty="0"/>
              <a:t>API </a:t>
            </a:r>
            <a:r>
              <a:rPr lang="ko-KR" altLang="en-US" dirty="0"/>
              <a:t>디자인과 관련해 아주 중요한 부분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Go</a:t>
            </a:r>
            <a:r>
              <a:rPr lang="ko-KR" altLang="en-US" dirty="0"/>
              <a:t>는 패키지에 선언한 식별자를 외부에 노출하거나 숨기는 것을 지원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경우에 따라 타입이나 함수</a:t>
            </a:r>
            <a:r>
              <a:rPr lang="en-US" altLang="ko-KR" dirty="0"/>
              <a:t>, </a:t>
            </a:r>
            <a:r>
              <a:rPr lang="ko-KR" altLang="en-US" dirty="0"/>
              <a:t>혹은 메서드가 패키지의 공용 </a:t>
            </a:r>
            <a:r>
              <a:rPr lang="en-US" altLang="ko-KR" dirty="0"/>
              <a:t>API</a:t>
            </a:r>
            <a:r>
              <a:rPr lang="ko-KR" altLang="en-US" dirty="0"/>
              <a:t>처럼 노출되어서는 안되는 경우가 존재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이런 경우에는 패키지 외부의 코드로부터 식별자들을 내부로 숨길 수 있는 방법이 필요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이러한 식별자들은 </a:t>
            </a:r>
            <a:r>
              <a:rPr lang="ko-KR" altLang="en-US" dirty="0" err="1"/>
              <a:t>비노출</a:t>
            </a:r>
            <a:r>
              <a:rPr lang="ko-KR" altLang="en-US" dirty="0"/>
              <a:t> 식별자</a:t>
            </a:r>
            <a:r>
              <a:rPr lang="en-US" altLang="ko-KR" dirty="0"/>
              <a:t>(</a:t>
            </a:r>
            <a:r>
              <a:rPr lang="en-US" altLang="ko-KR" dirty="0" err="1"/>
              <a:t>unexporting</a:t>
            </a:r>
            <a:r>
              <a:rPr lang="en-US" altLang="ko-KR" dirty="0"/>
              <a:t> identifier)</a:t>
            </a:r>
            <a:r>
              <a:rPr lang="ko-KR" altLang="en-US" dirty="0"/>
              <a:t>로 선언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59815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5.6 </a:t>
            </a:r>
            <a:r>
              <a:rPr lang="ko-KR" altLang="en-US" sz="3000" dirty="0"/>
              <a:t>외부 노출 식별자와 </a:t>
            </a:r>
            <a:r>
              <a:rPr lang="ko-KR" altLang="en-US" sz="3000" dirty="0" err="1"/>
              <a:t>비노출</a:t>
            </a:r>
            <a:r>
              <a:rPr lang="ko-KR" altLang="en-US" sz="3000" dirty="0"/>
              <a:t> 식별자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5970" y="1010087"/>
            <a:ext cx="63807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별도의 패키지에 코드를 작성할 때는 패키지의 이름과 코드를 저장할 폴더의 이름을 동일하게 사용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Go</a:t>
            </a:r>
            <a:r>
              <a:rPr lang="ko-KR" altLang="en-US" dirty="0"/>
              <a:t>와 관련된 모든 도구들은 이 규칙을 따름으로 준수하는 것이 좋음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식별자의 이름을 소문자로 시작하면 패키지 외부에 노출되지 않음 </a:t>
            </a:r>
            <a:r>
              <a:rPr lang="en-US" altLang="ko-KR" dirty="0"/>
              <a:t>-&gt; </a:t>
            </a:r>
            <a:r>
              <a:rPr lang="ko-KR" altLang="en-US" dirty="0" err="1"/>
              <a:t>비노출</a:t>
            </a:r>
            <a:r>
              <a:rPr lang="ko-KR" altLang="en-US" dirty="0"/>
              <a:t> 식별자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36159-A84A-4B6C-808F-E3606A63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3" y="1010087"/>
            <a:ext cx="3438525" cy="13144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CC538F-8DAD-4D77-A3E9-5D33AAC3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3" y="2551687"/>
            <a:ext cx="3438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850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5.6 </a:t>
            </a:r>
            <a:r>
              <a:rPr lang="ko-KR" altLang="en-US" sz="3000" dirty="0"/>
              <a:t>외부 노출 식별자와 </a:t>
            </a:r>
            <a:r>
              <a:rPr lang="ko-KR" altLang="en-US" sz="3000" dirty="0" err="1"/>
              <a:t>비노출</a:t>
            </a:r>
            <a:r>
              <a:rPr lang="ko-KR" altLang="en-US" sz="3000" dirty="0"/>
              <a:t> 식별자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5970" y="1667312"/>
            <a:ext cx="63807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비노출</a:t>
            </a:r>
            <a:r>
              <a:rPr lang="ko-KR" altLang="en-US" dirty="0"/>
              <a:t> 타입의 타입 값을 생성하려고 시도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하지만 </a:t>
            </a:r>
            <a:r>
              <a:rPr lang="ko-KR" altLang="en-US" dirty="0" err="1"/>
              <a:t>비노출</a:t>
            </a:r>
            <a:r>
              <a:rPr lang="ko-KR" altLang="en-US" dirty="0"/>
              <a:t> 타입이기 때문에 참조할 수 없음 </a:t>
            </a:r>
            <a:r>
              <a:rPr lang="en-US" altLang="ko-KR" dirty="0"/>
              <a:t>-&gt; </a:t>
            </a:r>
            <a:r>
              <a:rPr lang="ko-KR" altLang="en-US" dirty="0"/>
              <a:t>컴파일 에러 발생</a:t>
            </a:r>
            <a:r>
              <a:rPr lang="en-US" altLang="ko-KR" dirty="0"/>
              <a:t>, </a:t>
            </a:r>
            <a:r>
              <a:rPr lang="ko-KR" altLang="en-US" dirty="0"/>
              <a:t>정의되지 않은</a:t>
            </a:r>
            <a:r>
              <a:rPr lang="en-US" altLang="ko-KR" dirty="0"/>
              <a:t>(undefined) </a:t>
            </a:r>
            <a:r>
              <a:rPr lang="ko-KR" altLang="en-US" dirty="0"/>
              <a:t>식별자로 인식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대문자로 변경하면 컴파일러 오류가  발생하지 않음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F36159-A84A-4B6C-808F-E3606A633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3" y="1010087"/>
            <a:ext cx="3438525" cy="13723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CC538F-8DAD-4D77-A3E9-5D33AAC3A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33" y="2551687"/>
            <a:ext cx="343852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728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5.6 </a:t>
            </a:r>
            <a:r>
              <a:rPr lang="ko-KR" altLang="en-US" sz="3000" dirty="0"/>
              <a:t>외부 노출 식별자와 </a:t>
            </a:r>
            <a:r>
              <a:rPr lang="ko-KR" altLang="en-US" sz="3000" dirty="0" err="1"/>
              <a:t>비노출</a:t>
            </a:r>
            <a:r>
              <a:rPr lang="ko-KR" altLang="en-US" sz="3000" dirty="0"/>
              <a:t> 식별자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5970" y="1667312"/>
            <a:ext cx="666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변경된 예제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alertCounter</a:t>
            </a:r>
            <a:r>
              <a:rPr lang="ko-KR" altLang="en-US" dirty="0"/>
              <a:t> 타입은 </a:t>
            </a:r>
            <a:r>
              <a:rPr lang="ko-KR" altLang="en-US" dirty="0" err="1"/>
              <a:t>비노출</a:t>
            </a:r>
            <a:r>
              <a:rPr lang="ko-KR" altLang="en-US" dirty="0"/>
              <a:t> 타입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팩토리 함수에 </a:t>
            </a:r>
            <a:r>
              <a:rPr lang="en-US" altLang="ko-KR" dirty="0"/>
              <a:t>New</a:t>
            </a:r>
            <a:r>
              <a:rPr lang="ko-KR" altLang="en-US" dirty="0"/>
              <a:t>라는 이름을 </a:t>
            </a:r>
            <a:r>
              <a:rPr lang="ko-KR" altLang="en-US" dirty="0" err="1"/>
              <a:t>지정하는것</a:t>
            </a:r>
            <a:r>
              <a:rPr lang="ko-KR" altLang="en-US" dirty="0"/>
              <a:t> 역시 </a:t>
            </a:r>
            <a:r>
              <a:rPr lang="en-US" altLang="ko-KR" dirty="0"/>
              <a:t>Go</a:t>
            </a:r>
            <a:r>
              <a:rPr lang="ko-KR" altLang="en-US" dirty="0"/>
              <a:t>의 규칙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/>
              <a:t>비노출</a:t>
            </a:r>
            <a:r>
              <a:rPr lang="ko-KR" altLang="en-US" dirty="0"/>
              <a:t> 타입의 값을 생성하여 호출자에게 리턴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E9C97-B166-44BD-8C89-FAFBDB98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7" y="1061207"/>
            <a:ext cx="2993559" cy="1862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B7DDB5-9661-41D7-AB38-94B614CD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7" y="3058487"/>
            <a:ext cx="299355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0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5.6 </a:t>
            </a:r>
            <a:r>
              <a:rPr lang="ko-KR" altLang="en-US" sz="3000" dirty="0"/>
              <a:t>외부 노출 식별자와 </a:t>
            </a:r>
            <a:r>
              <a:rPr lang="ko-KR" altLang="en-US" sz="3000" dirty="0" err="1"/>
              <a:t>비노출</a:t>
            </a:r>
            <a:r>
              <a:rPr lang="ko-KR" altLang="en-US" sz="3000" dirty="0"/>
              <a:t> 식별자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5970" y="1667312"/>
            <a:ext cx="6666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alertCounter</a:t>
            </a:r>
            <a:r>
              <a:rPr lang="ko-KR" altLang="en-US" dirty="0"/>
              <a:t> 타입은 </a:t>
            </a:r>
            <a:r>
              <a:rPr lang="ko-KR" altLang="en-US" dirty="0" err="1"/>
              <a:t>비노출</a:t>
            </a:r>
            <a:r>
              <a:rPr lang="ko-KR" altLang="en-US" dirty="0"/>
              <a:t> 타입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New </a:t>
            </a:r>
            <a:r>
              <a:rPr lang="ko-KR" altLang="en-US" dirty="0"/>
              <a:t>함수가 </a:t>
            </a:r>
            <a:r>
              <a:rPr lang="ko-KR" altLang="en-US" dirty="0" err="1"/>
              <a:t>리턴하는</a:t>
            </a:r>
            <a:r>
              <a:rPr lang="ko-KR" altLang="en-US" dirty="0"/>
              <a:t> 값은 </a:t>
            </a:r>
            <a:r>
              <a:rPr lang="ko-KR" altLang="en-US" dirty="0" err="1"/>
              <a:t>비노출</a:t>
            </a:r>
            <a:r>
              <a:rPr lang="ko-KR" altLang="en-US" dirty="0"/>
              <a:t> 타입의 값이지만 이 값에 접근이 가능하여 </a:t>
            </a:r>
            <a:r>
              <a:rPr lang="ko-KR" altLang="en-US" dirty="0" err="1"/>
              <a:t>비노출</a:t>
            </a:r>
            <a:r>
              <a:rPr lang="ko-KR" altLang="en-US" dirty="0"/>
              <a:t> 타입의 변수 생성 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노출이 되든 안 되든 식별자는 값이 아니기 때문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단축 변수 선언자는 타입을 추정하여 </a:t>
            </a:r>
            <a:r>
              <a:rPr lang="ko-KR" altLang="en-US" dirty="0" err="1"/>
              <a:t>비노출</a:t>
            </a:r>
            <a:r>
              <a:rPr lang="ko-KR" altLang="en-US" dirty="0"/>
              <a:t> 타입의 변수를 생성할 수 있기 때문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2E9C97-B166-44BD-8C89-FAFBDB989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7" y="1061207"/>
            <a:ext cx="2993559" cy="18620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B7DDB5-9661-41D7-AB38-94B614CD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037" y="3058487"/>
            <a:ext cx="2993559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4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755009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Var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932576" y="3429000"/>
            <a:ext cx="10326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변수를 선언하면 표현하는 값이 항상 초기화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특정한 값으로 초기화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변수의 타입에 대한 기본 값</a:t>
            </a:r>
            <a:r>
              <a:rPr lang="en-US" altLang="ko-KR" dirty="0"/>
              <a:t>(0, </a:t>
            </a:r>
            <a:r>
              <a:rPr lang="ko-KR" altLang="en-US" dirty="0"/>
              <a:t>빈 문자열</a:t>
            </a:r>
            <a:r>
              <a:rPr lang="en-US" altLang="ko-KR" dirty="0"/>
              <a:t>, false)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변수가 선언되어 제로 값으로 초기화될 때는 </a:t>
            </a:r>
            <a:r>
              <a:rPr lang="en-US" altLang="ko-KR" dirty="0"/>
              <a:t>var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r>
              <a:rPr lang="en-US" altLang="ko-KR" dirty="0"/>
              <a:t>	-&gt; </a:t>
            </a:r>
            <a:r>
              <a:rPr lang="ko-KR" altLang="en-US" dirty="0"/>
              <a:t>변수가 제로 값으로 초기화되었음을 알리는 용도로 사용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1748EC-5154-4319-A263-54F026C8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6" y="1409906"/>
            <a:ext cx="5146425" cy="15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40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5.6 </a:t>
            </a:r>
            <a:r>
              <a:rPr lang="ko-KR" altLang="en-US" sz="3000" dirty="0"/>
              <a:t>외부 노출 식별자와 </a:t>
            </a:r>
            <a:r>
              <a:rPr lang="ko-KR" altLang="en-US" sz="3000" dirty="0" err="1"/>
              <a:t>비노출</a:t>
            </a:r>
            <a:r>
              <a:rPr lang="ko-KR" altLang="en-US" sz="3000" dirty="0"/>
              <a:t> 식별자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5970" y="1667312"/>
            <a:ext cx="6666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구조체 타입의 필드에 적용되는 예제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Name</a:t>
            </a:r>
            <a:r>
              <a:rPr lang="ko-KR" altLang="en-US" dirty="0"/>
              <a:t>은 외부로 노출 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Email</a:t>
            </a:r>
            <a:r>
              <a:rPr lang="ko-KR" altLang="en-US" dirty="0"/>
              <a:t>은 </a:t>
            </a:r>
            <a:r>
              <a:rPr lang="ko-KR" altLang="en-US" dirty="0" err="1"/>
              <a:t>비노출</a:t>
            </a:r>
            <a:r>
              <a:rPr lang="ko-KR" altLang="en-US" dirty="0"/>
              <a:t> 필드로 정의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2A18E3-1EEC-4A88-9081-B83E6370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9" y="1010722"/>
            <a:ext cx="3117298" cy="13131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E3EF63-7537-4C75-AEEF-7727674A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5" y="2488946"/>
            <a:ext cx="3122892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102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5.6 </a:t>
            </a:r>
            <a:r>
              <a:rPr lang="ko-KR" altLang="en-US" sz="3000" dirty="0"/>
              <a:t>외부 노출 식별자와 </a:t>
            </a:r>
            <a:r>
              <a:rPr lang="ko-KR" altLang="en-US" sz="3000" dirty="0" err="1"/>
              <a:t>비노출</a:t>
            </a:r>
            <a:r>
              <a:rPr lang="ko-KR" altLang="en-US" sz="3000" dirty="0"/>
              <a:t> 식별자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5970" y="1667312"/>
            <a:ext cx="6666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구조체 타입의 필드에 적용되는 예제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비노출</a:t>
            </a:r>
            <a:r>
              <a:rPr lang="ko-KR" altLang="en-US" dirty="0"/>
              <a:t> 필드인 </a:t>
            </a:r>
            <a:r>
              <a:rPr lang="en-US" altLang="ko-KR" dirty="0"/>
              <a:t>email </a:t>
            </a:r>
            <a:r>
              <a:rPr lang="ko-KR" altLang="en-US" dirty="0"/>
              <a:t>필드를 초기화하려고 하면 컴파일러 오류 발생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비노출</a:t>
            </a:r>
            <a:r>
              <a:rPr lang="ko-KR" altLang="en-US" dirty="0"/>
              <a:t> 식별자이므로 패키지 외부에서는 접근이 불가능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2A18E3-1EEC-4A88-9081-B83E63709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59" y="1010722"/>
            <a:ext cx="3117298" cy="13131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E3EF63-7537-4C75-AEEF-7727674A5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65" y="2488946"/>
            <a:ext cx="3122892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751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5.6 </a:t>
            </a:r>
            <a:r>
              <a:rPr lang="ko-KR" altLang="en-US" sz="3000" dirty="0"/>
              <a:t>외부 노출 식별자와 </a:t>
            </a:r>
            <a:r>
              <a:rPr lang="ko-KR" altLang="en-US" sz="3000" dirty="0" err="1"/>
              <a:t>비노출</a:t>
            </a:r>
            <a:r>
              <a:rPr lang="ko-KR" altLang="en-US" sz="3000" dirty="0"/>
              <a:t> 식별자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5970" y="1667312"/>
            <a:ext cx="6666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포함된 타입에 대한 노출 및 비노출의 동작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외부에 노출되지 않는 구조체 타입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외부로 노출이 가능한 필드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53C8B9-C374-4BD3-B1BA-B4038EAB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0" y="925932"/>
            <a:ext cx="2615290" cy="19850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24406C-ACF0-4613-B6AF-F7A11C77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80" y="2994869"/>
            <a:ext cx="4159751" cy="37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4472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 fontScale="90000"/>
          </a:bodyPr>
          <a:lstStyle/>
          <a:p>
            <a:r>
              <a:rPr lang="en-US" altLang="ko-KR" sz="3000" dirty="0"/>
              <a:t>5.6 </a:t>
            </a:r>
            <a:r>
              <a:rPr lang="ko-KR" altLang="en-US" sz="3000" dirty="0"/>
              <a:t>외부 노출 식별자와 </a:t>
            </a:r>
            <a:r>
              <a:rPr lang="ko-KR" altLang="en-US" sz="3000" dirty="0" err="1"/>
              <a:t>비노출</a:t>
            </a:r>
            <a:r>
              <a:rPr lang="ko-KR" altLang="en-US" sz="3000" dirty="0"/>
              <a:t> 식별자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0FAAFF-B519-4E00-A4FE-D4BE4AF61DCB}"/>
              </a:ext>
            </a:extLst>
          </p:cNvPr>
          <p:cNvSpPr txBox="1"/>
          <p:nvPr/>
        </p:nvSpPr>
        <p:spPr>
          <a:xfrm>
            <a:off x="5145970" y="1667312"/>
            <a:ext cx="6666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포함된 타입에 대한 노출 및 비노출의 동작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User </a:t>
            </a:r>
            <a:r>
              <a:rPr lang="ko-KR" altLang="en-US" dirty="0"/>
              <a:t>타입은 </a:t>
            </a:r>
            <a:r>
              <a:rPr lang="ko-KR" altLang="en-US" dirty="0" err="1"/>
              <a:t>비노출</a:t>
            </a:r>
            <a:r>
              <a:rPr lang="ko-KR" altLang="en-US" dirty="0"/>
              <a:t> 타입이기 때문에 구조체 </a:t>
            </a:r>
            <a:r>
              <a:rPr lang="ko-KR" altLang="en-US" dirty="0" err="1"/>
              <a:t>리터럴을</a:t>
            </a:r>
            <a:r>
              <a:rPr lang="ko-KR" altLang="en-US" dirty="0"/>
              <a:t> 이용하여 내부 타입을 초기화할 수 없음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그러나 내부 타입이 </a:t>
            </a:r>
            <a:r>
              <a:rPr lang="ko-KR" altLang="en-US" dirty="0" err="1"/>
              <a:t>비노출</a:t>
            </a:r>
            <a:r>
              <a:rPr lang="ko-KR" altLang="en-US" dirty="0"/>
              <a:t> 타입이라 하더라도 내부 타입에 선언된 필드들은 외부로 노출이 가능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내부 타입의 식별자들은 외부 타입으로 승격되기 때문에 내부 타입에 선언된 식별자들은 외부 타입의 값을 통해 접근 가능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53C8B9-C374-4BD3-B1BA-B4038EAB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0" y="925932"/>
            <a:ext cx="2615290" cy="19850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24406C-ACF0-4613-B6AF-F7A11C77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80" y="2994869"/>
            <a:ext cx="4159751" cy="37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2855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9FF0B65-D9D0-48B1-AA17-BF0E94F60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0193" y="418577"/>
            <a:ext cx="6666451" cy="507356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5.7 </a:t>
            </a:r>
            <a:r>
              <a:rPr lang="ko-KR" altLang="en-US" sz="3000" dirty="0"/>
              <a:t>요약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3E0138-C8C1-4C2B-B07E-71BDE5051017}"/>
              </a:ext>
            </a:extLst>
          </p:cNvPr>
          <p:cNvSpPr txBox="1"/>
          <p:nvPr/>
        </p:nvSpPr>
        <p:spPr>
          <a:xfrm>
            <a:off x="932576" y="1744910"/>
            <a:ext cx="10326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사용자정의 타입은 </a:t>
            </a:r>
            <a:r>
              <a:rPr lang="en-US" altLang="ko-KR" dirty="0"/>
              <a:t>struct </a:t>
            </a:r>
            <a:r>
              <a:rPr lang="ko-KR" altLang="en-US" dirty="0"/>
              <a:t>키워드를 이용하여 선언 혹은 기존의 타입을 기반으로 정의할 수 있음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사용자정의 타입에는 메서드를 선언하여 행위를 부여할 수 있음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모든 타입은 기본형 또는 비기본형 성질을 가짐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인터페이스는 행위를 선언하는 동시에 다형성을 지원하기 위한 타입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타입 </a:t>
            </a:r>
            <a:r>
              <a:rPr lang="ko-KR" altLang="en-US" dirty="0" err="1"/>
              <a:t>임베딩을</a:t>
            </a:r>
            <a:r>
              <a:rPr lang="ko-KR" altLang="en-US" dirty="0"/>
              <a:t> 이용하면 타입을 상속하지 않고도 타입을 확장할 수 있음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식별자는 패키지 외부로 노출되는 것과 노출되지 않는 것으로 구분할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1534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755009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선언 연산자</a:t>
            </a:r>
            <a:r>
              <a:rPr lang="en-US" altLang="ko-KR" dirty="0"/>
              <a:t>(variable declaration operator)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932576" y="3429000"/>
            <a:ext cx="10326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:= 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한 번의 연산으로 변수의 선언 및 초기화 작업을 수행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5259E3-835B-4A0C-8E02-AF2B88B0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5" y="1433716"/>
            <a:ext cx="4693783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755009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선언 연산자</a:t>
            </a:r>
            <a:r>
              <a:rPr lang="en-US" altLang="ko-KR" dirty="0"/>
              <a:t>(variable declaration operator)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932576" y="3429000"/>
            <a:ext cx="1032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구조체 </a:t>
            </a:r>
            <a:r>
              <a:rPr lang="ko-KR" altLang="en-US" dirty="0" err="1"/>
              <a:t>리터럴을</a:t>
            </a:r>
            <a:r>
              <a:rPr lang="ko-KR" altLang="en-US" dirty="0"/>
              <a:t> 이용해 구조체 타입을 초기화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구조체 내에 정의된 각각의 필드와 값을 한 줄에 하나씩 선언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순서는 중요하지 않다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F5259E3-835B-4A0C-8E02-AF2B88B0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5" y="1433716"/>
            <a:ext cx="4693783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8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755009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 선언 연산자</a:t>
            </a:r>
            <a:r>
              <a:rPr lang="en-US" altLang="ko-KR" dirty="0"/>
              <a:t>(variable declaration operator)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932576" y="3429000"/>
            <a:ext cx="10326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필드 이름 없이 구조체 타입을 초기화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콤마로 구분하여 한 줄로 나열하되</a:t>
            </a:r>
            <a:r>
              <a:rPr lang="en-US" altLang="ko-KR" dirty="0"/>
              <a:t>, </a:t>
            </a:r>
            <a:r>
              <a:rPr lang="ko-KR" altLang="en-US" dirty="0"/>
              <a:t>마지막 콤마는 생략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ko-KR" altLang="en-US" dirty="0"/>
              <a:t>구조체에 필드를 정의한 것과 동일한 순서로 나열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0F4D88-C3C7-4A10-AAE3-90DD89902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76" y="1614779"/>
            <a:ext cx="4245914" cy="110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9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8E423AA-8054-4C2E-A5C7-D5110A676750}"/>
              </a:ext>
            </a:extLst>
          </p:cNvPr>
          <p:cNvSpPr txBox="1"/>
          <p:nvPr/>
        </p:nvSpPr>
        <p:spPr>
          <a:xfrm>
            <a:off x="932576" y="755009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구조체 타입의 필드 선언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747CE-3FE0-432D-B1AF-CB30E8C9780F}"/>
              </a:ext>
            </a:extLst>
          </p:cNvPr>
          <p:cNvSpPr txBox="1"/>
          <p:nvPr/>
        </p:nvSpPr>
        <p:spPr>
          <a:xfrm>
            <a:off x="847158" y="4343400"/>
            <a:ext cx="10326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Person </a:t>
            </a:r>
            <a:r>
              <a:rPr lang="ko-KR" altLang="en-US" dirty="0"/>
              <a:t>필드를 초기화하기 위해서는 </a:t>
            </a:r>
            <a:r>
              <a:rPr lang="en-US" altLang="ko-KR" dirty="0"/>
              <a:t>user </a:t>
            </a:r>
            <a:r>
              <a:rPr lang="ko-KR" altLang="en-US" dirty="0"/>
              <a:t>타입의 값을 선언해야 함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5B5984-D199-4B7B-9D97-48EB90FBF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94" y="1277224"/>
            <a:ext cx="32099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1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2334</Words>
  <Application>Microsoft Office PowerPoint</Application>
  <PresentationFormat>와이드스크린</PresentationFormat>
  <Paragraphs>381</Paragraphs>
  <Slides>54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7" baseType="lpstr">
      <vt:lpstr>맑은 고딕</vt:lpstr>
      <vt:lpstr>Arial</vt:lpstr>
      <vt:lpstr>Office 테마</vt:lpstr>
      <vt:lpstr>5. Go의 시스템 타입</vt:lpstr>
      <vt:lpstr>PowerPoint 프레젠테이션</vt:lpstr>
      <vt:lpstr>5.1 사용자정의 타입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5.2 메서드(method)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5.3 타입의 본질</vt:lpstr>
      <vt:lpstr>5.3.1 내장타입</vt:lpstr>
      <vt:lpstr>PowerPoint 프레젠테이션</vt:lpstr>
      <vt:lpstr>PowerPoint 프레젠테이션</vt:lpstr>
      <vt:lpstr>5.3.2 참조타입</vt:lpstr>
      <vt:lpstr>PowerPoint 프레젠테이션</vt:lpstr>
      <vt:lpstr>PowerPoint 프레젠테이션</vt:lpstr>
      <vt:lpstr>PowerPoint 프레젠테이션</vt:lpstr>
      <vt:lpstr>5.3.3 구조체 타입</vt:lpstr>
      <vt:lpstr>PowerPoint 프레젠테이션</vt:lpstr>
      <vt:lpstr>PowerPoint 프레젠테이션</vt:lpstr>
      <vt:lpstr>PowerPoint 프레젠테이션</vt:lpstr>
      <vt:lpstr>PowerPoint 프레젠테이션</vt:lpstr>
      <vt:lpstr>5.4 인터페이스</vt:lpstr>
      <vt:lpstr>5.4.1 표준 라이브러리</vt:lpstr>
      <vt:lpstr>5.4.1 표준 라이브러리</vt:lpstr>
      <vt:lpstr>5.4.2 인터페이스의 구현 기법</vt:lpstr>
      <vt:lpstr>PowerPoint 프레젠테이션</vt:lpstr>
      <vt:lpstr>PowerPoint 프레젠테이션</vt:lpstr>
      <vt:lpstr>5.4.3 메서드 집합</vt:lpstr>
      <vt:lpstr>5.4.3 메서드 집합</vt:lpstr>
      <vt:lpstr>5.4.3 메서드 집합</vt:lpstr>
      <vt:lpstr>5.4.4 다형성</vt:lpstr>
      <vt:lpstr>5.5 타입 임베딩(type embedding)</vt:lpstr>
      <vt:lpstr>5.5 타입 임베딩(type embedding)</vt:lpstr>
      <vt:lpstr>5.5 타입 임베딩(type embedding)</vt:lpstr>
      <vt:lpstr>5.5 타입 임베딩(type embedding)</vt:lpstr>
      <vt:lpstr>5.6 외부 노출 식별자와 비노출 식별자</vt:lpstr>
      <vt:lpstr>5.6 외부 노출 식별자와 비노출 식별자</vt:lpstr>
      <vt:lpstr>5.6 외부 노출 식별자와 비노출 식별자</vt:lpstr>
      <vt:lpstr>5.6 외부 노출 식별자와 비노출 식별자</vt:lpstr>
      <vt:lpstr>5.6 외부 노출 식별자와 비노출 식별자</vt:lpstr>
      <vt:lpstr>5.6 외부 노출 식별자와 비노출 식별자</vt:lpstr>
      <vt:lpstr>5.6 외부 노출 식별자와 비노출 식별자</vt:lpstr>
      <vt:lpstr>5.6 외부 노출 식별자와 비노출 식별자</vt:lpstr>
      <vt:lpstr>5.6 외부 노출 식별자와 비노출 식별자</vt:lpstr>
      <vt:lpstr>5.7 요약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Go의 시스템 타입</dc:title>
  <dc:creator>김정수</dc:creator>
  <cp:lastModifiedBy>김정수</cp:lastModifiedBy>
  <cp:revision>25</cp:revision>
  <dcterms:created xsi:type="dcterms:W3CDTF">2021-02-16T10:18:48Z</dcterms:created>
  <dcterms:modified xsi:type="dcterms:W3CDTF">2021-02-17T02:19:28Z</dcterms:modified>
</cp:coreProperties>
</file>