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9"/>
  </p:notesMasterIdLst>
  <p:sldIdLst>
    <p:sldId id="256" r:id="rId2"/>
    <p:sldId id="260" r:id="rId3"/>
    <p:sldId id="261" r:id="rId4"/>
    <p:sldId id="312" r:id="rId5"/>
    <p:sldId id="314" r:id="rId6"/>
    <p:sldId id="323" r:id="rId7"/>
    <p:sldId id="331" r:id="rId8"/>
    <p:sldId id="343" r:id="rId9"/>
    <p:sldId id="337" r:id="rId10"/>
    <p:sldId id="332" r:id="rId11"/>
    <p:sldId id="358" r:id="rId12"/>
    <p:sldId id="359" r:id="rId13"/>
    <p:sldId id="360" r:id="rId14"/>
    <p:sldId id="361" r:id="rId15"/>
    <p:sldId id="362" r:id="rId16"/>
    <p:sldId id="357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42" r:id="rId25"/>
    <p:sldId id="344" r:id="rId26"/>
    <p:sldId id="346" r:id="rId27"/>
    <p:sldId id="347" r:id="rId28"/>
    <p:sldId id="348" r:id="rId29"/>
    <p:sldId id="349" r:id="rId30"/>
    <p:sldId id="352" r:id="rId31"/>
    <p:sldId id="350" r:id="rId32"/>
    <p:sldId id="351" r:id="rId33"/>
    <p:sldId id="354" r:id="rId34"/>
    <p:sldId id="355" r:id="rId35"/>
    <p:sldId id="363" r:id="rId36"/>
    <p:sldId id="364" r:id="rId37"/>
    <p:sldId id="365" r:id="rId38"/>
  </p:sldIdLst>
  <p:sldSz cx="9144000" cy="5143500" type="screen16x9"/>
  <p:notesSz cx="6858000" cy="9144000"/>
  <p:embeddedFontLst>
    <p:embeddedFont>
      <p:font typeface="Play" panose="020B0600000101010101" charset="0"/>
      <p:regular r:id="rId40"/>
      <p:bold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2D3543-6070-4506-A938-3DC614833417}">
  <a:tblStyle styleId="{DD2D3543-6070-4506-A938-3DC614833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4" y="36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68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6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017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8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052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30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698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98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0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88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7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62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239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8651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101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808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7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790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89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8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37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7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071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81" r:id="rId5"/>
    <p:sldLayoutId id="2147483682" r:id="rId6"/>
    <p:sldLayoutId id="214748368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파이썬 기초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7D06165F-CE99-75DE-2470-315E02FE5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할당연산자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3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할당연산자란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493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num=num+1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99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귀찮다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243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num+=1(num=num+1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이랑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같은거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)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080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할당 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47968"/>
              </p:ext>
            </p:extLst>
          </p:nvPr>
        </p:nvGraphicFramePr>
        <p:xfrm>
          <a:off x="1523975" y="1473004"/>
          <a:ext cx="6096000" cy="296672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//=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**=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제곱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%=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8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문자열기초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4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문자열이란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10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584D2-C4B4-62FB-2767-716892B3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문자열이란</a:t>
            </a:r>
            <a:r>
              <a:rPr lang="en-US" altLang="ko-KR" sz="3200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57C71-61A2-B39C-2002-A95B1C2C1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컴퓨터 프로그래밍과 형식 언어 이론에서 문자열</a:t>
            </a:r>
            <a:r>
              <a:rPr lang="en-US" altLang="ko-KR" dirty="0"/>
              <a:t>(</a:t>
            </a:r>
            <a:r>
              <a:rPr lang="ko-KR" altLang="en-US" dirty="0"/>
              <a:t>文字列</a:t>
            </a:r>
            <a:r>
              <a:rPr lang="en-US" altLang="ko-KR" dirty="0"/>
              <a:t>)</a:t>
            </a:r>
            <a:r>
              <a:rPr lang="ko-KR" altLang="en-US" dirty="0"/>
              <a:t>은 기호의 순차 수열을 말한다</a:t>
            </a:r>
            <a:r>
              <a:rPr lang="en-US" altLang="ko-KR" dirty="0"/>
              <a:t>. </a:t>
            </a:r>
            <a:r>
              <a:rPr lang="ko-KR" altLang="en-US" dirty="0"/>
              <a:t>스트링</a:t>
            </a:r>
            <a:r>
              <a:rPr lang="en-US" altLang="ko-KR" dirty="0"/>
              <a:t>(string)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r>
              <a:rPr lang="ko-KR" altLang="en-US" dirty="0"/>
              <a:t>이러한 기호는 미리 정의된 집합이나 음소 문자에서 선택한다</a:t>
            </a:r>
            <a:r>
              <a:rPr lang="en-US" altLang="ko-KR" dirty="0"/>
              <a:t>.</a:t>
            </a:r>
          </a:p>
          <a:p>
            <a:pPr marL="482600" indent="-342900" algn="l">
              <a:buFont typeface="+mj-lt"/>
              <a:buAutoNum type="arabicPeriod"/>
            </a:pPr>
            <a:r>
              <a:rPr lang="ko-KR" altLang="en-US" dirty="0"/>
              <a:t>프로그래밍 언어에서 스트링은 </a:t>
            </a:r>
            <a:r>
              <a:rPr lang="en-US" altLang="ko-KR" dirty="0"/>
              <a:t>"time", "space", "</a:t>
            </a:r>
            <a:r>
              <a:rPr lang="ko-KR" altLang="en-US" dirty="0"/>
              <a:t>문자</a:t>
            </a:r>
            <a:r>
              <a:rPr lang="en-US" altLang="ko-KR" dirty="0"/>
              <a:t>", "123" </a:t>
            </a:r>
            <a:r>
              <a:rPr lang="ko-KR" altLang="en-US" dirty="0"/>
              <a:t>등과 같이</a:t>
            </a:r>
            <a:r>
              <a:rPr lang="en-US" altLang="ko-KR" dirty="0"/>
              <a:t>, </a:t>
            </a:r>
            <a:r>
              <a:rPr lang="ko-KR" altLang="en-US" dirty="0"/>
              <a:t>몇 개의 문자들로 구성된 문자열</a:t>
            </a:r>
            <a:r>
              <a:rPr lang="en-US" altLang="ko-KR" dirty="0"/>
              <a:t>(</a:t>
            </a:r>
            <a:r>
              <a:rPr lang="ko-KR" altLang="en-US" dirty="0"/>
              <a:t>스트링</a:t>
            </a:r>
            <a:r>
              <a:rPr lang="en-US" altLang="ko-KR" dirty="0"/>
              <a:t>) </a:t>
            </a:r>
            <a:r>
              <a:rPr lang="ko-KR" altLang="en-US" dirty="0"/>
              <a:t>하나를 값으로 취할 수 있는 변수를 의미한다</a:t>
            </a:r>
            <a:r>
              <a:rPr lang="en-US" altLang="ko-KR" dirty="0"/>
              <a:t>.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자바에서는 스트링 값</a:t>
            </a:r>
            <a:r>
              <a:rPr lang="en-US" altLang="ko-KR" dirty="0"/>
              <a:t>(</a:t>
            </a:r>
            <a:r>
              <a:rPr lang="ko-KR" altLang="en-US" dirty="0" err="1"/>
              <a:t>문자값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"123"</a:t>
            </a:r>
            <a:r>
              <a:rPr lang="ko-KR" altLang="en-US" dirty="0"/>
              <a:t>이 입력된 경우</a:t>
            </a:r>
            <a:r>
              <a:rPr lang="en-US" altLang="ko-KR" dirty="0"/>
              <a:t>, </a:t>
            </a:r>
            <a:r>
              <a:rPr lang="ko-KR" altLang="en-US" dirty="0"/>
              <a:t>큰 따옴표 안에 있는 </a:t>
            </a:r>
            <a:r>
              <a:rPr lang="en-US" altLang="ko-KR" dirty="0"/>
              <a:t>123</a:t>
            </a:r>
            <a:r>
              <a:rPr lang="ko-KR" altLang="en-US" dirty="0"/>
              <a:t>을 숫자가 아닌 문자로 본다</a:t>
            </a:r>
            <a:r>
              <a:rPr lang="en-US" altLang="ko-KR" dirty="0"/>
              <a:t>. </a:t>
            </a:r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요소가 문자 인코딩과 관련된 문자를 대표하는 일련의 </a:t>
            </a:r>
            <a:r>
              <a:rPr lang="ko-KR" altLang="en-US" dirty="0" err="1"/>
              <a:t>자료값을</a:t>
            </a:r>
            <a:r>
              <a:rPr lang="ko-KR" altLang="en-US" dirty="0"/>
              <a:t> 저장하고 있는 자료형으로 이해할 수 있다</a:t>
            </a:r>
            <a:r>
              <a:rPr lang="en-US" altLang="ko-KR" dirty="0"/>
              <a:t>. </a:t>
            </a:r>
            <a:r>
              <a:rPr lang="ko-KR" altLang="en-US" dirty="0"/>
              <a:t>여기서 문자 인코딩의 경우 더 일반적인 배열 자료형과 차이가 있다</a:t>
            </a:r>
            <a:r>
              <a:rPr lang="en-US" altLang="ko-KR" dirty="0"/>
              <a:t>. </a:t>
            </a:r>
            <a:r>
              <a:rPr lang="ko-KR" altLang="en-US" dirty="0"/>
              <a:t>이러한 환경에서 </a:t>
            </a:r>
            <a:r>
              <a:rPr lang="en-US" altLang="ko-KR" dirty="0"/>
              <a:t>'binary string'</a:t>
            </a:r>
            <a:r>
              <a:rPr lang="ko-KR" altLang="en-US" dirty="0"/>
              <a:t>과 </a:t>
            </a:r>
            <a:r>
              <a:rPr lang="en-US" altLang="ko-KR" dirty="0"/>
              <a:t>'byte string'</a:t>
            </a:r>
            <a:r>
              <a:rPr lang="ko-KR" altLang="en-US" dirty="0"/>
              <a:t>이라는 용어는 저장된 자료가 반드시 텍스트를 표시하지 않아도 되는 문자열을 표시하는 데 사용된다</a:t>
            </a:r>
            <a:r>
              <a:rPr lang="en-US" altLang="ko-KR" dirty="0"/>
              <a:t>.</a:t>
            </a:r>
            <a:r>
              <a:rPr lang="ko-KR" altLang="en-US" dirty="0"/>
              <a:t>문자열 자료형으로 선언된 변수의 경우</a:t>
            </a:r>
            <a:r>
              <a:rPr lang="en-US" altLang="ko-KR" dirty="0"/>
              <a:t>, </a:t>
            </a:r>
            <a:r>
              <a:rPr lang="ko-KR" altLang="en-US" dirty="0"/>
              <a:t>미리 정의된 어느 정도의 기호를 소유할 수 있는 메모리에 기억 자료를 할당하는 것이 보통이다</a:t>
            </a:r>
            <a:r>
              <a:rPr lang="en-US" altLang="ko-KR" dirty="0"/>
              <a:t>. </a:t>
            </a:r>
            <a:r>
              <a:rPr lang="ko-KR" altLang="en-US" dirty="0"/>
              <a:t>문자열이 소스 코드에 보이면 그 문자열을 </a:t>
            </a:r>
            <a:r>
              <a:rPr lang="en-US" altLang="ko-KR" dirty="0"/>
              <a:t>string literal</a:t>
            </a:r>
            <a:r>
              <a:rPr lang="ko-KR" altLang="en-US" dirty="0"/>
              <a:t>이라고 일컫는다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2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18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복습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글자는 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“”(‘’)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넣어야 한다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54" y="1696339"/>
            <a:ext cx="3425090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 숫자가 들어간 변수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를 말하는 걸까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아니면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라는 글자를 말하는 걸까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963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72" y="1696339"/>
            <a:ext cx="2011071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변수명하고 글자하고 헷갈리게 하지 않기 위해서</a:t>
            </a:r>
            <a:endParaRPr lang="en-US" altLang="ko-KR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글자의 경우는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‘’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넣어야겠다</a:t>
            </a:r>
          </a:p>
        </p:txBody>
      </p:sp>
    </p:spTree>
    <p:extLst>
      <p:ext uri="{BB962C8B-B14F-4D97-AF65-F5344CB8AC3E}">
        <p14:creationId xmlns:p14="http://schemas.microsoft.com/office/powerpoint/2010/main" val="299040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6BAA-4537-3A89-FF5B-59ADDA3E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972" y="1696339"/>
            <a:ext cx="2011071" cy="1433359"/>
          </a:xfrm>
        </p:spPr>
        <p:txBody>
          <a:bodyPr/>
          <a:lstStyle/>
          <a:p>
            <a:r>
              <a:rPr lang="en-US" altLang="ko-KR" sz="10000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endParaRPr lang="ko-KR" altLang="en-US" sz="10000"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그래픽 4" descr="컴퓨터 윤곽선">
            <a:extLst>
              <a:ext uri="{FF2B5EF4-FFF2-40B4-BE49-F238E27FC236}">
                <a16:creationId xmlns:a16="http://schemas.microsoft.com/office/drawing/2014/main" id="{358C9FB4-F5B0-2F00-6039-3BA1D591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180" y="1544228"/>
            <a:ext cx="2205872" cy="2205872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C654820D-F9D2-3EA9-205D-516BEBEC1578}"/>
              </a:ext>
            </a:extLst>
          </p:cNvPr>
          <p:cNvSpPr/>
          <p:nvPr/>
        </p:nvSpPr>
        <p:spPr>
          <a:xfrm>
            <a:off x="999241" y="263951"/>
            <a:ext cx="7084244" cy="1352746"/>
          </a:xfrm>
          <a:prstGeom prst="wedgeRoundRectCallout">
            <a:avLst>
              <a:gd name="adj1" fmla="val -36402"/>
              <a:gd name="adj2" fmla="val 69469"/>
              <a:gd name="adj3" fmla="val 16667"/>
            </a:avLst>
          </a:prstGeom>
          <a:noFill/>
          <a:ln>
            <a:solidFill>
              <a:srgbClr val="00E9F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“”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이나 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‘’</a:t>
            </a:r>
            <a:r>
              <a:rPr lang="ko-KR" altLang="en-US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안에 없으니 </a:t>
            </a:r>
            <a:r>
              <a:rPr lang="ko-KR" altLang="en-US" dirty="0" err="1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변수명이겠구나</a:t>
            </a:r>
            <a:r>
              <a:rPr lang="en-US" altLang="ko-KR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lang="ko-KR" altLang="en-US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932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144AF7-327D-3E85-3373-370AFC34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0E2069-1522-0F66-E44C-8B69AA15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9" t="14334" r="1938" b="7051"/>
          <a:stretch/>
        </p:blipFill>
        <p:spPr bwMode="auto">
          <a:xfrm>
            <a:off x="3004768" y="581892"/>
            <a:ext cx="3134413" cy="397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03D238-3745-71BC-9414-708CFB098DC7}"/>
              </a:ext>
            </a:extLst>
          </p:cNvPr>
          <p:cNvSpPr/>
          <p:nvPr/>
        </p:nvSpPr>
        <p:spPr>
          <a:xfrm>
            <a:off x="3379508" y="1663830"/>
            <a:ext cx="2422689" cy="494907"/>
          </a:xfrm>
          <a:prstGeom prst="rect">
            <a:avLst/>
          </a:prstGeom>
          <a:noFill/>
          <a:ln>
            <a:solidFill>
              <a:srgbClr val="00E9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119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문자열 안에 변수 넣기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456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f”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 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</a:t>
            </a: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변수명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}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글자</a:t>
            </a: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”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1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인사봇을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만들어 보자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364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boolean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76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True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와 </a:t>
            </a:r>
            <a:r>
              <a:rPr lang="en-US" altLang="ko-KR" dirty="0" err="1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Fasle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만 있는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64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500" y="2257650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변수란</a:t>
            </a:r>
            <a:r>
              <a:rPr lang="en-US" altLang="ko-KR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24800"/>
              </p:ext>
            </p:extLst>
          </p:nvPr>
        </p:nvGraphicFramePr>
        <p:xfrm>
          <a:off x="1462700" y="1398496"/>
          <a:ext cx="6096000" cy="344424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124279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2121032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  <a:gridCol w="1716176">
                  <a:extLst>
                    <a:ext uri="{9D8B030D-6E8A-4147-A177-3AD203B41FA5}">
                      <a16:colId xmlns:a16="http://schemas.microsoft.com/office/drawing/2014/main" val="18355732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742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==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같다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(=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은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대입이다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1+1==2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!=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다르다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1-2!=2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1&gt;2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&gt;=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크거나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1&gt;=1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2&lt;3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&lt;=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작거나 같다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10&lt;=1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and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그리고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and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or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또는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 or 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반대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not True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False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377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92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50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이걸 왜 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83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233042" y="2428343"/>
            <a:ext cx="6677891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</a:t>
            </a:r>
            <a:endParaRPr dirty="0">
              <a:solidFill>
                <a:srgbClr val="00E9FF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EC8D2E8E-5467-A1EA-DDF3-E4DD196C2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9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란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007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조건에 따라서 </a:t>
            </a:r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실행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하</a:t>
            </a:r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는거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891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모든 프로그램에는 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if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가 들어간다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41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BDF2-6B1D-FD2A-91C1-1B9EF17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484B0-DB04-BA4C-E95F-113941D50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00BA2-DEF0-EA9E-CEEF-3763ED91F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225" y="2081692"/>
            <a:ext cx="2677328" cy="20189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F9D42B-1750-AE67-1C74-1F470284A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22" b="94177" l="9879" r="95321">
                        <a14:foregroundMark x1="35009" y1="6024" x2="36915" y2="18273"/>
                        <a14:foregroundMark x1="30849" y1="91365" x2="34835" y2="88956"/>
                        <a14:foregroundMark x1="32236" y1="94177" x2="32236" y2="94177"/>
                        <a14:foregroundMark x1="72097" y1="91968" x2="72097" y2="91968"/>
                        <a14:foregroundMark x1="94974" y1="62048" x2="94974" y2="62048"/>
                        <a14:foregroundMark x1="95321" y1="45984" x2="95321" y2="45984"/>
                        <a14:foregroundMark x1="83189" y1="35141" x2="83189" y2="35141"/>
                        <a14:foregroundMark x1="82496" y1="34538" x2="82496" y2="34538"/>
                        <a14:backgroundMark x1="41768" y1="20482" x2="41768" y2="20482"/>
                        <a14:backgroundMark x1="45407" y1="20281" x2="45407" y2="202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48640" y="1286935"/>
            <a:ext cx="3554338" cy="3067696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D885B3FC-9326-6DD2-F66D-7AA6ADE77B56}"/>
              </a:ext>
            </a:extLst>
          </p:cNvPr>
          <p:cNvSpPr/>
          <p:nvPr/>
        </p:nvSpPr>
        <p:spPr>
          <a:xfrm>
            <a:off x="2790334" y="2571750"/>
            <a:ext cx="476054" cy="4636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95839-4F2F-ABAC-DAED-E37116027610}"/>
              </a:ext>
            </a:extLst>
          </p:cNvPr>
          <p:cNvSpPr txBox="1"/>
          <p:nvPr/>
        </p:nvSpPr>
        <p:spPr>
          <a:xfrm>
            <a:off x="6336810" y="1148751"/>
            <a:ext cx="777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13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1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7284E-6 L 0.37188 -1.728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/>
      <p:bldP spid="11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2CA041F-BBA7-C132-ECE1-BAACD5C6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63" y="694888"/>
            <a:ext cx="3916223" cy="3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모두의 인공지능 기초 수학: UNIT 01 변수와 수식">
            <a:extLst>
              <a:ext uri="{FF2B5EF4-FFF2-40B4-BE49-F238E27FC236}">
                <a16:creationId xmlns:a16="http://schemas.microsoft.com/office/drawing/2014/main" id="{75CE3045-5E1A-1BB6-1304-937950CF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38125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4B93C9DC-B117-564E-9662-42FF9048F20B}"/>
              </a:ext>
            </a:extLst>
          </p:cNvPr>
          <p:cNvSpPr/>
          <p:nvPr/>
        </p:nvSpPr>
        <p:spPr>
          <a:xfrm>
            <a:off x="1714500" y="-285750"/>
            <a:ext cx="5715000" cy="5715000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86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238237" y="2257650"/>
            <a:ext cx="666752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00E9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값을 담는 공간</a:t>
            </a:r>
            <a:endParaRPr sz="3600" dirty="0">
              <a:solidFill>
                <a:srgbClr val="00E9FF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417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6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연산자 종류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07119"/>
              </p:ext>
            </p:extLst>
          </p:nvPr>
        </p:nvGraphicFramePr>
        <p:xfrm>
          <a:off x="1523975" y="1473004"/>
          <a:ext cx="6096000" cy="320548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=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+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더하기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빼기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곱하기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184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나누기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40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//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8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**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제곱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3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나머지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26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숫자형 변수는 주로 레벨</a:t>
            </a:r>
            <a:r>
              <a:rPr lang="en-US" altLang="ko-KR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능력치에 쓴다</a:t>
            </a:r>
            <a:endParaRPr dirty="0">
              <a:solidFill>
                <a:srgbClr val="00E9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01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F69B-CDC5-30F0-C39F-6733478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24"/>
            <a:ext cx="7717500" cy="659475"/>
          </a:xfrm>
        </p:spPr>
        <p:txBody>
          <a:bodyPr/>
          <a:lstStyle/>
          <a:p>
            <a:pPr algn="l"/>
            <a:r>
              <a:rPr lang="ko-KR" altLang="en-US" dirty="0">
                <a:solidFill>
                  <a:srgbClr val="00E9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형 변환 방법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E0A79B-F511-2780-A430-1EBB2C942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9707"/>
              </p:ext>
            </p:extLst>
          </p:nvPr>
        </p:nvGraphicFramePr>
        <p:xfrm>
          <a:off x="1524000" y="1812370"/>
          <a:ext cx="6096000" cy="1219200"/>
        </p:xfrm>
        <a:graphic>
          <a:graphicData uri="http://schemas.openxmlformats.org/drawingml/2006/table">
            <a:tbl>
              <a:tblPr firstRow="1" bandRow="1">
                <a:tableStyleId>{DD2D3543-6070-4506-A938-3DC614833417}</a:tableStyleId>
              </a:tblPr>
              <a:tblGrid>
                <a:gridCol w="2303282">
                  <a:extLst>
                    <a:ext uri="{9D8B030D-6E8A-4147-A177-3AD203B41FA5}">
                      <a16:colId xmlns:a16="http://schemas.microsoft.com/office/drawing/2014/main" val="2926977433"/>
                    </a:ext>
                  </a:extLst>
                </a:gridCol>
                <a:gridCol w="3792718">
                  <a:extLst>
                    <a:ext uri="{9D8B030D-6E8A-4147-A177-3AD203B41FA5}">
                      <a16:colId xmlns:a16="http://schemas.microsoft.com/office/drawing/2014/main" val="3275345708"/>
                    </a:ext>
                  </a:extLst>
                </a:gridCol>
              </a:tblGrid>
              <a:tr h="217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accent1"/>
                          </a:solidFill>
                          <a:effectLst>
                            <a:glow rad="1397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233811"/>
                  </a:ext>
                </a:extLst>
              </a:tr>
              <a:tr h="18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int(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혹은 소수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소수가 없는 숫자로 변환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소수점 버림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8424996"/>
                  </a:ext>
                </a:extLst>
              </a:tr>
              <a:tr h="180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flaot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숫자로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7564704"/>
                  </a:ext>
                </a:extLst>
              </a:tr>
              <a:tr h="243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str(</a:t>
                      </a:r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숫자</a:t>
                      </a: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1"/>
                          </a:solidFill>
                        </a:rPr>
                        <a:t>글자로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79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781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443</Words>
  <Application>Microsoft Office PowerPoint</Application>
  <PresentationFormat>화면 슬라이드 쇼(16:9)</PresentationFormat>
  <Paragraphs>128</Paragraphs>
  <Slides>37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Play</vt:lpstr>
      <vt:lpstr>Arial</vt:lpstr>
      <vt:lpstr>Source Sans Pro</vt:lpstr>
      <vt:lpstr>Computer Science &amp; Mathematics Major For College: Computer Science &amp; Programming by Slidesgo</vt:lpstr>
      <vt:lpstr>파이썬 기초</vt:lpstr>
      <vt:lpstr>복습</vt:lpstr>
      <vt:lpstr>변수란?</vt:lpstr>
      <vt:lpstr>PowerPoint 프레젠테이션</vt:lpstr>
      <vt:lpstr>값을 담는 공간</vt:lpstr>
      <vt:lpstr>숫자형 변수</vt:lpstr>
      <vt:lpstr>연산자 종류</vt:lpstr>
      <vt:lpstr>숫자형 변수는 주로 레벨, 능력치에 쓴다</vt:lpstr>
      <vt:lpstr>형 변환 방법</vt:lpstr>
      <vt:lpstr>할당연산자</vt:lpstr>
      <vt:lpstr>할당연산자란?</vt:lpstr>
      <vt:lpstr>num=num+1</vt:lpstr>
      <vt:lpstr>귀찮다</vt:lpstr>
      <vt:lpstr>num+=1(num=num+1이랑 같은거)</vt:lpstr>
      <vt:lpstr>할당 연산자 종류</vt:lpstr>
      <vt:lpstr>문자열기초</vt:lpstr>
      <vt:lpstr>문자열이란?</vt:lpstr>
      <vt:lpstr>문자열이란?</vt:lpstr>
      <vt:lpstr>글자</vt:lpstr>
      <vt:lpstr>글자는 “”(‘’)안에 넣어야 한다</vt:lpstr>
      <vt:lpstr>a</vt:lpstr>
      <vt:lpstr>a</vt:lpstr>
      <vt:lpstr>a</vt:lpstr>
      <vt:lpstr>PowerPoint 프레젠테이션</vt:lpstr>
      <vt:lpstr>문자열 안에 변수 넣기</vt:lpstr>
      <vt:lpstr>f”글자 {변수명} 글자”</vt:lpstr>
      <vt:lpstr>인사봇을 만들어 보자</vt:lpstr>
      <vt:lpstr>boolean</vt:lpstr>
      <vt:lpstr>True와 Fasle만 있는 변수</vt:lpstr>
      <vt:lpstr>연산자 종류</vt:lpstr>
      <vt:lpstr>이걸 왜 씀?</vt:lpstr>
      <vt:lpstr>if</vt:lpstr>
      <vt:lpstr>if란?</vt:lpstr>
      <vt:lpstr>조건에 따라서 실행 하는거</vt:lpstr>
      <vt:lpstr>모든 프로그램에는 if가 들어간다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안영진</dc:creator>
  <cp:lastModifiedBy>안영진</cp:lastModifiedBy>
  <cp:revision>12</cp:revision>
  <dcterms:modified xsi:type="dcterms:W3CDTF">2024-08-04T05:39:24Z</dcterms:modified>
</cp:coreProperties>
</file>