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36"/>
  </p:notesMasterIdLst>
  <p:sldIdLst>
    <p:sldId id="256" r:id="rId2"/>
    <p:sldId id="260" r:id="rId3"/>
    <p:sldId id="261" r:id="rId4"/>
    <p:sldId id="312" r:id="rId5"/>
    <p:sldId id="314" r:id="rId6"/>
    <p:sldId id="323" r:id="rId7"/>
    <p:sldId id="331" r:id="rId8"/>
    <p:sldId id="343" r:id="rId9"/>
    <p:sldId id="337" r:id="rId10"/>
    <p:sldId id="332" r:id="rId11"/>
    <p:sldId id="358" r:id="rId12"/>
    <p:sldId id="359" r:id="rId13"/>
    <p:sldId id="360" r:id="rId14"/>
    <p:sldId id="361" r:id="rId15"/>
    <p:sldId id="362" r:id="rId16"/>
    <p:sldId id="357" r:id="rId17"/>
    <p:sldId id="333" r:id="rId18"/>
    <p:sldId id="334" r:id="rId19"/>
    <p:sldId id="335" r:id="rId20"/>
    <p:sldId id="338" r:id="rId21"/>
    <p:sldId id="339" r:id="rId22"/>
    <p:sldId id="340" r:id="rId23"/>
    <p:sldId id="341" r:id="rId24"/>
    <p:sldId id="342" r:id="rId25"/>
    <p:sldId id="344" r:id="rId26"/>
    <p:sldId id="346" r:id="rId27"/>
    <p:sldId id="347" r:id="rId28"/>
    <p:sldId id="348" r:id="rId29"/>
    <p:sldId id="349" r:id="rId30"/>
    <p:sldId id="352" r:id="rId31"/>
    <p:sldId id="350" r:id="rId32"/>
    <p:sldId id="351" r:id="rId33"/>
    <p:sldId id="354" r:id="rId34"/>
    <p:sldId id="355" r:id="rId35"/>
  </p:sldIdLst>
  <p:sldSz cx="9144000" cy="5143500" type="screen16x9"/>
  <p:notesSz cx="6858000" cy="9144000"/>
  <p:embeddedFontLst>
    <p:embeddedFont>
      <p:font typeface="Play" panose="020B0600000101010101" charset="0"/>
      <p:regular r:id="rId37"/>
      <p:bold r:id="rId38"/>
    </p:embeddedFont>
    <p:embeddedFont>
      <p:font typeface="Source Sans Pro" panose="020B0503030403020204" pitchFamily="3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311">
          <p15:clr>
            <a:srgbClr val="EA433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D2D3543-6070-4506-A938-3DC614833417}">
  <a:tblStyle styleId="{DD2D3543-6070-4506-A938-3DC6148334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380" y="80"/>
      </p:cViewPr>
      <p:guideLst>
        <p:guide pos="5311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5" name="Google Shape;2635;g10b651380e3_0_1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6" name="Google Shape;2636;g10b651380e3_0_1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fd291ba3e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fd291ba3e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26834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fd291ba3e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fd291ba3e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42681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90172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fd291ba3e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fd291ba3e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368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fd291ba3e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fd291ba3e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29867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fd291ba3e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fd291ba3e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60526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fd291ba3e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fd291ba3e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91305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fd291ba3e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fd291ba3e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06986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fd291ba3e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fd291ba3e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99853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fd291ba3e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fd291ba3e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285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14007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fd291ba3e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fd291ba3e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94880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fd291ba3e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fd291ba3e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89714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96219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fd291ba3e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fd291ba3e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52391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fd291ba3e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fd291ba3e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6865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377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fd291ba3e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fd291ba3e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1790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fd291ba3e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fd291ba3e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8892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24873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fd291ba3e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fd291ba3e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9379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fd291ba3e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fd291ba3e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7774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82800" y="1285125"/>
            <a:ext cx="6578400" cy="22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11600" y="3865700"/>
            <a:ext cx="4720800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3640848" y="2185426"/>
            <a:ext cx="4088811" cy="4088811"/>
            <a:chOff x="-3640848" y="2185426"/>
            <a:chExt cx="4088811" cy="4088811"/>
          </a:xfrm>
        </p:grpSpPr>
        <p:sp>
          <p:nvSpPr>
            <p:cNvPr id="12" name="Google Shape;12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2722250" y="-1079764"/>
            <a:ext cx="3769563" cy="11358057"/>
            <a:chOff x="-2722250" y="-1079764"/>
            <a:chExt cx="3769563" cy="11358057"/>
          </a:xfrm>
        </p:grpSpPr>
        <p:sp>
          <p:nvSpPr>
            <p:cNvPr id="15" name="Google Shape;15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746900" y="-550225"/>
            <a:ext cx="1982975" cy="2013575"/>
            <a:chOff x="746900" y="-550225"/>
            <a:chExt cx="1982975" cy="2013575"/>
          </a:xfrm>
        </p:grpSpPr>
        <p:sp>
          <p:nvSpPr>
            <p:cNvPr id="30" name="Google Shape;30;p2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dist="19050" algn="bl" rotWithShape="0">
                <a:schemeClr val="accent1"/>
              </a:outerShdw>
            </a:effectLst>
          </p:spPr>
        </p:sp>
        <p:sp>
          <p:nvSpPr>
            <p:cNvPr id="31" name="Google Shape;31;p2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</p:grpSp>
      <p:grpSp>
        <p:nvGrpSpPr>
          <p:cNvPr id="34" name="Google Shape;34;p2"/>
          <p:cNvGrpSpPr/>
          <p:nvPr/>
        </p:nvGrpSpPr>
        <p:grpSpPr>
          <a:xfrm>
            <a:off x="8129425" y="2555026"/>
            <a:ext cx="4222888" cy="4088811"/>
            <a:chOff x="8129425" y="2555026"/>
            <a:chExt cx="4222888" cy="4088811"/>
          </a:xfrm>
        </p:grpSpPr>
        <p:sp>
          <p:nvSpPr>
            <p:cNvPr id="35" name="Google Shape;35;p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8430775" y="-2181926"/>
            <a:ext cx="2504551" cy="4575301"/>
            <a:chOff x="8430775" y="-2181926"/>
            <a:chExt cx="2504551" cy="4575301"/>
          </a:xfrm>
        </p:grpSpPr>
        <p:sp>
          <p:nvSpPr>
            <p:cNvPr id="44" name="Google Shape;44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2"/>
          <p:cNvGrpSpPr/>
          <p:nvPr/>
        </p:nvGrpSpPr>
        <p:grpSpPr>
          <a:xfrm rot="10800000" flipH="1">
            <a:off x="4980106" y="-10605742"/>
            <a:ext cx="3769563" cy="11358057"/>
            <a:chOff x="-2722250" y="-1079764"/>
            <a:chExt cx="3769563" cy="11358057"/>
          </a:xfrm>
        </p:grpSpPr>
        <p:sp>
          <p:nvSpPr>
            <p:cNvPr id="49" name="Google Shape;49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>
            <a:spLocks noGrp="1"/>
          </p:cNvSpPr>
          <p:nvPr>
            <p:ph type="title"/>
          </p:nvPr>
        </p:nvSpPr>
        <p:spPr>
          <a:xfrm>
            <a:off x="2206800" y="2374150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subTitle" idx="1"/>
          </p:nvPr>
        </p:nvSpPr>
        <p:spPr>
          <a:xfrm>
            <a:off x="3137400" y="3519025"/>
            <a:ext cx="28692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title" idx="2" hasCustomPrompt="1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67" name="Google Shape;67;p3"/>
          <p:cNvSpPr/>
          <p:nvPr/>
        </p:nvSpPr>
        <p:spPr>
          <a:xfrm rot="-2716073">
            <a:off x="207070" y="4107647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"/>
          <p:cNvSpPr/>
          <p:nvPr/>
        </p:nvSpPr>
        <p:spPr>
          <a:xfrm rot="-8083939" flipH="1">
            <a:off x="12612" y="120992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>
            <a:off x="662964" y="106918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>
            <a:off x="362076" y="-271875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>
            <a:off x="592764" y="383151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"/>
          <p:cNvSpPr/>
          <p:nvPr/>
        </p:nvSpPr>
        <p:spPr>
          <a:xfrm rot="-5400000">
            <a:off x="1128212" y="342898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"/>
          <p:cNvSpPr/>
          <p:nvPr/>
        </p:nvSpPr>
        <p:spPr>
          <a:xfrm rot="-5400000">
            <a:off x="1128212" y="4031264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"/>
          <p:cNvSpPr/>
          <p:nvPr/>
        </p:nvSpPr>
        <p:spPr>
          <a:xfrm rot="-5400000">
            <a:off x="1128212" y="3830506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"/>
          <p:cNvSpPr/>
          <p:nvPr/>
        </p:nvSpPr>
        <p:spPr>
          <a:xfrm rot="-5400000">
            <a:off x="1128212" y="362974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" name="Google Shape;76;p3"/>
          <p:cNvGrpSpPr/>
          <p:nvPr/>
        </p:nvGrpSpPr>
        <p:grpSpPr>
          <a:xfrm>
            <a:off x="-1624871" y="-4592"/>
            <a:ext cx="5178842" cy="5178453"/>
            <a:chOff x="-1624871" y="-4592"/>
            <a:chExt cx="5178842" cy="5178453"/>
          </a:xfrm>
        </p:grpSpPr>
        <p:sp>
          <p:nvSpPr>
            <p:cNvPr id="77" name="Google Shape;77;p3"/>
            <p:cNvSpPr/>
            <p:nvPr/>
          </p:nvSpPr>
          <p:spPr>
            <a:xfrm rot="-2716073">
              <a:off x="-851697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 rot="-2716073">
              <a:off x="-851697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3"/>
          <p:cNvSpPr/>
          <p:nvPr/>
        </p:nvSpPr>
        <p:spPr>
          <a:xfrm rot="-2716073">
            <a:off x="207058" y="4107647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3"/>
          <p:cNvSpPr/>
          <p:nvPr/>
        </p:nvSpPr>
        <p:spPr>
          <a:xfrm rot="-8083939" flipH="1">
            <a:off x="12612" y="120992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81;p3"/>
          <p:cNvGrpSpPr/>
          <p:nvPr/>
        </p:nvGrpSpPr>
        <p:grpSpPr>
          <a:xfrm>
            <a:off x="-1064015" y="2306598"/>
            <a:ext cx="3021722" cy="3146276"/>
            <a:chOff x="-1064015" y="2306598"/>
            <a:chExt cx="3021722" cy="3146276"/>
          </a:xfrm>
        </p:grpSpPr>
        <p:sp>
          <p:nvSpPr>
            <p:cNvPr id="82" name="Google Shape;82;p3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86;p3"/>
          <p:cNvSpPr/>
          <p:nvPr/>
        </p:nvSpPr>
        <p:spPr>
          <a:xfrm>
            <a:off x="662964" y="106918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"/>
          <p:cNvSpPr/>
          <p:nvPr/>
        </p:nvSpPr>
        <p:spPr>
          <a:xfrm>
            <a:off x="362076" y="-271875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3"/>
          <p:cNvGrpSpPr/>
          <p:nvPr/>
        </p:nvGrpSpPr>
        <p:grpSpPr>
          <a:xfrm>
            <a:off x="758062" y="2741287"/>
            <a:ext cx="1247068" cy="1340554"/>
            <a:chOff x="758062" y="2741287"/>
            <a:chExt cx="1247068" cy="1340554"/>
          </a:xfrm>
        </p:grpSpPr>
        <p:sp>
          <p:nvSpPr>
            <p:cNvPr id="89" name="Google Shape;89;p3"/>
            <p:cNvSpPr/>
            <p:nvPr/>
          </p:nvSpPr>
          <p:spPr>
            <a:xfrm rot="-2716073">
              <a:off x="940672" y="3017411"/>
              <a:ext cx="881848" cy="881792"/>
            </a:xfrm>
            <a:custGeom>
              <a:avLst/>
              <a:gdLst/>
              <a:ahLst/>
              <a:cxnLst/>
              <a:rect l="l" t="t" r="r" b="b"/>
              <a:pathLst>
                <a:path w="15866" h="15865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324501" y="2741287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 rot="-2716073">
              <a:off x="940672" y="3017411"/>
              <a:ext cx="881848" cy="881792"/>
            </a:xfrm>
            <a:custGeom>
              <a:avLst/>
              <a:gdLst/>
              <a:ahLst/>
              <a:cxnLst/>
              <a:rect l="l" t="t" r="r" b="b"/>
              <a:pathLst>
                <a:path w="15866" h="15865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324501" y="2741287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3"/>
          <p:cNvSpPr/>
          <p:nvPr/>
        </p:nvSpPr>
        <p:spPr>
          <a:xfrm>
            <a:off x="592751" y="383151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"/>
          <p:cNvSpPr/>
          <p:nvPr/>
        </p:nvSpPr>
        <p:spPr>
          <a:xfrm rot="-5400000">
            <a:off x="1128212" y="342898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"/>
          <p:cNvSpPr/>
          <p:nvPr/>
        </p:nvSpPr>
        <p:spPr>
          <a:xfrm rot="-5400000">
            <a:off x="1128212" y="4031264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"/>
          <p:cNvSpPr/>
          <p:nvPr/>
        </p:nvSpPr>
        <p:spPr>
          <a:xfrm rot="-5400000">
            <a:off x="1128212" y="3830506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"/>
          <p:cNvSpPr/>
          <p:nvPr/>
        </p:nvSpPr>
        <p:spPr>
          <a:xfrm rot="-5400000">
            <a:off x="1128212" y="362974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"/>
          <p:cNvSpPr/>
          <p:nvPr/>
        </p:nvSpPr>
        <p:spPr>
          <a:xfrm rot="8083927">
            <a:off x="7321480" y="1263046"/>
            <a:ext cx="881848" cy="881792"/>
          </a:xfrm>
          <a:custGeom>
            <a:avLst/>
            <a:gdLst/>
            <a:ahLst/>
            <a:cxnLst/>
            <a:rect l="l" t="t" r="r" b="b"/>
            <a:pathLst>
              <a:path w="15866" h="15865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"/>
          <p:cNvSpPr/>
          <p:nvPr/>
        </p:nvSpPr>
        <p:spPr>
          <a:xfrm rot="8083927">
            <a:off x="8055138" y="172755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"/>
          <p:cNvSpPr/>
          <p:nvPr/>
        </p:nvSpPr>
        <p:spPr>
          <a:xfrm rot="2716061" flipH="1">
            <a:off x="8054209" y="4352995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"/>
          <p:cNvSpPr/>
          <p:nvPr/>
        </p:nvSpPr>
        <p:spPr>
          <a:xfrm rot="10800000">
            <a:off x="8370636" y="398266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"/>
          <p:cNvSpPr/>
          <p:nvPr/>
        </p:nvSpPr>
        <p:spPr>
          <a:xfrm rot="10800000">
            <a:off x="8671524" y="5323724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"/>
          <p:cNvSpPr/>
          <p:nvPr/>
        </p:nvSpPr>
        <p:spPr>
          <a:xfrm rot="10800000">
            <a:off x="7709099" y="2310562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"/>
          <p:cNvSpPr/>
          <p:nvPr/>
        </p:nvSpPr>
        <p:spPr>
          <a:xfrm rot="10800000">
            <a:off x="8440836" y="122033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"/>
          <p:cNvSpPr/>
          <p:nvPr/>
        </p:nvSpPr>
        <p:spPr>
          <a:xfrm rot="5400000">
            <a:off x="7898265" y="161573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"/>
          <p:cNvSpPr/>
          <p:nvPr/>
        </p:nvSpPr>
        <p:spPr>
          <a:xfrm rot="5400000">
            <a:off x="7898265" y="1013462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"/>
          <p:cNvSpPr/>
          <p:nvPr/>
        </p:nvSpPr>
        <p:spPr>
          <a:xfrm rot="5400000">
            <a:off x="7898265" y="1214220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"/>
          <p:cNvSpPr/>
          <p:nvPr/>
        </p:nvSpPr>
        <p:spPr>
          <a:xfrm rot="5400000">
            <a:off x="7898265" y="141497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" name="Google Shape;109;p3"/>
          <p:cNvGrpSpPr/>
          <p:nvPr/>
        </p:nvGrpSpPr>
        <p:grpSpPr>
          <a:xfrm>
            <a:off x="5590029" y="-11612"/>
            <a:ext cx="5178842" cy="5178453"/>
            <a:chOff x="5590029" y="-11612"/>
            <a:chExt cx="5178842" cy="5178453"/>
          </a:xfrm>
        </p:grpSpPr>
        <p:sp>
          <p:nvSpPr>
            <p:cNvPr id="110" name="Google Shape;110;p3"/>
            <p:cNvSpPr/>
            <p:nvPr/>
          </p:nvSpPr>
          <p:spPr>
            <a:xfrm rot="8083927">
              <a:off x="636320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 rot="8083927">
              <a:off x="636320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3"/>
          <p:cNvSpPr/>
          <p:nvPr/>
        </p:nvSpPr>
        <p:spPr>
          <a:xfrm rot="8083927">
            <a:off x="7321480" y="1263046"/>
            <a:ext cx="881848" cy="881792"/>
          </a:xfrm>
          <a:custGeom>
            <a:avLst/>
            <a:gdLst/>
            <a:ahLst/>
            <a:cxnLst/>
            <a:rect l="l" t="t" r="r" b="b"/>
            <a:pathLst>
              <a:path w="15866" h="15865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"/>
          <p:cNvSpPr/>
          <p:nvPr/>
        </p:nvSpPr>
        <p:spPr>
          <a:xfrm rot="8083927">
            <a:off x="8055150" y="172755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/>
          <p:nvPr/>
        </p:nvSpPr>
        <p:spPr>
          <a:xfrm rot="2716061" flipH="1">
            <a:off x="8054209" y="4352995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" name="Google Shape;115;p3"/>
          <p:cNvGrpSpPr/>
          <p:nvPr/>
        </p:nvGrpSpPr>
        <p:grpSpPr>
          <a:xfrm>
            <a:off x="7186293" y="-290625"/>
            <a:ext cx="3021722" cy="3146276"/>
            <a:chOff x="7186293" y="-290625"/>
            <a:chExt cx="3021722" cy="3146276"/>
          </a:xfrm>
        </p:grpSpPr>
        <p:sp>
          <p:nvSpPr>
            <p:cNvPr id="116" name="Google Shape;116;p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3"/>
          <p:cNvSpPr/>
          <p:nvPr/>
        </p:nvSpPr>
        <p:spPr>
          <a:xfrm rot="10800000">
            <a:off x="8370636" y="398266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3"/>
          <p:cNvSpPr/>
          <p:nvPr/>
        </p:nvSpPr>
        <p:spPr>
          <a:xfrm rot="10800000">
            <a:off x="8671524" y="5323724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3"/>
          <p:cNvSpPr/>
          <p:nvPr/>
        </p:nvSpPr>
        <p:spPr>
          <a:xfrm rot="10800000">
            <a:off x="7709099" y="2310562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"/>
          <p:cNvSpPr/>
          <p:nvPr/>
        </p:nvSpPr>
        <p:spPr>
          <a:xfrm rot="10800000">
            <a:off x="8440849" y="122033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"/>
          <p:cNvSpPr/>
          <p:nvPr/>
        </p:nvSpPr>
        <p:spPr>
          <a:xfrm rot="5400000">
            <a:off x="7898265" y="161573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"/>
          <p:cNvSpPr/>
          <p:nvPr/>
        </p:nvSpPr>
        <p:spPr>
          <a:xfrm rot="5400000">
            <a:off x="7898265" y="1013462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"/>
          <p:cNvSpPr/>
          <p:nvPr/>
        </p:nvSpPr>
        <p:spPr>
          <a:xfrm rot="5400000">
            <a:off x="7898265" y="1214220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"/>
          <p:cNvSpPr/>
          <p:nvPr/>
        </p:nvSpPr>
        <p:spPr>
          <a:xfrm rot="5400000">
            <a:off x="7898265" y="141497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9"/>
          <p:cNvSpPr txBox="1">
            <a:spLocks noGrp="1"/>
          </p:cNvSpPr>
          <p:nvPr>
            <p:ph type="title"/>
          </p:nvPr>
        </p:nvSpPr>
        <p:spPr>
          <a:xfrm>
            <a:off x="2344500" y="1378869"/>
            <a:ext cx="4455000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536" name="Google Shape;536;p9"/>
          <p:cNvSpPr txBox="1">
            <a:spLocks noGrp="1"/>
          </p:cNvSpPr>
          <p:nvPr>
            <p:ph type="subTitle" idx="1"/>
          </p:nvPr>
        </p:nvSpPr>
        <p:spPr>
          <a:xfrm>
            <a:off x="2549400" y="2544981"/>
            <a:ext cx="4045200" cy="12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537" name="Google Shape;537;p9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cxnSp>
        <p:nvCxnSpPr>
          <p:cNvPr id="538" name="Google Shape;538;p9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539" name="Google Shape;539;p9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</p:grpSpPr>
        <p:sp>
          <p:nvSpPr>
            <p:cNvPr id="540" name="Google Shape;540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9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</p:grpSpPr>
        <p:sp>
          <p:nvSpPr>
            <p:cNvPr id="549" name="Google Shape;549;p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3" name="Google Shape;563;p9"/>
          <p:cNvGrpSpPr/>
          <p:nvPr/>
        </p:nvGrpSpPr>
        <p:grpSpPr>
          <a:xfrm rot="10800000" flipH="1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564" name="Google Shape;564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2" name="Google Shape;572;p9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3" name="Google Shape;573;p9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</p:grpSpPr>
        <p:sp>
          <p:nvSpPr>
            <p:cNvPr id="574" name="Google Shape;574;p9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2" name="Google Shape;582;p9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sp>
        <p:nvSpPr>
          <p:cNvPr id="583" name="Google Shape;583;p9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84" name="Google Shape;584;p9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585" name="Google Shape;585;p9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586" name="Google Shape;586;p9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87" name="Google Shape;587;p9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89" name="Google Shape;589;p9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" name="Google Shape;590;p9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591" name="Google Shape;591;p9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92" name="Google Shape;592;p9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94" name="Google Shape;594;p9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cxnSp>
        <p:nvCxnSpPr>
          <p:cNvPr id="2465" name="Google Shape;2465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466" name="Google Shape;2466;p35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</p:grpSpPr>
        <p:sp>
          <p:nvSpPr>
            <p:cNvPr id="2467" name="Google Shape;2467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5" name="Google Shape;2475;p35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</p:grpSpPr>
        <p:sp>
          <p:nvSpPr>
            <p:cNvPr id="2476" name="Google Shape;2476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0" name="Google Shape;2490;p35"/>
          <p:cNvGrpSpPr/>
          <p:nvPr/>
        </p:nvGrpSpPr>
        <p:grpSpPr>
          <a:xfrm rot="10800000" flipH="1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2491" name="Google Shape;2491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0" name="Google Shape;2500;p35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</p:grpSpPr>
        <p:sp>
          <p:nvSpPr>
            <p:cNvPr id="2501" name="Google Shape;2501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9" name="Google Shape;2509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sp>
        <p:nvSpPr>
          <p:cNvPr id="2510" name="Google Shape;2510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11" name="Google Shape;2511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512" name="Google Shape;2512;p35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2513" name="Google Shape;2513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4" name="Google Shape;2514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6" name="Google Shape;2516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7" name="Google Shape;2517;p35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2518" name="Google Shape;2518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9" name="Google Shape;2519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21" name="Google Shape;2521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Google Shape;2523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524" name="Google Shape;2524;p36"/>
          <p:cNvGrpSpPr/>
          <p:nvPr/>
        </p:nvGrpSpPr>
        <p:grpSpPr>
          <a:xfrm>
            <a:off x="-2459612" y="638961"/>
            <a:ext cx="3769563" cy="11358057"/>
            <a:chOff x="-2722250" y="-1079764"/>
            <a:chExt cx="3769563" cy="11358057"/>
          </a:xfrm>
        </p:grpSpPr>
        <p:sp>
          <p:nvSpPr>
            <p:cNvPr id="2525" name="Google Shape;2525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9" name="Google Shape;2539;p36"/>
          <p:cNvGrpSpPr/>
          <p:nvPr/>
        </p:nvGrpSpPr>
        <p:grpSpPr>
          <a:xfrm>
            <a:off x="-444950" y="2746461"/>
            <a:ext cx="1158175" cy="2819114"/>
            <a:chOff x="-444950" y="2746461"/>
            <a:chExt cx="1158175" cy="2819114"/>
          </a:xfrm>
        </p:grpSpPr>
        <p:sp>
          <p:nvSpPr>
            <p:cNvPr id="2540" name="Google Shape;2540;p36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1" name="Google Shape;2541;p36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36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36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4" name="Google Shape;2544;p36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36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8" name="Google Shape;2548;p36"/>
          <p:cNvGrpSpPr/>
          <p:nvPr/>
        </p:nvGrpSpPr>
        <p:grpSpPr>
          <a:xfrm>
            <a:off x="8118013" y="1690211"/>
            <a:ext cx="3769563" cy="11358057"/>
            <a:chOff x="-2722250" y="-1079764"/>
            <a:chExt cx="3769563" cy="11358057"/>
          </a:xfrm>
        </p:grpSpPr>
        <p:sp>
          <p:nvSpPr>
            <p:cNvPr id="2549" name="Google Shape;2549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3" name="Google Shape;2563;p36"/>
          <p:cNvGrpSpPr/>
          <p:nvPr/>
        </p:nvGrpSpPr>
        <p:grpSpPr>
          <a:xfrm rot="-5400000" flipH="1">
            <a:off x="14326746" y="-8155174"/>
            <a:ext cx="5570272" cy="18162622"/>
            <a:chOff x="-3170262" y="3452177"/>
            <a:chExt cx="3721951" cy="12135923"/>
          </a:xfrm>
        </p:grpSpPr>
        <p:sp>
          <p:nvSpPr>
            <p:cNvPr id="2564" name="Google Shape;2564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0" name="Google Shape;2620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621" name="Google Shape;2621;p36"/>
          <p:cNvGrpSpPr/>
          <p:nvPr/>
        </p:nvGrpSpPr>
        <p:grpSpPr>
          <a:xfrm>
            <a:off x="8342610" y="-1257510"/>
            <a:ext cx="1632765" cy="4501735"/>
            <a:chOff x="8342610" y="-1257510"/>
            <a:chExt cx="1632765" cy="4501735"/>
          </a:xfrm>
        </p:grpSpPr>
        <p:sp>
          <p:nvSpPr>
            <p:cNvPr id="2622" name="Google Shape;2622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4" name="Google Shape;2624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5" name="Google Shape;2625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6" name="Google Shape;2626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7" name="Google Shape;2627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4"/>
          <p:cNvSpPr txBox="1">
            <a:spLocks noGrp="1"/>
          </p:cNvSpPr>
          <p:nvPr>
            <p:ph type="body" idx="1"/>
          </p:nvPr>
        </p:nvSpPr>
        <p:spPr>
          <a:xfrm>
            <a:off x="713225" y="1199000"/>
            <a:ext cx="7717500" cy="33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31" name="Google Shape;131;p4"/>
          <p:cNvGrpSpPr/>
          <p:nvPr/>
        </p:nvGrpSpPr>
        <p:grpSpPr>
          <a:xfrm>
            <a:off x="-3170262" y="3452177"/>
            <a:ext cx="3721951" cy="12135923"/>
            <a:chOff x="-3170262" y="3452177"/>
            <a:chExt cx="3721951" cy="12135923"/>
          </a:xfrm>
        </p:grpSpPr>
        <p:sp>
          <p:nvSpPr>
            <p:cNvPr id="132" name="Google Shape;132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88;p4"/>
          <p:cNvGrpSpPr/>
          <p:nvPr/>
        </p:nvGrpSpPr>
        <p:grpSpPr>
          <a:xfrm>
            <a:off x="8681163" y="-2011948"/>
            <a:ext cx="3721951" cy="12135923"/>
            <a:chOff x="-3170262" y="3452177"/>
            <a:chExt cx="3721951" cy="12135923"/>
          </a:xfrm>
        </p:grpSpPr>
        <p:sp>
          <p:nvSpPr>
            <p:cNvPr id="189" name="Google Shape;189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" name="Google Shape;243;p4"/>
          <p:cNvGrpSpPr/>
          <p:nvPr/>
        </p:nvGrpSpPr>
        <p:grpSpPr>
          <a:xfrm>
            <a:off x="-1081045" y="-1072813"/>
            <a:ext cx="3021722" cy="3146276"/>
            <a:chOff x="-1081045" y="-1072813"/>
            <a:chExt cx="3021722" cy="3146276"/>
          </a:xfrm>
        </p:grpSpPr>
        <p:sp>
          <p:nvSpPr>
            <p:cNvPr id="244" name="Google Shape;244;p4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10717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81" r:id="rId5"/>
    <p:sldLayoutId id="2147483682" r:id="rId6"/>
    <p:sldLayoutId id="214748368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8" name="Google Shape;2638;p40"/>
          <p:cNvSpPr txBox="1">
            <a:spLocks noGrp="1"/>
          </p:cNvSpPr>
          <p:nvPr>
            <p:ph type="ctrTitle"/>
          </p:nvPr>
        </p:nvSpPr>
        <p:spPr>
          <a:xfrm>
            <a:off x="1282800" y="1285125"/>
            <a:ext cx="6578400" cy="222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E9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파이썬 기초</a:t>
            </a:r>
            <a:endParaRPr dirty="0">
              <a:solidFill>
                <a:srgbClr val="00E9FF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2640" name="Google Shape;2640;p40"/>
          <p:cNvCxnSpPr/>
          <p:nvPr/>
        </p:nvCxnSpPr>
        <p:spPr>
          <a:xfrm>
            <a:off x="2500475" y="3663720"/>
            <a:ext cx="4177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641" name="Google Shape;2641;p40"/>
          <p:cNvGrpSpPr/>
          <p:nvPr/>
        </p:nvGrpSpPr>
        <p:grpSpPr>
          <a:xfrm>
            <a:off x="2365175" y="3596070"/>
            <a:ext cx="4447650" cy="135300"/>
            <a:chOff x="2365175" y="3596070"/>
            <a:chExt cx="4447650" cy="135300"/>
          </a:xfrm>
        </p:grpSpPr>
        <p:sp>
          <p:nvSpPr>
            <p:cNvPr id="2642" name="Google Shape;2642;p40"/>
            <p:cNvSpPr/>
            <p:nvPr/>
          </p:nvSpPr>
          <p:spPr>
            <a:xfrm>
              <a:off x="236517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40"/>
            <p:cNvSpPr/>
            <p:nvPr/>
          </p:nvSpPr>
          <p:spPr>
            <a:xfrm>
              <a:off x="667752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44" name="Google Shape;2644;p40"/>
            <p:cNvCxnSpPr>
              <a:stCxn id="2642" idx="6"/>
              <a:endCxn id="2643" idx="2"/>
            </p:cNvCxnSpPr>
            <p:nvPr/>
          </p:nvCxnSpPr>
          <p:spPr>
            <a:xfrm>
              <a:off x="2500475" y="3663720"/>
              <a:ext cx="41772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  <p:sp>
        <p:nvSpPr>
          <p:cNvPr id="3" name="부제목 2">
            <a:extLst>
              <a:ext uri="{FF2B5EF4-FFF2-40B4-BE49-F238E27FC236}">
                <a16:creationId xmlns:a16="http://schemas.microsoft.com/office/drawing/2014/main" id="{7D06165F-CE99-75DE-2470-315E02FE53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5" name="Google Shape;2695;p44"/>
          <p:cNvGrpSpPr/>
          <p:nvPr/>
        </p:nvGrpSpPr>
        <p:grpSpPr>
          <a:xfrm>
            <a:off x="4005089" y="1068761"/>
            <a:ext cx="1133821" cy="1133821"/>
            <a:chOff x="851175" y="1582401"/>
            <a:chExt cx="964872" cy="964872"/>
          </a:xfrm>
        </p:grpSpPr>
        <p:sp>
          <p:nvSpPr>
            <p:cNvPr id="2696" name="Google Shape;2696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8" name="Google Shape;2698;p44"/>
          <p:cNvSpPr txBox="1">
            <a:spLocks noGrp="1"/>
          </p:cNvSpPr>
          <p:nvPr>
            <p:ph type="title"/>
          </p:nvPr>
        </p:nvSpPr>
        <p:spPr>
          <a:xfrm>
            <a:off x="1233042" y="2428343"/>
            <a:ext cx="6677891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E9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할당연산자</a:t>
            </a:r>
            <a:endParaRPr dirty="0">
              <a:solidFill>
                <a:srgbClr val="00E9FF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700" name="Google Shape;2700;p44"/>
          <p:cNvSpPr txBox="1">
            <a:spLocks noGrp="1"/>
          </p:cNvSpPr>
          <p:nvPr>
            <p:ph type="title" idx="2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2701" name="Google Shape;2701;p44"/>
          <p:cNvCxnSpPr/>
          <p:nvPr/>
        </p:nvCxnSpPr>
        <p:spPr>
          <a:xfrm rot="10800000" flipH="1">
            <a:off x="2493738" y="3309720"/>
            <a:ext cx="4156500" cy="13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2702" name="Google Shape;2702;p44"/>
          <p:cNvSpPr/>
          <p:nvPr/>
        </p:nvSpPr>
        <p:spPr>
          <a:xfrm>
            <a:off x="23584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44"/>
          <p:cNvSpPr/>
          <p:nvPr/>
        </p:nvSpPr>
        <p:spPr>
          <a:xfrm>
            <a:off x="66502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04" name="Google Shape;2704;p44"/>
          <p:cNvCxnSpPr>
            <a:stCxn id="2702" idx="6"/>
            <a:endCxn id="2703" idx="2"/>
          </p:cNvCxnSpPr>
          <p:nvPr/>
        </p:nvCxnSpPr>
        <p:spPr>
          <a:xfrm>
            <a:off x="2493738" y="3316470"/>
            <a:ext cx="4156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EC8D2E8E-5467-A1EA-DDF3-E4DD196C24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231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9" name="Google Shape;2649;p41"/>
          <p:cNvSpPr txBox="1">
            <a:spLocks noGrp="1"/>
          </p:cNvSpPr>
          <p:nvPr>
            <p:ph type="title"/>
          </p:nvPr>
        </p:nvSpPr>
        <p:spPr>
          <a:xfrm>
            <a:off x="713225" y="23326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할당연산자란</a:t>
            </a:r>
            <a:r>
              <a:rPr lang="en-US" altLang="ko-KR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?</a:t>
            </a:r>
            <a:endParaRPr dirty="0">
              <a:solidFill>
                <a:srgbClr val="00E9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64938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9" name="Google Shape;2649;p41"/>
          <p:cNvSpPr txBox="1">
            <a:spLocks noGrp="1"/>
          </p:cNvSpPr>
          <p:nvPr>
            <p:ph type="title"/>
          </p:nvPr>
        </p:nvSpPr>
        <p:spPr>
          <a:xfrm>
            <a:off x="713225" y="23326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num=num+1</a:t>
            </a:r>
            <a:endParaRPr dirty="0">
              <a:solidFill>
                <a:srgbClr val="00E9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11993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9" name="Google Shape;2649;p41"/>
          <p:cNvSpPr txBox="1">
            <a:spLocks noGrp="1"/>
          </p:cNvSpPr>
          <p:nvPr>
            <p:ph type="title"/>
          </p:nvPr>
        </p:nvSpPr>
        <p:spPr>
          <a:xfrm>
            <a:off x="713225" y="23326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귀찮다</a:t>
            </a:r>
            <a:endParaRPr dirty="0">
              <a:solidFill>
                <a:srgbClr val="00E9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42431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9" name="Google Shape;2649;p41"/>
          <p:cNvSpPr txBox="1">
            <a:spLocks noGrp="1"/>
          </p:cNvSpPr>
          <p:nvPr>
            <p:ph type="title"/>
          </p:nvPr>
        </p:nvSpPr>
        <p:spPr>
          <a:xfrm>
            <a:off x="713225" y="23326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num+=1(num=num+1</a:t>
            </a:r>
            <a:r>
              <a:rPr lang="ko-KR" altLang="en-US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이랑 </a:t>
            </a:r>
            <a:r>
              <a:rPr lang="ko-KR" altLang="en-US" dirty="0" err="1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같은거</a:t>
            </a:r>
            <a:r>
              <a:rPr lang="en-US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)</a:t>
            </a:r>
            <a:endParaRPr dirty="0">
              <a:solidFill>
                <a:srgbClr val="00E9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30800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4F69B-CDC5-30F0-C39F-67334784C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539524"/>
            <a:ext cx="7717500" cy="659475"/>
          </a:xfrm>
        </p:spPr>
        <p:txBody>
          <a:bodyPr/>
          <a:lstStyle/>
          <a:p>
            <a:pPr algn="l"/>
            <a:r>
              <a:rPr lang="ko-KR" altLang="en-US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할당 연산자 종류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2E0A79B-F511-2780-A430-1EBB2C9426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947968"/>
              </p:ext>
            </p:extLst>
          </p:nvPr>
        </p:nvGraphicFramePr>
        <p:xfrm>
          <a:off x="1523975" y="1473004"/>
          <a:ext cx="6096000" cy="2966720"/>
        </p:xfrm>
        <a:graphic>
          <a:graphicData uri="http://schemas.openxmlformats.org/drawingml/2006/table">
            <a:tbl>
              <a:tblPr firstRow="1" bandRow="1">
                <a:tableStyleId>{DD2D3543-6070-4506-A938-3DC614833417}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92697743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2753457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accent1"/>
                          </a:solidFill>
                          <a:effectLst>
                            <a:glow rad="1397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기호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accent1"/>
                          </a:solidFill>
                          <a:effectLst>
                            <a:glow rad="1397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의미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4233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+=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더하기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8424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-=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빼기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1792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*=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곱하기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1848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/=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나누기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9408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//=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몫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018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**=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제곱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8392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%=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나머지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3264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785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5" name="Google Shape;2695;p44"/>
          <p:cNvGrpSpPr/>
          <p:nvPr/>
        </p:nvGrpSpPr>
        <p:grpSpPr>
          <a:xfrm>
            <a:off x="4005089" y="1068761"/>
            <a:ext cx="1133821" cy="1133821"/>
            <a:chOff x="851175" y="1582401"/>
            <a:chExt cx="964872" cy="964872"/>
          </a:xfrm>
        </p:grpSpPr>
        <p:sp>
          <p:nvSpPr>
            <p:cNvPr id="2696" name="Google Shape;2696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8" name="Google Shape;2698;p44"/>
          <p:cNvSpPr txBox="1">
            <a:spLocks noGrp="1"/>
          </p:cNvSpPr>
          <p:nvPr>
            <p:ph type="title"/>
          </p:nvPr>
        </p:nvSpPr>
        <p:spPr>
          <a:xfrm>
            <a:off x="1233042" y="2428343"/>
            <a:ext cx="6677891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E9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문자열기초</a:t>
            </a:r>
            <a:endParaRPr dirty="0">
              <a:solidFill>
                <a:srgbClr val="00E9FF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700" name="Google Shape;2700;p44"/>
          <p:cNvSpPr txBox="1">
            <a:spLocks noGrp="1"/>
          </p:cNvSpPr>
          <p:nvPr>
            <p:ph type="title" idx="2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cxnSp>
        <p:nvCxnSpPr>
          <p:cNvPr id="2701" name="Google Shape;2701;p44"/>
          <p:cNvCxnSpPr/>
          <p:nvPr/>
        </p:nvCxnSpPr>
        <p:spPr>
          <a:xfrm rot="10800000" flipH="1">
            <a:off x="2493738" y="3309720"/>
            <a:ext cx="4156500" cy="13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2702" name="Google Shape;2702;p44"/>
          <p:cNvSpPr/>
          <p:nvPr/>
        </p:nvSpPr>
        <p:spPr>
          <a:xfrm>
            <a:off x="23584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44"/>
          <p:cNvSpPr/>
          <p:nvPr/>
        </p:nvSpPr>
        <p:spPr>
          <a:xfrm>
            <a:off x="66502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04" name="Google Shape;2704;p44"/>
          <p:cNvCxnSpPr>
            <a:stCxn id="2702" idx="6"/>
            <a:endCxn id="2703" idx="2"/>
          </p:cNvCxnSpPr>
          <p:nvPr/>
        </p:nvCxnSpPr>
        <p:spPr>
          <a:xfrm>
            <a:off x="2493738" y="3316470"/>
            <a:ext cx="4156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EC8D2E8E-5467-A1EA-DDF3-E4DD196C24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146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9" name="Google Shape;2649;p41"/>
          <p:cNvSpPr txBox="1">
            <a:spLocks noGrp="1"/>
          </p:cNvSpPr>
          <p:nvPr>
            <p:ph type="title"/>
          </p:nvPr>
        </p:nvSpPr>
        <p:spPr>
          <a:xfrm>
            <a:off x="713225" y="23326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문자열이란</a:t>
            </a:r>
            <a:r>
              <a:rPr lang="en-US" altLang="ko-KR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?</a:t>
            </a:r>
            <a:endParaRPr dirty="0">
              <a:solidFill>
                <a:srgbClr val="00E9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78101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0584D2-C4B4-62FB-2767-716892B3D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sz="3200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문자열이란</a:t>
            </a:r>
            <a:r>
              <a:rPr lang="en-US" altLang="ko-KR" sz="3200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?</a:t>
            </a:r>
            <a:endParaRPr lang="ko-KR" altLang="en-US" sz="32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57C71-61A2-B39C-2002-A95B1C2C16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82600" indent="-342900" algn="l">
              <a:buFont typeface="+mj-lt"/>
              <a:buAutoNum type="arabicPeriod"/>
            </a:pPr>
            <a:r>
              <a:rPr lang="ko-KR" altLang="en-US" dirty="0"/>
              <a:t>컴퓨터 프로그래밍과 형식 언어 이론에서 문자열</a:t>
            </a:r>
            <a:r>
              <a:rPr lang="en-US" altLang="ko-KR" dirty="0"/>
              <a:t>(</a:t>
            </a:r>
            <a:r>
              <a:rPr lang="ko-KR" altLang="en-US" dirty="0"/>
              <a:t>文字列</a:t>
            </a:r>
            <a:r>
              <a:rPr lang="en-US" altLang="ko-KR" dirty="0"/>
              <a:t>)</a:t>
            </a:r>
            <a:r>
              <a:rPr lang="ko-KR" altLang="en-US" dirty="0"/>
              <a:t>은 기호의 순차 수열을 말한다</a:t>
            </a:r>
            <a:r>
              <a:rPr lang="en-US" altLang="ko-KR" dirty="0"/>
              <a:t>. </a:t>
            </a:r>
            <a:r>
              <a:rPr lang="ko-KR" altLang="en-US" dirty="0"/>
              <a:t>스트링</a:t>
            </a:r>
            <a:r>
              <a:rPr lang="en-US" altLang="ko-KR" dirty="0"/>
              <a:t>(string)</a:t>
            </a:r>
            <a:r>
              <a:rPr lang="ko-KR" altLang="en-US" dirty="0"/>
              <a:t>이라고도 한다</a:t>
            </a:r>
            <a:r>
              <a:rPr lang="en-US" altLang="ko-KR" dirty="0"/>
              <a:t>. </a:t>
            </a:r>
            <a:r>
              <a:rPr lang="ko-KR" altLang="en-US" dirty="0"/>
              <a:t>이러한 기호는 미리 정의된 집합이나 음소 문자에서 선택한다</a:t>
            </a:r>
            <a:r>
              <a:rPr lang="en-US" altLang="ko-KR" dirty="0"/>
              <a:t>.</a:t>
            </a:r>
          </a:p>
          <a:p>
            <a:pPr marL="482600" indent="-342900" algn="l">
              <a:buFont typeface="+mj-lt"/>
              <a:buAutoNum type="arabicPeriod"/>
            </a:pPr>
            <a:r>
              <a:rPr lang="ko-KR" altLang="en-US" dirty="0"/>
              <a:t>프로그래밍 언어에서 스트링은 </a:t>
            </a:r>
            <a:r>
              <a:rPr lang="en-US" altLang="ko-KR" dirty="0"/>
              <a:t>"time", "space", "</a:t>
            </a:r>
            <a:r>
              <a:rPr lang="ko-KR" altLang="en-US" dirty="0"/>
              <a:t>문자</a:t>
            </a:r>
            <a:r>
              <a:rPr lang="en-US" altLang="ko-KR" dirty="0"/>
              <a:t>", "123" </a:t>
            </a:r>
            <a:r>
              <a:rPr lang="ko-KR" altLang="en-US" dirty="0"/>
              <a:t>등과 같이</a:t>
            </a:r>
            <a:r>
              <a:rPr lang="en-US" altLang="ko-KR" dirty="0"/>
              <a:t>, </a:t>
            </a:r>
            <a:r>
              <a:rPr lang="ko-KR" altLang="en-US" dirty="0"/>
              <a:t>몇 개의 문자들로 구성된 문자열</a:t>
            </a:r>
            <a:r>
              <a:rPr lang="en-US" altLang="ko-KR" dirty="0"/>
              <a:t>(</a:t>
            </a:r>
            <a:r>
              <a:rPr lang="ko-KR" altLang="en-US" dirty="0"/>
              <a:t>스트링</a:t>
            </a:r>
            <a:r>
              <a:rPr lang="en-US" altLang="ko-KR" dirty="0"/>
              <a:t>) </a:t>
            </a:r>
            <a:r>
              <a:rPr lang="ko-KR" altLang="en-US" dirty="0"/>
              <a:t>하나를 값으로 취할 수 있는 변수를 의미한다</a:t>
            </a:r>
            <a:r>
              <a:rPr lang="en-US" altLang="ko-KR" dirty="0"/>
              <a:t>. </a:t>
            </a:r>
            <a:r>
              <a:rPr lang="ko-KR" altLang="en-US" dirty="0"/>
              <a:t>참고로</a:t>
            </a:r>
            <a:r>
              <a:rPr lang="en-US" altLang="ko-KR" dirty="0"/>
              <a:t>, </a:t>
            </a:r>
            <a:r>
              <a:rPr lang="ko-KR" altLang="en-US" dirty="0"/>
              <a:t>자바에서는 스트링 값</a:t>
            </a:r>
            <a:r>
              <a:rPr lang="en-US" altLang="ko-KR" dirty="0"/>
              <a:t>(</a:t>
            </a:r>
            <a:r>
              <a:rPr lang="ko-KR" altLang="en-US" dirty="0" err="1"/>
              <a:t>문자값</a:t>
            </a:r>
            <a:r>
              <a:rPr lang="en-US" altLang="ko-KR" dirty="0"/>
              <a:t>)</a:t>
            </a:r>
            <a:r>
              <a:rPr lang="ko-KR" altLang="en-US" dirty="0"/>
              <a:t>에 </a:t>
            </a:r>
            <a:r>
              <a:rPr lang="en-US" altLang="ko-KR" dirty="0"/>
              <a:t>"123"</a:t>
            </a:r>
            <a:r>
              <a:rPr lang="ko-KR" altLang="en-US" dirty="0"/>
              <a:t>이 입력된 경우</a:t>
            </a:r>
            <a:r>
              <a:rPr lang="en-US" altLang="ko-KR" dirty="0"/>
              <a:t>, </a:t>
            </a:r>
            <a:r>
              <a:rPr lang="ko-KR" altLang="en-US" dirty="0"/>
              <a:t>큰 따옴표 안에 있는 </a:t>
            </a:r>
            <a:r>
              <a:rPr lang="en-US" altLang="ko-KR" dirty="0"/>
              <a:t>123</a:t>
            </a:r>
            <a:r>
              <a:rPr lang="ko-KR" altLang="en-US" dirty="0"/>
              <a:t>을 숫자가 아닌 문자로 본다</a:t>
            </a:r>
            <a:r>
              <a:rPr lang="en-US" altLang="ko-KR" dirty="0"/>
              <a:t>. </a:t>
            </a:r>
            <a:r>
              <a:rPr lang="ko-KR" altLang="en-US" dirty="0"/>
              <a:t>일반적으로</a:t>
            </a:r>
            <a:r>
              <a:rPr lang="en-US" altLang="ko-KR" dirty="0"/>
              <a:t>, </a:t>
            </a:r>
            <a:r>
              <a:rPr lang="ko-KR" altLang="en-US" dirty="0"/>
              <a:t>요소가 문자 인코딩과 관련된 문자를 대표하는 일련의 </a:t>
            </a:r>
            <a:r>
              <a:rPr lang="ko-KR" altLang="en-US" dirty="0" err="1"/>
              <a:t>자료값을</a:t>
            </a:r>
            <a:r>
              <a:rPr lang="ko-KR" altLang="en-US" dirty="0"/>
              <a:t> 저장하고 있는 자료형으로 이해할 수 있다</a:t>
            </a:r>
            <a:r>
              <a:rPr lang="en-US" altLang="ko-KR" dirty="0"/>
              <a:t>. </a:t>
            </a:r>
            <a:r>
              <a:rPr lang="ko-KR" altLang="en-US" dirty="0"/>
              <a:t>여기서 문자 인코딩의 경우 더 일반적인 배열 자료형과 차이가 있다</a:t>
            </a:r>
            <a:r>
              <a:rPr lang="en-US" altLang="ko-KR" dirty="0"/>
              <a:t>. </a:t>
            </a:r>
            <a:r>
              <a:rPr lang="ko-KR" altLang="en-US" dirty="0"/>
              <a:t>이러한 환경에서 </a:t>
            </a:r>
            <a:r>
              <a:rPr lang="en-US" altLang="ko-KR" dirty="0"/>
              <a:t>'binary string'</a:t>
            </a:r>
            <a:r>
              <a:rPr lang="ko-KR" altLang="en-US" dirty="0"/>
              <a:t>과 </a:t>
            </a:r>
            <a:r>
              <a:rPr lang="en-US" altLang="ko-KR" dirty="0"/>
              <a:t>'byte string'</a:t>
            </a:r>
            <a:r>
              <a:rPr lang="ko-KR" altLang="en-US" dirty="0"/>
              <a:t>이라는 용어는 저장된 자료가 반드시 텍스트를 표시하지 않아도 되는 문자열을 표시하는 데 사용된다</a:t>
            </a:r>
            <a:r>
              <a:rPr lang="en-US" altLang="ko-KR" dirty="0"/>
              <a:t>.</a:t>
            </a:r>
            <a:r>
              <a:rPr lang="ko-KR" altLang="en-US" dirty="0"/>
              <a:t>문자열 자료형으로 선언된 변수의 경우</a:t>
            </a:r>
            <a:r>
              <a:rPr lang="en-US" altLang="ko-KR" dirty="0"/>
              <a:t>, </a:t>
            </a:r>
            <a:r>
              <a:rPr lang="ko-KR" altLang="en-US" dirty="0"/>
              <a:t>미리 정의된 어느 정도의 기호를 소유할 수 있는 메모리에 기억 자료를 할당하는 것이 보통이다</a:t>
            </a:r>
            <a:r>
              <a:rPr lang="en-US" altLang="ko-KR" dirty="0"/>
              <a:t>. </a:t>
            </a:r>
            <a:r>
              <a:rPr lang="ko-KR" altLang="en-US" dirty="0"/>
              <a:t>문자열이 소스 코드에 보이면 그 문자열을 </a:t>
            </a:r>
            <a:r>
              <a:rPr lang="en-US" altLang="ko-KR" dirty="0"/>
              <a:t>string literal</a:t>
            </a:r>
            <a:r>
              <a:rPr lang="ko-KR" altLang="en-US" dirty="0"/>
              <a:t>이라고 일컫는다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1323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9" name="Google Shape;2649;p41"/>
          <p:cNvSpPr txBox="1">
            <a:spLocks noGrp="1"/>
          </p:cNvSpPr>
          <p:nvPr>
            <p:ph type="title"/>
          </p:nvPr>
        </p:nvSpPr>
        <p:spPr>
          <a:xfrm>
            <a:off x="713225" y="23326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글자</a:t>
            </a:r>
            <a:endParaRPr dirty="0">
              <a:solidFill>
                <a:srgbClr val="00E9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28184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5" name="Google Shape;2695;p44"/>
          <p:cNvGrpSpPr/>
          <p:nvPr/>
        </p:nvGrpSpPr>
        <p:grpSpPr>
          <a:xfrm>
            <a:off x="4005089" y="1068761"/>
            <a:ext cx="1133821" cy="1133821"/>
            <a:chOff x="851175" y="1582401"/>
            <a:chExt cx="964872" cy="964872"/>
          </a:xfrm>
        </p:grpSpPr>
        <p:sp>
          <p:nvSpPr>
            <p:cNvPr id="2696" name="Google Shape;2696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8" name="Google Shape;2698;p44"/>
          <p:cNvSpPr txBox="1">
            <a:spLocks noGrp="1"/>
          </p:cNvSpPr>
          <p:nvPr>
            <p:ph type="title"/>
          </p:nvPr>
        </p:nvSpPr>
        <p:spPr>
          <a:xfrm>
            <a:off x="2206800" y="2374150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E9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복습</a:t>
            </a:r>
            <a:endParaRPr dirty="0">
              <a:solidFill>
                <a:srgbClr val="00E9FF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700" name="Google Shape;2700;p44"/>
          <p:cNvSpPr txBox="1">
            <a:spLocks noGrp="1"/>
          </p:cNvSpPr>
          <p:nvPr>
            <p:ph type="title" idx="2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2701" name="Google Shape;2701;p44"/>
          <p:cNvCxnSpPr/>
          <p:nvPr/>
        </p:nvCxnSpPr>
        <p:spPr>
          <a:xfrm rot="10800000" flipH="1">
            <a:off x="2493738" y="3309720"/>
            <a:ext cx="4156500" cy="13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2702" name="Google Shape;2702;p44"/>
          <p:cNvSpPr/>
          <p:nvPr/>
        </p:nvSpPr>
        <p:spPr>
          <a:xfrm>
            <a:off x="23584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44"/>
          <p:cNvSpPr/>
          <p:nvPr/>
        </p:nvSpPr>
        <p:spPr>
          <a:xfrm>
            <a:off x="66502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04" name="Google Shape;2704;p44"/>
          <p:cNvCxnSpPr>
            <a:stCxn id="2702" idx="6"/>
            <a:endCxn id="2703" idx="2"/>
          </p:cNvCxnSpPr>
          <p:nvPr/>
        </p:nvCxnSpPr>
        <p:spPr>
          <a:xfrm>
            <a:off x="2493738" y="3316470"/>
            <a:ext cx="4156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EC8D2E8E-5467-A1EA-DDF3-E4DD196C24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9" name="Google Shape;2649;p41"/>
          <p:cNvSpPr txBox="1">
            <a:spLocks noGrp="1"/>
          </p:cNvSpPr>
          <p:nvPr>
            <p:ph type="title"/>
          </p:nvPr>
        </p:nvSpPr>
        <p:spPr>
          <a:xfrm>
            <a:off x="713225" y="23326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글자는 </a:t>
            </a:r>
            <a:r>
              <a:rPr lang="en-US" altLang="ko-KR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“”(‘’)</a:t>
            </a:r>
            <a:r>
              <a:rPr lang="ko-KR" altLang="en-US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안에 넣어야 한다</a:t>
            </a:r>
            <a:endParaRPr dirty="0">
              <a:solidFill>
                <a:srgbClr val="00E9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96151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76BAA-4537-3A89-FF5B-59ADDA3EA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2954" y="1696339"/>
            <a:ext cx="3425090" cy="1433359"/>
          </a:xfrm>
        </p:spPr>
        <p:txBody>
          <a:bodyPr/>
          <a:lstStyle/>
          <a:p>
            <a:r>
              <a:rPr lang="en-US" altLang="ko-KR" sz="10000" dirty="0">
                <a:solidFill>
                  <a:srgbClr val="00E9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</a:t>
            </a:r>
            <a:endParaRPr lang="ko-KR" altLang="en-US" sz="10000" dirty="0">
              <a:solidFill>
                <a:srgbClr val="00E9FF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5" name="그래픽 4" descr="컴퓨터 윤곽선">
            <a:extLst>
              <a:ext uri="{FF2B5EF4-FFF2-40B4-BE49-F238E27FC236}">
                <a16:creationId xmlns:a16="http://schemas.microsoft.com/office/drawing/2014/main" id="{358C9FB4-F5B0-2F00-6039-3BA1D591D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9180" y="1544228"/>
            <a:ext cx="2205872" cy="2205872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6" name="말풍선: 모서리가 둥근 사각형 5">
            <a:extLst>
              <a:ext uri="{FF2B5EF4-FFF2-40B4-BE49-F238E27FC236}">
                <a16:creationId xmlns:a16="http://schemas.microsoft.com/office/drawing/2014/main" id="{C654820D-F9D2-3EA9-205D-516BEBEC1578}"/>
              </a:ext>
            </a:extLst>
          </p:cNvPr>
          <p:cNvSpPr/>
          <p:nvPr/>
        </p:nvSpPr>
        <p:spPr>
          <a:xfrm>
            <a:off x="999241" y="263951"/>
            <a:ext cx="7084244" cy="1352746"/>
          </a:xfrm>
          <a:prstGeom prst="wedgeRoundRectCallout">
            <a:avLst>
              <a:gd name="adj1" fmla="val -36402"/>
              <a:gd name="adj2" fmla="val 69469"/>
              <a:gd name="adj3" fmla="val 16667"/>
            </a:avLst>
          </a:prstGeom>
          <a:noFill/>
          <a:ln>
            <a:solidFill>
              <a:srgbClr val="00E9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E9FF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</a:t>
            </a:r>
            <a:r>
              <a:rPr lang="ko-KR" altLang="en-US" dirty="0">
                <a:solidFill>
                  <a:srgbClr val="00E9FF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는 숫자가 들어간 변수 </a:t>
            </a:r>
            <a:r>
              <a:rPr lang="en-US" altLang="ko-KR" dirty="0">
                <a:solidFill>
                  <a:srgbClr val="00E9FF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</a:t>
            </a:r>
            <a:r>
              <a:rPr lang="ko-KR" altLang="en-US" dirty="0">
                <a:solidFill>
                  <a:srgbClr val="00E9FF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를 말하는 걸까</a:t>
            </a:r>
            <a:r>
              <a:rPr lang="en-US" altLang="ko-KR" dirty="0">
                <a:solidFill>
                  <a:srgbClr val="00E9FF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?</a:t>
            </a:r>
          </a:p>
          <a:p>
            <a:pPr algn="ctr"/>
            <a:r>
              <a:rPr lang="ko-KR" altLang="en-US" dirty="0">
                <a:solidFill>
                  <a:srgbClr val="00E9FF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아니면 </a:t>
            </a:r>
            <a:r>
              <a:rPr lang="en-US" altLang="ko-KR" dirty="0">
                <a:solidFill>
                  <a:srgbClr val="00E9FF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</a:t>
            </a:r>
            <a:r>
              <a:rPr lang="ko-KR" altLang="en-US" dirty="0">
                <a:solidFill>
                  <a:srgbClr val="00E9FF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라는 글자를 말하는 걸까</a:t>
            </a:r>
            <a:r>
              <a:rPr lang="en-US" altLang="ko-KR" dirty="0">
                <a:solidFill>
                  <a:srgbClr val="00E9FF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?</a:t>
            </a:r>
            <a:endParaRPr lang="ko-KR" altLang="en-US" dirty="0">
              <a:solidFill>
                <a:srgbClr val="00E9FF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8963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76BAA-4537-3A89-FF5B-59ADDA3EA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972" y="1696339"/>
            <a:ext cx="2011071" cy="1433359"/>
          </a:xfrm>
        </p:spPr>
        <p:txBody>
          <a:bodyPr/>
          <a:lstStyle/>
          <a:p>
            <a:r>
              <a:rPr lang="en-US" altLang="ko-KR" sz="10000" dirty="0">
                <a:solidFill>
                  <a:srgbClr val="00E9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</a:t>
            </a:r>
            <a:endParaRPr lang="ko-KR" altLang="en-US" sz="10000" dirty="0">
              <a:solidFill>
                <a:srgbClr val="00E9FF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5" name="그래픽 4" descr="컴퓨터 윤곽선">
            <a:extLst>
              <a:ext uri="{FF2B5EF4-FFF2-40B4-BE49-F238E27FC236}">
                <a16:creationId xmlns:a16="http://schemas.microsoft.com/office/drawing/2014/main" id="{358C9FB4-F5B0-2F00-6039-3BA1D591D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9180" y="1544228"/>
            <a:ext cx="2205872" cy="2205872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6" name="말풍선: 모서리가 둥근 사각형 5">
            <a:extLst>
              <a:ext uri="{FF2B5EF4-FFF2-40B4-BE49-F238E27FC236}">
                <a16:creationId xmlns:a16="http://schemas.microsoft.com/office/drawing/2014/main" id="{C654820D-F9D2-3EA9-205D-516BEBEC1578}"/>
              </a:ext>
            </a:extLst>
          </p:cNvPr>
          <p:cNvSpPr/>
          <p:nvPr/>
        </p:nvSpPr>
        <p:spPr>
          <a:xfrm>
            <a:off x="999241" y="263951"/>
            <a:ext cx="7084244" cy="1352746"/>
          </a:xfrm>
          <a:prstGeom prst="wedgeRoundRectCallout">
            <a:avLst>
              <a:gd name="adj1" fmla="val -36402"/>
              <a:gd name="adj2" fmla="val 69469"/>
              <a:gd name="adj3" fmla="val 16667"/>
            </a:avLst>
          </a:prstGeom>
          <a:noFill/>
          <a:ln>
            <a:solidFill>
              <a:srgbClr val="00E9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E9FF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변수명하고 글자하고 헷갈리게 하지 않기 위해서</a:t>
            </a:r>
            <a:endParaRPr lang="en-US" altLang="ko-KR" dirty="0">
              <a:solidFill>
                <a:srgbClr val="00E9FF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algn="ctr"/>
            <a:r>
              <a:rPr lang="ko-KR" altLang="en-US" dirty="0">
                <a:solidFill>
                  <a:srgbClr val="00E9FF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글자의 경우는 </a:t>
            </a:r>
            <a:r>
              <a:rPr lang="en-US" altLang="ko-KR" dirty="0">
                <a:solidFill>
                  <a:srgbClr val="00E9FF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“”</a:t>
            </a:r>
            <a:r>
              <a:rPr lang="ko-KR" altLang="en-US" dirty="0">
                <a:solidFill>
                  <a:srgbClr val="00E9FF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이나 </a:t>
            </a:r>
            <a:r>
              <a:rPr lang="en-US" altLang="ko-KR" dirty="0">
                <a:solidFill>
                  <a:srgbClr val="00E9FF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‘’</a:t>
            </a:r>
            <a:r>
              <a:rPr lang="ko-KR" altLang="en-US" dirty="0">
                <a:solidFill>
                  <a:srgbClr val="00E9FF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안에 넣어야겠다</a:t>
            </a:r>
          </a:p>
        </p:txBody>
      </p:sp>
    </p:spTree>
    <p:extLst>
      <p:ext uri="{BB962C8B-B14F-4D97-AF65-F5344CB8AC3E}">
        <p14:creationId xmlns:p14="http://schemas.microsoft.com/office/powerpoint/2010/main" val="29904084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76BAA-4537-3A89-FF5B-59ADDA3EA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972" y="1696339"/>
            <a:ext cx="2011071" cy="1433359"/>
          </a:xfrm>
        </p:spPr>
        <p:txBody>
          <a:bodyPr/>
          <a:lstStyle/>
          <a:p>
            <a:r>
              <a:rPr lang="en-US" altLang="ko-KR" sz="10000" dirty="0">
                <a:solidFill>
                  <a:srgbClr val="00E9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</a:t>
            </a:r>
            <a:endParaRPr lang="ko-KR" altLang="en-US" sz="10000" dirty="0">
              <a:solidFill>
                <a:srgbClr val="00E9FF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5" name="그래픽 4" descr="컴퓨터 윤곽선">
            <a:extLst>
              <a:ext uri="{FF2B5EF4-FFF2-40B4-BE49-F238E27FC236}">
                <a16:creationId xmlns:a16="http://schemas.microsoft.com/office/drawing/2014/main" id="{358C9FB4-F5B0-2F00-6039-3BA1D591D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9180" y="1544228"/>
            <a:ext cx="2205872" cy="2205872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6" name="말풍선: 모서리가 둥근 사각형 5">
            <a:extLst>
              <a:ext uri="{FF2B5EF4-FFF2-40B4-BE49-F238E27FC236}">
                <a16:creationId xmlns:a16="http://schemas.microsoft.com/office/drawing/2014/main" id="{C654820D-F9D2-3EA9-205D-516BEBEC1578}"/>
              </a:ext>
            </a:extLst>
          </p:cNvPr>
          <p:cNvSpPr/>
          <p:nvPr/>
        </p:nvSpPr>
        <p:spPr>
          <a:xfrm>
            <a:off x="999241" y="263951"/>
            <a:ext cx="7084244" cy="1352746"/>
          </a:xfrm>
          <a:prstGeom prst="wedgeRoundRectCallout">
            <a:avLst>
              <a:gd name="adj1" fmla="val -36402"/>
              <a:gd name="adj2" fmla="val 69469"/>
              <a:gd name="adj3" fmla="val 16667"/>
            </a:avLst>
          </a:prstGeom>
          <a:noFill/>
          <a:ln>
            <a:solidFill>
              <a:srgbClr val="00E9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E9FF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이 </a:t>
            </a:r>
            <a:r>
              <a:rPr lang="en-US" altLang="ko-KR" dirty="0">
                <a:solidFill>
                  <a:srgbClr val="00E9FF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</a:t>
            </a:r>
            <a:r>
              <a:rPr lang="ko-KR" altLang="en-US" dirty="0">
                <a:solidFill>
                  <a:srgbClr val="00E9FF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는 </a:t>
            </a:r>
            <a:r>
              <a:rPr lang="en-US" altLang="ko-KR" dirty="0">
                <a:solidFill>
                  <a:srgbClr val="00E9FF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“”</a:t>
            </a:r>
            <a:r>
              <a:rPr lang="ko-KR" altLang="en-US" dirty="0">
                <a:solidFill>
                  <a:srgbClr val="00E9FF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이나 </a:t>
            </a:r>
            <a:r>
              <a:rPr lang="en-US" altLang="ko-KR" dirty="0">
                <a:solidFill>
                  <a:srgbClr val="00E9FF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‘’</a:t>
            </a:r>
            <a:r>
              <a:rPr lang="ko-KR" altLang="en-US" dirty="0">
                <a:solidFill>
                  <a:srgbClr val="00E9FF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안에 없으니 </a:t>
            </a:r>
            <a:r>
              <a:rPr lang="ko-KR" altLang="en-US" dirty="0" err="1">
                <a:solidFill>
                  <a:srgbClr val="00E9FF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변수명이겠구나</a:t>
            </a:r>
            <a:r>
              <a:rPr lang="en-US" altLang="ko-KR" dirty="0">
                <a:solidFill>
                  <a:srgbClr val="00E9FF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?</a:t>
            </a:r>
            <a:endParaRPr lang="ko-KR" altLang="en-US" dirty="0">
              <a:solidFill>
                <a:srgbClr val="00E9FF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9329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1144AF7-327D-3E85-3373-370AFC342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90E2069-1522-0F66-E44C-8B69AA15CC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39" t="14334" r="1938" b="7051"/>
          <a:stretch/>
        </p:blipFill>
        <p:spPr bwMode="auto">
          <a:xfrm>
            <a:off x="3004768" y="581892"/>
            <a:ext cx="3134413" cy="397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C03D238-3745-71BC-9414-708CFB098DC7}"/>
              </a:ext>
            </a:extLst>
          </p:cNvPr>
          <p:cNvSpPr/>
          <p:nvPr/>
        </p:nvSpPr>
        <p:spPr>
          <a:xfrm>
            <a:off x="3379508" y="1663830"/>
            <a:ext cx="2422689" cy="494907"/>
          </a:xfrm>
          <a:prstGeom prst="rect">
            <a:avLst/>
          </a:prstGeom>
          <a:noFill/>
          <a:ln>
            <a:solidFill>
              <a:srgbClr val="00E9FF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4119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9" name="Google Shape;2649;p41"/>
          <p:cNvSpPr txBox="1">
            <a:spLocks noGrp="1"/>
          </p:cNvSpPr>
          <p:nvPr>
            <p:ph type="title"/>
          </p:nvPr>
        </p:nvSpPr>
        <p:spPr>
          <a:xfrm>
            <a:off x="713225" y="23326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문자열 안에 변수 넣기</a:t>
            </a:r>
            <a:endParaRPr dirty="0">
              <a:solidFill>
                <a:srgbClr val="00E9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5456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9" name="Google Shape;2649;p41"/>
          <p:cNvSpPr txBox="1">
            <a:spLocks noGrp="1"/>
          </p:cNvSpPr>
          <p:nvPr>
            <p:ph type="title"/>
          </p:nvPr>
        </p:nvSpPr>
        <p:spPr>
          <a:xfrm>
            <a:off x="713225" y="23326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f”</a:t>
            </a:r>
            <a:r>
              <a:rPr lang="ko-KR" altLang="en-US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글자 </a:t>
            </a:r>
            <a:r>
              <a:rPr lang="en-US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{</a:t>
            </a:r>
            <a:r>
              <a:rPr lang="ko-KR" altLang="en-US" dirty="0" err="1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변수명</a:t>
            </a:r>
            <a:r>
              <a:rPr lang="en-US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} </a:t>
            </a:r>
            <a:r>
              <a:rPr lang="ko-KR" altLang="en-US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글자</a:t>
            </a:r>
            <a:r>
              <a:rPr lang="en-US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”</a:t>
            </a:r>
            <a:endParaRPr dirty="0">
              <a:solidFill>
                <a:srgbClr val="00E9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0135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9" name="Google Shape;2649;p41"/>
          <p:cNvSpPr txBox="1">
            <a:spLocks noGrp="1"/>
          </p:cNvSpPr>
          <p:nvPr>
            <p:ph type="title"/>
          </p:nvPr>
        </p:nvSpPr>
        <p:spPr>
          <a:xfrm>
            <a:off x="713225" y="23326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인사봇을</a:t>
            </a:r>
            <a:r>
              <a:rPr lang="ko-KR" altLang="en-US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만들어 보자</a:t>
            </a:r>
            <a:endParaRPr dirty="0">
              <a:solidFill>
                <a:srgbClr val="00E9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36467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5" name="Google Shape;2695;p44"/>
          <p:cNvGrpSpPr/>
          <p:nvPr/>
        </p:nvGrpSpPr>
        <p:grpSpPr>
          <a:xfrm>
            <a:off x="4005089" y="1068761"/>
            <a:ext cx="1133821" cy="1133821"/>
            <a:chOff x="851175" y="1582401"/>
            <a:chExt cx="964872" cy="964872"/>
          </a:xfrm>
        </p:grpSpPr>
        <p:sp>
          <p:nvSpPr>
            <p:cNvPr id="2696" name="Google Shape;2696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8" name="Google Shape;2698;p44"/>
          <p:cNvSpPr txBox="1">
            <a:spLocks noGrp="1"/>
          </p:cNvSpPr>
          <p:nvPr>
            <p:ph type="title"/>
          </p:nvPr>
        </p:nvSpPr>
        <p:spPr>
          <a:xfrm>
            <a:off x="1233042" y="2428343"/>
            <a:ext cx="6677891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00E9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boolean</a:t>
            </a:r>
            <a:endParaRPr dirty="0">
              <a:solidFill>
                <a:srgbClr val="00E9FF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700" name="Google Shape;2700;p44"/>
          <p:cNvSpPr txBox="1">
            <a:spLocks noGrp="1"/>
          </p:cNvSpPr>
          <p:nvPr>
            <p:ph type="title" idx="2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cxnSp>
        <p:nvCxnSpPr>
          <p:cNvPr id="2701" name="Google Shape;2701;p44"/>
          <p:cNvCxnSpPr/>
          <p:nvPr/>
        </p:nvCxnSpPr>
        <p:spPr>
          <a:xfrm rot="10800000" flipH="1">
            <a:off x="2493738" y="3309720"/>
            <a:ext cx="4156500" cy="13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2702" name="Google Shape;2702;p44"/>
          <p:cNvSpPr/>
          <p:nvPr/>
        </p:nvSpPr>
        <p:spPr>
          <a:xfrm>
            <a:off x="23584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44"/>
          <p:cNvSpPr/>
          <p:nvPr/>
        </p:nvSpPr>
        <p:spPr>
          <a:xfrm>
            <a:off x="66502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04" name="Google Shape;2704;p44"/>
          <p:cNvCxnSpPr>
            <a:stCxn id="2702" idx="6"/>
            <a:endCxn id="2703" idx="2"/>
          </p:cNvCxnSpPr>
          <p:nvPr/>
        </p:nvCxnSpPr>
        <p:spPr>
          <a:xfrm>
            <a:off x="2493738" y="3316470"/>
            <a:ext cx="4156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EC8D2E8E-5467-A1EA-DDF3-E4DD196C24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9769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9" name="Google Shape;2649;p41"/>
          <p:cNvSpPr txBox="1">
            <a:spLocks noGrp="1"/>
          </p:cNvSpPr>
          <p:nvPr>
            <p:ph type="title"/>
          </p:nvPr>
        </p:nvSpPr>
        <p:spPr>
          <a:xfrm>
            <a:off x="713225" y="23326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True</a:t>
            </a:r>
            <a:r>
              <a:rPr lang="ko-KR" altLang="en-US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와 </a:t>
            </a:r>
            <a:r>
              <a:rPr lang="en-US" altLang="ko-KR" dirty="0" err="1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Fasle</a:t>
            </a:r>
            <a:r>
              <a:rPr lang="ko-KR" altLang="en-US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만 있는 변수</a:t>
            </a:r>
            <a:endParaRPr dirty="0">
              <a:solidFill>
                <a:srgbClr val="00E9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3642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" name="Google Shape;2709;p45"/>
          <p:cNvSpPr txBox="1">
            <a:spLocks noGrp="1"/>
          </p:cNvSpPr>
          <p:nvPr>
            <p:ph type="title"/>
          </p:nvPr>
        </p:nvSpPr>
        <p:spPr>
          <a:xfrm>
            <a:off x="2344500" y="2257650"/>
            <a:ext cx="4455000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E9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변수란</a:t>
            </a:r>
            <a:r>
              <a:rPr lang="en-US" altLang="ko-KR" dirty="0">
                <a:solidFill>
                  <a:srgbClr val="00E9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?</a:t>
            </a:r>
            <a:endParaRPr dirty="0">
              <a:solidFill>
                <a:srgbClr val="00E9FF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4F69B-CDC5-30F0-C39F-67334784C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539524"/>
            <a:ext cx="7717500" cy="659475"/>
          </a:xfrm>
        </p:spPr>
        <p:txBody>
          <a:bodyPr/>
          <a:lstStyle/>
          <a:p>
            <a:pPr algn="l"/>
            <a:r>
              <a:rPr lang="ko-KR" altLang="en-US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연산자 종류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2E0A79B-F511-2780-A430-1EBB2C9426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324800"/>
              </p:ext>
            </p:extLst>
          </p:nvPr>
        </p:nvGraphicFramePr>
        <p:xfrm>
          <a:off x="1462700" y="1398496"/>
          <a:ext cx="6096000" cy="3444240"/>
        </p:xfrm>
        <a:graphic>
          <a:graphicData uri="http://schemas.openxmlformats.org/drawingml/2006/table">
            <a:tbl>
              <a:tblPr firstRow="1" bandRow="1">
                <a:tableStyleId>{DD2D3543-6070-4506-A938-3DC614833417}</a:tableStyleId>
              </a:tblPr>
              <a:tblGrid>
                <a:gridCol w="1242792">
                  <a:extLst>
                    <a:ext uri="{9D8B030D-6E8A-4147-A177-3AD203B41FA5}">
                      <a16:colId xmlns:a16="http://schemas.microsoft.com/office/drawing/2014/main" val="2926977433"/>
                    </a:ext>
                  </a:extLst>
                </a:gridCol>
                <a:gridCol w="2121032">
                  <a:extLst>
                    <a:ext uri="{9D8B030D-6E8A-4147-A177-3AD203B41FA5}">
                      <a16:colId xmlns:a16="http://schemas.microsoft.com/office/drawing/2014/main" val="3275345708"/>
                    </a:ext>
                  </a:extLst>
                </a:gridCol>
                <a:gridCol w="1716176">
                  <a:extLst>
                    <a:ext uri="{9D8B030D-6E8A-4147-A177-3AD203B41FA5}">
                      <a16:colId xmlns:a16="http://schemas.microsoft.com/office/drawing/2014/main" val="183557328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17421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accent1"/>
                          </a:solidFill>
                          <a:effectLst>
                            <a:glow rad="1397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기호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accent1"/>
                          </a:solidFill>
                          <a:effectLst>
                            <a:glow rad="1397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의미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accent1"/>
                          </a:solidFill>
                          <a:effectLst>
                            <a:glow rad="1397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예시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accent1"/>
                          </a:solidFill>
                          <a:effectLst>
                            <a:glow rad="1397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423381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==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같다</a:t>
                      </a:r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(=</a:t>
                      </a:r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은</a:t>
                      </a:r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대입이다</a:t>
                      </a:r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1+1==2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True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842499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!=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다르다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1-2!=2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True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7564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&gt;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크다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1&gt;2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False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1792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&gt;=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크거나 같다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1&gt;=1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True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1848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&lt;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작다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2&lt;3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True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9408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&lt;=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작거나 같다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10&lt;=1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False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018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and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그리고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True and False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False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839277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or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또는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True or False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True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326412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not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반대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not True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False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3770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45924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9" name="Google Shape;2649;p41"/>
          <p:cNvSpPr txBox="1">
            <a:spLocks noGrp="1"/>
          </p:cNvSpPr>
          <p:nvPr>
            <p:ph type="title"/>
          </p:nvPr>
        </p:nvSpPr>
        <p:spPr>
          <a:xfrm>
            <a:off x="713250" y="23326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이걸 왜 씀</a:t>
            </a:r>
            <a:r>
              <a:rPr lang="en-US" altLang="ko-KR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?</a:t>
            </a:r>
            <a:endParaRPr dirty="0">
              <a:solidFill>
                <a:srgbClr val="00E9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08393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5" name="Google Shape;2695;p44"/>
          <p:cNvGrpSpPr/>
          <p:nvPr/>
        </p:nvGrpSpPr>
        <p:grpSpPr>
          <a:xfrm>
            <a:off x="4005089" y="1068761"/>
            <a:ext cx="1133821" cy="1133821"/>
            <a:chOff x="851175" y="1582401"/>
            <a:chExt cx="964872" cy="964872"/>
          </a:xfrm>
        </p:grpSpPr>
        <p:sp>
          <p:nvSpPr>
            <p:cNvPr id="2696" name="Google Shape;2696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8" name="Google Shape;2698;p44"/>
          <p:cNvSpPr txBox="1">
            <a:spLocks noGrp="1"/>
          </p:cNvSpPr>
          <p:nvPr>
            <p:ph type="title"/>
          </p:nvPr>
        </p:nvSpPr>
        <p:spPr>
          <a:xfrm>
            <a:off x="1233042" y="2428343"/>
            <a:ext cx="6677891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E9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if</a:t>
            </a:r>
            <a:endParaRPr dirty="0">
              <a:solidFill>
                <a:srgbClr val="00E9FF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700" name="Google Shape;2700;p44"/>
          <p:cNvSpPr txBox="1">
            <a:spLocks noGrp="1"/>
          </p:cNvSpPr>
          <p:nvPr>
            <p:ph type="title" idx="2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cxnSp>
        <p:nvCxnSpPr>
          <p:cNvPr id="2701" name="Google Shape;2701;p44"/>
          <p:cNvCxnSpPr/>
          <p:nvPr/>
        </p:nvCxnSpPr>
        <p:spPr>
          <a:xfrm rot="10800000" flipH="1">
            <a:off x="2493738" y="3309720"/>
            <a:ext cx="4156500" cy="13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2702" name="Google Shape;2702;p44"/>
          <p:cNvSpPr/>
          <p:nvPr/>
        </p:nvSpPr>
        <p:spPr>
          <a:xfrm>
            <a:off x="23584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44"/>
          <p:cNvSpPr/>
          <p:nvPr/>
        </p:nvSpPr>
        <p:spPr>
          <a:xfrm>
            <a:off x="66502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04" name="Google Shape;2704;p44"/>
          <p:cNvCxnSpPr>
            <a:stCxn id="2702" idx="6"/>
            <a:endCxn id="2703" idx="2"/>
          </p:cNvCxnSpPr>
          <p:nvPr/>
        </p:nvCxnSpPr>
        <p:spPr>
          <a:xfrm>
            <a:off x="2493738" y="3316470"/>
            <a:ext cx="4156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EC8D2E8E-5467-A1EA-DDF3-E4DD196C24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498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9" name="Google Shape;2649;p41"/>
          <p:cNvSpPr txBox="1">
            <a:spLocks noGrp="1"/>
          </p:cNvSpPr>
          <p:nvPr>
            <p:ph type="title"/>
          </p:nvPr>
        </p:nvSpPr>
        <p:spPr>
          <a:xfrm>
            <a:off x="713225" y="23326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if</a:t>
            </a:r>
            <a:r>
              <a:rPr lang="ko-KR" altLang="en-US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란</a:t>
            </a:r>
            <a:r>
              <a:rPr lang="en-US" altLang="ko-KR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?</a:t>
            </a:r>
            <a:endParaRPr dirty="0">
              <a:solidFill>
                <a:srgbClr val="00E9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80077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9" name="Google Shape;2649;p41"/>
          <p:cNvSpPr txBox="1">
            <a:spLocks noGrp="1"/>
          </p:cNvSpPr>
          <p:nvPr>
            <p:ph type="title"/>
          </p:nvPr>
        </p:nvSpPr>
        <p:spPr>
          <a:xfrm>
            <a:off x="713225" y="23326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조건에 따라서 </a:t>
            </a:r>
            <a:r>
              <a:rPr lang="ko-KR" altLang="en-US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실행 </a:t>
            </a:r>
            <a:r>
              <a:rPr lang="ko-KR" altLang="en-US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하</a:t>
            </a:r>
            <a:r>
              <a:rPr lang="ko-KR" altLang="en-US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는거</a:t>
            </a:r>
            <a:endParaRPr dirty="0">
              <a:solidFill>
                <a:srgbClr val="00E9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08914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모두의 인공지능 기초 수학: UNIT 01 변수와 수식">
            <a:extLst>
              <a:ext uri="{FF2B5EF4-FFF2-40B4-BE49-F238E27FC236}">
                <a16:creationId xmlns:a16="http://schemas.microsoft.com/office/drawing/2014/main" id="{75CE3045-5E1A-1BB6-1304-937950CFD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38125"/>
            <a:ext cx="5715000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곱하기 기호 3">
            <a:extLst>
              <a:ext uri="{FF2B5EF4-FFF2-40B4-BE49-F238E27FC236}">
                <a16:creationId xmlns:a16="http://schemas.microsoft.com/office/drawing/2014/main" id="{4B93C9DC-B117-564E-9662-42FF9048F20B}"/>
              </a:ext>
            </a:extLst>
          </p:cNvPr>
          <p:cNvSpPr/>
          <p:nvPr/>
        </p:nvSpPr>
        <p:spPr>
          <a:xfrm>
            <a:off x="1714500" y="-285750"/>
            <a:ext cx="5715000" cy="5715000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86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" name="Google Shape;2709;p45"/>
          <p:cNvSpPr txBox="1">
            <a:spLocks noGrp="1"/>
          </p:cNvSpPr>
          <p:nvPr>
            <p:ph type="title"/>
          </p:nvPr>
        </p:nvSpPr>
        <p:spPr>
          <a:xfrm>
            <a:off x="1238237" y="2257650"/>
            <a:ext cx="6667525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solidFill>
                  <a:srgbClr val="00E9FF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값을 담는 공간</a:t>
            </a:r>
            <a:endParaRPr sz="3600" dirty="0">
              <a:solidFill>
                <a:srgbClr val="00E9FF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4174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9" name="Google Shape;2649;p41"/>
          <p:cNvSpPr txBox="1">
            <a:spLocks noGrp="1"/>
          </p:cNvSpPr>
          <p:nvPr>
            <p:ph type="title"/>
          </p:nvPr>
        </p:nvSpPr>
        <p:spPr>
          <a:xfrm>
            <a:off x="713225" y="23326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숫자형 변수</a:t>
            </a:r>
            <a:endParaRPr dirty="0">
              <a:solidFill>
                <a:srgbClr val="00E9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5617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4F69B-CDC5-30F0-C39F-67334784C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539524"/>
            <a:ext cx="7717500" cy="659475"/>
          </a:xfrm>
        </p:spPr>
        <p:txBody>
          <a:bodyPr/>
          <a:lstStyle/>
          <a:p>
            <a:pPr algn="l"/>
            <a:r>
              <a:rPr lang="ko-KR" altLang="en-US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연산자 종류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2E0A79B-F511-2780-A430-1EBB2C9426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107119"/>
              </p:ext>
            </p:extLst>
          </p:nvPr>
        </p:nvGraphicFramePr>
        <p:xfrm>
          <a:off x="1523975" y="1473004"/>
          <a:ext cx="6096000" cy="3205480"/>
        </p:xfrm>
        <a:graphic>
          <a:graphicData uri="http://schemas.openxmlformats.org/drawingml/2006/table">
            <a:tbl>
              <a:tblPr firstRow="1" bandRow="1">
                <a:tableStyleId>{DD2D3543-6070-4506-A938-3DC614833417}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92697743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2753457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accent1"/>
                          </a:solidFill>
                          <a:effectLst>
                            <a:glow rad="1397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기호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accent1"/>
                          </a:solidFill>
                          <a:effectLst>
                            <a:glow rad="1397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의미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423381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=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842499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+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더하기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7564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-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빼기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1792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*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곱하기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1848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/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나누기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9408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//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몫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018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**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제곱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8392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%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나머지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3264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2839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9" name="Google Shape;2649;p41"/>
          <p:cNvSpPr txBox="1">
            <a:spLocks noGrp="1"/>
          </p:cNvSpPr>
          <p:nvPr>
            <p:ph type="title"/>
          </p:nvPr>
        </p:nvSpPr>
        <p:spPr>
          <a:xfrm>
            <a:off x="713225" y="23326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숫자형 변수는 주로 레벨</a:t>
            </a:r>
            <a:r>
              <a:rPr lang="en-US" altLang="ko-KR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, </a:t>
            </a:r>
            <a:r>
              <a:rPr lang="ko-KR" altLang="en-US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능력치에 쓴다</a:t>
            </a:r>
            <a:endParaRPr dirty="0">
              <a:solidFill>
                <a:srgbClr val="00E9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9013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4F69B-CDC5-30F0-C39F-67334784C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539524"/>
            <a:ext cx="7717500" cy="659475"/>
          </a:xfrm>
        </p:spPr>
        <p:txBody>
          <a:bodyPr/>
          <a:lstStyle/>
          <a:p>
            <a:pPr algn="l"/>
            <a:r>
              <a:rPr lang="ko-KR" altLang="en-US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형 변환 방법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2E0A79B-F511-2780-A430-1EBB2C9426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299707"/>
              </p:ext>
            </p:extLst>
          </p:nvPr>
        </p:nvGraphicFramePr>
        <p:xfrm>
          <a:off x="1524000" y="1812370"/>
          <a:ext cx="6096000" cy="1219200"/>
        </p:xfrm>
        <a:graphic>
          <a:graphicData uri="http://schemas.openxmlformats.org/drawingml/2006/table">
            <a:tbl>
              <a:tblPr firstRow="1" bandRow="1">
                <a:tableStyleId>{DD2D3543-6070-4506-A938-3DC614833417}</a:tableStyleId>
              </a:tblPr>
              <a:tblGrid>
                <a:gridCol w="2303282">
                  <a:extLst>
                    <a:ext uri="{9D8B030D-6E8A-4147-A177-3AD203B41FA5}">
                      <a16:colId xmlns:a16="http://schemas.microsoft.com/office/drawing/2014/main" val="2926977433"/>
                    </a:ext>
                  </a:extLst>
                </a:gridCol>
                <a:gridCol w="3792718">
                  <a:extLst>
                    <a:ext uri="{9D8B030D-6E8A-4147-A177-3AD203B41FA5}">
                      <a16:colId xmlns:a16="http://schemas.microsoft.com/office/drawing/2014/main" val="3275345708"/>
                    </a:ext>
                  </a:extLst>
                </a:gridCol>
              </a:tblGrid>
              <a:tr h="2171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accent1"/>
                          </a:solidFill>
                          <a:effectLst>
                            <a:glow rad="1397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방법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accent1"/>
                          </a:solidFill>
                          <a:effectLst>
                            <a:glow rad="1397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의미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4233811"/>
                  </a:ext>
                </a:extLst>
              </a:tr>
              <a:tr h="1802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int(</a:t>
                      </a:r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글자</a:t>
                      </a:r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혹은 소수</a:t>
                      </a:r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소수가 없는 숫자로 변환</a:t>
                      </a:r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소수점 버림</a:t>
                      </a:r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8424996"/>
                  </a:ext>
                </a:extLst>
              </a:tr>
              <a:tr h="1802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accent1"/>
                          </a:solidFill>
                        </a:rPr>
                        <a:t>flaot</a:t>
                      </a:r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글자</a:t>
                      </a:r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숫자로 변환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7564704"/>
                  </a:ext>
                </a:extLst>
              </a:tr>
              <a:tr h="243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str(</a:t>
                      </a:r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숫자</a:t>
                      </a:r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글자로 변환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1792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447810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 Science &amp; Mathematics Major For College: Computer Science &amp; Programming by Slidesgo">
  <a:themeElements>
    <a:clrScheme name="Simple Light">
      <a:dk1>
        <a:srgbClr val="000304"/>
      </a:dk1>
      <a:lt1>
        <a:srgbClr val="FFFFFF"/>
      </a:lt1>
      <a:dk2>
        <a:srgbClr val="00A4FF"/>
      </a:dk2>
      <a:lt2>
        <a:srgbClr val="E63B00"/>
      </a:lt2>
      <a:accent1>
        <a:srgbClr val="00E9FF"/>
      </a:accent1>
      <a:accent2>
        <a:srgbClr val="FFFFFF"/>
      </a:accent2>
      <a:accent3>
        <a:srgbClr val="91A7A8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437</Words>
  <Application>Microsoft Office PowerPoint</Application>
  <PresentationFormat>화면 슬라이드 쇼(16:9)</PresentationFormat>
  <Paragraphs>126</Paragraphs>
  <Slides>34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8" baseType="lpstr">
      <vt:lpstr>Source Sans Pro</vt:lpstr>
      <vt:lpstr>Arial</vt:lpstr>
      <vt:lpstr>Play</vt:lpstr>
      <vt:lpstr>Computer Science &amp; Mathematics Major For College: Computer Science &amp; Programming by Slidesgo</vt:lpstr>
      <vt:lpstr>파이썬 기초</vt:lpstr>
      <vt:lpstr>복습</vt:lpstr>
      <vt:lpstr>변수란?</vt:lpstr>
      <vt:lpstr>PowerPoint 프레젠테이션</vt:lpstr>
      <vt:lpstr>값을 담는 공간</vt:lpstr>
      <vt:lpstr>숫자형 변수</vt:lpstr>
      <vt:lpstr>연산자 종류</vt:lpstr>
      <vt:lpstr>숫자형 변수는 주로 레벨, 능력치에 쓴다</vt:lpstr>
      <vt:lpstr>형 변환 방법</vt:lpstr>
      <vt:lpstr>할당연산자</vt:lpstr>
      <vt:lpstr>할당연산자란?</vt:lpstr>
      <vt:lpstr>num=num+1</vt:lpstr>
      <vt:lpstr>귀찮다</vt:lpstr>
      <vt:lpstr>num+=1(num=num+1이랑 같은거)</vt:lpstr>
      <vt:lpstr>할당 연산자 종류</vt:lpstr>
      <vt:lpstr>문자열기초</vt:lpstr>
      <vt:lpstr>문자열이란?</vt:lpstr>
      <vt:lpstr>문자열이란?</vt:lpstr>
      <vt:lpstr>글자</vt:lpstr>
      <vt:lpstr>글자는 “”(‘’)안에 넣어야 한다</vt:lpstr>
      <vt:lpstr>a</vt:lpstr>
      <vt:lpstr>a</vt:lpstr>
      <vt:lpstr>a</vt:lpstr>
      <vt:lpstr>PowerPoint 프레젠테이션</vt:lpstr>
      <vt:lpstr>문자열 안에 변수 넣기</vt:lpstr>
      <vt:lpstr>f”글자 {변수명} 글자”</vt:lpstr>
      <vt:lpstr>인사봇을 만들어 보자</vt:lpstr>
      <vt:lpstr>boolean</vt:lpstr>
      <vt:lpstr>True와 Fasle만 있는 변수</vt:lpstr>
      <vt:lpstr>연산자 종류</vt:lpstr>
      <vt:lpstr>이걸 왜 씀?</vt:lpstr>
      <vt:lpstr>if</vt:lpstr>
      <vt:lpstr>if란?</vt:lpstr>
      <vt:lpstr>조건에 따라서 실행 하는거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안영진</dc:creator>
  <cp:lastModifiedBy>안영진</cp:lastModifiedBy>
  <cp:revision>10</cp:revision>
  <dcterms:modified xsi:type="dcterms:W3CDTF">2024-08-04T05:18:23Z</dcterms:modified>
</cp:coreProperties>
</file>