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7.png"/><Relationship Id="rId8" Type="http://schemas.openxmlformats.org/officeDocument/2006/relationships/image" Target="../media/image23.png"/><Relationship Id="rId9" Type="http://schemas.openxmlformats.org/officeDocument/2006/relationships/image" Target="../media/image2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docker.com" TargetMode="Externa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oo.gl/rZTnVn" TargetMode="Externa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://download.somewhere.com/img.zip" TargetMode="External"/><Relationship Id="rId5" Type="http://schemas.openxmlformats.org/officeDocument/2006/relationships/hyperlink" Target="http://download.somewhere.com/handouts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docker.com" TargetMode="External"/><Relationship Id="rId3" Type="http://schemas.openxmlformats.org/officeDocument/2006/relationships/hyperlink" Target="https://docs.docker.com" TargetMode="External"/><Relationship Id="rId4" Type="http://schemas.openxmlformats.org/officeDocument/2006/relationships/hyperlink" Target="https://goo.gl/vnVJGT" TargetMode="External"/><Relationship Id="rId5" Type="http://schemas.openxmlformats.org/officeDocument/2006/relationships/hyperlink" Target="https://goo.gl/pbfSjq" TargetMode="External"/><Relationship Id="rId6" Type="http://schemas.openxmlformats.org/officeDocument/2006/relationships/hyperlink" Target="https://goo.gl/F5ZTQS" TargetMode="External"/><Relationship Id="rId7" Type="http://schemas.openxmlformats.org/officeDocument/2006/relationships/hyperlink" Target="https://github.com/docker/docker" TargetMode="External"/><Relationship Id="rId8" Type="http://schemas.openxmlformats.org/officeDocument/2006/relationships/hyperlink" Target="https://github.com/docker" TargetMode="External"/><Relationship Id="rId9" Type="http://schemas.openxmlformats.org/officeDocument/2006/relationships/hyperlink" Target="http://amzn.to/2aYflh5" TargetMode="External"/><Relationship Id="rId10" Type="http://schemas.openxmlformats.org/officeDocument/2006/relationships/hyperlink" Target="http://amzn.to/2aYeBIC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2679700"/>
            <a:ext cx="10464800" cy="3916115"/>
          </a:xfrm>
          <a:prstGeom prst="rect">
            <a:avLst/>
          </a:prstGeom>
        </p:spPr>
        <p:txBody>
          <a:bodyPr/>
          <a:lstStyle/>
          <a:p>
            <a:pPr/>
            <a:r>
              <a:t>Introduction to </a:t>
            </a:r>
            <a:br/>
            <a:r>
              <a:t>Container &amp;</a:t>
            </a:r>
          </a:p>
          <a:p>
            <a:pPr/>
            <a:r>
              <a:t>Docker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</a:t>
            </a:r>
          </a:p>
        </p:txBody>
      </p:sp>
      <p:pic>
        <p:nvPicPr>
          <p:cNvPr id="205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8119" y="7837140"/>
            <a:ext cx="7688561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06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8119" y="6871940"/>
            <a:ext cx="7688561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07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8119" y="5906740"/>
            <a:ext cx="7688561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08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38080" y="4702224"/>
            <a:ext cx="2528640" cy="1136552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09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28880" y="4702224"/>
            <a:ext cx="2528640" cy="1136552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10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47280" y="4702224"/>
            <a:ext cx="2528640" cy="1136552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grpSp>
        <p:nvGrpSpPr>
          <p:cNvPr id="217" name="Group 217"/>
          <p:cNvGrpSpPr/>
          <p:nvPr/>
        </p:nvGrpSpPr>
        <p:grpSpPr>
          <a:xfrm>
            <a:off x="2647280" y="2771824"/>
            <a:ext cx="7710240" cy="1862436"/>
            <a:chOff x="-63500" y="-63500"/>
            <a:chExt cx="7710239" cy="1862435"/>
          </a:xfrm>
        </p:grpSpPr>
        <p:pic>
          <p:nvPicPr>
            <p:cNvPr id="211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63500" y="901700"/>
              <a:ext cx="2528640" cy="897236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12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63500" y="-63500"/>
              <a:ext cx="2528640" cy="897236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13" name="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527300" y="901700"/>
              <a:ext cx="2528640" cy="897236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14" name="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527300" y="-63500"/>
              <a:ext cx="2528640" cy="897236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15" name="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118100" y="901700"/>
              <a:ext cx="2528640" cy="897236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216" name="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118100" y="-63500"/>
              <a:ext cx="2528640" cy="897236"/>
            </a:xfrm>
            <a:prstGeom prst="rect">
              <a:avLst/>
            </a:prstGeom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218" name="Shape 21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500" fill="hold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xit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xit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withEffect" presetSubtype="0" presetID="-1" grpId="4" accel="50000" decel="50000" fill="hold">
                                  <p:stCondLst>
                                    <p:cond delay="1000"/>
                                  </p:stCondLst>
                                  <p:childTnLst>
                                    <p:animMotion path="M 0.000000 0.000000 L 0.000046 -0.064982" origin="layout" pathEditMode="relative">
                                      <p:cBhvr>
                                        <p:cTn id="1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679 -0.065989" origin="layout" pathEditMode="relative">
                                      <p:cBhvr>
                                        <p:cTn id="1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59 -0.059230" origin="layout" pathEditMode="relative">
                                      <p:cBhvr>
                                        <p:cTn id="22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24 0.060903" origin="layout" pathEditMode="relative">
                                      <p:cBhvr>
                                        <p:cTn id="25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2"/>
      <p:bldP build="whole" bldLvl="1" animBg="1" rev="0" advAuto="0" spid="210" grpId="1"/>
      <p:bldP build="whole" bldLvl="1" animBg="1" rev="0" advAuto="0" spid="209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</a:t>
            </a:r>
          </a:p>
        </p:txBody>
      </p:sp>
      <p:pic>
        <p:nvPicPr>
          <p:cNvPr id="221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8119" y="7227540"/>
            <a:ext cx="7688561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22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8119" y="6262340"/>
            <a:ext cx="7688561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23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8119" y="5297140"/>
            <a:ext cx="7688561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24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47280" y="4295452"/>
            <a:ext cx="252864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25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47280" y="3330252"/>
            <a:ext cx="252864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26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38080" y="4295452"/>
            <a:ext cx="511820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27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38080" y="3330252"/>
            <a:ext cx="252864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28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28880" y="3330252"/>
            <a:ext cx="252864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229" name="Shape 22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Components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xfrm>
            <a:off x="1830734" y="2495550"/>
            <a:ext cx="10520016" cy="6286500"/>
          </a:xfrm>
          <a:prstGeom prst="rect">
            <a:avLst/>
          </a:prstGeom>
        </p:spPr>
        <p:txBody>
          <a:bodyPr/>
          <a:lstStyle/>
          <a:p>
            <a:pPr marL="0" indent="0" defTabSz="362204">
              <a:lnSpc>
                <a:spcPct val="90000"/>
              </a:lnSpc>
              <a:spcBef>
                <a:spcPts val="2600"/>
              </a:spcBef>
              <a:buSzTx/>
              <a:buNone/>
              <a:defRPr sz="2232"/>
            </a:pPr>
            <a:r>
              <a:t>Docker Engine :- </a:t>
            </a:r>
            <a:br/>
            <a:r>
              <a:rPr sz="1736"/>
              <a:t>Create Docker images and run Docker containers. </a:t>
            </a:r>
            <a:br>
              <a:rPr sz="1736"/>
            </a:br>
            <a:r>
              <a:rPr sz="1736"/>
              <a:t>Including </a:t>
            </a:r>
            <a:r>
              <a:rPr b="1" sz="1736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rPr>
              <a:t>Swarm</a:t>
            </a:r>
            <a:r>
              <a:rPr sz="1736"/>
              <a:t> mode from 1.12.0-rc1</a:t>
            </a:r>
            <a:endParaRPr sz="1736"/>
          </a:p>
          <a:p>
            <a:pPr marL="0" indent="0" defTabSz="362204">
              <a:lnSpc>
                <a:spcPct val="90000"/>
              </a:lnSpc>
              <a:spcBef>
                <a:spcPts val="2600"/>
              </a:spcBef>
              <a:buSzTx/>
              <a:buNone/>
              <a:defRPr sz="2232"/>
            </a:pPr>
            <a:r>
              <a:t>Docker Compose :- </a:t>
            </a:r>
            <a:br/>
            <a:r>
              <a:rPr sz="1736"/>
              <a:t>Defines applications built using multiple containers.</a:t>
            </a:r>
          </a:p>
          <a:p>
            <a:pPr marL="0" indent="0" defTabSz="362204">
              <a:lnSpc>
                <a:spcPct val="90000"/>
              </a:lnSpc>
              <a:spcBef>
                <a:spcPts val="2600"/>
              </a:spcBef>
              <a:buSzTx/>
              <a:buNone/>
              <a:defRPr sz="2232"/>
            </a:pPr>
            <a:r>
              <a:t>Docker Hub :-</a:t>
            </a:r>
            <a:br/>
            <a:r>
              <a:rPr sz="1736"/>
              <a:t>A hosted registry service for managing and building images.</a:t>
            </a:r>
          </a:p>
          <a:p>
            <a:pPr marL="0" indent="0" defTabSz="362204">
              <a:lnSpc>
                <a:spcPct val="90000"/>
              </a:lnSpc>
              <a:spcBef>
                <a:spcPts val="2600"/>
              </a:spcBef>
              <a:buSzTx/>
              <a:buNone/>
              <a:defRPr sz="2232"/>
            </a:pPr>
            <a:r>
              <a:t>Docker Cloud :-</a:t>
            </a:r>
            <a:br/>
            <a:r>
              <a:rPr sz="1736"/>
              <a:t>A hosted service for building, testing, and deploying Docker images to your hosts.</a:t>
            </a:r>
          </a:p>
          <a:p>
            <a:pPr marL="0" indent="0" defTabSz="362204">
              <a:lnSpc>
                <a:spcPct val="90000"/>
              </a:lnSpc>
              <a:spcBef>
                <a:spcPts val="2600"/>
              </a:spcBef>
              <a:buSzTx/>
              <a:buNone/>
              <a:defRPr sz="2232"/>
            </a:pPr>
            <a:r>
              <a:t>Docker Trusted Registry :-</a:t>
            </a:r>
            <a:br/>
            <a:r>
              <a:rPr sz="1736"/>
              <a:t>(DTR) stores and signs your images.</a:t>
            </a:r>
          </a:p>
          <a:p>
            <a:pPr marL="0" indent="0" defTabSz="362204">
              <a:lnSpc>
                <a:spcPct val="90000"/>
              </a:lnSpc>
              <a:spcBef>
                <a:spcPts val="2600"/>
              </a:spcBef>
              <a:buSzTx/>
              <a:buNone/>
              <a:defRPr sz="2232"/>
            </a:pPr>
            <a:r>
              <a:t>Docker Universal Control Panel :-</a:t>
            </a:r>
            <a:br/>
            <a:r>
              <a:rPr sz="1736"/>
              <a:t>(UCP) Manage a cluster of on-premises Docker hosts as if they were a single machines.</a:t>
            </a:r>
          </a:p>
          <a:p>
            <a:pPr marL="0" indent="0" defTabSz="362204">
              <a:lnSpc>
                <a:spcPct val="90000"/>
              </a:lnSpc>
              <a:spcBef>
                <a:spcPts val="2600"/>
              </a:spcBef>
              <a:buSzTx/>
              <a:buNone/>
              <a:defRPr sz="2232"/>
            </a:pPr>
            <a:r>
              <a:t>Docker Machine :- </a:t>
            </a:r>
            <a:br/>
            <a:r>
              <a:rPr sz="1736"/>
              <a:t>Automate container provisioning on your network or in the cloud. Available for Windows, Mac OS X, or Linux</a:t>
            </a:r>
          </a:p>
        </p:txBody>
      </p:sp>
      <p:sp>
        <p:nvSpPr>
          <p:cNvPr id="233" name="Shape 233"/>
          <p:cNvSpPr/>
          <p:nvPr/>
        </p:nvSpPr>
        <p:spPr>
          <a:xfrm>
            <a:off x="8953347" y="9048749"/>
            <a:ext cx="358170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References :- </a:t>
            </a:r>
            <a:r>
              <a:rPr u="sng">
                <a:hlinkClick r:id="rId2" invalidUrl="" action="" tgtFrame="" tooltip="" history="1" highlightClick="0" endSnd="0"/>
              </a:rPr>
              <a:t>https://docs.docker.com</a:t>
            </a:r>
          </a:p>
        </p:txBody>
      </p:sp>
      <p:pic>
        <p:nvPicPr>
          <p:cNvPr id="23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1050" y="2540000"/>
            <a:ext cx="762001" cy="736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0100" y="3530600"/>
            <a:ext cx="723901" cy="736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3750" y="4432300"/>
            <a:ext cx="736601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7400" y="5378450"/>
            <a:ext cx="749301" cy="52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0100" y="6184900"/>
            <a:ext cx="723901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63600" y="7010400"/>
            <a:ext cx="596901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asted-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1050" y="8001000"/>
            <a:ext cx="762001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Platforms Supported</a:t>
            </a:r>
          </a:p>
        </p:txBody>
      </p:sp>
      <p:pic>
        <p:nvPicPr>
          <p:cNvPr id="24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594" y="2784863"/>
            <a:ext cx="11651612" cy="1927965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1143000" y="5275190"/>
            <a:ext cx="3421558" cy="20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53585F"/>
                </a:solidFill>
              </a:defRPr>
            </a:pPr>
            <a:r>
              <a:t>OS X 10.10.3 Yosemite or newer </a:t>
            </a:r>
          </a:p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53585F"/>
                </a:solidFill>
              </a:defRPr>
            </a:pPr>
            <a:r>
              <a:t>Mac 2010 or newer</a:t>
            </a:r>
          </a:p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53585F"/>
                </a:solidFill>
              </a:defRPr>
            </a:pPr>
            <a:r>
              <a:t>Intel’s hardware support for MMU virtualization</a:t>
            </a:r>
          </a:p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53585F"/>
                </a:solidFill>
              </a:defRPr>
            </a:pPr>
            <a:r>
              <a:t>At lease 4GB Memory</a:t>
            </a:r>
          </a:p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53585F"/>
                </a:solidFill>
              </a:defRPr>
            </a:pPr>
            <a:r>
              <a:t>VirtualBox prior to version 4.3.30 must NOT be installed</a:t>
            </a:r>
          </a:p>
        </p:txBody>
      </p:sp>
      <p:sp>
        <p:nvSpPr>
          <p:cNvPr id="246" name="Shape 246"/>
          <p:cNvSpPr/>
          <p:nvPr/>
        </p:nvSpPr>
        <p:spPr>
          <a:xfrm>
            <a:off x="5187950" y="5275190"/>
            <a:ext cx="3421558" cy="146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3C4046"/>
                </a:solidFill>
              </a:defRPr>
            </a:pPr>
            <a:r>
              <a:t>64bit Windows 10 Pro, Enterprise or Education </a:t>
            </a:r>
            <a:br/>
            <a:r>
              <a:t>(Build 10586 or later)</a:t>
            </a:r>
          </a:p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3C4046"/>
                </a:solidFill>
              </a:defRPr>
            </a:pPr>
            <a:r>
              <a:t>Support Microsoft Hypervisor</a:t>
            </a:r>
          </a:p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3C4046"/>
                </a:solidFill>
              </a:defRPr>
            </a:pPr>
            <a:r>
              <a:t>VirtualBox will no longer work</a:t>
            </a:r>
          </a:p>
        </p:txBody>
      </p:sp>
      <p:sp>
        <p:nvSpPr>
          <p:cNvPr id="247" name="Shape 247"/>
          <p:cNvSpPr/>
          <p:nvPr/>
        </p:nvSpPr>
        <p:spPr>
          <a:xfrm>
            <a:off x="9232900" y="5275190"/>
            <a:ext cx="3421558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53585F"/>
                </a:solidFill>
              </a:defRPr>
            </a:pPr>
            <a:r>
              <a:t>Arch Linux, CentOS, CRUX, Debian, Fedora, FrugalWare, Gentoo, Oracle Linux, RHEL, openSUSE / SUSE Ent., Ubuntu</a:t>
            </a:r>
          </a:p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53585F"/>
                </a:solidFill>
              </a:defRPr>
            </a:pPr>
            <a:r>
              <a:t>64bit</a:t>
            </a:r>
          </a:p>
          <a:p>
            <a:pPr marL="222250" indent="-222250" algn="l">
              <a:spcBef>
                <a:spcPts val="600"/>
              </a:spcBef>
              <a:buSzPct val="75000"/>
              <a:buChar char="•"/>
              <a:defRPr sz="1600">
                <a:solidFill>
                  <a:srgbClr val="53585F"/>
                </a:solidFill>
              </a:defRPr>
            </a:pPr>
            <a:r>
              <a:t>Kernel version 3.10 or later</a:t>
            </a:r>
          </a:p>
        </p:txBody>
      </p:sp>
      <p:sp>
        <p:nvSpPr>
          <p:cNvPr id="248" name="Shape 24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Resources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4489" indent="-364489" defTabSz="479044">
              <a:spcBef>
                <a:spcPts val="3400"/>
              </a:spcBef>
              <a:defRPr sz="2952"/>
            </a:pPr>
            <a:r>
              <a:t>3 Laptops per team.</a:t>
            </a:r>
            <a:br/>
            <a:r>
              <a:rPr sz="1968"/>
              <a:t>4GB Memory, 8GB recommend. 2.5GB - 4GB free memory remains after boot.</a:t>
            </a:r>
            <a:br>
              <a:rPr sz="1968"/>
            </a:br>
            <a:r>
              <a:rPr sz="1968"/>
              <a:t>16GB free storage space. </a:t>
            </a:r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VMWare Workstation or VMWare Player.</a:t>
            </a:r>
            <a:br/>
            <a:r>
              <a:rPr sz="1968" u="sng">
                <a:hlinkClick r:id="rId2" invalidUrl="" action="" tgtFrame="" tooltip="" history="1" highlightClick="0" endSnd="0"/>
              </a:rPr>
              <a:t>https://goo.gl/rZTnVn</a:t>
            </a:r>
            <a:r>
              <a:rPr sz="1968"/>
              <a:t> </a:t>
            </a:r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Visual Studio Code with Dockerfile plugins</a:t>
            </a:r>
            <a:br/>
            <a:r>
              <a:rPr sz="1968" u="sng">
                <a:hlinkClick r:id="rId3" invalidUrl="" action="" tgtFrame="" tooltip="" history="1" highlightClick="0" endSnd="0"/>
              </a:rPr>
              <a:t>https://code.visualstudio.com/download</a:t>
            </a:r>
            <a:br>
              <a:rPr sz="1968"/>
            </a:br>
            <a:r>
              <a:rPr sz="1968"/>
              <a:t>Atom or Sublime should be ok.</a:t>
            </a:r>
            <a:endParaRPr sz="1968"/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Ubuntu 16.04.1 LTS VMWare Guest Image (1.13GB)</a:t>
            </a:r>
            <a:br/>
            <a:r>
              <a:rPr sz="1968"/>
              <a:t>download: </a:t>
            </a:r>
            <a:r>
              <a:rPr sz="1968" u="sng">
                <a:hlinkClick r:id="rId4" invalidUrl="" action="" tgtFrame="" tooltip="" history="1" highlightClick="0" endSnd="0"/>
              </a:rPr>
              <a:t>http://download.somewhere.com/img.zip</a:t>
            </a:r>
            <a:r>
              <a:rPr sz="1968"/>
              <a:t> </a:t>
            </a:r>
            <a:endParaRPr sz="1968"/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Handouts</a:t>
            </a:r>
            <a:br/>
            <a:r>
              <a:rPr sz="1968"/>
              <a:t>download: </a:t>
            </a:r>
            <a:r>
              <a:rPr sz="1968" u="sng">
                <a:hlinkClick r:id="rId5" invalidUrl="" action="" tgtFrame="" tooltip="" history="1" highlightClick="0" endSnd="0"/>
              </a:rPr>
              <a:t>http://download.somewhere.com/handouts</a:t>
            </a:r>
            <a:r>
              <a:rPr sz="1968"/>
              <a:t>  </a:t>
            </a:r>
          </a:p>
        </p:txBody>
      </p:sp>
      <p:sp>
        <p:nvSpPr>
          <p:cNvPr id="252" name="Shape 25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Docker Official Website :-</a:t>
            </a:r>
            <a:br/>
            <a:r>
              <a:rPr u="sng">
                <a:hlinkClick r:id="rId2" invalidUrl="" action="" tgtFrame="" tooltip="" history="1" highlightClick="0" endSnd="0"/>
              </a:rPr>
              <a:t>https://www.docker.com</a:t>
            </a:r>
            <a:r>
              <a:t> 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Documents :- </a:t>
            </a:r>
            <a:r>
              <a:rPr u="sng">
                <a:hlinkClick r:id="rId3" invalidUrl="" action="" tgtFrame="" tooltip="" history="1" highlightClick="0" endSnd="0"/>
              </a:rPr>
              <a:t>https://docs.docker.com</a:t>
            </a:r>
            <a:r>
              <a:t> </a:t>
            </a:r>
            <a:br/>
            <a:r>
              <a:t>Overview :- </a:t>
            </a:r>
            <a:r>
              <a:rPr u="sng">
                <a:hlinkClick r:id="rId4" invalidUrl="" action="" tgtFrame="" tooltip="" history="1" highlightClick="0" endSnd="0"/>
              </a:rPr>
              <a:t>https://goo.gl/vnVJGT</a:t>
            </a:r>
            <a:r>
              <a:t>  </a:t>
            </a:r>
            <a:br/>
            <a:r>
              <a:t>Getting Start :- </a:t>
            </a:r>
            <a:r>
              <a:rPr u="sng">
                <a:hlinkClick r:id="rId5" invalidUrl="" action="" tgtFrame="" tooltip="" history="1" highlightClick="0" endSnd="0"/>
              </a:rPr>
              <a:t>https://goo.gl/pbfSjq</a:t>
            </a:r>
            <a:r>
              <a:t> </a:t>
            </a:r>
            <a:br/>
            <a:r>
              <a:t>Learn by Example :- </a:t>
            </a:r>
            <a:r>
              <a:rPr u="sng">
                <a:hlinkClick r:id="rId6" invalidUrl="" action="" tgtFrame="" tooltip="" history="1" highlightClick="0" endSnd="0"/>
              </a:rPr>
              <a:t>https://goo.gl/F5ZTQS</a:t>
            </a:r>
            <a:r>
              <a:t>  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Github :-</a:t>
            </a:r>
            <a:br/>
            <a:r>
              <a:rPr u="sng">
                <a:hlinkClick r:id="rId7" invalidUrl="" action="" tgtFrame="" tooltip="" history="1" highlightClick="0" endSnd="0"/>
              </a:rPr>
              <a:t>https://github.com/docker/docker</a:t>
            </a:r>
            <a:r>
              <a:t> </a:t>
            </a:r>
            <a:br/>
            <a:r>
              <a:rPr u="sng">
                <a:hlinkClick r:id="rId8" invalidUrl="" action="" tgtFrame="" tooltip="" history="1" highlightClick="0" endSnd="0"/>
              </a:rPr>
              <a:t>https://github.com/docker</a:t>
            </a:r>
            <a:r>
              <a:t> 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Some Interesting Books :- </a:t>
            </a:r>
            <a:br/>
            <a:r>
              <a:t>Using Docker :- </a:t>
            </a:r>
            <a:r>
              <a:rPr u="sng">
                <a:hlinkClick r:id="rId9" invalidUrl="" action="" tgtFrame="" tooltip="" history="1" highlightClick="0" endSnd="0"/>
              </a:rPr>
              <a:t>http://amzn.to/2aYflh5</a:t>
            </a:r>
            <a:r>
              <a:t> </a:t>
            </a:r>
            <a:br/>
            <a:r>
              <a:t>Docker Up &amp; Running :- </a:t>
            </a:r>
            <a:r>
              <a:rPr u="sng">
                <a:hlinkClick r:id="rId10" invalidUrl="" action="" tgtFrame="" tooltip="" history="1" highlightClick="0" endSnd="0"/>
              </a:rPr>
              <a:t>http://amzn.to/2aYeBIC</a:t>
            </a:r>
            <a:r>
              <a:t> </a:t>
            </a:r>
          </a:p>
        </p:txBody>
      </p:sp>
      <p:sp>
        <p:nvSpPr>
          <p:cNvPr id="256" name="Shape 25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</a:t>
            </a:r>
          </a:p>
        </p:txBody>
      </p:sp>
      <p:sp>
        <p:nvSpPr>
          <p:cNvPr id="122" name="Shape 122"/>
          <p:cNvSpPr/>
          <p:nvPr>
            <p:ph type="body" sz="half" idx="1"/>
          </p:nvPr>
        </p:nvSpPr>
        <p:spPr>
          <a:xfrm>
            <a:off x="1007987" y="3032249"/>
            <a:ext cx="10988825" cy="3689102"/>
          </a:xfrm>
          <a:prstGeom prst="rect">
            <a:avLst/>
          </a:prstGeom>
        </p:spPr>
        <p:txBody>
          <a:bodyPr/>
          <a:lstStyle/>
          <a:p>
            <a:pPr lvl="1" marL="0" indent="228600" algn="ctr">
              <a:buSzTx/>
              <a:buNone/>
              <a:defRPr sz="5000"/>
            </a:pPr>
            <a:r>
              <a:t>Containers are a lightweight and portable store for an </a:t>
            </a:r>
            <a:r>
              <a:rPr>
                <a:solidFill>
                  <a:schemeClr val="accent5"/>
                </a:solidFill>
              </a:rPr>
              <a:t>application</a:t>
            </a:r>
            <a:r>
              <a:t> and its </a:t>
            </a:r>
            <a:r>
              <a:rPr>
                <a:solidFill>
                  <a:schemeClr val="accent5"/>
                </a:solidFill>
              </a:rPr>
              <a:t>dependencies</a:t>
            </a:r>
            <a:r>
              <a:t>.</a:t>
            </a:r>
          </a:p>
        </p:txBody>
      </p:sp>
      <p:sp>
        <p:nvSpPr>
          <p:cNvPr id="123" name="Shape 123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 Development</a:t>
            </a:r>
          </a:p>
        </p:txBody>
      </p:sp>
      <p:pic>
        <p:nvPicPr>
          <p:cNvPr id="126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800" y="3022600"/>
            <a:ext cx="1965871" cy="1028105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127" name="Shape 127"/>
          <p:cNvSpPr/>
          <p:nvPr/>
        </p:nvSpPr>
        <p:spPr>
          <a:xfrm>
            <a:off x="1765300" y="4787900"/>
            <a:ext cx="1476326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Eclipse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JDK8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Tomcat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MySQL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Marven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…</a:t>
            </a:r>
          </a:p>
        </p:txBody>
      </p:sp>
      <p:pic>
        <p:nvPicPr>
          <p:cNvPr id="128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28933" y="3505200"/>
            <a:ext cx="2186782" cy="1028105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129" name="Shape 129"/>
          <p:cNvSpPr/>
          <p:nvPr/>
        </p:nvSpPr>
        <p:spPr>
          <a:xfrm>
            <a:off x="5443655" y="5054599"/>
            <a:ext cx="144804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JDK8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JBoss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MYSQL</a:t>
            </a:r>
          </a:p>
        </p:txBody>
      </p:sp>
      <p:pic>
        <p:nvPicPr>
          <p:cNvPr id="130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76977" y="4036851"/>
            <a:ext cx="2186782" cy="1028105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131" name="Shape 131"/>
          <p:cNvSpPr/>
          <p:nvPr/>
        </p:nvSpPr>
        <p:spPr>
          <a:xfrm>
            <a:off x="8999512" y="5891051"/>
            <a:ext cx="2944888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JDK7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WebSphere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Oracle Client </a:t>
            </a:r>
            <a:br/>
            <a:r>
              <a:t>(DB is sunning </a:t>
            </a:r>
            <a:br/>
            <a:r>
              <a:t> in another machine)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Other Apps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Other Apps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Other Apps</a:t>
            </a:r>
          </a:p>
          <a:p>
            <a:pPr marL="444500" indent="-444500" algn="l">
              <a:buSzPct val="75000"/>
              <a:buChar char="•"/>
              <a:defRPr sz="2000">
                <a:solidFill>
                  <a:srgbClr val="53585F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t>…</a:t>
            </a:r>
          </a:p>
        </p:txBody>
      </p:sp>
      <p:pic>
        <p:nvPicPr>
          <p:cNvPr id="135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75579" y="3298771"/>
            <a:ext cx="1465479" cy="624029"/>
          </a:xfrm>
          <a:prstGeom prst="rect">
            <a:avLst/>
          </a:prstGeom>
        </p:spPr>
      </p:pic>
      <p:pic>
        <p:nvPicPr>
          <p:cNvPr id="137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6610" y="3832171"/>
            <a:ext cx="1465480" cy="624029"/>
          </a:xfrm>
          <a:prstGeom prst="rect">
            <a:avLst/>
          </a:prstGeom>
        </p:spPr>
      </p:pic>
      <p:sp>
        <p:nvSpPr>
          <p:cNvPr id="134" name="Shape 13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"/>
      <p:bldP build="whole" bldLvl="1" animBg="1" rev="0" advAuto="0" spid="129" grpId="2"/>
      <p:bldP build="whole" bldLvl="1" animBg="1" rev="0" advAuto="0" spid="131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Automate CI / CD Environment</a:t>
            </a:r>
          </a:p>
        </p:txBody>
      </p:sp>
      <p:pic>
        <p:nvPicPr>
          <p:cNvPr id="141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3877" y="3251200"/>
            <a:ext cx="1965872" cy="1028105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59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7656" y="3527371"/>
            <a:ext cx="1465480" cy="624029"/>
          </a:xfrm>
          <a:prstGeom prst="rect">
            <a:avLst/>
          </a:prstGeom>
        </p:spPr>
      </p:pic>
      <p:pic>
        <p:nvPicPr>
          <p:cNvPr id="143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41011" y="3733800"/>
            <a:ext cx="2186782" cy="1363365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44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13968" y="6096000"/>
            <a:ext cx="2186782" cy="1363365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61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09868" y="5161488"/>
            <a:ext cx="1183898" cy="1270918"/>
          </a:xfrm>
          <a:prstGeom prst="rect">
            <a:avLst/>
          </a:prstGeom>
        </p:spPr>
      </p:pic>
      <p:pic>
        <p:nvPicPr>
          <p:cNvPr id="163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90055" y="4585206"/>
            <a:ext cx="1408915" cy="1456686"/>
          </a:xfrm>
          <a:prstGeom prst="rect">
            <a:avLst/>
          </a:prstGeom>
        </p:spPr>
      </p:pic>
      <p:sp>
        <p:nvSpPr>
          <p:cNvPr id="147" name="Shape 147"/>
          <p:cNvSpPr/>
          <p:nvPr/>
        </p:nvSpPr>
        <p:spPr>
          <a:xfrm>
            <a:off x="4064977" y="3117849"/>
            <a:ext cx="162738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Check In / Push</a:t>
            </a:r>
          </a:p>
        </p:txBody>
      </p:sp>
      <p:sp>
        <p:nvSpPr>
          <p:cNvPr id="148" name="Shape 148"/>
          <p:cNvSpPr/>
          <p:nvPr/>
        </p:nvSpPr>
        <p:spPr>
          <a:xfrm>
            <a:off x="3125177" y="4828363"/>
            <a:ext cx="84822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Trigged</a:t>
            </a:r>
          </a:p>
        </p:txBody>
      </p:sp>
      <p:sp>
        <p:nvSpPr>
          <p:cNvPr id="149" name="Shape 149"/>
          <p:cNvSpPr/>
          <p:nvPr/>
        </p:nvSpPr>
        <p:spPr>
          <a:xfrm>
            <a:off x="5782988" y="5484514"/>
            <a:ext cx="48686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Pull</a:t>
            </a:r>
          </a:p>
        </p:txBody>
      </p:sp>
      <p:pic>
        <p:nvPicPr>
          <p:cNvPr id="165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43512" y="7569200"/>
            <a:ext cx="727548" cy="637541"/>
          </a:xfrm>
          <a:prstGeom prst="rect">
            <a:avLst/>
          </a:prstGeom>
        </p:spPr>
      </p:pic>
      <p:sp>
        <p:nvSpPr>
          <p:cNvPr id="151" name="Shape 151"/>
          <p:cNvSpPr/>
          <p:nvPr/>
        </p:nvSpPr>
        <p:spPr>
          <a:xfrm>
            <a:off x="3046625" y="8441251"/>
            <a:ext cx="269577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Automate Build, Unit Test, </a:t>
            </a:r>
            <a:br/>
            <a:r>
              <a:t>Coverage, Integration Test</a:t>
            </a:r>
          </a:p>
        </p:txBody>
      </p:sp>
      <p:pic>
        <p:nvPicPr>
          <p:cNvPr id="152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408221" y="5033317"/>
            <a:ext cx="2186782" cy="136336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53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408221" y="6996459"/>
            <a:ext cx="2186782" cy="136336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67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601385" y="5506728"/>
            <a:ext cx="3811020" cy="1235431"/>
          </a:xfrm>
          <a:prstGeom prst="rect">
            <a:avLst/>
          </a:prstGeom>
        </p:spPr>
      </p:pic>
      <p:pic>
        <p:nvPicPr>
          <p:cNvPr id="169" name="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609126" y="6815754"/>
            <a:ext cx="3808783" cy="1053761"/>
          </a:xfrm>
          <a:prstGeom prst="rect">
            <a:avLst/>
          </a:prstGeom>
        </p:spPr>
      </p:pic>
      <p:sp>
        <p:nvSpPr>
          <p:cNvPr id="156" name="Shape 156"/>
          <p:cNvSpPr/>
          <p:nvPr/>
        </p:nvSpPr>
        <p:spPr>
          <a:xfrm>
            <a:off x="7842370" y="6138564"/>
            <a:ext cx="105132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Automate</a:t>
            </a:r>
            <a:br/>
            <a:r>
              <a:t>Deploy</a:t>
            </a:r>
          </a:p>
        </p:txBody>
      </p:sp>
      <p:sp>
        <p:nvSpPr>
          <p:cNvPr id="157" name="Shape 157"/>
          <p:cNvSpPr/>
          <p:nvPr/>
        </p:nvSpPr>
        <p:spPr>
          <a:xfrm>
            <a:off x="7836616" y="7697469"/>
            <a:ext cx="10628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One-Click</a:t>
            </a:r>
            <a:br/>
            <a:r>
              <a:t>Publish</a:t>
            </a:r>
          </a:p>
        </p:txBody>
      </p:sp>
      <p:sp>
        <p:nvSpPr>
          <p:cNvPr id="158" name="Shape 158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3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"/>
                            </p:stCondLst>
                            <p:childTnLst>
                              <p:par>
                                <p:cTn id="43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"/>
                            </p:stCondLst>
                            <p:childTnLst>
                              <p:par>
                                <p:cTn id="5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"/>
                            </p:stCondLst>
                            <p:childTnLst>
                              <p:par>
                                <p:cTn id="56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2"/>
      <p:bldP build="whole" bldLvl="1" animBg="1" rev="0" advAuto="0" spid="149" grpId="8"/>
      <p:bldP build="whole" bldLvl="1" animBg="1" rev="0" advAuto="0" spid="147" grpId="1"/>
      <p:bldP build="whole" bldLvl="1" animBg="1" rev="0" advAuto="0" spid="163" grpId="4"/>
      <p:bldP build="whole" bldLvl="1" animBg="1" rev="0" advAuto="0" spid="153" grpId="15"/>
      <p:bldP build="whole" bldLvl="1" animBg="1" rev="0" advAuto="0" spid="144" grpId="6"/>
      <p:bldP build="whole" bldLvl="1" animBg="1" rev="0" advAuto="0" spid="157" grpId="16"/>
      <p:bldP build="whole" bldLvl="1" animBg="1" rev="0" advAuto="0" spid="152" grpId="11"/>
      <p:bldP build="whole" bldLvl="1" animBg="1" rev="0" advAuto="0" spid="161" grpId="7"/>
      <p:bldP build="whole" bldLvl="1" animBg="1" rev="0" advAuto="0" spid="151" grpId="10"/>
      <p:bldP build="whole" bldLvl="1" animBg="1" rev="0" advAuto="0" spid="143" grpId="3"/>
      <p:bldP build="whole" bldLvl="1" animBg="1" rev="0" advAuto="0" spid="165" grpId="9"/>
      <p:bldP build="whole" bldLvl="1" animBg="1" rev="0" advAuto="0" spid="167" grpId="12"/>
      <p:bldP build="whole" bldLvl="1" animBg="1" rev="0" advAuto="0" spid="156" grpId="13"/>
      <p:bldP build="whole" bldLvl="1" animBg="1" rev="0" advAuto="0" spid="148" grpId="5"/>
      <p:bldP build="whole" bldLvl="1" animBg="1" rev="0" advAuto="0" spid="169" grpId="1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Virtualization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Install Everything, from OS to application libraries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My app not requires graphic drivers, printer drivers, Windows Services, COM+, etc… I just want to run my app.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Prepare by operation. Most developer has no permission to do it.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Solve issues by emails, screen captures, … Lack of communication.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On production server. Capacity is always full, but runtime usage only fews. </a:t>
            </a:r>
          </a:p>
        </p:txBody>
      </p:sp>
      <p:sp>
        <p:nvSpPr>
          <p:cNvPr id="174" name="Shape 17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Docker is the original author and primary sponsor of the Docker open source project. </a:t>
            </a:r>
          </a:p>
          <a:p>
            <a:pPr/>
            <a:r>
              <a:t>Together with the community of maintainers and contributors, Docker aims to deliver open tools to help developers build applications with open APIs to help sysadmins better manage these applications.</a:t>
            </a:r>
          </a:p>
          <a:p>
            <a:pPr/>
            <a:r>
              <a:t>Services :- Docker Cloud, Docker Datacenter</a:t>
            </a:r>
          </a:p>
        </p:txBody>
      </p:sp>
      <p:pic>
        <p:nvPicPr>
          <p:cNvPr id="17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1450" y="527050"/>
            <a:ext cx="3568700" cy="21971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520"/>
            </a:pPr>
            <a:r>
              <a:t>The docker project offers higher-level tools which work together,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built on top of some Linux kernel</a:t>
            </a:r>
            <a:r>
              <a:t> features. 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Docker achieves this by creating safe,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LXC</a:t>
            </a:r>
            <a:r>
              <a:t> (i.e. Linux Containers) based environments for applications called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“docker containers”</a:t>
            </a:r>
            <a:r>
              <a:t>.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Encapsulation of an application with its dependencies. 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At first glance, its appear to be just a lightweight form of VM. However, containers have several advantages.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Container holds an isolated instance of an OS, which we can use to run applications.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Containers are fundamentally changing the way we develop, distribute, and run software.</a:t>
            </a:r>
          </a:p>
        </p:txBody>
      </p:sp>
      <p:sp>
        <p:nvSpPr>
          <p:cNvPr id="183" name="Shape 183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Benefits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376"/>
            </a:pPr>
            <a:r>
              <a:rPr>
                <a:solidFill>
                  <a:schemeClr val="accent5"/>
                </a:solidFill>
              </a:rPr>
              <a:t>Share resources</a:t>
            </a:r>
            <a:r>
              <a:t> with </a:t>
            </a:r>
            <a:r>
              <a:rPr>
                <a:solidFill>
                  <a:schemeClr val="accent5"/>
                </a:solidFill>
              </a:rPr>
              <a:t>host OS</a:t>
            </a:r>
            <a:r>
              <a:t>. That makes its an order more effective.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rPr>
                <a:solidFill>
                  <a:schemeClr val="accent5"/>
                </a:solidFill>
              </a:rPr>
              <a:t>Start and Stop in a second</a:t>
            </a:r>
            <a:r>
              <a:t>, incur </a:t>
            </a:r>
            <a:r>
              <a:rPr>
                <a:solidFill>
                  <a:schemeClr val="accent5"/>
                </a:solidFill>
              </a:rPr>
              <a:t>little</a:t>
            </a:r>
            <a:r>
              <a:t> to no </a:t>
            </a:r>
            <a:r>
              <a:rPr>
                <a:solidFill>
                  <a:schemeClr val="accent5"/>
                </a:solidFill>
              </a:rPr>
              <a:t>overhead</a:t>
            </a:r>
            <a:r>
              <a:t> compare to application running natively on the host OS.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Containers has the potential to eliminate bugs cause by changed in the runtime environment. “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But it works on my machine</a:t>
            </a:r>
            <a:r>
              <a:t>” stuff should be gone.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Developers and operation can run dozens of containers at the same time. Making it </a:t>
            </a:r>
            <a:r>
              <a:rPr>
                <a:solidFill>
                  <a:schemeClr val="accent5"/>
                </a:solidFill>
              </a:rPr>
              <a:t>possible to emulate a production-ready</a:t>
            </a:r>
            <a:r>
              <a:t> distributed system.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Developers and operation can </a:t>
            </a:r>
            <a:r>
              <a:rPr>
                <a:solidFill>
                  <a:schemeClr val="accent5"/>
                </a:solidFill>
              </a:rPr>
              <a:t>avoid differences in user environments</a:t>
            </a:r>
            <a:r>
              <a:t> and the availabilities of </a:t>
            </a:r>
            <a:r>
              <a:rPr>
                <a:solidFill>
                  <a:schemeClr val="accent5"/>
                </a:solidFill>
              </a:rPr>
              <a:t>dependencies</a:t>
            </a:r>
            <a:r>
              <a:t>.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Finally, you don’t need to run container all the time to execute your tasks. </a:t>
            </a:r>
            <a:br/>
            <a:r>
              <a:t>Start-execute-stop in seconds, with large scale of worker nodes scenario, </a:t>
            </a:r>
            <a:br/>
            <a:r>
              <a:t>is possible. </a:t>
            </a:r>
          </a:p>
        </p:txBody>
      </p:sp>
      <p:sp>
        <p:nvSpPr>
          <p:cNvPr id="187" name="Shape 187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 Machine</a:t>
            </a:r>
          </a:p>
        </p:txBody>
      </p:sp>
      <p:pic>
        <p:nvPicPr>
          <p:cNvPr id="190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8119" y="7837140"/>
            <a:ext cx="7688561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91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8119" y="6871940"/>
            <a:ext cx="7688561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92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8119" y="5906740"/>
            <a:ext cx="7688561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93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47280" y="3737024"/>
            <a:ext cx="252864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94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38080" y="4702224"/>
            <a:ext cx="2528640" cy="1136552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95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28880" y="4702224"/>
            <a:ext cx="2528640" cy="1136552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96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47280" y="4702224"/>
            <a:ext cx="2528640" cy="1136552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97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647280" y="2771824"/>
            <a:ext cx="252864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98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38080" y="3737024"/>
            <a:ext cx="252864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99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238080" y="2771824"/>
            <a:ext cx="252864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00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828880" y="3737024"/>
            <a:ext cx="252864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01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828880" y="2771824"/>
            <a:ext cx="2528640" cy="897236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202" name="Shape 202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