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localhost:3000"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192.168.99.100:3000"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docker.com/engine/swarm/" TargetMode="External"/><Relationship Id="rId3" Type="http://schemas.openxmlformats.org/officeDocument/2006/relationships/hyperlink" Target="https://docs.docker.com/engine/swarm/swarm-tutorial/" TargetMode="External"/><Relationship Id="rId4" Type="http://schemas.openxmlformats.org/officeDocument/2006/relationships/hyperlink" Target="https://docs.docker.com/compose/swarm/"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png"/><Relationship Id="rId17" Type="http://schemas.openxmlformats.org/officeDocument/2006/relationships/image" Target="../media/image27.png"/><Relationship Id="rId18" Type="http://schemas.openxmlformats.org/officeDocument/2006/relationships/image" Target="../media/image28.png"/><Relationship Id="rId19" Type="http://schemas.openxmlformats.org/officeDocument/2006/relationships/image" Target="../media/image29.png"/><Relationship Id="rId20" Type="http://schemas.openxmlformats.org/officeDocument/2006/relationships/image" Target="../media/image30.png"/><Relationship Id="rId21" Type="http://schemas.openxmlformats.org/officeDocument/2006/relationships/image" Target="../media/image31.png"/><Relationship Id="rId22" Type="http://schemas.openxmlformats.org/officeDocument/2006/relationships/image" Target="../media/image3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docker.com/engine/swarm/"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Docker Swarm Mode</a:t>
            </a:r>
          </a:p>
        </p:txBody>
      </p:sp>
      <p:sp>
        <p:nvSpPr>
          <p:cNvPr id="120" name="Shape 120"/>
          <p:cNvSpPr/>
          <p:nvPr>
            <p:ph type="subTitle" sz="quarter" idx="1"/>
          </p:nvPr>
        </p:nvSpPr>
        <p:spPr>
          <a:prstGeom prst="rect">
            <a:avLst/>
          </a:prstGeom>
        </p:spPr>
        <p:txBody>
          <a:bodyPr/>
          <a:lstStyle/>
          <a:p>
            <a:pPr/>
            <a:r>
              <a:t>Build your own Cluster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lvl1pPr defTabSz="549148">
              <a:defRPr sz="7519"/>
            </a:lvl1pPr>
          </a:lstStyle>
          <a:p>
            <a:pPr/>
            <a:r>
              <a:t>Lab2: Create Swarm (1/2)</a:t>
            </a:r>
          </a:p>
        </p:txBody>
      </p:sp>
      <p:sp>
        <p:nvSpPr>
          <p:cNvPr id="193" name="Shape 193"/>
          <p:cNvSpPr/>
          <p:nvPr>
            <p:ph type="body" idx="1"/>
          </p:nvPr>
        </p:nvSpPr>
        <p:spPr>
          <a:xfrm>
            <a:off x="952500" y="2603500"/>
            <a:ext cx="11099800" cy="6392516"/>
          </a:xfrm>
          <a:prstGeom prst="rect">
            <a:avLst/>
          </a:prstGeom>
        </p:spPr>
        <p:txBody>
          <a:bodyPr/>
          <a:lstStyle/>
          <a:p>
            <a:pPr marL="361950" indent="-361950" defTabSz="332993">
              <a:spcBef>
                <a:spcPts val="2300"/>
              </a:spcBef>
              <a:buSzPct val="100000"/>
              <a:buAutoNum type="arabicPeriod" startAt="1"/>
              <a:defRPr sz="2052"/>
            </a:pPr>
            <a:r>
              <a:t>ssh ไปที่ manager</a:t>
            </a:r>
          </a:p>
          <a:p>
            <a:pPr marL="361950" indent="-361950" defTabSz="332993">
              <a:spcBef>
                <a:spcPts val="2300"/>
              </a:spcBef>
              <a:buSzPct val="100000"/>
              <a:buAutoNum type="arabicPeriod" startAt="1"/>
              <a:defRPr sz="2052"/>
            </a:pPr>
            <a:r>
              <a:t>สร้าง swarm ใหม่ที่ manager node โดยพิมพ์คำสั่ง init </a:t>
            </a:r>
            <a:br/>
            <a:br/>
            <a:r>
              <a:rPr sz="1596">
                <a:latin typeface="Monaco"/>
                <a:ea typeface="Monaco"/>
                <a:cs typeface="Monaco"/>
                <a:sym typeface="Monaco"/>
              </a:rPr>
              <a:t>$ docker swarm init</a:t>
            </a:r>
            <a:br/>
            <a:br/>
            <a:r>
              <a:rPr>
                <a:solidFill>
                  <a:srgbClr val="53585F"/>
                </a:solidFill>
              </a:rPr>
              <a:t>note: docker swarm จะ print ผลลัพธ์ออกมาเป็นชุดคำสั่ง ซึ่งคำสั่งแรกให้ worker node ใช้เพื่อ join swarm ชุดนี้ ส่วนคำสั่งที่ 2 ใช้เพื่อให้ manager node join swarm เพื่อทำ H/A</a:t>
            </a:r>
            <a:br/>
            <a:br/>
            <a:r>
              <a:t>ตัวอย่าง</a:t>
            </a:r>
            <a:br/>
            <a:br/>
            <a:br/>
            <a:br/>
            <a:br/>
            <a:br/>
            <a:br/>
            <a:br/>
            <a:br/>
            <a:r>
              <a:rPr>
                <a:solidFill>
                  <a:srgbClr val="53585F"/>
                </a:solidFill>
              </a:rPr>
              <a:t>note2: ใช้ ip address ของเครื่อง manager แทน 192.168.99.100</a:t>
            </a:r>
          </a:p>
        </p:txBody>
      </p:sp>
      <p:sp>
        <p:nvSpPr>
          <p:cNvPr id="194" name="Shape 194"/>
          <p:cNvSpPr/>
          <p:nvPr/>
        </p:nvSpPr>
        <p:spPr>
          <a:xfrm>
            <a:off x="1467991" y="6267450"/>
            <a:ext cx="11099800" cy="18520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00"/>
              </a:spcBef>
              <a:defRPr sz="1400">
                <a:solidFill>
                  <a:srgbClr val="53585F"/>
                </a:solidFill>
                <a:latin typeface="Monaco"/>
                <a:ea typeface="Monaco"/>
                <a:cs typeface="Monaco"/>
                <a:sym typeface="Monaco"/>
              </a:defRPr>
            </a:pPr>
            <a:r>
              <a:t>To add a worker to this swarm, run the following command:</a:t>
            </a:r>
          </a:p>
          <a:p>
            <a:pPr algn="l">
              <a:spcBef>
                <a:spcPts val="100"/>
              </a:spcBef>
              <a:defRPr sz="1400">
                <a:solidFill>
                  <a:srgbClr val="53585F"/>
                </a:solidFill>
                <a:latin typeface="Monaco"/>
                <a:ea typeface="Monaco"/>
                <a:cs typeface="Monaco"/>
                <a:sym typeface="Monaco"/>
              </a:defRPr>
            </a:pPr>
          </a:p>
          <a:p>
            <a:pPr algn="l">
              <a:spcBef>
                <a:spcPts val="100"/>
              </a:spcBef>
              <a:defRPr sz="1400">
                <a:solidFill>
                  <a:srgbClr val="53585F"/>
                </a:solidFill>
                <a:latin typeface="Monaco"/>
                <a:ea typeface="Monaco"/>
                <a:cs typeface="Monaco"/>
                <a:sym typeface="Monaco"/>
              </a:defRPr>
            </a:pPr>
            <a:r>
              <a:t>    docker swarm join \</a:t>
            </a:r>
          </a:p>
          <a:p>
            <a:pPr algn="l">
              <a:spcBef>
                <a:spcPts val="100"/>
              </a:spcBef>
              <a:defRPr sz="1400">
                <a:solidFill>
                  <a:srgbClr val="53585F"/>
                </a:solidFill>
                <a:latin typeface="Monaco"/>
                <a:ea typeface="Monaco"/>
                <a:cs typeface="Monaco"/>
                <a:sym typeface="Monaco"/>
              </a:defRPr>
            </a:pPr>
            <a:r>
              <a:t>    --token SWMTKN-1-6ctms3evwe4v61ovto98lczfx1z0chmj7j808yc2hafwtp4stg-cvzbcqtxhjx9brfrurbwgptns \</a:t>
            </a:r>
          </a:p>
          <a:p>
            <a:pPr algn="l">
              <a:spcBef>
                <a:spcPts val="100"/>
              </a:spcBef>
              <a:defRPr sz="1400">
                <a:solidFill>
                  <a:srgbClr val="53585F"/>
                </a:solidFill>
                <a:latin typeface="Monaco"/>
                <a:ea typeface="Monaco"/>
                <a:cs typeface="Monaco"/>
                <a:sym typeface="Monaco"/>
              </a:defRPr>
            </a:pPr>
            <a:r>
              <a:t>    192.168.99.100:2377</a:t>
            </a:r>
          </a:p>
          <a:p>
            <a:pPr algn="l">
              <a:spcBef>
                <a:spcPts val="100"/>
              </a:spcBef>
              <a:defRPr sz="1400">
                <a:solidFill>
                  <a:srgbClr val="53585F"/>
                </a:solidFill>
                <a:latin typeface="Monaco"/>
                <a:ea typeface="Monaco"/>
                <a:cs typeface="Monaco"/>
                <a:sym typeface="Monaco"/>
              </a:defRPr>
            </a:pPr>
          </a:p>
          <a:p>
            <a:pPr algn="l">
              <a:spcBef>
                <a:spcPts val="100"/>
              </a:spcBef>
              <a:defRPr sz="1400">
                <a:solidFill>
                  <a:srgbClr val="53585F"/>
                </a:solidFill>
                <a:latin typeface="Monaco"/>
                <a:ea typeface="Monaco"/>
                <a:cs typeface="Monaco"/>
                <a:sym typeface="Monaco"/>
              </a:defRPr>
            </a:pPr>
            <a:r>
              <a:t>To add a manager to this swarm, run 'docker swarm join-token manager' and follow the instructions.</a:t>
            </a:r>
          </a:p>
        </p:txBody>
      </p:sp>
      <p:sp>
        <p:nvSpPr>
          <p:cNvPr id="195" name="Shape 19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lvl1pPr defTabSz="549148">
              <a:defRPr sz="7519"/>
            </a:lvl1pPr>
          </a:lstStyle>
          <a:p>
            <a:pPr/>
            <a:r>
              <a:t>Lab2: Create Swarm (2/2)</a:t>
            </a:r>
          </a:p>
        </p:txBody>
      </p:sp>
      <p:sp>
        <p:nvSpPr>
          <p:cNvPr id="198" name="Shape 198"/>
          <p:cNvSpPr/>
          <p:nvPr>
            <p:ph type="body" idx="1"/>
          </p:nvPr>
        </p:nvSpPr>
        <p:spPr>
          <a:prstGeom prst="rect">
            <a:avLst/>
          </a:prstGeom>
        </p:spPr>
        <p:txBody>
          <a:bodyPr/>
          <a:lstStyle/>
          <a:p>
            <a:pPr marL="304800" indent="-304800" defTabSz="280415">
              <a:spcBef>
                <a:spcPts val="2000"/>
              </a:spcBef>
              <a:buSzPct val="100000"/>
              <a:buAutoNum type="arabicPeriod" startAt="3"/>
              <a:defRPr sz="1727"/>
            </a:pPr>
            <a:r>
              <a:t>copy คำสั่ง docker swarm join สำหรับ worker node ที่ได้จากข้อ 2 ไปสั่งที่ worker1</a:t>
            </a:r>
            <a:br/>
            <a:br/>
            <a:r>
              <a:rPr sz="1344">
                <a:latin typeface="Monaco"/>
                <a:ea typeface="Monaco"/>
                <a:cs typeface="Monaco"/>
                <a:sym typeface="Monaco"/>
              </a:rPr>
              <a:t>$ docker swarm join \ --token SWMTKN-1-6ctms3evwe4v61ovto98lczfx1z0chmj7j808yc2hafwtp4stg-cvzbcqtxhjx9brfrurbwgptns \</a:t>
            </a:r>
            <a:br>
              <a:rPr sz="1344">
                <a:latin typeface="Monaco"/>
                <a:ea typeface="Monaco"/>
                <a:cs typeface="Monaco"/>
                <a:sym typeface="Monaco"/>
              </a:rPr>
            </a:br>
            <a:r>
              <a:rPr sz="1344">
                <a:latin typeface="Monaco"/>
                <a:ea typeface="Monaco"/>
                <a:cs typeface="Monaco"/>
                <a:sym typeface="Monaco"/>
              </a:rPr>
              <a:t>192.168.99.100:2377</a:t>
            </a:r>
          </a:p>
          <a:p>
            <a:pPr marL="304800" indent="-304800" defTabSz="280415">
              <a:spcBef>
                <a:spcPts val="2000"/>
              </a:spcBef>
              <a:buSzPct val="100000"/>
              <a:buAutoNum type="arabicPeriod" startAt="3"/>
              <a:defRPr sz="1727"/>
            </a:pPr>
            <a:r>
              <a:t>ทำซ้ำข้อ 4 บน worker1 และ worker2</a:t>
            </a:r>
          </a:p>
          <a:p>
            <a:pPr marL="304800" indent="-304800" defTabSz="280415">
              <a:spcBef>
                <a:spcPts val="2000"/>
              </a:spcBef>
              <a:buSzPct val="100000"/>
              <a:buAutoNum type="arabicPeriod" startAt="3"/>
              <a:defRPr sz="1727"/>
            </a:pPr>
            <a:r>
              <a:t>ที่ manager พิมพ์คำสั่ง docker node ls เพื่อดูรายชื่อของ swarm node ซึ่งเครื่องหมาย * อยู่ด้านหลัง ID จะเป็นตัวบอกว่า ID นี้คือเครื่องปัจจุบัน (node ls ทำงานบน manager node เท่านั้น) </a:t>
            </a:r>
            <a:br/>
            <a:br/>
            <a:br/>
            <a:br/>
            <a:br/>
            <a:br/>
            <a:br/>
          </a:p>
          <a:p>
            <a:pPr marL="304800" indent="-304800" defTabSz="280415">
              <a:spcBef>
                <a:spcPts val="2000"/>
              </a:spcBef>
              <a:buSzPct val="100000"/>
              <a:buAutoNum type="arabicPeriod" startAt="3"/>
              <a:defRPr sz="1727"/>
            </a:pPr>
            <a:r>
              <a:t>ดู node ที่ทำงานอยู่ใน cluster ด้วยคำสั่ง node ls</a:t>
            </a:r>
            <a:br/>
            <a:br/>
            <a:r>
              <a:t>$ docker node ls</a:t>
            </a:r>
          </a:p>
          <a:p>
            <a:pPr marL="304800" indent="-304800" defTabSz="280415">
              <a:spcBef>
                <a:spcPts val="2000"/>
              </a:spcBef>
              <a:buSzPct val="100000"/>
              <a:buAutoNum type="arabicPeriod" startAt="3"/>
              <a:defRPr sz="1727"/>
            </a:pPr>
            <a:r>
              <a:t>ดูรายละเอียดของ Swarm ทั้งหมดด้วยคำสั่ง docker info</a:t>
            </a:r>
          </a:p>
        </p:txBody>
      </p:sp>
      <p:sp>
        <p:nvSpPr>
          <p:cNvPr id="199" name="Shape 199"/>
          <p:cNvSpPr/>
          <p:nvPr/>
        </p:nvSpPr>
        <p:spPr>
          <a:xfrm>
            <a:off x="1320800" y="5594350"/>
            <a:ext cx="9813330" cy="13556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1500">
                <a:latin typeface="Monaco"/>
                <a:ea typeface="Monaco"/>
                <a:cs typeface="Monaco"/>
                <a:sym typeface="Monaco"/>
              </a:defRPr>
            </a:pPr>
            <a:r>
              <a:t>$ docker node ls</a:t>
            </a:r>
          </a:p>
          <a:p>
            <a:pPr algn="l">
              <a:defRPr sz="1500">
                <a:latin typeface="Monaco"/>
                <a:ea typeface="Monaco"/>
                <a:cs typeface="Monaco"/>
                <a:sym typeface="Monaco"/>
              </a:defRPr>
            </a:pPr>
            <a:r>
              <a:t>ID                           HOSTNAME  STATUS  AVAILABILITY  MANAGER STATUS</a:t>
            </a:r>
          </a:p>
          <a:p>
            <a:pPr algn="l">
              <a:defRPr sz="1500">
                <a:latin typeface="Monaco"/>
                <a:ea typeface="Monaco"/>
                <a:cs typeface="Monaco"/>
                <a:sym typeface="Monaco"/>
              </a:defRPr>
            </a:pPr>
            <a:r>
              <a:t>5my12u0fcyv9pjq9f5nf4rawa    worker1   Ready   Active        </a:t>
            </a:r>
          </a:p>
          <a:p>
            <a:pPr algn="l">
              <a:defRPr sz="1500">
                <a:latin typeface="Monaco"/>
                <a:ea typeface="Monaco"/>
                <a:cs typeface="Monaco"/>
                <a:sym typeface="Monaco"/>
              </a:defRPr>
            </a:pPr>
            <a:r>
              <a:t>6dx279ticqyh95sbbfv9pm36b    worker2   Ready   Active        </a:t>
            </a:r>
          </a:p>
          <a:p>
            <a:pPr algn="l">
              <a:defRPr sz="1500">
                <a:latin typeface="Monaco"/>
                <a:ea typeface="Monaco"/>
                <a:cs typeface="Monaco"/>
                <a:sym typeface="Monaco"/>
              </a:defRPr>
            </a:pPr>
            <a:r>
              <a:t>91zd0ld5251i4pmxqlppgq0ph *  manager   Ready   Active        Leader</a:t>
            </a:r>
          </a:p>
        </p:txBody>
      </p:sp>
      <p:sp>
        <p:nvSpPr>
          <p:cNvPr id="200" name="Shape 20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Join Swarm</a:t>
            </a:r>
          </a:p>
        </p:txBody>
      </p:sp>
      <p:sp>
        <p:nvSpPr>
          <p:cNvPr id="203" name="Shape 203"/>
          <p:cNvSpPr/>
          <p:nvPr>
            <p:ph type="body" idx="1"/>
          </p:nvPr>
        </p:nvSpPr>
        <p:spPr>
          <a:prstGeom prst="rect">
            <a:avLst/>
          </a:prstGeom>
        </p:spPr>
        <p:txBody>
          <a:bodyPr/>
          <a:lstStyle/>
          <a:p>
            <a:pPr marL="368934" indent="-368934" defTabSz="484886">
              <a:spcBef>
                <a:spcPts val="3400"/>
              </a:spcBef>
              <a:defRPr sz="2988"/>
            </a:pPr>
            <a:r>
              <a:t>ในกรณีที่เราไม่ได้เก็บ token ไว้ตอนที่สั่ง swarm init เราสามารถสั่งให้ docker พิมพ์​ token ใหม่ได้ ด้วยคำสั่ง swarm join-token</a:t>
            </a:r>
          </a:p>
          <a:p>
            <a:pPr marL="368934" indent="-368934" defTabSz="484886">
              <a:spcBef>
                <a:spcPts val="3400"/>
              </a:spcBef>
              <a:defRPr sz="2988"/>
            </a:pPr>
            <a:r>
              <a:t>join token มี 2 แบบ คือ token สำหรับ join เพื่อเป็น worker node และเพื่อเป็น manager node</a:t>
            </a:r>
          </a:p>
          <a:p>
            <a:pPr lvl="1" marL="737869" indent="-368934" defTabSz="484886">
              <a:spcBef>
                <a:spcPts val="3400"/>
              </a:spcBef>
              <a:defRPr sz="2988"/>
            </a:pPr>
            <a:r>
              <a:t>คำสั่งสำหรับ join เพื่อเป็น worker node</a:t>
            </a:r>
            <a:br/>
            <a:br/>
            <a:r>
              <a:rPr sz="2324">
                <a:latin typeface="Monaco"/>
                <a:ea typeface="Monaco"/>
                <a:cs typeface="Monaco"/>
                <a:sym typeface="Monaco"/>
              </a:rPr>
              <a:t>$ docker swarm join-token worker</a:t>
            </a:r>
          </a:p>
          <a:p>
            <a:pPr lvl="1" marL="737869" indent="-368934" defTabSz="484886">
              <a:spcBef>
                <a:spcPts val="3400"/>
              </a:spcBef>
              <a:defRPr sz="2988"/>
            </a:pPr>
            <a:r>
              <a:t>คำสั่งสำหรับ join เพื่อเป็น manager node</a:t>
            </a:r>
            <a:br/>
            <a:br/>
            <a:r>
              <a:rPr sz="2324">
                <a:latin typeface="Monaco"/>
                <a:ea typeface="Monaco"/>
                <a:cs typeface="Monaco"/>
                <a:sym typeface="Monaco"/>
              </a:rPr>
              <a:t>$ docker swarm join-token manager</a:t>
            </a:r>
          </a:p>
        </p:txBody>
      </p:sp>
      <p:sp>
        <p:nvSpPr>
          <p:cNvPr id="204" name="Shape 20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a:defRPr sz="6400"/>
            </a:lvl1pPr>
          </a:lstStyle>
          <a:p>
            <a:pPr/>
            <a:r>
              <a:t>Lab3: Prepare Dockerfile (1/3) </a:t>
            </a:r>
          </a:p>
        </p:txBody>
      </p:sp>
      <p:sp>
        <p:nvSpPr>
          <p:cNvPr id="207" name="Shape 207"/>
          <p:cNvSpPr/>
          <p:nvPr>
            <p:ph type="body" sz="half" idx="1"/>
          </p:nvPr>
        </p:nvSpPr>
        <p:spPr>
          <a:xfrm>
            <a:off x="952500" y="2603500"/>
            <a:ext cx="11099800" cy="3012282"/>
          </a:xfrm>
          <a:prstGeom prst="rect">
            <a:avLst/>
          </a:prstGeom>
        </p:spPr>
        <p:txBody>
          <a:bodyPr/>
          <a:lstStyle/>
          <a:p>
            <a:pPr marL="368300" indent="-368300" defTabSz="338835">
              <a:spcBef>
                <a:spcPts val="2400"/>
              </a:spcBef>
              <a:buSzPct val="100000"/>
              <a:buAutoNum type="arabicPeriod" startAt="1"/>
              <a:defRPr sz="2088"/>
            </a:pPr>
            <a:r>
              <a:t>ssh ไปที่เครื่อง manager1 แล้ว cd ไปที่ home folder</a:t>
            </a:r>
            <a:br/>
            <a:br/>
            <a:r>
              <a:rPr sz="1624">
                <a:latin typeface="Monaco"/>
                <a:ea typeface="Monaco"/>
                <a:cs typeface="Monaco"/>
                <a:sym typeface="Monaco"/>
              </a:rPr>
              <a:t>$ cd ~</a:t>
            </a:r>
            <a:endParaRPr sz="1624">
              <a:latin typeface="Monaco"/>
              <a:ea typeface="Monaco"/>
              <a:cs typeface="Monaco"/>
              <a:sym typeface="Monaco"/>
            </a:endParaRPr>
          </a:p>
          <a:p>
            <a:pPr marL="368300" indent="-368300" defTabSz="338835">
              <a:spcBef>
                <a:spcPts val="2400"/>
              </a:spcBef>
              <a:buSzPct val="100000"/>
              <a:buAutoNum type="arabicPeriod" startAt="1"/>
              <a:defRPr sz="2088"/>
            </a:pPr>
            <a:r>
              <a:t>สร้าง text file ตั้งชื่อว่า “Dockerfile”  </a:t>
            </a:r>
            <a:br/>
            <a:br/>
            <a:r>
              <a:rPr sz="1624">
                <a:latin typeface="Monaco"/>
                <a:ea typeface="Monaco"/>
                <a:cs typeface="Monaco"/>
                <a:sym typeface="Monaco"/>
              </a:rPr>
              <a:t>$ nano Dockerfile</a:t>
            </a:r>
          </a:p>
          <a:p>
            <a:pPr marL="368300" indent="-368300" defTabSz="338835">
              <a:spcBef>
                <a:spcPts val="2400"/>
              </a:spcBef>
              <a:buSzPct val="100000"/>
              <a:buAutoNum type="arabicPeriod" startAt="1"/>
              <a:defRPr sz="2088"/>
            </a:pPr>
            <a:r>
              <a:t>เพิ่ม code ดังนี้</a:t>
            </a:r>
          </a:p>
        </p:txBody>
      </p:sp>
      <p:sp>
        <p:nvSpPr>
          <p:cNvPr id="208" name="Shape 208"/>
          <p:cNvSpPr/>
          <p:nvPr/>
        </p:nvSpPr>
        <p:spPr>
          <a:xfrm>
            <a:off x="1314263" y="5846254"/>
            <a:ext cx="7659329" cy="29400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1800">
                <a:latin typeface="Monaco"/>
                <a:ea typeface="Monaco"/>
                <a:cs typeface="Monaco"/>
                <a:sym typeface="Monaco"/>
              </a:defRPr>
            </a:pPr>
            <a:r>
              <a:rPr>
                <a:solidFill>
                  <a:schemeClr val="accent5"/>
                </a:solidFill>
              </a:rPr>
              <a:t>FROM</a:t>
            </a:r>
            <a:r>
              <a:t> node</a:t>
            </a:r>
          </a:p>
          <a:p>
            <a:pPr algn="l">
              <a:defRPr sz="1800">
                <a:latin typeface="Monaco"/>
                <a:ea typeface="Monaco"/>
                <a:cs typeface="Monaco"/>
                <a:sym typeface="Monaco"/>
              </a:defRPr>
            </a:pPr>
            <a:r>
              <a:rPr>
                <a:solidFill>
                  <a:schemeClr val="accent5"/>
                </a:solidFill>
              </a:rPr>
              <a:t>MAINTAINER</a:t>
            </a:r>
            <a:r>
              <a:t> admin</a:t>
            </a:r>
          </a:p>
          <a:p>
            <a:pPr algn="l">
              <a:defRPr sz="1800">
                <a:latin typeface="Monaco"/>
                <a:ea typeface="Monaco"/>
                <a:cs typeface="Monaco"/>
                <a:sym typeface="Monaco"/>
              </a:defRPr>
            </a:pPr>
          </a:p>
          <a:p>
            <a:pPr algn="l">
              <a:defRPr sz="1800">
                <a:latin typeface="Monaco"/>
                <a:ea typeface="Monaco"/>
                <a:cs typeface="Monaco"/>
                <a:sym typeface="Monaco"/>
              </a:defRPr>
            </a:pPr>
            <a:r>
              <a:rPr>
                <a:solidFill>
                  <a:schemeClr val="accent5"/>
                </a:solidFill>
              </a:rPr>
              <a:t>RUN</a:t>
            </a:r>
            <a:r>
              <a:t> git clone https://github.com/olarn/node-getip.git </a:t>
            </a:r>
          </a:p>
          <a:p>
            <a:pPr algn="l">
              <a:defRPr sz="1800">
                <a:latin typeface="Monaco"/>
                <a:ea typeface="Monaco"/>
                <a:cs typeface="Monaco"/>
                <a:sym typeface="Monaco"/>
              </a:defRPr>
            </a:pPr>
            <a:r>
              <a:rPr>
                <a:solidFill>
                  <a:schemeClr val="accent5"/>
                </a:solidFill>
              </a:rPr>
              <a:t>WORKDIR</a:t>
            </a:r>
            <a:r>
              <a:t> /node-getip</a:t>
            </a:r>
          </a:p>
          <a:p>
            <a:pPr algn="l">
              <a:defRPr sz="1800">
                <a:latin typeface="Monaco"/>
                <a:ea typeface="Monaco"/>
                <a:cs typeface="Monaco"/>
                <a:sym typeface="Monaco"/>
              </a:defRPr>
            </a:pPr>
            <a:r>
              <a:rPr>
                <a:solidFill>
                  <a:schemeClr val="accent5"/>
                </a:solidFill>
              </a:rPr>
              <a:t>RUN</a:t>
            </a:r>
            <a:r>
              <a:t> npm install</a:t>
            </a:r>
          </a:p>
          <a:p>
            <a:pPr algn="l">
              <a:defRPr sz="1800">
                <a:latin typeface="Monaco"/>
                <a:ea typeface="Monaco"/>
                <a:cs typeface="Monaco"/>
                <a:sym typeface="Monaco"/>
              </a:defRPr>
            </a:pPr>
            <a:r>
              <a:rPr>
                <a:solidFill>
                  <a:schemeClr val="accent5"/>
                </a:solidFill>
              </a:rPr>
              <a:t>EXPOSE</a:t>
            </a:r>
            <a:r>
              <a:t> 3000</a:t>
            </a:r>
          </a:p>
          <a:p>
            <a:pPr algn="l">
              <a:defRPr sz="1800">
                <a:latin typeface="Monaco"/>
                <a:ea typeface="Monaco"/>
                <a:cs typeface="Monaco"/>
                <a:sym typeface="Monaco"/>
              </a:defRPr>
            </a:pPr>
          </a:p>
          <a:p>
            <a:pPr algn="l">
              <a:defRPr sz="1800">
                <a:latin typeface="Monaco"/>
                <a:ea typeface="Monaco"/>
                <a:cs typeface="Monaco"/>
                <a:sym typeface="Monaco"/>
              </a:defRPr>
            </a:pPr>
            <a:r>
              <a:rPr>
                <a:solidFill>
                  <a:schemeClr val="accent5"/>
                </a:solidFill>
              </a:rPr>
              <a:t>CMD</a:t>
            </a:r>
            <a:r>
              <a:t> ["node", "index.js"]</a:t>
            </a:r>
          </a:p>
        </p:txBody>
      </p:sp>
      <p:sp>
        <p:nvSpPr>
          <p:cNvPr id="209" name="Shape 20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lvl1pPr>
              <a:defRPr sz="6400"/>
            </a:lvl1pPr>
          </a:lstStyle>
          <a:p>
            <a:pPr/>
            <a:r>
              <a:t>Lab3: Prepare Dockerfile (2/3) </a:t>
            </a:r>
          </a:p>
        </p:txBody>
      </p:sp>
      <p:sp>
        <p:nvSpPr>
          <p:cNvPr id="212" name="Shape 212"/>
          <p:cNvSpPr/>
          <p:nvPr>
            <p:ph type="body" idx="1"/>
          </p:nvPr>
        </p:nvSpPr>
        <p:spPr>
          <a:xfrm>
            <a:off x="952500" y="2515145"/>
            <a:ext cx="11099800" cy="6475910"/>
          </a:xfrm>
          <a:prstGeom prst="rect">
            <a:avLst/>
          </a:prstGeom>
        </p:spPr>
        <p:txBody>
          <a:bodyPr/>
          <a:lstStyle/>
          <a:p>
            <a:pPr marL="304800" indent="-304800" defTabSz="280415">
              <a:spcBef>
                <a:spcPts val="2000"/>
              </a:spcBef>
              <a:buSzPct val="100000"/>
              <a:buAutoNum type="arabicPeriod" startAt="4"/>
              <a:defRPr sz="1727"/>
            </a:pPr>
            <a:r>
              <a:t>Save Dockerfile</a:t>
            </a:r>
            <a:br/>
            <a:r>
              <a:t> </a:t>
            </a:r>
            <a:br/>
            <a:r>
              <a:rPr sz="1344">
                <a:latin typeface="Monaco"/>
                <a:ea typeface="Monaco"/>
                <a:cs typeface="Monaco"/>
                <a:sym typeface="Monaco"/>
              </a:rPr>
              <a:t>- press ctrl+x</a:t>
            </a:r>
            <a:br>
              <a:rPr sz="1344">
                <a:latin typeface="Monaco"/>
                <a:ea typeface="Monaco"/>
                <a:cs typeface="Monaco"/>
                <a:sym typeface="Monaco"/>
              </a:rPr>
            </a:br>
            <a:r>
              <a:rPr sz="1344">
                <a:latin typeface="Monaco"/>
                <a:ea typeface="Monaco"/>
                <a:cs typeface="Monaco"/>
                <a:sym typeface="Monaco"/>
              </a:rPr>
              <a:t>- press y</a:t>
            </a:r>
            <a:br>
              <a:rPr sz="1344">
                <a:latin typeface="Monaco"/>
                <a:ea typeface="Monaco"/>
                <a:cs typeface="Monaco"/>
                <a:sym typeface="Monaco"/>
              </a:rPr>
            </a:br>
            <a:r>
              <a:rPr sz="1344">
                <a:latin typeface="Monaco"/>
                <a:ea typeface="Monaco"/>
                <a:cs typeface="Monaco"/>
                <a:sym typeface="Monaco"/>
              </a:rPr>
              <a:t>- press enter</a:t>
            </a:r>
          </a:p>
          <a:p>
            <a:pPr marL="304800" indent="-304800" defTabSz="280415">
              <a:spcBef>
                <a:spcPts val="2000"/>
              </a:spcBef>
              <a:buSzPct val="100000"/>
              <a:buAutoNum type="arabicPeriod" startAt="4"/>
              <a:defRPr sz="1727"/>
            </a:pPr>
            <a:r>
              <a:t>Build docker image ด้วยคำสั่ง</a:t>
            </a:r>
            <a:br/>
            <a:br/>
            <a:r>
              <a:rPr sz="1344">
                <a:latin typeface="Monaco"/>
                <a:ea typeface="Monaco"/>
                <a:cs typeface="Monaco"/>
                <a:sym typeface="Monaco"/>
              </a:rPr>
              <a:t>$ docker build -t admin/getip </a:t>
            </a:r>
            <a:r>
              <a:rPr sz="1344">
                <a:latin typeface="Monaco"/>
                <a:ea typeface="Monaco"/>
                <a:cs typeface="Monaco"/>
                <a:sym typeface="Monaco"/>
              </a:rPr>
              <a:t>.</a:t>
            </a:r>
            <a:br>
              <a:rPr sz="1344">
                <a:latin typeface="Monaco"/>
                <a:ea typeface="Monaco"/>
                <a:cs typeface="Monaco"/>
                <a:sym typeface="Monaco"/>
              </a:rPr>
            </a:br>
            <a:br>
              <a:rPr sz="1344">
                <a:latin typeface="Monaco"/>
                <a:ea typeface="Monaco"/>
                <a:cs typeface="Monaco"/>
                <a:sym typeface="Monaco"/>
              </a:rPr>
            </a:br>
            <a:r>
              <a:rPr sz="1344">
                <a:latin typeface="Monaco"/>
                <a:ea typeface="Monaco"/>
                <a:cs typeface="Monaco"/>
                <a:sym typeface="Monaco"/>
              </a:rPr>
              <a:t>note: มีจุด (.) ที่ตอนท้ายของ command ด้วย</a:t>
            </a:r>
          </a:p>
          <a:p>
            <a:pPr marL="304800" indent="-304800" defTabSz="280415">
              <a:spcBef>
                <a:spcPts val="2000"/>
              </a:spcBef>
              <a:buSzPct val="100000"/>
              <a:buAutoNum type="arabicPeriod" startAt="4"/>
              <a:defRPr sz="1727"/>
            </a:pPr>
            <a:r>
              <a:t>ทดลอง list images ดู จะเห็นว่ามี image ชื่อ admin/getip” อยู่ในรายการ</a:t>
            </a:r>
            <a:br/>
            <a:br/>
            <a:r>
              <a:rPr sz="1344">
                <a:latin typeface="Monaco"/>
                <a:ea typeface="Monaco"/>
                <a:cs typeface="Monaco"/>
                <a:sym typeface="Monaco"/>
              </a:rPr>
              <a:t>$ docker images</a:t>
            </a:r>
          </a:p>
          <a:p>
            <a:pPr marL="304800" indent="-304800" defTabSz="280415">
              <a:spcBef>
                <a:spcPts val="2000"/>
              </a:spcBef>
              <a:buSzPct val="100000"/>
              <a:buAutoNum type="arabicPeriod" startAt="4"/>
              <a:defRPr sz="1727"/>
            </a:pPr>
            <a:r>
              <a:t>ทดสอบ docker image โดยการสร้าง container </a:t>
            </a:r>
            <a:br/>
            <a:br/>
            <a:r>
              <a:rPr sz="1344">
                <a:latin typeface="Monaco"/>
                <a:ea typeface="Monaco"/>
                <a:cs typeface="Monaco"/>
                <a:sym typeface="Monaco"/>
              </a:rPr>
              <a:t>$ docker run -d --name test1 -p 3000:3000 admin/getip </a:t>
            </a:r>
            <a:br>
              <a:rPr sz="1344">
                <a:latin typeface="Monaco"/>
                <a:ea typeface="Monaco"/>
                <a:cs typeface="Monaco"/>
                <a:sym typeface="Monaco"/>
              </a:rPr>
            </a:br>
            <a:r>
              <a:rPr sz="1344">
                <a:latin typeface="Monaco"/>
                <a:ea typeface="Monaco"/>
                <a:cs typeface="Monaco"/>
                <a:sym typeface="Monaco"/>
              </a:rPr>
              <a:t>$ curl </a:t>
            </a:r>
            <a:r>
              <a:rPr sz="1344" u="sng">
                <a:latin typeface="Monaco"/>
                <a:ea typeface="Monaco"/>
                <a:cs typeface="Monaco"/>
                <a:sym typeface="Monaco"/>
                <a:hlinkClick r:id="rId2" invalidUrl="" action="" tgtFrame="" tooltip="" history="1" highlightClick="0" endSnd="0"/>
              </a:rPr>
              <a:t>http://localhost:3000</a:t>
            </a:r>
            <a:r>
              <a:rPr sz="1344">
                <a:latin typeface="Monaco"/>
                <a:ea typeface="Monaco"/>
                <a:cs typeface="Monaco"/>
                <a:sym typeface="Monaco"/>
              </a:rPr>
              <a:t>   </a:t>
            </a:r>
            <a:br>
              <a:rPr sz="1344">
                <a:latin typeface="Monaco"/>
                <a:ea typeface="Monaco"/>
                <a:cs typeface="Monaco"/>
                <a:sym typeface="Monaco"/>
              </a:rPr>
            </a:br>
            <a:r>
              <a:rPr sz="1344">
                <a:latin typeface="Monaco"/>
                <a:ea typeface="Monaco"/>
                <a:cs typeface="Monaco"/>
                <a:sym typeface="Monaco"/>
              </a:rPr>
              <a:t>   </a:t>
            </a:r>
            <a:br>
              <a:rPr sz="1344">
                <a:latin typeface="Monaco"/>
                <a:ea typeface="Monaco"/>
                <a:cs typeface="Monaco"/>
                <a:sym typeface="Monaco"/>
              </a:rPr>
            </a:br>
            <a:r>
              <a:rPr sz="1344">
                <a:latin typeface="Monaco"/>
                <a:ea typeface="Monaco"/>
                <a:cs typeface="Monaco"/>
                <a:sym typeface="Monaco"/>
              </a:rPr>
              <a:t>   Hello, world! My IP = 172.17.0.3 </a:t>
            </a:r>
          </a:p>
          <a:p>
            <a:pPr marL="304800" indent="-304800" defTabSz="280415">
              <a:spcBef>
                <a:spcPts val="2000"/>
              </a:spcBef>
              <a:buSzPct val="100000"/>
              <a:buAutoNum type="arabicPeriod" startAt="4"/>
              <a:defRPr sz="1727"/>
            </a:pPr>
            <a:r>
              <a:t>ลบ container สำหรับทดสอบ image ออกไป (เก็บไว้เฉพาะ image)</a:t>
            </a:r>
            <a:br/>
            <a:br/>
            <a:r>
              <a:rPr sz="1344">
                <a:latin typeface="Monaco"/>
                <a:ea typeface="Monaco"/>
                <a:cs typeface="Monaco"/>
                <a:sym typeface="Monaco"/>
              </a:rPr>
              <a:t>$ docker rm -f getip</a:t>
            </a:r>
          </a:p>
        </p:txBody>
      </p:sp>
      <p:sp>
        <p:nvSpPr>
          <p:cNvPr id="213" name="Shape 21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lvl1pPr>
              <a:defRPr sz="5200"/>
            </a:lvl1pPr>
          </a:lstStyle>
          <a:p>
            <a:pPr/>
            <a:r>
              <a:t>Lab3: Distribute Docker Image (3/3)</a:t>
            </a:r>
          </a:p>
        </p:txBody>
      </p:sp>
      <p:sp>
        <p:nvSpPr>
          <p:cNvPr id="216" name="Shape 216"/>
          <p:cNvSpPr/>
          <p:nvPr>
            <p:ph type="body" idx="1"/>
          </p:nvPr>
        </p:nvSpPr>
        <p:spPr>
          <a:xfrm>
            <a:off x="952500" y="2603500"/>
            <a:ext cx="11099800" cy="6476504"/>
          </a:xfrm>
          <a:prstGeom prst="rect">
            <a:avLst/>
          </a:prstGeom>
        </p:spPr>
        <p:txBody>
          <a:bodyPr/>
          <a:lstStyle/>
          <a:p>
            <a:pPr marL="0" indent="0" defTabSz="338835">
              <a:spcBef>
                <a:spcPts val="2400"/>
              </a:spcBef>
              <a:buSzTx/>
              <a:buNone/>
              <a:defRPr sz="2088"/>
            </a:pPr>
            <a:r>
              <a:rPr u="sng"/>
              <a:t>Note</a:t>
            </a:r>
            <a:r>
              <a:t>: โดยปกติ docker engine ในเครื่อง worker จะค้นหา image จาก docker registry โดยไม่ต้อง copy ไปเอง ถ้าเรามี account ของ remote docker repository เราสามารถ push image ไปเก็บไว้ได้ เช่นที่ Docker Hub หรือจะใช้ private repository เช่น VMWare Harbor ก็ได้</a:t>
            </a:r>
          </a:p>
          <a:p>
            <a:pPr marL="368300" indent="-368300" defTabSz="338835">
              <a:spcBef>
                <a:spcPts val="2400"/>
              </a:spcBef>
              <a:buSzPct val="100000"/>
              <a:buAutoNum type="arabicPeriod" startAt="9"/>
              <a:defRPr sz="2088"/>
            </a:pPr>
            <a:r>
              <a:t>Backup image</a:t>
            </a:r>
            <a:br/>
            <a:br/>
            <a:r>
              <a:rPr sz="1624">
                <a:latin typeface="Monaco"/>
                <a:ea typeface="Monaco"/>
                <a:cs typeface="Monaco"/>
                <a:sym typeface="Monaco"/>
              </a:rPr>
              <a:t>$ docker save -o ~/getip.tar admin/getip</a:t>
            </a:r>
          </a:p>
          <a:p>
            <a:pPr marL="368300" indent="-368300" defTabSz="338835">
              <a:spcBef>
                <a:spcPts val="2400"/>
              </a:spcBef>
              <a:buSzPct val="100000"/>
              <a:buAutoNum type="arabicPeriod" startAt="9"/>
              <a:defRPr sz="2088"/>
            </a:pPr>
            <a:r>
              <a:t>copy image ไปยัง worker1 และ worker2 (สมมติว่า IP ของ worker เป็น 192.168.99.101 และ 102)</a:t>
            </a:r>
            <a:br/>
            <a:br/>
            <a:r>
              <a:rPr sz="1624">
                <a:latin typeface="Monaco"/>
                <a:ea typeface="Monaco"/>
                <a:cs typeface="Monaco"/>
                <a:sym typeface="Monaco"/>
              </a:rPr>
              <a:t>$ scp getip.tar docker@192.168.99.101:/home/docker/getip.tar</a:t>
            </a:r>
            <a:br>
              <a:rPr sz="1624">
                <a:latin typeface="Monaco"/>
                <a:ea typeface="Monaco"/>
                <a:cs typeface="Monaco"/>
                <a:sym typeface="Monaco"/>
              </a:rPr>
            </a:br>
            <a:r>
              <a:rPr sz="1624">
                <a:latin typeface="Monaco"/>
                <a:ea typeface="Monaco"/>
                <a:cs typeface="Monaco"/>
                <a:sym typeface="Monaco"/>
              </a:rPr>
              <a:t>$ scp getip.tar docker@192.168.99.102:/home/docker/getip.tar</a:t>
            </a:r>
          </a:p>
          <a:p>
            <a:pPr marL="368300" indent="-368300" defTabSz="338835">
              <a:spcBef>
                <a:spcPts val="2400"/>
              </a:spcBef>
              <a:buSzPct val="100000"/>
              <a:buAutoNum type="arabicPeriod" startAt="9"/>
              <a:defRPr sz="2088"/>
            </a:pPr>
            <a:r>
              <a:t>ssh ไปที่เครื่อง worker1 ทำการ restore image</a:t>
            </a:r>
            <a:br/>
            <a:br/>
            <a:r>
              <a:rPr sz="1624">
                <a:latin typeface="Monaco"/>
                <a:ea typeface="Monaco"/>
                <a:cs typeface="Monaco"/>
                <a:sym typeface="Monaco"/>
              </a:rPr>
              <a:t>$ cd ~</a:t>
            </a:r>
            <a:br>
              <a:rPr sz="1624">
                <a:latin typeface="Monaco"/>
                <a:ea typeface="Monaco"/>
                <a:cs typeface="Monaco"/>
                <a:sym typeface="Monaco"/>
              </a:rPr>
            </a:br>
            <a:r>
              <a:rPr sz="1624">
                <a:latin typeface="Monaco"/>
                <a:ea typeface="Monaco"/>
                <a:cs typeface="Monaco"/>
                <a:sym typeface="Monaco"/>
              </a:rPr>
              <a:t>$ docker load -i ./getip.tar</a:t>
            </a:r>
          </a:p>
          <a:p>
            <a:pPr marL="368300" indent="-368300" defTabSz="338835">
              <a:spcBef>
                <a:spcPts val="2400"/>
              </a:spcBef>
              <a:buSzPct val="100000"/>
              <a:buAutoNum type="arabicPeriod" startAt="9"/>
              <a:defRPr sz="2088"/>
            </a:pPr>
            <a:r>
              <a:t>ทำซ้ำข้อ 11 กับเครื่อง worker2</a:t>
            </a:r>
          </a:p>
        </p:txBody>
      </p:sp>
      <p:sp>
        <p:nvSpPr>
          <p:cNvPr id="217" name="Shape 21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lvl1pPr>
              <a:defRPr sz="6200"/>
            </a:lvl1pPr>
          </a:lstStyle>
          <a:p>
            <a:pPr/>
            <a:r>
              <a:t>Lab4: Deploy the Service (1/2)</a:t>
            </a:r>
          </a:p>
        </p:txBody>
      </p:sp>
      <p:sp>
        <p:nvSpPr>
          <p:cNvPr id="220" name="Shape 220"/>
          <p:cNvSpPr/>
          <p:nvPr>
            <p:ph type="body" idx="1"/>
          </p:nvPr>
        </p:nvSpPr>
        <p:spPr>
          <a:xfrm>
            <a:off x="952500" y="2590800"/>
            <a:ext cx="11099800" cy="6286500"/>
          </a:xfrm>
          <a:prstGeom prst="rect">
            <a:avLst/>
          </a:prstGeom>
        </p:spPr>
        <p:txBody>
          <a:bodyPr/>
          <a:lstStyle/>
          <a:p>
            <a:pPr marL="304800" indent="-304800" defTabSz="280415">
              <a:spcBef>
                <a:spcPts val="2000"/>
              </a:spcBef>
              <a:buSzPct val="100000"/>
              <a:buAutoNum type="arabicPeriod" startAt="1"/>
              <a:defRPr sz="1727"/>
            </a:pPr>
            <a:r>
              <a:t>ที่ manager พิมพ์คำสั่ง</a:t>
            </a:r>
            <a:br/>
            <a:br/>
            <a:r>
              <a:rPr sz="1344">
                <a:latin typeface="Monaco"/>
                <a:ea typeface="Monaco"/>
                <a:cs typeface="Monaco"/>
                <a:sym typeface="Monaco"/>
              </a:rPr>
              <a:t>$ docker service create --replicas 1 --name getip -p 3000:3000 admin/getip </a:t>
            </a:r>
          </a:p>
          <a:p>
            <a:pPr marL="304800" indent="-304800" defTabSz="280415">
              <a:spcBef>
                <a:spcPts val="2000"/>
              </a:spcBef>
              <a:buSzPct val="100000"/>
              <a:buAutoNum type="arabicPeriod" startAt="1"/>
              <a:defRPr sz="1727"/>
            </a:pPr>
            <a:r>
              <a:t>เช็คการทำงานของ service โดยพิมพ์คำสั่ง</a:t>
            </a:r>
            <a:br/>
            <a:br/>
            <a:r>
              <a:rPr sz="1344">
                <a:latin typeface="Monaco"/>
                <a:ea typeface="Monaco"/>
                <a:cs typeface="Monaco"/>
                <a:sym typeface="Monaco"/>
              </a:rPr>
              <a:t>$ docker service ls</a:t>
            </a:r>
            <a:br>
              <a:rPr sz="1344">
                <a:latin typeface="Monaco"/>
                <a:ea typeface="Monaco"/>
                <a:cs typeface="Monaco"/>
                <a:sym typeface="Monaco"/>
              </a:rPr>
            </a:br>
            <a:r>
              <a:rPr sz="1344">
                <a:latin typeface="Monaco"/>
                <a:ea typeface="Monaco"/>
                <a:cs typeface="Monaco"/>
                <a:sym typeface="Monaco"/>
              </a:rPr>
              <a:t>$ docker service ps getip</a:t>
            </a:r>
          </a:p>
          <a:p>
            <a:pPr marL="304800" indent="-304800" defTabSz="280415">
              <a:spcBef>
                <a:spcPts val="2000"/>
              </a:spcBef>
              <a:buSzPct val="100000"/>
              <a:buAutoNum type="arabicPeriod" startAt="1"/>
              <a:defRPr sz="1727"/>
            </a:pPr>
            <a:r>
              <a:t>เมื่อ service เริ่มทำงาน docker จะสร้าง container ขึ้นมารองรับงานนั้น เช็คการทำงานของ container ด้วยคำสั่ง ps</a:t>
            </a:r>
            <a:br/>
            <a:br/>
            <a:r>
              <a:rPr sz="1344">
                <a:latin typeface="Monaco"/>
                <a:ea typeface="Monaco"/>
                <a:cs typeface="Monaco"/>
                <a:sym typeface="Monaco"/>
              </a:rPr>
              <a:t>$ docker ps</a:t>
            </a:r>
          </a:p>
          <a:p>
            <a:pPr marL="304800" indent="-304800" defTabSz="280415">
              <a:spcBef>
                <a:spcPts val="2000"/>
              </a:spcBef>
              <a:buSzPct val="100000"/>
              <a:buAutoNum type="arabicPeriod" startAt="1"/>
              <a:defRPr sz="1727"/>
            </a:pPr>
            <a:r>
              <a:t>ที่เครื่อง host (นอก VM) ทดลอง browse ไปที่ node เพื่อดูว่าสามารถติดต่อกับ node ได้หรือไม่ โดยเปิด browser แล้ว browse ไปที่ IP ของเครื่อง VM manager </a:t>
            </a:r>
            <a:br/>
            <a:br/>
            <a:r>
              <a:rPr sz="1344" u="sng">
                <a:latin typeface="Monaco"/>
                <a:ea typeface="Monaco"/>
                <a:cs typeface="Monaco"/>
                <a:sym typeface="Monaco"/>
                <a:hlinkClick r:id="rId2" invalidUrl="" action="" tgtFrame="" tooltip="" history="1" highlightClick="0" endSnd="0"/>
              </a:rPr>
              <a:t>http://192.168.99.100:3000</a:t>
            </a:r>
            <a:br/>
            <a:br/>
            <a:r>
              <a:t>ควรจะได้ผลลัพธ์เป็น</a:t>
            </a:r>
            <a:br/>
            <a:br/>
            <a:r>
              <a:rPr sz="1344">
                <a:latin typeface="Monaco"/>
                <a:ea typeface="Monaco"/>
                <a:cs typeface="Monaco"/>
                <a:sym typeface="Monaco"/>
              </a:rPr>
              <a:t>Hello, world! My IP = 10.255.0.6</a:t>
            </a:r>
            <a:br/>
            <a:br/>
            <a:r>
              <a:t>โดย IP ที่ได้ จะเป็น IP ที่อยู่ใน docker network ที่ถูกสร้างจาก docker swarm</a:t>
            </a:r>
          </a:p>
        </p:txBody>
      </p:sp>
      <p:sp>
        <p:nvSpPr>
          <p:cNvPr id="221" name="Shape 22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lvl1pPr>
              <a:defRPr sz="6200"/>
            </a:lvl1pPr>
          </a:lstStyle>
          <a:p>
            <a:pPr/>
            <a:r>
              <a:t>Lab4: Deploy the Service (2/2)</a:t>
            </a:r>
          </a:p>
        </p:txBody>
      </p:sp>
      <p:sp>
        <p:nvSpPr>
          <p:cNvPr id="224" name="Shape 224"/>
          <p:cNvSpPr/>
          <p:nvPr>
            <p:ph type="body" idx="1"/>
          </p:nvPr>
        </p:nvSpPr>
        <p:spPr>
          <a:prstGeom prst="rect">
            <a:avLst/>
          </a:prstGeom>
        </p:spPr>
        <p:txBody>
          <a:bodyPr/>
          <a:lstStyle/>
          <a:p>
            <a:pPr marL="412750" indent="-412750" defTabSz="379729">
              <a:spcBef>
                <a:spcPts val="2700"/>
              </a:spcBef>
              <a:buSzPct val="100000"/>
              <a:buAutoNum type="arabicPeriod" startAt="5"/>
              <a:defRPr sz="2340"/>
            </a:pPr>
            <a:r>
              <a:t>เพิ่มจำนวน service ด้วยคำสั่ง scale </a:t>
            </a:r>
            <a:br/>
            <a:br/>
            <a:r>
              <a:rPr sz="1819">
                <a:latin typeface="Monaco"/>
                <a:ea typeface="Monaco"/>
                <a:cs typeface="Monaco"/>
                <a:sym typeface="Monaco"/>
              </a:rPr>
              <a:t>$ docker service scale getip=5</a:t>
            </a:r>
          </a:p>
          <a:p>
            <a:pPr marL="412750" indent="-412750" defTabSz="379729">
              <a:spcBef>
                <a:spcPts val="2700"/>
              </a:spcBef>
              <a:buSzPct val="100000"/>
              <a:buAutoNum type="arabicPeriod" startAt="5"/>
              <a:defRPr sz="2340"/>
            </a:pPr>
            <a:r>
              <a:t>เช็คว่า service ถูก scale ไปที่ node ไหนบ้างด้วยคำสั่ง ps จะเห็นว่า service ถูกกระจายไปยัง node ต่างๆ</a:t>
            </a:r>
            <a:br/>
            <a:br/>
            <a:r>
              <a:rPr sz="1819">
                <a:latin typeface="Monaco"/>
                <a:ea typeface="Monaco"/>
                <a:cs typeface="Monaco"/>
                <a:sym typeface="Monaco"/>
              </a:rPr>
              <a:t>$ docker service ls</a:t>
            </a:r>
            <a:br>
              <a:rPr sz="1819">
                <a:latin typeface="Monaco"/>
                <a:ea typeface="Monaco"/>
                <a:cs typeface="Monaco"/>
                <a:sym typeface="Monaco"/>
              </a:rPr>
            </a:br>
            <a:r>
              <a:rPr sz="1819">
                <a:latin typeface="Monaco"/>
                <a:ea typeface="Monaco"/>
                <a:cs typeface="Monaco"/>
                <a:sym typeface="Monaco"/>
              </a:rPr>
              <a:t>$ docker service ps getip</a:t>
            </a:r>
          </a:p>
          <a:p>
            <a:pPr marL="412750" indent="-412750" defTabSz="379729">
              <a:spcBef>
                <a:spcPts val="2700"/>
              </a:spcBef>
              <a:buSzPct val="100000"/>
              <a:buAutoNum type="arabicPeriod" startAt="5"/>
              <a:defRPr sz="2340"/>
            </a:pPr>
            <a:r>
              <a:t>ทดลองใช้ browser ทำการ browse ไปที่เครื่อง worker node ว่าสามารถเรียกใช้ web ได้หรือไม่</a:t>
            </a:r>
          </a:p>
          <a:p>
            <a:pPr marL="412750" indent="-412750" defTabSz="379729">
              <a:spcBef>
                <a:spcPts val="2700"/>
              </a:spcBef>
              <a:buSzPct val="100000"/>
              <a:buAutoNum type="arabicPeriod" startAt="5"/>
              <a:defRPr sz="2340"/>
            </a:pPr>
            <a:r>
              <a:t>ดูรายละเอียดของ service ที่เครื่อง manager ด้วยคำสั่ง inspect</a:t>
            </a:r>
            <a:br/>
            <a:br/>
            <a:r>
              <a:rPr sz="1819">
                <a:latin typeface="Monaco"/>
                <a:ea typeface="Monaco"/>
                <a:cs typeface="Monaco"/>
                <a:sym typeface="Monaco"/>
              </a:rPr>
              <a:t>$ docker service inspect getip</a:t>
            </a:r>
            <a:br>
              <a:rPr sz="1819">
                <a:latin typeface="Monaco"/>
                <a:ea typeface="Monaco"/>
                <a:cs typeface="Monaco"/>
                <a:sym typeface="Monaco"/>
              </a:rPr>
            </a:br>
            <a:r>
              <a:rPr sz="1819">
                <a:latin typeface="Monaco"/>
                <a:ea typeface="Monaco"/>
                <a:cs typeface="Monaco"/>
                <a:sym typeface="Monaco"/>
              </a:rPr>
              <a:t>$ docker service inspect --pretty getip</a:t>
            </a:r>
          </a:p>
        </p:txBody>
      </p:sp>
      <p:sp>
        <p:nvSpPr>
          <p:cNvPr id="225" name="Shape 22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Lab5: Clean Up (1/2)</a:t>
            </a:r>
          </a:p>
        </p:txBody>
      </p:sp>
      <p:sp>
        <p:nvSpPr>
          <p:cNvPr id="228" name="Shape 228"/>
          <p:cNvSpPr/>
          <p:nvPr>
            <p:ph type="body" idx="1"/>
          </p:nvPr>
        </p:nvSpPr>
        <p:spPr>
          <a:xfrm>
            <a:off x="952500" y="2603500"/>
            <a:ext cx="11099800" cy="6542187"/>
          </a:xfrm>
          <a:prstGeom prst="rect">
            <a:avLst/>
          </a:prstGeom>
        </p:spPr>
        <p:txBody>
          <a:bodyPr/>
          <a:lstStyle/>
          <a:p>
            <a:pPr marL="323850" indent="-323850" defTabSz="297941">
              <a:spcBef>
                <a:spcPts val="2100"/>
              </a:spcBef>
              <a:buSzPct val="100000"/>
              <a:buAutoNum type="arabicPeriod" startAt="1"/>
              <a:defRPr sz="1836"/>
            </a:pPr>
            <a:r>
              <a:t>ลบ service ออกด้วยคำสั่ง rm</a:t>
            </a:r>
            <a:br/>
            <a:br/>
            <a:r>
              <a:rPr sz="1428">
                <a:latin typeface="Monaco"/>
                <a:ea typeface="Monaco"/>
                <a:cs typeface="Monaco"/>
                <a:sym typeface="Monaco"/>
              </a:rPr>
              <a:t>$ docker service rm getip</a:t>
            </a:r>
          </a:p>
          <a:p>
            <a:pPr marL="323850" indent="-323850" defTabSz="297941">
              <a:spcBef>
                <a:spcPts val="2100"/>
              </a:spcBef>
              <a:buSzPct val="100000"/>
              <a:buAutoNum type="arabicPeriod" startAt="1"/>
              <a:defRPr sz="1836"/>
            </a:pPr>
            <a:r>
              <a:t>ตรวจสอบว่า service หยุดทำงานแล้วด้วยคำสั่ง ls, ps และ inspect</a:t>
            </a:r>
            <a:br/>
            <a:br/>
            <a:r>
              <a:rPr sz="1428">
                <a:latin typeface="Monaco"/>
                <a:ea typeface="Monaco"/>
                <a:cs typeface="Monaco"/>
                <a:sym typeface="Monaco"/>
              </a:rPr>
              <a:t>$ docker service ls</a:t>
            </a:r>
            <a:br>
              <a:rPr sz="1428">
                <a:latin typeface="Monaco"/>
                <a:ea typeface="Monaco"/>
                <a:cs typeface="Monaco"/>
                <a:sym typeface="Monaco"/>
              </a:rPr>
            </a:br>
            <a:r>
              <a:rPr sz="1428">
                <a:latin typeface="Monaco"/>
                <a:ea typeface="Monaco"/>
                <a:cs typeface="Monaco"/>
                <a:sym typeface="Monaco"/>
              </a:rPr>
              <a:t>$ docker service ps getip</a:t>
            </a:r>
            <a:br>
              <a:rPr sz="1428">
                <a:latin typeface="Monaco"/>
                <a:ea typeface="Monaco"/>
                <a:cs typeface="Monaco"/>
                <a:sym typeface="Monaco"/>
              </a:rPr>
            </a:br>
            <a:r>
              <a:rPr sz="1428">
                <a:latin typeface="Monaco"/>
                <a:ea typeface="Monaco"/>
                <a:cs typeface="Monaco"/>
                <a:sym typeface="Monaco"/>
              </a:rPr>
              <a:t>$ docker service inspect getip</a:t>
            </a:r>
          </a:p>
          <a:p>
            <a:pPr marL="323850" indent="-323850" defTabSz="297941">
              <a:spcBef>
                <a:spcPts val="2100"/>
              </a:spcBef>
              <a:buSzPct val="100000"/>
              <a:buAutoNum type="arabicPeriod" startAt="1"/>
              <a:defRPr sz="1836"/>
            </a:pPr>
            <a:r>
              <a:t>ลบ worker ออกจาก swarm cluster โดย </a:t>
            </a:r>
          </a:p>
          <a:p>
            <a:pPr lvl="1" marL="647700" indent="-323850" defTabSz="297941">
              <a:spcBef>
                <a:spcPts val="2100"/>
              </a:spcBef>
              <a:buSzPct val="100000"/>
              <a:buAutoNum type="arabicPeriod" startAt="1"/>
              <a:defRPr sz="1836"/>
            </a:pPr>
            <a:r>
              <a:t>ssh ไปที่เครื่อง worker2 แล้วพิมพ์คำสั่ง</a:t>
            </a:r>
            <a:br/>
            <a:br/>
            <a:r>
              <a:rPr sz="1428">
                <a:latin typeface="Monaco"/>
                <a:ea typeface="Monaco"/>
                <a:cs typeface="Monaco"/>
                <a:sym typeface="Monaco"/>
              </a:rPr>
              <a:t>$ docker swarm leave</a:t>
            </a:r>
          </a:p>
          <a:p>
            <a:pPr lvl="1" marL="647700" indent="-323850" defTabSz="297941">
              <a:spcBef>
                <a:spcPts val="2100"/>
              </a:spcBef>
              <a:buSzPct val="100000"/>
              <a:buAutoNum type="arabicPeriod" startAt="1"/>
              <a:defRPr sz="1836"/>
            </a:pPr>
            <a:r>
              <a:t>ssh ไปที่ manager node แล้วพิมพ์คำสั่ง</a:t>
            </a:r>
            <a:br/>
            <a:br/>
            <a:r>
              <a:rPr sz="1428">
                <a:latin typeface="Monaco"/>
                <a:ea typeface="Monaco"/>
                <a:cs typeface="Monaco"/>
                <a:sym typeface="Monaco"/>
              </a:rPr>
              <a:t>$ docker node rm worker2</a:t>
            </a:r>
          </a:p>
          <a:p>
            <a:pPr lvl="1" marL="647700" indent="-323850" defTabSz="297941">
              <a:spcBef>
                <a:spcPts val="2100"/>
              </a:spcBef>
              <a:buSzPct val="100000"/>
              <a:buAutoNum type="arabicPeriod" startAt="1"/>
              <a:defRPr sz="1836"/>
            </a:pPr>
            <a:r>
              <a:t>เช็คดูว่า node ถูกลบออกไปแล้วด้วยคำสั่ง node ls</a:t>
            </a:r>
            <a:br/>
            <a:br/>
            <a:r>
              <a:rPr sz="1428">
                <a:latin typeface="Monaco"/>
                <a:ea typeface="Monaco"/>
                <a:cs typeface="Monaco"/>
                <a:sym typeface="Monaco"/>
              </a:rPr>
              <a:t>$ docker node ls</a:t>
            </a:r>
          </a:p>
        </p:txBody>
      </p:sp>
      <p:sp>
        <p:nvSpPr>
          <p:cNvPr id="229" name="Shape 22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Lab5: Clean Up (2/2)</a:t>
            </a:r>
          </a:p>
        </p:txBody>
      </p:sp>
      <p:sp>
        <p:nvSpPr>
          <p:cNvPr id="232" name="Shape 232"/>
          <p:cNvSpPr/>
          <p:nvPr>
            <p:ph type="body" idx="1"/>
          </p:nvPr>
        </p:nvSpPr>
        <p:spPr>
          <a:prstGeom prst="rect">
            <a:avLst/>
          </a:prstGeom>
        </p:spPr>
        <p:txBody>
          <a:bodyPr/>
          <a:lstStyle/>
          <a:p>
            <a:pPr marL="635000" indent="-635000">
              <a:buSzPct val="100000"/>
              <a:buAutoNum type="arabicPeriod" startAt="4"/>
            </a:pPr>
            <a:r>
              <a:t>ทำซ้ำข้อ 3 เพื่อลบ worker1 ออกจาก swarm</a:t>
            </a:r>
          </a:p>
          <a:p>
            <a:pPr marL="635000" indent="-635000">
              <a:buSzPct val="100000"/>
              <a:buAutoNum type="arabicPeriod" startAt="4"/>
            </a:pPr>
            <a:r>
              <a:t>ลบ swarm ออกโดย ssh ไปที่เครื่อง manager แล้วพิมพ์คำสั่ง</a:t>
            </a:r>
            <a:br/>
            <a:br/>
            <a:r>
              <a:rPr sz="2800">
                <a:latin typeface="Monaco"/>
                <a:ea typeface="Monaco"/>
                <a:cs typeface="Monaco"/>
                <a:sym typeface="Monaco"/>
              </a:rPr>
              <a:t>$ docker swarm leave --force</a:t>
            </a:r>
            <a:br/>
            <a:br/>
          </a:p>
        </p:txBody>
      </p:sp>
      <p:sp>
        <p:nvSpPr>
          <p:cNvPr id="233" name="Shape 23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Swarm Mode</a:t>
            </a:r>
          </a:p>
        </p:txBody>
      </p:sp>
      <p:sp>
        <p:nvSpPr>
          <p:cNvPr id="123" name="Shape 123"/>
          <p:cNvSpPr/>
          <p:nvPr>
            <p:ph type="body" idx="1"/>
          </p:nvPr>
        </p:nvSpPr>
        <p:spPr>
          <a:prstGeom prst="rect">
            <a:avLst/>
          </a:prstGeom>
        </p:spPr>
        <p:txBody>
          <a:bodyPr/>
          <a:lstStyle/>
          <a:p>
            <a:pPr marL="382270" indent="-382270" defTabSz="502412">
              <a:spcBef>
                <a:spcPts val="3600"/>
              </a:spcBef>
              <a:defRPr sz="3096"/>
            </a:pPr>
            <a:r>
              <a:t>Swarm เป็น feature ที่ใช้สำหรับทำ cluster หรือการขยายจำนวน instance ของ container เพื่อรับงานปริมาณมากๆ</a:t>
            </a:r>
          </a:p>
          <a:p>
            <a:pPr marL="382270" indent="-382270" defTabSz="502412">
              <a:spcBef>
                <a:spcPts val="3600"/>
              </a:spcBef>
              <a:defRPr sz="3096"/>
            </a:pPr>
            <a:r>
              <a:t>เดิม Swarm จะเป็นเครื่องมือแยกออกไปจาก Docker Engine แต่ใน version 1.12.0 Swarm จะถูกรวมเข้ามาใน Docker Engine โดยไม่ต้องติดตั้งเพิ่ม</a:t>
            </a:r>
          </a:p>
          <a:p>
            <a:pPr marL="382270" indent="-382270" defTabSz="502412">
              <a:spcBef>
                <a:spcPts val="3600"/>
              </a:spcBef>
              <a:defRPr sz="3096"/>
            </a:pPr>
            <a:r>
              <a:t>เมื่อ Docker ทำงานแบบ Swarm จะเรียกว่า Swarm Mode</a:t>
            </a:r>
          </a:p>
          <a:p>
            <a:pPr marL="382270" indent="-382270" defTabSz="502412">
              <a:spcBef>
                <a:spcPts val="3600"/>
              </a:spcBef>
              <a:defRPr sz="3096"/>
            </a:pPr>
            <a:r>
              <a:t>ที่ผ่านมาเราใช้ container command ในการสั่งให้ container ทำงาน แต่เมื่อเป็น Swarm Mode เราจะสั่งผ่าน service ของ Swarm</a:t>
            </a:r>
          </a:p>
        </p:txBody>
      </p:sp>
      <p:sp>
        <p:nvSpPr>
          <p:cNvPr id="124" name="Shape 124"/>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References</a:t>
            </a:r>
          </a:p>
        </p:txBody>
      </p:sp>
      <p:sp>
        <p:nvSpPr>
          <p:cNvPr id="236" name="Shape 236"/>
          <p:cNvSpPr/>
          <p:nvPr>
            <p:ph type="body" idx="1"/>
          </p:nvPr>
        </p:nvSpPr>
        <p:spPr>
          <a:prstGeom prst="rect">
            <a:avLst/>
          </a:prstGeom>
        </p:spPr>
        <p:txBody>
          <a:bodyPr/>
          <a:lstStyle/>
          <a:p>
            <a:pPr/>
            <a:r>
              <a:t>Docker Swarm Mode :-</a:t>
            </a:r>
            <a:br/>
            <a:r>
              <a:rPr u="sng">
                <a:hlinkClick r:id="rId2" invalidUrl="" action="" tgtFrame="" tooltip="" history="1" highlightClick="0" endSnd="0"/>
              </a:rPr>
              <a:t>https://docs.docker.com/engine/swarm/</a:t>
            </a:r>
            <a:r>
              <a:t> </a:t>
            </a:r>
          </a:p>
          <a:p>
            <a:pPr/>
            <a:r>
              <a:t>Tutorial :-</a:t>
            </a:r>
            <a:br/>
            <a:r>
              <a:rPr u="sng">
                <a:hlinkClick r:id="rId3" invalidUrl="" action="" tgtFrame="" tooltip="" history="1" highlightClick="0" endSnd="0"/>
              </a:rPr>
              <a:t>https://docs.docker.com/engine/swarm/swarm-tutorial/</a:t>
            </a:r>
            <a:r>
              <a:t> </a:t>
            </a:r>
          </a:p>
          <a:p>
            <a:pPr/>
            <a:r>
              <a:t>Using Compose with Swarm :-</a:t>
            </a:r>
            <a:br/>
            <a:r>
              <a:rPr u="sng">
                <a:hlinkClick r:id="rId4" invalidUrl="" action="" tgtFrame="" tooltip="" history="1" highlightClick="0" endSnd="0"/>
              </a:rPr>
              <a:t>https://docs.docker.com/compose/swarm/</a:t>
            </a:r>
            <a:r>
              <a:t> </a:t>
            </a:r>
          </a:p>
        </p:txBody>
      </p:sp>
      <p:sp>
        <p:nvSpPr>
          <p:cNvPr id="237" name="Shape 23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lvl1pPr defTabSz="502412">
              <a:defRPr sz="6880"/>
            </a:lvl1pPr>
          </a:lstStyle>
          <a:p>
            <a:pPr/>
            <a:r>
              <a:t>Docker Swarm Components</a:t>
            </a:r>
          </a:p>
        </p:txBody>
      </p:sp>
      <p:sp>
        <p:nvSpPr>
          <p:cNvPr id="127" name="Shape 127"/>
          <p:cNvSpPr/>
          <p:nvPr>
            <p:ph type="body" idx="1"/>
          </p:nvPr>
        </p:nvSpPr>
        <p:spPr>
          <a:prstGeom prst="rect">
            <a:avLst/>
          </a:prstGeom>
        </p:spPr>
        <p:txBody>
          <a:bodyPr/>
          <a:lstStyle/>
          <a:p>
            <a:pPr marL="195579" indent="-195579" defTabSz="257047">
              <a:spcBef>
                <a:spcPts val="1800"/>
              </a:spcBef>
              <a:defRPr sz="2112"/>
            </a:pPr>
            <a:r>
              <a:t>Swarm</a:t>
            </a:r>
          </a:p>
          <a:p>
            <a:pPr lvl="1" marL="391159" indent="-195579" defTabSz="257047">
              <a:spcBef>
                <a:spcPts val="1800"/>
              </a:spcBef>
              <a:defRPr sz="1584"/>
            </a:pPr>
            <a:r>
              <a:t>เป็น cluster management และ orchestration ใน docker engine</a:t>
            </a:r>
          </a:p>
          <a:p>
            <a:pPr lvl="1" marL="391159" indent="-195579" defTabSz="257047">
              <a:spcBef>
                <a:spcPts val="1800"/>
              </a:spcBef>
              <a:defRPr sz="1584"/>
            </a:pPr>
            <a:r>
              <a:t>เราสามารถ deploy “service” ลงไปได้ โดยใช้ CLI (Command Line Interface) จัดการ เช่น เพิ่ม/ลด node, deploy service, start/stop</a:t>
            </a:r>
          </a:p>
          <a:p>
            <a:pPr marL="195579" indent="-195579" defTabSz="257047">
              <a:spcBef>
                <a:spcPts val="1800"/>
              </a:spcBef>
              <a:defRPr sz="2112"/>
            </a:pPr>
            <a:r>
              <a:t>Node</a:t>
            </a:r>
          </a:p>
          <a:p>
            <a:pPr lvl="1" marL="391159" indent="-195579" defTabSz="257047">
              <a:spcBef>
                <a:spcPts val="1800"/>
              </a:spcBef>
              <a:defRPr sz="1584"/>
            </a:pPr>
            <a:r>
              <a:t>เป็น instance ของ docker engine ที่ทำงานร่วมกับ Swarm Cluster</a:t>
            </a:r>
          </a:p>
          <a:p>
            <a:pPr lvl="1" marL="391159" indent="-195579" defTabSz="257047">
              <a:spcBef>
                <a:spcPts val="1800"/>
              </a:spcBef>
              <a:defRPr sz="1584"/>
            </a:pPr>
            <a:r>
              <a:t>มี Manager Node ทำหน้าที่รับ submit “Service” และมี Worker Node ทำหน้าที่รับ Task จาก manager node</a:t>
            </a:r>
          </a:p>
          <a:p>
            <a:pPr lvl="1" marL="391159" indent="-195579" defTabSz="257047">
              <a:spcBef>
                <a:spcPts val="1800"/>
              </a:spcBef>
              <a:defRPr sz="1584"/>
            </a:pPr>
            <a:r>
              <a:t>Manager Node มีได้มากกว่า 1 node</a:t>
            </a:r>
          </a:p>
          <a:p>
            <a:pPr marL="195579" indent="-195579" defTabSz="257047">
              <a:spcBef>
                <a:spcPts val="1800"/>
              </a:spcBef>
              <a:defRPr sz="2112"/>
            </a:pPr>
            <a:r>
              <a:t>Services and Tasks</a:t>
            </a:r>
          </a:p>
          <a:p>
            <a:pPr lvl="1" marL="391159" indent="-195579" defTabSz="257047">
              <a:spcBef>
                <a:spcPts val="1800"/>
              </a:spcBef>
              <a:defRPr sz="1584"/>
            </a:pPr>
            <a:r>
              <a:t>Service เป็น definition ของ Task ที่ถูก define ผ่าน manager node ไปยัง Worker node</a:t>
            </a:r>
          </a:p>
          <a:p>
            <a:pPr lvl="1" marL="391159" indent="-195579" defTabSz="257047">
              <a:spcBef>
                <a:spcPts val="1800"/>
              </a:spcBef>
              <a:defRPr sz="1584"/>
            </a:pPr>
            <a:r>
              <a:t>เมื่อเราสร้าง service เราต้องกำหนด image เพื่อให้ Swarm นำไปสร้างเป็น container</a:t>
            </a:r>
          </a:p>
          <a:p>
            <a:pPr lvl="1" marL="391159" indent="-195579" defTabSz="257047">
              <a:spcBef>
                <a:spcPts val="1800"/>
              </a:spcBef>
              <a:defRPr sz="1584"/>
            </a:pPr>
            <a:r>
              <a:t>Manager node จะทำการ replicate service ไปยัง worker node และสร้าง container ตามจำนวนที่เราระบุ เมื่อ task ถูก allocate ให้กับ worker node ใดแล้ว จะไม่สามารถย้าย task นั้นไปที่ node อื่นได้</a:t>
            </a:r>
          </a:p>
        </p:txBody>
      </p:sp>
      <p:sp>
        <p:nvSpPr>
          <p:cNvPr id="128" name="Shape 128"/>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Swarm Mode</a:t>
            </a:r>
          </a:p>
        </p:txBody>
      </p:sp>
      <p:pic>
        <p:nvPicPr>
          <p:cNvPr id="131" name=""/>
          <p:cNvPicPr>
            <a:picLocks noChangeAspect="0"/>
          </p:cNvPicPr>
          <p:nvPr/>
        </p:nvPicPr>
        <p:blipFill>
          <a:blip r:embed="rId2">
            <a:extLst/>
          </a:blip>
          <a:stretch>
            <a:fillRect/>
          </a:stretch>
        </p:blipFill>
        <p:spPr>
          <a:xfrm>
            <a:off x="1286098" y="5976466"/>
            <a:ext cx="8857804" cy="1102668"/>
          </a:xfrm>
          <a:prstGeom prst="rect">
            <a:avLst/>
          </a:prstGeom>
          <a:effectLst>
            <a:outerShdw sx="100000" sy="100000" kx="0" ky="0" algn="b" rotWithShape="0" blurRad="38100" dist="25400" dir="5400000">
              <a:srgbClr val="000000">
                <a:alpha val="50000"/>
              </a:srgbClr>
            </a:outerShdw>
          </a:effectLst>
        </p:spPr>
      </p:pic>
      <p:pic>
        <p:nvPicPr>
          <p:cNvPr id="132" name=""/>
          <p:cNvPicPr>
            <a:picLocks noChangeAspect="0"/>
          </p:cNvPicPr>
          <p:nvPr/>
        </p:nvPicPr>
        <p:blipFill>
          <a:blip r:embed="rId3">
            <a:extLst/>
          </a:blip>
          <a:stretch>
            <a:fillRect/>
          </a:stretch>
        </p:blipFill>
        <p:spPr>
          <a:xfrm>
            <a:off x="1286098" y="4731866"/>
            <a:ext cx="6083152" cy="1102668"/>
          </a:xfrm>
          <a:prstGeom prst="rect">
            <a:avLst/>
          </a:prstGeom>
          <a:effectLst>
            <a:outerShdw sx="100000" sy="100000" kx="0" ky="0" algn="b" rotWithShape="0" blurRad="38100" dist="25400" dir="5400000">
              <a:srgbClr val="000000">
                <a:alpha val="50000"/>
              </a:srgbClr>
            </a:outerShdw>
          </a:effectLst>
        </p:spPr>
      </p:pic>
      <p:pic>
        <p:nvPicPr>
          <p:cNvPr id="133" name=""/>
          <p:cNvPicPr>
            <a:picLocks noChangeAspect="0"/>
          </p:cNvPicPr>
          <p:nvPr/>
        </p:nvPicPr>
        <p:blipFill>
          <a:blip r:embed="rId4">
            <a:extLst/>
          </a:blip>
          <a:stretch>
            <a:fillRect/>
          </a:stretch>
        </p:blipFill>
        <p:spPr>
          <a:xfrm>
            <a:off x="7486873" y="4731866"/>
            <a:ext cx="2633018" cy="1102668"/>
          </a:xfrm>
          <a:prstGeom prst="rect">
            <a:avLst/>
          </a:prstGeom>
          <a:effectLst>
            <a:outerShdw sx="100000" sy="100000" kx="0" ky="0" algn="b" rotWithShape="0" blurRad="38100" dist="25400" dir="5400000">
              <a:srgbClr val="000000">
                <a:alpha val="50000"/>
              </a:srgbClr>
            </a:outerShdw>
          </a:effectLst>
        </p:spPr>
      </p:pic>
      <p:pic>
        <p:nvPicPr>
          <p:cNvPr id="134" name=""/>
          <p:cNvPicPr>
            <a:picLocks noChangeAspect="0"/>
          </p:cNvPicPr>
          <p:nvPr/>
        </p:nvPicPr>
        <p:blipFill>
          <a:blip r:embed="rId5">
            <a:extLst/>
          </a:blip>
          <a:stretch>
            <a:fillRect/>
          </a:stretch>
        </p:blipFill>
        <p:spPr>
          <a:xfrm>
            <a:off x="1286098" y="3487266"/>
            <a:ext cx="2049860" cy="1102668"/>
          </a:xfrm>
          <a:prstGeom prst="rect">
            <a:avLst/>
          </a:prstGeom>
          <a:effectLst>
            <a:outerShdw sx="100000" sy="100000" kx="0" ky="0" algn="b" rotWithShape="0" blurRad="38100" dist="25400" dir="5400000">
              <a:srgbClr val="000000">
                <a:alpha val="50000"/>
              </a:srgbClr>
            </a:outerShdw>
          </a:effectLst>
        </p:spPr>
      </p:pic>
      <p:pic>
        <p:nvPicPr>
          <p:cNvPr id="135" name=""/>
          <p:cNvPicPr>
            <a:picLocks noChangeAspect="0"/>
          </p:cNvPicPr>
          <p:nvPr/>
        </p:nvPicPr>
        <p:blipFill>
          <a:blip r:embed="rId6">
            <a:extLst/>
          </a:blip>
          <a:stretch>
            <a:fillRect/>
          </a:stretch>
        </p:blipFill>
        <p:spPr>
          <a:xfrm>
            <a:off x="3432398" y="3487266"/>
            <a:ext cx="1921223" cy="1102668"/>
          </a:xfrm>
          <a:prstGeom prst="rect">
            <a:avLst/>
          </a:prstGeom>
          <a:effectLst>
            <a:outerShdw sx="100000" sy="100000" kx="0" ky="0" algn="b" rotWithShape="0" blurRad="38100" dist="25400" dir="5400000">
              <a:srgbClr val="000000">
                <a:alpha val="50000"/>
              </a:srgbClr>
            </a:outerShdw>
          </a:effectLst>
        </p:spPr>
      </p:pic>
      <p:pic>
        <p:nvPicPr>
          <p:cNvPr id="136" name=""/>
          <p:cNvPicPr>
            <a:picLocks noChangeAspect="0"/>
          </p:cNvPicPr>
          <p:nvPr/>
        </p:nvPicPr>
        <p:blipFill>
          <a:blip r:embed="rId7">
            <a:extLst/>
          </a:blip>
          <a:stretch>
            <a:fillRect/>
          </a:stretch>
        </p:blipFill>
        <p:spPr>
          <a:xfrm>
            <a:off x="5450061" y="3487266"/>
            <a:ext cx="1886397" cy="1102668"/>
          </a:xfrm>
          <a:prstGeom prst="rect">
            <a:avLst/>
          </a:prstGeom>
          <a:effectLst>
            <a:outerShdw sx="100000" sy="100000" kx="0" ky="0" algn="b" rotWithShape="0" blurRad="38100" dist="25400" dir="5400000">
              <a:srgbClr val="000000">
                <a:alpha val="50000"/>
              </a:srgbClr>
            </a:outerShdw>
          </a:effectLst>
        </p:spPr>
      </p:pic>
      <p:pic>
        <p:nvPicPr>
          <p:cNvPr id="137" name=""/>
          <p:cNvPicPr>
            <a:picLocks noChangeAspect="0"/>
          </p:cNvPicPr>
          <p:nvPr/>
        </p:nvPicPr>
        <p:blipFill>
          <a:blip r:embed="rId8">
            <a:extLst/>
          </a:blip>
          <a:stretch>
            <a:fillRect/>
          </a:stretch>
        </p:blipFill>
        <p:spPr>
          <a:xfrm>
            <a:off x="7432898" y="3487266"/>
            <a:ext cx="2633018" cy="1102668"/>
          </a:xfrm>
          <a:prstGeom prst="rect">
            <a:avLst/>
          </a:prstGeom>
          <a:effectLst>
            <a:outerShdw sx="100000" sy="100000" kx="0" ky="0" algn="b" rotWithShape="0" blurRad="38100" dist="25400" dir="5400000">
              <a:srgbClr val="000000">
                <a:alpha val="50000"/>
              </a:srgbClr>
            </a:outerShdw>
          </a:effectLst>
        </p:spPr>
      </p:pic>
      <p:pic>
        <p:nvPicPr>
          <p:cNvPr id="138" name=""/>
          <p:cNvPicPr>
            <a:picLocks noChangeAspect="0"/>
          </p:cNvPicPr>
          <p:nvPr/>
        </p:nvPicPr>
        <p:blipFill>
          <a:blip r:embed="rId9">
            <a:extLst/>
          </a:blip>
          <a:stretch>
            <a:fillRect/>
          </a:stretch>
        </p:blipFill>
        <p:spPr>
          <a:xfrm>
            <a:off x="1286098" y="7221066"/>
            <a:ext cx="8857804" cy="1102668"/>
          </a:xfrm>
          <a:prstGeom prst="rect">
            <a:avLst/>
          </a:prstGeom>
          <a:effectLst>
            <a:outerShdw sx="100000" sy="100000" kx="0" ky="0" algn="b" rotWithShape="0" blurRad="38100" dist="25400" dir="5400000">
              <a:srgbClr val="000000">
                <a:alpha val="50000"/>
              </a:srgbClr>
            </a:outerShdw>
          </a:effectLst>
        </p:spPr>
      </p:pic>
      <p:pic>
        <p:nvPicPr>
          <p:cNvPr id="139" name=""/>
          <p:cNvPicPr>
            <a:picLocks noChangeAspect="0"/>
          </p:cNvPicPr>
          <p:nvPr/>
        </p:nvPicPr>
        <p:blipFill>
          <a:blip r:embed="rId10">
            <a:extLst/>
          </a:blip>
          <a:stretch>
            <a:fillRect/>
          </a:stretch>
        </p:blipFill>
        <p:spPr>
          <a:xfrm>
            <a:off x="10344373" y="5965750"/>
            <a:ext cx="2201169" cy="2383384"/>
          </a:xfrm>
          <a:prstGeom prst="rect">
            <a:avLst/>
          </a:prstGeom>
          <a:effectLst>
            <a:outerShdw sx="100000" sy="100000" kx="0" ky="0" algn="b" rotWithShape="0" blurRad="38100" dist="25400" dir="5400000">
              <a:srgbClr val="000000">
                <a:alpha val="50000"/>
              </a:srgbClr>
            </a:outerShdw>
          </a:effectLst>
        </p:spPr>
      </p:pic>
      <p:pic>
        <p:nvPicPr>
          <p:cNvPr id="142" name=""/>
          <p:cNvPicPr>
            <a:picLocks noChangeAspect="0"/>
          </p:cNvPicPr>
          <p:nvPr/>
        </p:nvPicPr>
        <p:blipFill>
          <a:blip r:embed="rId11">
            <a:extLst/>
          </a:blip>
          <a:stretch>
            <a:fillRect/>
          </a:stretch>
        </p:blipFill>
        <p:spPr>
          <a:xfrm>
            <a:off x="10250647" y="4881051"/>
            <a:ext cx="1282114" cy="1066453"/>
          </a:xfrm>
          <a:prstGeom prst="rect">
            <a:avLst/>
          </a:prstGeom>
        </p:spPr>
      </p:pic>
      <p:sp>
        <p:nvSpPr>
          <p:cNvPr id="141" name="Shape 141"/>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31"/>
                                        </p:tgtEl>
                                        <p:attrNameLst>
                                          <p:attrName>style.visibility</p:attrName>
                                        </p:attrNameLst>
                                      </p:cBhvr>
                                      <p:to>
                                        <p:strVal val="visible"/>
                                      </p:to>
                                    </p:set>
                                    <p:animEffect filter="dissolve" transition="in">
                                      <p:cBhvr>
                                        <p:cTn id="7" dur="300"/>
                                        <p:tgtEl>
                                          <p:spTgt spid="131"/>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132"/>
                                        </p:tgtEl>
                                        <p:attrNameLst>
                                          <p:attrName>style.visibility</p:attrName>
                                        </p:attrNameLst>
                                      </p:cBhvr>
                                      <p:to>
                                        <p:strVal val="visible"/>
                                      </p:to>
                                    </p:set>
                                    <p:animEffect filter="dissolve" transition="in">
                                      <p:cBhvr>
                                        <p:cTn id="11" dur="300"/>
                                        <p:tgtEl>
                                          <p:spTgt spid="132"/>
                                        </p:tgtEl>
                                      </p:cBhvr>
                                    </p:animEffect>
                                  </p:childTnLst>
                                </p:cTn>
                              </p:par>
                            </p:childTnLst>
                          </p:cTn>
                        </p:par>
                        <p:par>
                          <p:cTn id="12" fill="hold">
                            <p:stCondLst>
                              <p:cond delay="600"/>
                            </p:stCondLst>
                            <p:childTnLst>
                              <p:par>
                                <p:cTn id="13" presetClass="entr" nodeType="afterEffect" presetID="9" grpId="3" fill="hold">
                                  <p:stCondLst>
                                    <p:cond delay="0"/>
                                  </p:stCondLst>
                                  <p:iterate type="el" backwards="0">
                                    <p:tmAbs val="0"/>
                                  </p:iterate>
                                  <p:childTnLst>
                                    <p:set>
                                      <p:cBhvr>
                                        <p:cTn id="14" fill="hold"/>
                                        <p:tgtEl>
                                          <p:spTgt spid="133"/>
                                        </p:tgtEl>
                                        <p:attrNameLst>
                                          <p:attrName>style.visibility</p:attrName>
                                        </p:attrNameLst>
                                      </p:cBhvr>
                                      <p:to>
                                        <p:strVal val="visible"/>
                                      </p:to>
                                    </p:set>
                                    <p:animEffect filter="dissolve" transition="in">
                                      <p:cBhvr>
                                        <p:cTn id="15" dur="300"/>
                                        <p:tgtEl>
                                          <p:spTgt spid="133"/>
                                        </p:tgtEl>
                                      </p:cBhvr>
                                    </p:animEffect>
                                  </p:childTnLst>
                                </p:cTn>
                              </p:par>
                            </p:childTnLst>
                          </p:cTn>
                        </p:par>
                        <p:par>
                          <p:cTn id="16" fill="hold">
                            <p:stCondLst>
                              <p:cond delay="900"/>
                            </p:stCondLst>
                            <p:childTnLst>
                              <p:par>
                                <p:cTn id="17" presetClass="entr" nodeType="afterEffect" presetID="9" grpId="4" fill="hold">
                                  <p:stCondLst>
                                    <p:cond delay="0"/>
                                  </p:stCondLst>
                                  <p:iterate type="el" backwards="0">
                                    <p:tmAbs val="0"/>
                                  </p:iterate>
                                  <p:childTnLst>
                                    <p:set>
                                      <p:cBhvr>
                                        <p:cTn id="18" fill="hold"/>
                                        <p:tgtEl>
                                          <p:spTgt spid="134"/>
                                        </p:tgtEl>
                                        <p:attrNameLst>
                                          <p:attrName>style.visibility</p:attrName>
                                        </p:attrNameLst>
                                      </p:cBhvr>
                                      <p:to>
                                        <p:strVal val="visible"/>
                                      </p:to>
                                    </p:set>
                                    <p:animEffect filter="dissolve" transition="in">
                                      <p:cBhvr>
                                        <p:cTn id="19" dur="300"/>
                                        <p:tgtEl>
                                          <p:spTgt spid="134"/>
                                        </p:tgtEl>
                                      </p:cBhvr>
                                    </p:animEffect>
                                  </p:childTnLst>
                                </p:cTn>
                              </p:par>
                            </p:childTnLst>
                          </p:cTn>
                        </p:par>
                        <p:par>
                          <p:cTn id="20" fill="hold">
                            <p:stCondLst>
                              <p:cond delay="1200"/>
                            </p:stCondLst>
                            <p:childTnLst>
                              <p:par>
                                <p:cTn id="21" presetClass="entr" nodeType="afterEffect" presetID="9" grpId="5" fill="hold">
                                  <p:stCondLst>
                                    <p:cond delay="0"/>
                                  </p:stCondLst>
                                  <p:iterate type="el" backwards="0">
                                    <p:tmAbs val="0"/>
                                  </p:iterate>
                                  <p:childTnLst>
                                    <p:set>
                                      <p:cBhvr>
                                        <p:cTn id="22" fill="hold"/>
                                        <p:tgtEl>
                                          <p:spTgt spid="135"/>
                                        </p:tgtEl>
                                        <p:attrNameLst>
                                          <p:attrName>style.visibility</p:attrName>
                                        </p:attrNameLst>
                                      </p:cBhvr>
                                      <p:to>
                                        <p:strVal val="visible"/>
                                      </p:to>
                                    </p:set>
                                    <p:animEffect filter="dissolve" transition="in">
                                      <p:cBhvr>
                                        <p:cTn id="23" dur="300"/>
                                        <p:tgtEl>
                                          <p:spTgt spid="135"/>
                                        </p:tgtEl>
                                      </p:cBhvr>
                                    </p:animEffect>
                                  </p:childTnLst>
                                </p:cTn>
                              </p:par>
                            </p:childTnLst>
                          </p:cTn>
                        </p:par>
                        <p:par>
                          <p:cTn id="24" fill="hold">
                            <p:stCondLst>
                              <p:cond delay="1500"/>
                            </p:stCondLst>
                            <p:childTnLst>
                              <p:par>
                                <p:cTn id="25" presetClass="entr" nodeType="afterEffect" presetID="9" grpId="6" fill="hold">
                                  <p:stCondLst>
                                    <p:cond delay="0"/>
                                  </p:stCondLst>
                                  <p:iterate type="el" backwards="0">
                                    <p:tmAbs val="0"/>
                                  </p:iterate>
                                  <p:childTnLst>
                                    <p:set>
                                      <p:cBhvr>
                                        <p:cTn id="26" fill="hold"/>
                                        <p:tgtEl>
                                          <p:spTgt spid="136"/>
                                        </p:tgtEl>
                                        <p:attrNameLst>
                                          <p:attrName>style.visibility</p:attrName>
                                        </p:attrNameLst>
                                      </p:cBhvr>
                                      <p:to>
                                        <p:strVal val="visible"/>
                                      </p:to>
                                    </p:set>
                                    <p:animEffect filter="dissolve" transition="in">
                                      <p:cBhvr>
                                        <p:cTn id="27" dur="300"/>
                                        <p:tgtEl>
                                          <p:spTgt spid="136"/>
                                        </p:tgtEl>
                                      </p:cBhvr>
                                    </p:animEffect>
                                  </p:childTnLst>
                                </p:cTn>
                              </p:par>
                            </p:childTnLst>
                          </p:cTn>
                        </p:par>
                        <p:par>
                          <p:cTn id="28" fill="hold">
                            <p:stCondLst>
                              <p:cond delay="1800"/>
                            </p:stCondLst>
                            <p:childTnLst>
                              <p:par>
                                <p:cTn id="29" presetClass="entr" nodeType="afterEffect" presetID="9" grpId="7" fill="hold">
                                  <p:stCondLst>
                                    <p:cond delay="0"/>
                                  </p:stCondLst>
                                  <p:iterate type="el" backwards="0">
                                    <p:tmAbs val="0"/>
                                  </p:iterate>
                                  <p:childTnLst>
                                    <p:set>
                                      <p:cBhvr>
                                        <p:cTn id="30" fill="hold"/>
                                        <p:tgtEl>
                                          <p:spTgt spid="137"/>
                                        </p:tgtEl>
                                        <p:attrNameLst>
                                          <p:attrName>style.visibility</p:attrName>
                                        </p:attrNameLst>
                                      </p:cBhvr>
                                      <p:to>
                                        <p:strVal val="visible"/>
                                      </p:to>
                                    </p:set>
                                    <p:animEffect filter="dissolve" transition="in">
                                      <p:cBhvr>
                                        <p:cTn id="31" dur="300"/>
                                        <p:tgtEl>
                                          <p:spTgt spid="137"/>
                                        </p:tgtEl>
                                      </p:cBhvr>
                                    </p:animEffect>
                                  </p:childTnLst>
                                </p:cTn>
                              </p:par>
                            </p:childTnLst>
                          </p:cTn>
                        </p:par>
                        <p:par>
                          <p:cTn id="32" fill="hold">
                            <p:stCondLst>
                              <p:cond delay="2100"/>
                            </p:stCondLst>
                            <p:childTnLst>
                              <p:par>
                                <p:cTn id="33" presetClass="entr" nodeType="afterEffect" presetID="9" grpId="8" fill="hold">
                                  <p:stCondLst>
                                    <p:cond delay="0"/>
                                  </p:stCondLst>
                                  <p:iterate type="el" backwards="0">
                                    <p:tmAbs val="0"/>
                                  </p:iterate>
                                  <p:childTnLst>
                                    <p:set>
                                      <p:cBhvr>
                                        <p:cTn id="34" fill="hold"/>
                                        <p:tgtEl>
                                          <p:spTgt spid="138"/>
                                        </p:tgtEl>
                                        <p:attrNameLst>
                                          <p:attrName>style.visibility</p:attrName>
                                        </p:attrNameLst>
                                      </p:cBhvr>
                                      <p:to>
                                        <p:strVal val="visible"/>
                                      </p:to>
                                    </p:set>
                                    <p:animEffect filter="dissolve" transition="in">
                                      <p:cBhvr>
                                        <p:cTn id="35" dur="300"/>
                                        <p:tgtEl>
                                          <p:spTgt spid="138"/>
                                        </p:tgtEl>
                                      </p:cBhvr>
                                    </p:animEffect>
                                  </p:childTnLst>
                                </p:cTn>
                              </p:par>
                            </p:childTnLst>
                          </p:cTn>
                        </p:par>
                        <p:par>
                          <p:cTn id="36" fill="hold">
                            <p:stCondLst>
                              <p:cond delay="2400"/>
                            </p:stCondLst>
                            <p:childTnLst>
                              <p:par>
                                <p:cTn id="37" presetClass="entr" nodeType="afterEffect" presetID="9" grpId="9" fill="hold">
                                  <p:stCondLst>
                                    <p:cond delay="0"/>
                                  </p:stCondLst>
                                  <p:iterate type="el" backwards="0">
                                    <p:tmAbs val="0"/>
                                  </p:iterate>
                                  <p:childTnLst>
                                    <p:set>
                                      <p:cBhvr>
                                        <p:cTn id="38" fill="hold"/>
                                        <p:tgtEl>
                                          <p:spTgt spid="139"/>
                                        </p:tgtEl>
                                        <p:attrNameLst>
                                          <p:attrName>style.visibility</p:attrName>
                                        </p:attrNameLst>
                                      </p:cBhvr>
                                      <p:to>
                                        <p:strVal val="visible"/>
                                      </p:to>
                                    </p:set>
                                    <p:animEffect filter="dissolve" transition="in">
                                      <p:cBhvr>
                                        <p:cTn id="39" dur="300"/>
                                        <p:tgtEl>
                                          <p:spTgt spid="139"/>
                                        </p:tgtEl>
                                      </p:cBhvr>
                                    </p:animEffect>
                                  </p:childTnLst>
                                </p:cTn>
                              </p:par>
                            </p:childTnLst>
                          </p:cTn>
                        </p:par>
                        <p:par>
                          <p:cTn id="40" fill="hold">
                            <p:stCondLst>
                              <p:cond delay="2700"/>
                            </p:stCondLst>
                            <p:childTnLst>
                              <p:par>
                                <p:cTn id="41" presetClass="entr" nodeType="afterEffect" presetID="9" grpId="10" fill="hold">
                                  <p:stCondLst>
                                    <p:cond delay="0"/>
                                  </p:stCondLst>
                                  <p:iterate type="el" backwards="0">
                                    <p:tmAbs val="0"/>
                                  </p:iterate>
                                  <p:childTnLst>
                                    <p:set>
                                      <p:cBhvr>
                                        <p:cTn id="42" fill="hold"/>
                                        <p:tgtEl>
                                          <p:spTgt spid="142"/>
                                        </p:tgtEl>
                                        <p:attrNameLst>
                                          <p:attrName>style.visibility</p:attrName>
                                        </p:attrNameLst>
                                      </p:cBhvr>
                                      <p:to>
                                        <p:strVal val="visible"/>
                                      </p:to>
                                    </p:set>
                                    <p:animEffect filter="dissolve" transition="in">
                                      <p:cBhvr>
                                        <p:cTn id="43" dur="3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5"/>
      <p:bldP build="whole" bldLvl="1" animBg="1" rev="0" advAuto="0" spid="138" grpId="8"/>
      <p:bldP build="whole" bldLvl="1" animBg="1" rev="0" advAuto="0" spid="139" grpId="9"/>
      <p:bldP build="whole" bldLvl="1" animBg="1" rev="0" advAuto="0" spid="142" grpId="10"/>
      <p:bldP build="whole" bldLvl="1" animBg="1" rev="0" advAuto="0" spid="134" grpId="4"/>
      <p:bldP build="whole" bldLvl="1" animBg="1" rev="0" advAuto="0" spid="136" grpId="6"/>
      <p:bldP build="whole" bldLvl="1" animBg="1" rev="0" advAuto="0" spid="137" grpId="7"/>
      <p:bldP build="whole" bldLvl="1" animBg="1" rev="0" advAuto="0" spid="133" grpId="3"/>
      <p:bldP build="whole" bldLvl="1" animBg="1" rev="0" advAuto="0" spid="132" grpId="2"/>
      <p:bldP build="whole" bldLvl="1" animBg="1" rev="0" advAuto="0" spid="131"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Swarm Node</a:t>
            </a:r>
          </a:p>
        </p:txBody>
      </p:sp>
      <p:pic>
        <p:nvPicPr>
          <p:cNvPr id="146" name=""/>
          <p:cNvPicPr>
            <a:picLocks noChangeAspect="0"/>
          </p:cNvPicPr>
          <p:nvPr/>
        </p:nvPicPr>
        <p:blipFill>
          <a:blip r:embed="rId2">
            <a:extLst/>
          </a:blip>
          <a:stretch>
            <a:fillRect/>
          </a:stretch>
        </p:blipFill>
        <p:spPr>
          <a:xfrm>
            <a:off x="967549" y="4826669"/>
            <a:ext cx="4882166" cy="845246"/>
          </a:xfrm>
          <a:prstGeom prst="rect">
            <a:avLst/>
          </a:prstGeom>
          <a:effectLst>
            <a:outerShdw sx="100000" sy="100000" kx="0" ky="0" algn="b" rotWithShape="0" blurRad="38100" dist="25400" dir="5400000">
              <a:srgbClr val="000000">
                <a:alpha val="50000"/>
              </a:srgbClr>
            </a:outerShdw>
          </a:effectLst>
        </p:spPr>
      </p:pic>
      <p:pic>
        <p:nvPicPr>
          <p:cNvPr id="147" name=""/>
          <p:cNvPicPr>
            <a:picLocks noChangeAspect="0"/>
          </p:cNvPicPr>
          <p:nvPr/>
        </p:nvPicPr>
        <p:blipFill>
          <a:blip r:embed="rId3">
            <a:extLst/>
          </a:blip>
          <a:stretch>
            <a:fillRect/>
          </a:stretch>
        </p:blipFill>
        <p:spPr>
          <a:xfrm>
            <a:off x="967549" y="7432898"/>
            <a:ext cx="4882166" cy="845245"/>
          </a:xfrm>
          <a:prstGeom prst="rect">
            <a:avLst/>
          </a:prstGeom>
          <a:effectLst>
            <a:outerShdw sx="100000" sy="100000" kx="0" ky="0" algn="b" rotWithShape="0" blurRad="38100" dist="25400" dir="5400000">
              <a:srgbClr val="000000">
                <a:alpha val="50000"/>
              </a:srgbClr>
            </a:outerShdw>
          </a:effectLst>
        </p:spPr>
      </p:pic>
      <p:pic>
        <p:nvPicPr>
          <p:cNvPr id="148" name=""/>
          <p:cNvPicPr>
            <a:picLocks noChangeAspect="0"/>
          </p:cNvPicPr>
          <p:nvPr/>
        </p:nvPicPr>
        <p:blipFill>
          <a:blip r:embed="rId4">
            <a:extLst/>
          </a:blip>
          <a:stretch>
            <a:fillRect/>
          </a:stretch>
        </p:blipFill>
        <p:spPr>
          <a:xfrm>
            <a:off x="7445598" y="3791782"/>
            <a:ext cx="4635600" cy="845246"/>
          </a:xfrm>
          <a:prstGeom prst="rect">
            <a:avLst/>
          </a:prstGeom>
          <a:effectLst>
            <a:outerShdw sx="100000" sy="100000" kx="0" ky="0" algn="b" rotWithShape="0" blurRad="38100" dist="25400" dir="5400000">
              <a:srgbClr val="000000">
                <a:alpha val="50000"/>
              </a:srgbClr>
            </a:outerShdw>
          </a:effectLst>
        </p:spPr>
      </p:pic>
      <p:pic>
        <p:nvPicPr>
          <p:cNvPr id="149" name=""/>
          <p:cNvPicPr>
            <a:picLocks noChangeAspect="0"/>
          </p:cNvPicPr>
          <p:nvPr/>
        </p:nvPicPr>
        <p:blipFill>
          <a:blip r:embed="rId5">
            <a:extLst/>
          </a:blip>
          <a:stretch>
            <a:fillRect/>
          </a:stretch>
        </p:blipFill>
        <p:spPr>
          <a:xfrm>
            <a:off x="7445598" y="5762277"/>
            <a:ext cx="4635600" cy="845246"/>
          </a:xfrm>
          <a:prstGeom prst="rect">
            <a:avLst/>
          </a:prstGeom>
          <a:effectLst>
            <a:outerShdw sx="100000" sy="100000" kx="0" ky="0" algn="b" rotWithShape="0" blurRad="38100" dist="25400" dir="5400000">
              <a:srgbClr val="000000">
                <a:alpha val="50000"/>
              </a:srgbClr>
            </a:outerShdw>
          </a:effectLst>
        </p:spPr>
      </p:pic>
      <p:pic>
        <p:nvPicPr>
          <p:cNvPr id="150" name=""/>
          <p:cNvPicPr>
            <a:picLocks noChangeAspect="0"/>
          </p:cNvPicPr>
          <p:nvPr/>
        </p:nvPicPr>
        <p:blipFill>
          <a:blip r:embed="rId6">
            <a:extLst/>
          </a:blip>
          <a:stretch>
            <a:fillRect/>
          </a:stretch>
        </p:blipFill>
        <p:spPr>
          <a:xfrm>
            <a:off x="7445598" y="8437785"/>
            <a:ext cx="4635600" cy="845246"/>
          </a:xfrm>
          <a:prstGeom prst="rect">
            <a:avLst/>
          </a:prstGeom>
          <a:effectLst>
            <a:outerShdw sx="100000" sy="100000" kx="0" ky="0" algn="b" rotWithShape="0" blurRad="38100" dist="25400" dir="5400000">
              <a:srgbClr val="000000">
                <a:alpha val="50000"/>
              </a:srgbClr>
            </a:outerShdw>
          </a:effectLst>
        </p:spPr>
      </p:pic>
      <p:pic>
        <p:nvPicPr>
          <p:cNvPr id="170" name=""/>
          <p:cNvPicPr>
            <a:picLocks noChangeAspect="0"/>
          </p:cNvPicPr>
          <p:nvPr/>
        </p:nvPicPr>
        <p:blipFill>
          <a:blip r:embed="rId7">
            <a:extLst/>
          </a:blip>
          <a:stretch>
            <a:fillRect/>
          </a:stretch>
        </p:blipFill>
        <p:spPr>
          <a:xfrm>
            <a:off x="5792748" y="4468450"/>
            <a:ext cx="1710007" cy="429801"/>
          </a:xfrm>
          <a:prstGeom prst="rect">
            <a:avLst/>
          </a:prstGeom>
          <a:effectLst>
            <a:outerShdw sx="100000" sy="100000" kx="0" ky="0" algn="b" rotWithShape="0" blurRad="25400" dist="25400" dir="5400000">
              <a:srgbClr val="000000">
                <a:alpha val="50000"/>
              </a:srgbClr>
            </a:outerShdw>
          </a:effectLst>
        </p:spPr>
      </p:pic>
      <p:pic>
        <p:nvPicPr>
          <p:cNvPr id="171" name=""/>
          <p:cNvPicPr>
            <a:picLocks noChangeAspect="0"/>
          </p:cNvPicPr>
          <p:nvPr/>
        </p:nvPicPr>
        <p:blipFill>
          <a:blip r:embed="rId8">
            <a:extLst/>
          </a:blip>
          <a:stretch>
            <a:fillRect/>
          </a:stretch>
        </p:blipFill>
        <p:spPr>
          <a:xfrm>
            <a:off x="5792749" y="5562393"/>
            <a:ext cx="1710006" cy="443796"/>
          </a:xfrm>
          <a:prstGeom prst="rect">
            <a:avLst/>
          </a:prstGeom>
          <a:effectLst>
            <a:outerShdw sx="100000" sy="100000" kx="0" ky="0" algn="b" rotWithShape="0" blurRad="25400" dist="25400" dir="5400000">
              <a:srgbClr val="000000">
                <a:alpha val="50000"/>
              </a:srgbClr>
            </a:outerShdw>
          </a:effectLst>
        </p:spPr>
      </p:pic>
      <p:pic>
        <p:nvPicPr>
          <p:cNvPr id="172" name=""/>
          <p:cNvPicPr>
            <a:picLocks noChangeAspect="0"/>
          </p:cNvPicPr>
          <p:nvPr/>
        </p:nvPicPr>
        <p:blipFill>
          <a:blip r:embed="rId9">
            <a:extLst/>
          </a:blip>
          <a:stretch>
            <a:fillRect/>
          </a:stretch>
        </p:blipFill>
        <p:spPr>
          <a:xfrm>
            <a:off x="4085721" y="5614855"/>
            <a:ext cx="5000763" cy="2908359"/>
          </a:xfrm>
          <a:prstGeom prst="rect">
            <a:avLst/>
          </a:prstGeom>
          <a:effectLst>
            <a:outerShdw sx="100000" sy="100000" kx="0" ky="0" algn="b" rotWithShape="0" blurRad="25400" dist="25400" dir="5400000">
              <a:srgbClr val="000000">
                <a:alpha val="50000"/>
              </a:srgbClr>
            </a:outerShdw>
          </a:effectLst>
        </p:spPr>
      </p:pic>
      <p:pic>
        <p:nvPicPr>
          <p:cNvPr id="173" name=""/>
          <p:cNvPicPr>
            <a:picLocks noChangeAspect="0"/>
          </p:cNvPicPr>
          <p:nvPr/>
        </p:nvPicPr>
        <p:blipFill>
          <a:blip r:embed="rId10">
            <a:extLst/>
          </a:blip>
          <a:stretch>
            <a:fillRect/>
          </a:stretch>
        </p:blipFill>
        <p:spPr>
          <a:xfrm>
            <a:off x="3213012" y="5614863"/>
            <a:ext cx="391240" cy="1875186"/>
          </a:xfrm>
          <a:prstGeom prst="rect">
            <a:avLst/>
          </a:prstGeom>
          <a:effectLst>
            <a:outerShdw sx="100000" sy="100000" kx="0" ky="0" algn="b" rotWithShape="0" blurRad="25400" dist="25400" dir="5400000">
              <a:srgbClr val="000000">
                <a:alpha val="50000"/>
              </a:srgbClr>
            </a:outerShdw>
          </a:effectLst>
        </p:spPr>
      </p:pic>
      <p:pic>
        <p:nvPicPr>
          <p:cNvPr id="155" name=""/>
          <p:cNvPicPr>
            <a:picLocks noChangeAspect="0"/>
          </p:cNvPicPr>
          <p:nvPr/>
        </p:nvPicPr>
        <p:blipFill>
          <a:blip r:embed="rId11">
            <a:extLst/>
          </a:blip>
          <a:stretch>
            <a:fillRect/>
          </a:stretch>
        </p:blipFill>
        <p:spPr>
          <a:xfrm>
            <a:off x="1032098" y="3795861"/>
            <a:ext cx="1565474" cy="981536"/>
          </a:xfrm>
          <a:prstGeom prst="rect">
            <a:avLst/>
          </a:prstGeom>
          <a:effectLst>
            <a:outerShdw sx="100000" sy="100000" kx="0" ky="0" algn="b" rotWithShape="0" blurRad="38100" dist="25400" dir="5400000">
              <a:srgbClr val="000000">
                <a:alpha val="50000"/>
              </a:srgbClr>
            </a:outerShdw>
          </a:effectLst>
        </p:spPr>
      </p:pic>
      <p:pic>
        <p:nvPicPr>
          <p:cNvPr id="156" name=""/>
          <p:cNvPicPr>
            <a:picLocks noChangeAspect="0"/>
          </p:cNvPicPr>
          <p:nvPr/>
        </p:nvPicPr>
        <p:blipFill>
          <a:blip r:embed="rId12">
            <a:extLst/>
          </a:blip>
          <a:stretch>
            <a:fillRect/>
          </a:stretch>
        </p:blipFill>
        <p:spPr>
          <a:xfrm>
            <a:off x="7483698" y="3090553"/>
            <a:ext cx="2122736" cy="641316"/>
          </a:xfrm>
          <a:prstGeom prst="rect">
            <a:avLst/>
          </a:prstGeom>
          <a:effectLst>
            <a:outerShdw sx="100000" sy="100000" kx="0" ky="0" algn="b" rotWithShape="0" blurRad="38100" dist="25400" dir="5400000">
              <a:srgbClr val="000000">
                <a:alpha val="50000"/>
              </a:srgbClr>
            </a:outerShdw>
          </a:effectLst>
        </p:spPr>
      </p:pic>
      <p:pic>
        <p:nvPicPr>
          <p:cNvPr id="157" name=""/>
          <p:cNvPicPr>
            <a:picLocks noChangeAspect="0"/>
          </p:cNvPicPr>
          <p:nvPr/>
        </p:nvPicPr>
        <p:blipFill>
          <a:blip r:embed="rId13">
            <a:extLst/>
          </a:blip>
          <a:stretch>
            <a:fillRect/>
          </a:stretch>
        </p:blipFill>
        <p:spPr>
          <a:xfrm>
            <a:off x="7483698" y="5077941"/>
            <a:ext cx="2122736" cy="641315"/>
          </a:xfrm>
          <a:prstGeom prst="rect">
            <a:avLst/>
          </a:prstGeom>
          <a:effectLst>
            <a:outerShdw sx="100000" sy="100000" kx="0" ky="0" algn="b" rotWithShape="0" blurRad="38100" dist="25400" dir="5400000">
              <a:srgbClr val="000000">
                <a:alpha val="50000"/>
              </a:srgbClr>
            </a:outerShdw>
          </a:effectLst>
        </p:spPr>
      </p:pic>
      <p:pic>
        <p:nvPicPr>
          <p:cNvPr id="158" name=""/>
          <p:cNvPicPr>
            <a:picLocks noChangeAspect="0"/>
          </p:cNvPicPr>
          <p:nvPr/>
        </p:nvPicPr>
        <p:blipFill>
          <a:blip r:embed="rId14">
            <a:extLst/>
          </a:blip>
          <a:stretch>
            <a:fillRect/>
          </a:stretch>
        </p:blipFill>
        <p:spPr>
          <a:xfrm>
            <a:off x="2670398" y="3795861"/>
            <a:ext cx="1565474" cy="981536"/>
          </a:xfrm>
          <a:prstGeom prst="rect">
            <a:avLst/>
          </a:prstGeom>
          <a:effectLst>
            <a:outerShdw sx="100000" sy="100000" kx="0" ky="0" algn="b" rotWithShape="0" blurRad="38100" dist="25400" dir="5400000">
              <a:srgbClr val="000000">
                <a:alpha val="50000"/>
              </a:srgbClr>
            </a:outerShdw>
          </a:effectLst>
        </p:spPr>
      </p:pic>
      <p:pic>
        <p:nvPicPr>
          <p:cNvPr id="159" name=""/>
          <p:cNvPicPr>
            <a:picLocks noChangeAspect="0"/>
          </p:cNvPicPr>
          <p:nvPr/>
        </p:nvPicPr>
        <p:blipFill>
          <a:blip r:embed="rId15">
            <a:extLst/>
          </a:blip>
          <a:stretch>
            <a:fillRect/>
          </a:stretch>
        </p:blipFill>
        <p:spPr>
          <a:xfrm>
            <a:off x="9896698" y="3090553"/>
            <a:ext cx="2122736" cy="641316"/>
          </a:xfrm>
          <a:prstGeom prst="rect">
            <a:avLst/>
          </a:prstGeom>
          <a:effectLst>
            <a:outerShdw sx="100000" sy="100000" kx="0" ky="0" algn="b" rotWithShape="0" blurRad="38100" dist="25400" dir="5400000">
              <a:srgbClr val="000000">
                <a:alpha val="50000"/>
              </a:srgbClr>
            </a:outerShdw>
          </a:effectLst>
        </p:spPr>
      </p:pic>
      <p:pic>
        <p:nvPicPr>
          <p:cNvPr id="160" name=""/>
          <p:cNvPicPr>
            <a:picLocks noChangeAspect="0"/>
          </p:cNvPicPr>
          <p:nvPr/>
        </p:nvPicPr>
        <p:blipFill>
          <a:blip r:embed="rId16">
            <a:extLst/>
          </a:blip>
          <a:stretch>
            <a:fillRect/>
          </a:stretch>
        </p:blipFill>
        <p:spPr>
          <a:xfrm>
            <a:off x="9896698" y="2385541"/>
            <a:ext cx="2122736" cy="641315"/>
          </a:xfrm>
          <a:prstGeom prst="rect">
            <a:avLst/>
          </a:prstGeom>
          <a:effectLst>
            <a:outerShdw sx="100000" sy="100000" kx="0" ky="0" algn="b" rotWithShape="0" blurRad="38100" dist="25400" dir="5400000">
              <a:srgbClr val="000000">
                <a:alpha val="50000"/>
              </a:srgbClr>
            </a:outerShdw>
          </a:effectLst>
        </p:spPr>
      </p:pic>
      <p:pic>
        <p:nvPicPr>
          <p:cNvPr id="161" name=""/>
          <p:cNvPicPr>
            <a:picLocks noChangeAspect="0"/>
          </p:cNvPicPr>
          <p:nvPr/>
        </p:nvPicPr>
        <p:blipFill>
          <a:blip r:embed="rId17">
            <a:extLst/>
          </a:blip>
          <a:stretch>
            <a:fillRect/>
          </a:stretch>
        </p:blipFill>
        <p:spPr>
          <a:xfrm>
            <a:off x="9896698" y="5059157"/>
            <a:ext cx="2122736" cy="641315"/>
          </a:xfrm>
          <a:prstGeom prst="rect">
            <a:avLst/>
          </a:prstGeom>
          <a:effectLst>
            <a:outerShdw sx="100000" sy="100000" kx="0" ky="0" algn="b" rotWithShape="0" blurRad="38100" dist="25400" dir="5400000">
              <a:srgbClr val="000000">
                <a:alpha val="50000"/>
              </a:srgbClr>
            </a:outerShdw>
          </a:effectLst>
        </p:spPr>
      </p:pic>
      <p:pic>
        <p:nvPicPr>
          <p:cNvPr id="162" name=""/>
          <p:cNvPicPr>
            <a:picLocks noChangeAspect="0"/>
          </p:cNvPicPr>
          <p:nvPr/>
        </p:nvPicPr>
        <p:blipFill>
          <a:blip r:embed="rId18">
            <a:extLst/>
          </a:blip>
          <a:stretch>
            <a:fillRect/>
          </a:stretch>
        </p:blipFill>
        <p:spPr>
          <a:xfrm>
            <a:off x="9896698" y="7732772"/>
            <a:ext cx="2122736" cy="641316"/>
          </a:xfrm>
          <a:prstGeom prst="rect">
            <a:avLst/>
          </a:prstGeom>
          <a:effectLst>
            <a:outerShdw sx="100000" sy="100000" kx="0" ky="0" algn="b" rotWithShape="0" blurRad="38100" dist="25400" dir="5400000">
              <a:srgbClr val="000000">
                <a:alpha val="50000"/>
              </a:srgbClr>
            </a:outerShdw>
          </a:effectLst>
        </p:spPr>
      </p:pic>
      <p:pic>
        <p:nvPicPr>
          <p:cNvPr id="163" name=""/>
          <p:cNvPicPr>
            <a:picLocks noChangeAspect="0"/>
          </p:cNvPicPr>
          <p:nvPr/>
        </p:nvPicPr>
        <p:blipFill>
          <a:blip r:embed="rId19">
            <a:extLst/>
          </a:blip>
          <a:stretch>
            <a:fillRect/>
          </a:stretch>
        </p:blipFill>
        <p:spPr>
          <a:xfrm>
            <a:off x="3699098" y="6704072"/>
            <a:ext cx="2122736" cy="641316"/>
          </a:xfrm>
          <a:prstGeom prst="rect">
            <a:avLst/>
          </a:prstGeom>
          <a:effectLst>
            <a:outerShdw sx="100000" sy="100000" kx="0" ky="0" algn="b" rotWithShape="0" blurRad="38100" dist="25400" dir="5400000">
              <a:srgbClr val="000000">
                <a:alpha val="50000"/>
              </a:srgbClr>
            </a:outerShdw>
          </a:effectLst>
        </p:spPr>
      </p:pic>
      <p:pic>
        <p:nvPicPr>
          <p:cNvPr id="164" name=""/>
          <p:cNvPicPr>
            <a:picLocks noChangeAspect="0"/>
          </p:cNvPicPr>
          <p:nvPr/>
        </p:nvPicPr>
        <p:blipFill>
          <a:blip r:embed="rId20">
            <a:extLst/>
          </a:blip>
          <a:stretch>
            <a:fillRect/>
          </a:stretch>
        </p:blipFill>
        <p:spPr>
          <a:xfrm>
            <a:off x="4308698" y="3795861"/>
            <a:ext cx="1565474" cy="981536"/>
          </a:xfrm>
          <a:prstGeom prst="rect">
            <a:avLst/>
          </a:prstGeom>
          <a:effectLst>
            <a:outerShdw sx="100000" sy="100000" kx="0" ky="0" algn="b" rotWithShape="0" blurRad="38100" dist="25400" dir="5400000">
              <a:srgbClr val="000000">
                <a:alpha val="50000"/>
              </a:srgbClr>
            </a:outerShdw>
          </a:effectLst>
        </p:spPr>
      </p:pic>
      <p:pic>
        <p:nvPicPr>
          <p:cNvPr id="165" name=""/>
          <p:cNvPicPr>
            <a:picLocks noChangeAspect="0"/>
          </p:cNvPicPr>
          <p:nvPr/>
        </p:nvPicPr>
        <p:blipFill>
          <a:blip r:embed="rId21">
            <a:extLst/>
          </a:blip>
          <a:stretch>
            <a:fillRect/>
          </a:stretch>
        </p:blipFill>
        <p:spPr>
          <a:xfrm>
            <a:off x="6288881" y="4392871"/>
            <a:ext cx="742008" cy="547405"/>
          </a:xfrm>
          <a:prstGeom prst="rect">
            <a:avLst/>
          </a:prstGeom>
          <a:effectLst>
            <a:outerShdw sx="100000" sy="100000" kx="0" ky="0" algn="b" rotWithShape="0" blurRad="38100" dist="25400" dir="5400000">
              <a:srgbClr val="000000">
                <a:alpha val="50000"/>
              </a:srgbClr>
            </a:outerShdw>
          </a:effectLst>
        </p:spPr>
      </p:pic>
      <p:pic>
        <p:nvPicPr>
          <p:cNvPr id="166" name=""/>
          <p:cNvPicPr>
            <a:picLocks noChangeAspect="0"/>
          </p:cNvPicPr>
          <p:nvPr/>
        </p:nvPicPr>
        <p:blipFill>
          <a:blip r:embed="rId21">
            <a:extLst/>
          </a:blip>
          <a:stretch>
            <a:fillRect/>
          </a:stretch>
        </p:blipFill>
        <p:spPr>
          <a:xfrm>
            <a:off x="6288881" y="5403198"/>
            <a:ext cx="742008" cy="547404"/>
          </a:xfrm>
          <a:prstGeom prst="rect">
            <a:avLst/>
          </a:prstGeom>
          <a:effectLst>
            <a:outerShdw sx="100000" sy="100000" kx="0" ky="0" algn="b" rotWithShape="0" blurRad="38100" dist="25400" dir="5400000">
              <a:srgbClr val="000000">
                <a:alpha val="50000"/>
              </a:srgbClr>
            </a:outerShdw>
          </a:effectLst>
        </p:spPr>
      </p:pic>
      <p:pic>
        <p:nvPicPr>
          <p:cNvPr id="167" name=""/>
          <p:cNvPicPr>
            <a:picLocks noChangeAspect="0"/>
          </p:cNvPicPr>
          <p:nvPr/>
        </p:nvPicPr>
        <p:blipFill>
          <a:blip r:embed="rId21">
            <a:extLst/>
          </a:blip>
          <a:stretch>
            <a:fillRect/>
          </a:stretch>
        </p:blipFill>
        <p:spPr>
          <a:xfrm>
            <a:off x="6288881" y="6751028"/>
            <a:ext cx="742008" cy="547405"/>
          </a:xfrm>
          <a:prstGeom prst="rect">
            <a:avLst/>
          </a:prstGeom>
          <a:effectLst>
            <a:outerShdw sx="100000" sy="100000" kx="0" ky="0" algn="b" rotWithShape="0" blurRad="38100" dist="25400" dir="5400000">
              <a:srgbClr val="000000">
                <a:alpha val="50000"/>
              </a:srgbClr>
            </a:outerShdw>
          </a:effectLst>
        </p:spPr>
      </p:pic>
      <p:pic>
        <p:nvPicPr>
          <p:cNvPr id="168" name=""/>
          <p:cNvPicPr>
            <a:picLocks noChangeAspect="0"/>
          </p:cNvPicPr>
          <p:nvPr/>
        </p:nvPicPr>
        <p:blipFill>
          <a:blip r:embed="rId22">
            <a:extLst/>
          </a:blip>
          <a:stretch>
            <a:fillRect/>
          </a:stretch>
        </p:blipFill>
        <p:spPr>
          <a:xfrm>
            <a:off x="338828" y="6170758"/>
            <a:ext cx="3495478" cy="547405"/>
          </a:xfrm>
          <a:prstGeom prst="rect">
            <a:avLst/>
          </a:prstGeom>
          <a:effectLst>
            <a:outerShdw sx="100000" sy="100000" kx="0" ky="0" algn="b" rotWithShape="0" blurRad="38100" dist="25400" dir="5400000">
              <a:srgbClr val="000000">
                <a:alpha val="50000"/>
              </a:srgbClr>
            </a:outerShdw>
          </a:effectLst>
        </p:spPr>
      </p:pic>
      <p:sp>
        <p:nvSpPr>
          <p:cNvPr id="169" name="Shape 169"/>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8"/>
                                        </p:tgtEl>
                                        <p:attrNameLst>
                                          <p:attrName>style.visibility</p:attrName>
                                        </p:attrNameLst>
                                      </p:cBhvr>
                                      <p:to>
                                        <p:strVal val="visible"/>
                                      </p:to>
                                    </p:set>
                                    <p:animEffect filter="dissolve" transition="in">
                                      <p:cBhvr>
                                        <p:cTn id="7" dur="300"/>
                                        <p:tgtEl>
                                          <p:spTgt spid="148"/>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170"/>
                                        </p:tgtEl>
                                        <p:attrNameLst>
                                          <p:attrName>style.visibility</p:attrName>
                                        </p:attrNameLst>
                                      </p:cBhvr>
                                      <p:to>
                                        <p:strVal val="visible"/>
                                      </p:to>
                                    </p:set>
                                    <p:animEffect filter="dissolve" transition="in">
                                      <p:cBhvr>
                                        <p:cTn id="11" dur="300"/>
                                        <p:tgtEl>
                                          <p:spTgt spid="170"/>
                                        </p:tgtEl>
                                      </p:cBhvr>
                                    </p:animEffect>
                                  </p:childTnLst>
                                </p:cTn>
                              </p:par>
                            </p:childTnLst>
                          </p:cTn>
                        </p:par>
                        <p:par>
                          <p:cTn id="12" fill="hold">
                            <p:stCondLst>
                              <p:cond delay="600"/>
                            </p:stCondLst>
                            <p:childTnLst>
                              <p:par>
                                <p:cTn id="13" presetClass="entr" nodeType="afterEffect" presetID="9" grpId="3" fill="hold">
                                  <p:stCondLst>
                                    <p:cond delay="0"/>
                                  </p:stCondLst>
                                  <p:iterate type="el" backwards="0">
                                    <p:tmAbs val="0"/>
                                  </p:iterate>
                                  <p:childTnLst>
                                    <p:set>
                                      <p:cBhvr>
                                        <p:cTn id="14" fill="hold"/>
                                        <p:tgtEl>
                                          <p:spTgt spid="171"/>
                                        </p:tgtEl>
                                        <p:attrNameLst>
                                          <p:attrName>style.visibility</p:attrName>
                                        </p:attrNameLst>
                                      </p:cBhvr>
                                      <p:to>
                                        <p:strVal val="visible"/>
                                      </p:to>
                                    </p:set>
                                    <p:animEffect filter="dissolve" transition="in">
                                      <p:cBhvr>
                                        <p:cTn id="15" dur="300"/>
                                        <p:tgtEl>
                                          <p:spTgt spid="171"/>
                                        </p:tgtEl>
                                      </p:cBhvr>
                                    </p:animEffect>
                                  </p:childTnLst>
                                </p:cTn>
                              </p:par>
                            </p:childTnLst>
                          </p:cTn>
                        </p:par>
                        <p:par>
                          <p:cTn id="16" fill="hold">
                            <p:stCondLst>
                              <p:cond delay="900"/>
                            </p:stCondLst>
                            <p:childTnLst>
                              <p:par>
                                <p:cTn id="17" presetClass="entr" nodeType="afterEffect" presetID="9" grpId="4" fill="hold">
                                  <p:stCondLst>
                                    <p:cond delay="0"/>
                                  </p:stCondLst>
                                  <p:iterate type="el" backwards="0">
                                    <p:tmAbs val="0"/>
                                  </p:iterate>
                                  <p:childTnLst>
                                    <p:set>
                                      <p:cBhvr>
                                        <p:cTn id="18" fill="hold"/>
                                        <p:tgtEl>
                                          <p:spTgt spid="149"/>
                                        </p:tgtEl>
                                        <p:attrNameLst>
                                          <p:attrName>style.visibility</p:attrName>
                                        </p:attrNameLst>
                                      </p:cBhvr>
                                      <p:to>
                                        <p:strVal val="visible"/>
                                      </p:to>
                                    </p:set>
                                    <p:animEffect filter="dissolve" transition="in">
                                      <p:cBhvr>
                                        <p:cTn id="19" dur="300"/>
                                        <p:tgtEl>
                                          <p:spTgt spid="149"/>
                                        </p:tgtEl>
                                      </p:cBhvr>
                                    </p:animEffect>
                                  </p:childTnLst>
                                </p:cTn>
                              </p:par>
                            </p:childTnLst>
                          </p:cTn>
                        </p:par>
                        <p:par>
                          <p:cTn id="20" fill="hold">
                            <p:stCondLst>
                              <p:cond delay="1200"/>
                            </p:stCondLst>
                            <p:childTnLst>
                              <p:par>
                                <p:cTn id="21" presetClass="entr" nodeType="afterEffect" presetID="9" grpId="5" fill="hold">
                                  <p:stCondLst>
                                    <p:cond delay="0"/>
                                  </p:stCondLst>
                                  <p:iterate type="el" backwards="0">
                                    <p:tmAbs val="0"/>
                                  </p:iterate>
                                  <p:childTnLst>
                                    <p:set>
                                      <p:cBhvr>
                                        <p:cTn id="22" fill="hold"/>
                                        <p:tgtEl>
                                          <p:spTgt spid="172"/>
                                        </p:tgtEl>
                                        <p:attrNameLst>
                                          <p:attrName>style.visibility</p:attrName>
                                        </p:attrNameLst>
                                      </p:cBhvr>
                                      <p:to>
                                        <p:strVal val="visible"/>
                                      </p:to>
                                    </p:set>
                                    <p:animEffect filter="dissolve" transition="in">
                                      <p:cBhvr>
                                        <p:cTn id="23" dur="300"/>
                                        <p:tgtEl>
                                          <p:spTgt spid="172"/>
                                        </p:tgtEl>
                                      </p:cBhvr>
                                    </p:animEffect>
                                  </p:childTnLst>
                                </p:cTn>
                              </p:par>
                            </p:childTnLst>
                          </p:cTn>
                        </p:par>
                        <p:par>
                          <p:cTn id="24" fill="hold">
                            <p:stCondLst>
                              <p:cond delay="1500"/>
                            </p:stCondLst>
                            <p:childTnLst>
                              <p:par>
                                <p:cTn id="25" presetClass="entr" nodeType="afterEffect" presetID="9" grpId="6" fill="hold">
                                  <p:stCondLst>
                                    <p:cond delay="0"/>
                                  </p:stCondLst>
                                  <p:iterate type="el" backwards="0">
                                    <p:tmAbs val="0"/>
                                  </p:iterate>
                                  <p:childTnLst>
                                    <p:set>
                                      <p:cBhvr>
                                        <p:cTn id="26" fill="hold"/>
                                        <p:tgtEl>
                                          <p:spTgt spid="150"/>
                                        </p:tgtEl>
                                        <p:attrNameLst>
                                          <p:attrName>style.visibility</p:attrName>
                                        </p:attrNameLst>
                                      </p:cBhvr>
                                      <p:to>
                                        <p:strVal val="visible"/>
                                      </p:to>
                                    </p:set>
                                    <p:animEffect filter="dissolve" transition="in">
                                      <p:cBhvr>
                                        <p:cTn id="27" dur="300"/>
                                        <p:tgtEl>
                                          <p:spTgt spid="150"/>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7" fill="hold">
                                  <p:stCondLst>
                                    <p:cond delay="0"/>
                                  </p:stCondLst>
                                  <p:iterate type="el" backwards="0">
                                    <p:tmAbs val="0"/>
                                  </p:iterate>
                                  <p:childTnLst>
                                    <p:set>
                                      <p:cBhvr>
                                        <p:cTn id="31" fill="hold"/>
                                        <p:tgtEl>
                                          <p:spTgt spid="173"/>
                                        </p:tgtEl>
                                        <p:attrNameLst>
                                          <p:attrName>style.visibility</p:attrName>
                                        </p:attrNameLst>
                                      </p:cBhvr>
                                      <p:to>
                                        <p:strVal val="visible"/>
                                      </p:to>
                                    </p:set>
                                    <p:animEffect filter="dissolve" transition="in">
                                      <p:cBhvr>
                                        <p:cTn id="32" dur="300"/>
                                        <p:tgtEl>
                                          <p:spTgt spid="173"/>
                                        </p:tgtEl>
                                      </p:cBhvr>
                                    </p:animEffect>
                                  </p:childTnLst>
                                </p:cTn>
                              </p:par>
                            </p:childTnLst>
                          </p:cTn>
                        </p:par>
                        <p:par>
                          <p:cTn id="33" fill="hold">
                            <p:stCondLst>
                              <p:cond delay="300"/>
                            </p:stCondLst>
                            <p:childTnLst>
                              <p:par>
                                <p:cTn id="34" presetClass="entr" nodeType="afterEffect" presetID="9" grpId="8" fill="hold">
                                  <p:stCondLst>
                                    <p:cond delay="0"/>
                                  </p:stCondLst>
                                  <p:iterate type="el" backwards="0">
                                    <p:tmAbs val="0"/>
                                  </p:iterate>
                                  <p:childTnLst>
                                    <p:set>
                                      <p:cBhvr>
                                        <p:cTn id="35" fill="hold"/>
                                        <p:tgtEl>
                                          <p:spTgt spid="147"/>
                                        </p:tgtEl>
                                        <p:attrNameLst>
                                          <p:attrName>style.visibility</p:attrName>
                                        </p:attrNameLst>
                                      </p:cBhvr>
                                      <p:to>
                                        <p:strVal val="visible"/>
                                      </p:to>
                                    </p:set>
                                    <p:animEffect filter="dissolve" transition="in">
                                      <p:cBhvr>
                                        <p:cTn id="36" dur="300"/>
                                        <p:tgtEl>
                                          <p:spTgt spid="147"/>
                                        </p:tgtEl>
                                      </p:cBhvr>
                                    </p:animEffect>
                                  </p:childTnLst>
                                </p:cTn>
                              </p:par>
                            </p:childTnLst>
                          </p:cTn>
                        </p:par>
                        <p:par>
                          <p:cTn id="37" fill="hold">
                            <p:stCondLst>
                              <p:cond delay="600"/>
                            </p:stCondLst>
                            <p:childTnLst>
                              <p:par>
                                <p:cTn id="38" presetClass="entr" nodeType="afterEffect" presetID="9" grpId="9" fill="hold">
                                  <p:stCondLst>
                                    <p:cond delay="0"/>
                                  </p:stCondLst>
                                  <p:iterate type="el" backwards="0">
                                    <p:tmAbs val="0"/>
                                  </p:iterate>
                                  <p:childTnLst>
                                    <p:set>
                                      <p:cBhvr>
                                        <p:cTn id="39" fill="hold"/>
                                        <p:tgtEl>
                                          <p:spTgt spid="168"/>
                                        </p:tgtEl>
                                        <p:attrNameLst>
                                          <p:attrName>style.visibility</p:attrName>
                                        </p:attrNameLst>
                                      </p:cBhvr>
                                      <p:to>
                                        <p:strVal val="visible"/>
                                      </p:to>
                                    </p:set>
                                    <p:animEffect filter="dissolve" transition="in">
                                      <p:cBhvr>
                                        <p:cTn id="40" dur="300"/>
                                        <p:tgtEl>
                                          <p:spTgt spid="168"/>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 grpId="10" fill="hold">
                                  <p:stCondLst>
                                    <p:cond delay="0"/>
                                  </p:stCondLst>
                                  <p:iterate type="lt" backwards="0">
                                    <p:tmAbs val="0"/>
                                  </p:iterate>
                                  <p:childTnLst>
                                    <p:set>
                                      <p:cBhvr>
                                        <p:cTn id="44" fill="hold"/>
                                        <p:tgtEl>
                                          <p:spTgt spid="155"/>
                                        </p:tgtEl>
                                        <p:attrNameLst>
                                          <p:attrName>style.visibility</p:attrName>
                                        </p:attrNameLst>
                                      </p:cBhvr>
                                      <p:to>
                                        <p:strVal val="visible"/>
                                      </p:to>
                                    </p:set>
                                    <p:anim calcmode="lin" valueType="num">
                                      <p:cBhvr>
                                        <p:cTn id="45" dur="499" fill="hold"/>
                                        <p:tgtEl>
                                          <p:spTgt spid="155"/>
                                        </p:tgtEl>
                                        <p:attrNameLst>
                                          <p:attrName>ppt_x</p:attrName>
                                        </p:attrNameLst>
                                      </p:cBhvr>
                                      <p:tavLst>
                                        <p:tav tm="0">
                                          <p:val>
                                            <p:strVal val="0-#ppt_w/2"/>
                                          </p:val>
                                        </p:tav>
                                        <p:tav tm="100000">
                                          <p:val>
                                            <p:strVal val="#ppt_x"/>
                                          </p:val>
                                        </p:tav>
                                      </p:tavLst>
                                    </p:anim>
                                    <p:anim calcmode="lin" valueType="num">
                                      <p:cBhvr>
                                        <p:cTn id="46" dur="499" fill="hold"/>
                                        <p:tgtEl>
                                          <p:spTgt spid="15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 grpId="11" fill="hold">
                                  <p:stCondLst>
                                    <p:cond delay="0"/>
                                  </p:stCondLst>
                                  <p:iterate type="lt" backwards="0">
                                    <p:tmAbs val="0"/>
                                  </p:iterate>
                                  <p:childTnLst>
                                    <p:set>
                                      <p:cBhvr>
                                        <p:cTn id="50" fill="hold"/>
                                        <p:tgtEl>
                                          <p:spTgt spid="165"/>
                                        </p:tgtEl>
                                        <p:attrNameLst>
                                          <p:attrName>style.visibility</p:attrName>
                                        </p:attrNameLst>
                                      </p:cBhvr>
                                      <p:to>
                                        <p:strVal val="visible"/>
                                      </p:to>
                                    </p:set>
                                    <p:anim calcmode="lin" valueType="num">
                                      <p:cBhvr>
                                        <p:cTn id="51" dur="1000" fill="hold"/>
                                        <p:tgtEl>
                                          <p:spTgt spid="165"/>
                                        </p:tgtEl>
                                        <p:attrNameLst>
                                          <p:attrName>ppt_x</p:attrName>
                                        </p:attrNameLst>
                                      </p:cBhvr>
                                      <p:tavLst>
                                        <p:tav tm="0">
                                          <p:val>
                                            <p:strVal val="0-#ppt_w/2"/>
                                          </p:val>
                                        </p:tav>
                                        <p:tav tm="100000">
                                          <p:val>
                                            <p:strVal val="#ppt_x"/>
                                          </p:val>
                                        </p:tav>
                                      </p:tavLst>
                                    </p:anim>
                                    <p:anim calcmode="lin" valueType="num">
                                      <p:cBhvr>
                                        <p:cTn id="52" dur="1000" fill="hold"/>
                                        <p:tgtEl>
                                          <p:spTgt spid="165"/>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Class="entr" nodeType="afterEffect" presetSubtype="8" presetID="2" grpId="12" fill="hold">
                                  <p:stCondLst>
                                    <p:cond delay="0"/>
                                  </p:stCondLst>
                                  <p:iterate type="lt" backwards="0">
                                    <p:tmAbs val="0"/>
                                  </p:iterate>
                                  <p:childTnLst>
                                    <p:set>
                                      <p:cBhvr>
                                        <p:cTn id="55" fill="hold"/>
                                        <p:tgtEl>
                                          <p:spTgt spid="166"/>
                                        </p:tgtEl>
                                        <p:attrNameLst>
                                          <p:attrName>style.visibility</p:attrName>
                                        </p:attrNameLst>
                                      </p:cBhvr>
                                      <p:to>
                                        <p:strVal val="visible"/>
                                      </p:to>
                                    </p:set>
                                    <p:anim calcmode="lin" valueType="num">
                                      <p:cBhvr>
                                        <p:cTn id="56" dur="1000" fill="hold"/>
                                        <p:tgtEl>
                                          <p:spTgt spid="166"/>
                                        </p:tgtEl>
                                        <p:attrNameLst>
                                          <p:attrName>ppt_x</p:attrName>
                                        </p:attrNameLst>
                                      </p:cBhvr>
                                      <p:tavLst>
                                        <p:tav tm="0">
                                          <p:val>
                                            <p:strVal val="0-#ppt_w/2"/>
                                          </p:val>
                                        </p:tav>
                                        <p:tav tm="100000">
                                          <p:val>
                                            <p:strVal val="#ppt_x"/>
                                          </p:val>
                                        </p:tav>
                                      </p:tavLst>
                                    </p:anim>
                                    <p:anim calcmode="lin" valueType="num">
                                      <p:cBhvr>
                                        <p:cTn id="57" dur="1000" fill="hold"/>
                                        <p:tgtEl>
                                          <p:spTgt spid="166"/>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Class="entr" nodeType="afterEffect" presetSubtype="8" presetID="2" grpId="13" fill="hold">
                                  <p:stCondLst>
                                    <p:cond delay="0"/>
                                  </p:stCondLst>
                                  <p:iterate type="lt" backwards="0">
                                    <p:tmAbs val="0"/>
                                  </p:iterate>
                                  <p:childTnLst>
                                    <p:set>
                                      <p:cBhvr>
                                        <p:cTn id="60" fill="hold"/>
                                        <p:tgtEl>
                                          <p:spTgt spid="167"/>
                                        </p:tgtEl>
                                        <p:attrNameLst>
                                          <p:attrName>style.visibility</p:attrName>
                                        </p:attrNameLst>
                                      </p:cBhvr>
                                      <p:to>
                                        <p:strVal val="visible"/>
                                      </p:to>
                                    </p:set>
                                    <p:anim calcmode="lin" valueType="num">
                                      <p:cBhvr>
                                        <p:cTn id="61" dur="1000" fill="hold"/>
                                        <p:tgtEl>
                                          <p:spTgt spid="167"/>
                                        </p:tgtEl>
                                        <p:attrNameLst>
                                          <p:attrName>ppt_x</p:attrName>
                                        </p:attrNameLst>
                                      </p:cBhvr>
                                      <p:tavLst>
                                        <p:tav tm="0">
                                          <p:val>
                                            <p:strVal val="0-#ppt_w/2"/>
                                          </p:val>
                                        </p:tav>
                                        <p:tav tm="100000">
                                          <p:val>
                                            <p:strVal val="#ppt_x"/>
                                          </p:val>
                                        </p:tav>
                                      </p:tavLst>
                                    </p:anim>
                                    <p:anim calcmode="lin" valueType="num">
                                      <p:cBhvr>
                                        <p:cTn id="62" dur="1000" fill="hold"/>
                                        <p:tgtEl>
                                          <p:spTgt spid="16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 grpId="14" fill="hold">
                                  <p:stCondLst>
                                    <p:cond delay="0"/>
                                  </p:stCondLst>
                                  <p:iterate type="lt" backwards="0">
                                    <p:tmAbs val="0"/>
                                  </p:iterate>
                                  <p:childTnLst>
                                    <p:set>
                                      <p:cBhvr>
                                        <p:cTn id="66" fill="hold"/>
                                        <p:tgtEl>
                                          <p:spTgt spid="156"/>
                                        </p:tgtEl>
                                        <p:attrNameLst>
                                          <p:attrName>style.visibility</p:attrName>
                                        </p:attrNameLst>
                                      </p:cBhvr>
                                      <p:to>
                                        <p:strVal val="visible"/>
                                      </p:to>
                                    </p:set>
                                    <p:anim calcmode="lin" valueType="num">
                                      <p:cBhvr>
                                        <p:cTn id="67" dur="1000" fill="hold"/>
                                        <p:tgtEl>
                                          <p:spTgt spid="156"/>
                                        </p:tgtEl>
                                        <p:attrNameLst>
                                          <p:attrName>ppt_x</p:attrName>
                                        </p:attrNameLst>
                                      </p:cBhvr>
                                      <p:tavLst>
                                        <p:tav tm="0">
                                          <p:val>
                                            <p:strVal val="0-#ppt_w/2"/>
                                          </p:val>
                                        </p:tav>
                                        <p:tav tm="100000">
                                          <p:val>
                                            <p:strVal val="#ppt_x"/>
                                          </p:val>
                                        </p:tav>
                                      </p:tavLst>
                                    </p:anim>
                                    <p:anim calcmode="lin" valueType="num">
                                      <p:cBhvr>
                                        <p:cTn id="68" dur="1000" fill="hold"/>
                                        <p:tgtEl>
                                          <p:spTgt spid="156"/>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Class="entr" nodeType="afterEffect" presetSubtype="8" presetID="2" grpId="15" fill="hold">
                                  <p:stCondLst>
                                    <p:cond delay="0"/>
                                  </p:stCondLst>
                                  <p:iterate type="lt" backwards="0">
                                    <p:tmAbs val="0"/>
                                  </p:iterate>
                                  <p:childTnLst>
                                    <p:set>
                                      <p:cBhvr>
                                        <p:cTn id="71" fill="hold"/>
                                        <p:tgtEl>
                                          <p:spTgt spid="157"/>
                                        </p:tgtEl>
                                        <p:attrNameLst>
                                          <p:attrName>style.visibility</p:attrName>
                                        </p:attrNameLst>
                                      </p:cBhvr>
                                      <p:to>
                                        <p:strVal val="visible"/>
                                      </p:to>
                                    </p:set>
                                    <p:anim calcmode="lin" valueType="num">
                                      <p:cBhvr>
                                        <p:cTn id="72" dur="1000" fill="hold"/>
                                        <p:tgtEl>
                                          <p:spTgt spid="157"/>
                                        </p:tgtEl>
                                        <p:attrNameLst>
                                          <p:attrName>ppt_x</p:attrName>
                                        </p:attrNameLst>
                                      </p:cBhvr>
                                      <p:tavLst>
                                        <p:tav tm="0">
                                          <p:val>
                                            <p:strVal val="0-#ppt_w/2"/>
                                          </p:val>
                                        </p:tav>
                                        <p:tav tm="100000">
                                          <p:val>
                                            <p:strVal val="#ppt_x"/>
                                          </p:val>
                                        </p:tav>
                                      </p:tavLst>
                                    </p:anim>
                                    <p:anim calcmode="lin" valueType="num">
                                      <p:cBhvr>
                                        <p:cTn id="73" dur="1000" fill="hold"/>
                                        <p:tgtEl>
                                          <p:spTgt spid="157"/>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8" presetID="2" grpId="16" fill="hold">
                                  <p:stCondLst>
                                    <p:cond delay="0"/>
                                  </p:stCondLst>
                                  <p:iterate type="lt" backwards="0">
                                    <p:tmAbs val="0"/>
                                  </p:iterate>
                                  <p:childTnLst>
                                    <p:set>
                                      <p:cBhvr>
                                        <p:cTn id="77" fill="hold"/>
                                        <p:tgtEl>
                                          <p:spTgt spid="158"/>
                                        </p:tgtEl>
                                        <p:attrNameLst>
                                          <p:attrName>style.visibility</p:attrName>
                                        </p:attrNameLst>
                                      </p:cBhvr>
                                      <p:to>
                                        <p:strVal val="visible"/>
                                      </p:to>
                                    </p:set>
                                    <p:anim calcmode="lin" valueType="num">
                                      <p:cBhvr>
                                        <p:cTn id="78" dur="300" fill="hold"/>
                                        <p:tgtEl>
                                          <p:spTgt spid="158"/>
                                        </p:tgtEl>
                                        <p:attrNameLst>
                                          <p:attrName>ppt_x</p:attrName>
                                        </p:attrNameLst>
                                      </p:cBhvr>
                                      <p:tavLst>
                                        <p:tav tm="0">
                                          <p:val>
                                            <p:strVal val="0-#ppt_w/2"/>
                                          </p:val>
                                        </p:tav>
                                        <p:tav tm="100000">
                                          <p:val>
                                            <p:strVal val="#ppt_x"/>
                                          </p:val>
                                        </p:tav>
                                      </p:tavLst>
                                    </p:anim>
                                    <p:anim calcmode="lin" valueType="num">
                                      <p:cBhvr>
                                        <p:cTn id="79" dur="3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Class="entr" nodeType="clickEffect" presetSubtype="8" presetID="2" grpId="17" fill="hold">
                                  <p:stCondLst>
                                    <p:cond delay="0"/>
                                  </p:stCondLst>
                                  <p:iterate type="lt" backwards="0">
                                    <p:tmAbs val="0"/>
                                  </p:iterate>
                                  <p:childTnLst>
                                    <p:set>
                                      <p:cBhvr>
                                        <p:cTn id="83" fill="hold"/>
                                        <p:tgtEl>
                                          <p:spTgt spid="160"/>
                                        </p:tgtEl>
                                        <p:attrNameLst>
                                          <p:attrName>style.visibility</p:attrName>
                                        </p:attrNameLst>
                                      </p:cBhvr>
                                      <p:to>
                                        <p:strVal val="visible"/>
                                      </p:to>
                                    </p:set>
                                    <p:anim calcmode="lin" valueType="num">
                                      <p:cBhvr>
                                        <p:cTn id="84" dur="300" fill="hold"/>
                                        <p:tgtEl>
                                          <p:spTgt spid="160"/>
                                        </p:tgtEl>
                                        <p:attrNameLst>
                                          <p:attrName>ppt_x</p:attrName>
                                        </p:attrNameLst>
                                      </p:cBhvr>
                                      <p:tavLst>
                                        <p:tav tm="0">
                                          <p:val>
                                            <p:strVal val="0-#ppt_w/2"/>
                                          </p:val>
                                        </p:tav>
                                        <p:tav tm="100000">
                                          <p:val>
                                            <p:strVal val="#ppt_x"/>
                                          </p:val>
                                        </p:tav>
                                      </p:tavLst>
                                    </p:anim>
                                    <p:anim calcmode="lin" valueType="num">
                                      <p:cBhvr>
                                        <p:cTn id="85" dur="300" fill="hold"/>
                                        <p:tgtEl>
                                          <p:spTgt spid="160"/>
                                        </p:tgtEl>
                                        <p:attrNameLst>
                                          <p:attrName>ppt_y</p:attrName>
                                        </p:attrNameLst>
                                      </p:cBhvr>
                                      <p:tavLst>
                                        <p:tav tm="0">
                                          <p:val>
                                            <p:strVal val="#ppt_y"/>
                                          </p:val>
                                        </p:tav>
                                        <p:tav tm="100000">
                                          <p:val>
                                            <p:strVal val="#ppt_y"/>
                                          </p:val>
                                        </p:tav>
                                      </p:tavLst>
                                    </p:anim>
                                  </p:childTnLst>
                                </p:cTn>
                              </p:par>
                            </p:childTnLst>
                          </p:cTn>
                        </p:par>
                        <p:par>
                          <p:cTn id="86" fill="hold">
                            <p:stCondLst>
                              <p:cond delay="300"/>
                            </p:stCondLst>
                            <p:childTnLst>
                              <p:par>
                                <p:cTn id="87" presetClass="entr" nodeType="afterEffect" presetSubtype="8" presetID="2" grpId="18" fill="hold">
                                  <p:stCondLst>
                                    <p:cond delay="0"/>
                                  </p:stCondLst>
                                  <p:iterate type="lt" backwards="0">
                                    <p:tmAbs val="0"/>
                                  </p:iterate>
                                  <p:childTnLst>
                                    <p:set>
                                      <p:cBhvr>
                                        <p:cTn id="88" fill="hold"/>
                                        <p:tgtEl>
                                          <p:spTgt spid="159"/>
                                        </p:tgtEl>
                                        <p:attrNameLst>
                                          <p:attrName>style.visibility</p:attrName>
                                        </p:attrNameLst>
                                      </p:cBhvr>
                                      <p:to>
                                        <p:strVal val="visible"/>
                                      </p:to>
                                    </p:set>
                                    <p:anim calcmode="lin" valueType="num">
                                      <p:cBhvr>
                                        <p:cTn id="89" dur="300" fill="hold"/>
                                        <p:tgtEl>
                                          <p:spTgt spid="159"/>
                                        </p:tgtEl>
                                        <p:attrNameLst>
                                          <p:attrName>ppt_x</p:attrName>
                                        </p:attrNameLst>
                                      </p:cBhvr>
                                      <p:tavLst>
                                        <p:tav tm="0">
                                          <p:val>
                                            <p:strVal val="0-#ppt_w/2"/>
                                          </p:val>
                                        </p:tav>
                                        <p:tav tm="100000">
                                          <p:val>
                                            <p:strVal val="#ppt_x"/>
                                          </p:val>
                                        </p:tav>
                                      </p:tavLst>
                                    </p:anim>
                                    <p:anim calcmode="lin" valueType="num">
                                      <p:cBhvr>
                                        <p:cTn id="90" dur="300" fill="hold"/>
                                        <p:tgtEl>
                                          <p:spTgt spid="159"/>
                                        </p:tgtEl>
                                        <p:attrNameLst>
                                          <p:attrName>ppt_y</p:attrName>
                                        </p:attrNameLst>
                                      </p:cBhvr>
                                      <p:tavLst>
                                        <p:tav tm="0">
                                          <p:val>
                                            <p:strVal val="#ppt_y"/>
                                          </p:val>
                                        </p:tav>
                                        <p:tav tm="100000">
                                          <p:val>
                                            <p:strVal val="#ppt_y"/>
                                          </p:val>
                                        </p:tav>
                                      </p:tavLst>
                                    </p:anim>
                                  </p:childTnLst>
                                </p:cTn>
                              </p:par>
                            </p:childTnLst>
                          </p:cTn>
                        </p:par>
                        <p:par>
                          <p:cTn id="91" fill="hold">
                            <p:stCondLst>
                              <p:cond delay="600"/>
                            </p:stCondLst>
                            <p:childTnLst>
                              <p:par>
                                <p:cTn id="92" presetClass="entr" nodeType="afterEffect" presetSubtype="8" presetID="2" grpId="19" fill="hold">
                                  <p:stCondLst>
                                    <p:cond delay="0"/>
                                  </p:stCondLst>
                                  <p:iterate type="lt" backwards="0">
                                    <p:tmAbs val="0"/>
                                  </p:iterate>
                                  <p:childTnLst>
                                    <p:set>
                                      <p:cBhvr>
                                        <p:cTn id="93" fill="hold"/>
                                        <p:tgtEl>
                                          <p:spTgt spid="164"/>
                                        </p:tgtEl>
                                        <p:attrNameLst>
                                          <p:attrName>style.visibility</p:attrName>
                                        </p:attrNameLst>
                                      </p:cBhvr>
                                      <p:to>
                                        <p:strVal val="visible"/>
                                      </p:to>
                                    </p:set>
                                    <p:anim calcmode="lin" valueType="num">
                                      <p:cBhvr>
                                        <p:cTn id="94" dur="300" fill="hold"/>
                                        <p:tgtEl>
                                          <p:spTgt spid="164"/>
                                        </p:tgtEl>
                                        <p:attrNameLst>
                                          <p:attrName>ppt_x</p:attrName>
                                        </p:attrNameLst>
                                      </p:cBhvr>
                                      <p:tavLst>
                                        <p:tav tm="0">
                                          <p:val>
                                            <p:strVal val="0-#ppt_w/2"/>
                                          </p:val>
                                        </p:tav>
                                        <p:tav tm="100000">
                                          <p:val>
                                            <p:strVal val="#ppt_x"/>
                                          </p:val>
                                        </p:tav>
                                      </p:tavLst>
                                    </p:anim>
                                    <p:anim calcmode="lin" valueType="num">
                                      <p:cBhvr>
                                        <p:cTn id="95" dur="300" fill="hold"/>
                                        <p:tgtEl>
                                          <p:spTgt spid="164"/>
                                        </p:tgtEl>
                                        <p:attrNameLst>
                                          <p:attrName>ppt_y</p:attrName>
                                        </p:attrNameLst>
                                      </p:cBhvr>
                                      <p:tavLst>
                                        <p:tav tm="0">
                                          <p:val>
                                            <p:strVal val="#ppt_y"/>
                                          </p:val>
                                        </p:tav>
                                        <p:tav tm="100000">
                                          <p:val>
                                            <p:strVal val="#ppt_y"/>
                                          </p:val>
                                        </p:tav>
                                      </p:tavLst>
                                    </p:anim>
                                  </p:childTnLst>
                                </p:cTn>
                              </p:par>
                            </p:childTnLst>
                          </p:cTn>
                        </p:par>
                        <p:par>
                          <p:cTn id="96" fill="hold">
                            <p:stCondLst>
                              <p:cond delay="900"/>
                            </p:stCondLst>
                            <p:childTnLst>
                              <p:par>
                                <p:cTn id="97" presetClass="entr" nodeType="afterEffect" presetSubtype="8" presetID="2" grpId="20" fill="hold">
                                  <p:stCondLst>
                                    <p:cond delay="0"/>
                                  </p:stCondLst>
                                  <p:iterate type="lt" backwards="0">
                                    <p:tmAbs val="0"/>
                                  </p:iterate>
                                  <p:childTnLst>
                                    <p:set>
                                      <p:cBhvr>
                                        <p:cTn id="98" fill="hold"/>
                                        <p:tgtEl>
                                          <p:spTgt spid="161"/>
                                        </p:tgtEl>
                                        <p:attrNameLst>
                                          <p:attrName>style.visibility</p:attrName>
                                        </p:attrNameLst>
                                      </p:cBhvr>
                                      <p:to>
                                        <p:strVal val="visible"/>
                                      </p:to>
                                    </p:set>
                                    <p:anim calcmode="lin" valueType="num">
                                      <p:cBhvr>
                                        <p:cTn id="99" dur="300" fill="hold"/>
                                        <p:tgtEl>
                                          <p:spTgt spid="161"/>
                                        </p:tgtEl>
                                        <p:attrNameLst>
                                          <p:attrName>ppt_x</p:attrName>
                                        </p:attrNameLst>
                                      </p:cBhvr>
                                      <p:tavLst>
                                        <p:tav tm="0">
                                          <p:val>
                                            <p:strVal val="0-#ppt_w/2"/>
                                          </p:val>
                                        </p:tav>
                                        <p:tav tm="100000">
                                          <p:val>
                                            <p:strVal val="#ppt_x"/>
                                          </p:val>
                                        </p:tav>
                                      </p:tavLst>
                                    </p:anim>
                                    <p:anim calcmode="lin" valueType="num">
                                      <p:cBhvr>
                                        <p:cTn id="100" dur="300" fill="hold"/>
                                        <p:tgtEl>
                                          <p:spTgt spid="161"/>
                                        </p:tgtEl>
                                        <p:attrNameLst>
                                          <p:attrName>ppt_y</p:attrName>
                                        </p:attrNameLst>
                                      </p:cBhvr>
                                      <p:tavLst>
                                        <p:tav tm="0">
                                          <p:val>
                                            <p:strVal val="#ppt_y"/>
                                          </p:val>
                                        </p:tav>
                                        <p:tav tm="100000">
                                          <p:val>
                                            <p:strVal val="#ppt_y"/>
                                          </p:val>
                                        </p:tav>
                                      </p:tavLst>
                                    </p:anim>
                                  </p:childTnLst>
                                </p:cTn>
                              </p:par>
                            </p:childTnLst>
                          </p:cTn>
                        </p:par>
                        <p:par>
                          <p:cTn id="101" fill="hold">
                            <p:stCondLst>
                              <p:cond delay="1200"/>
                            </p:stCondLst>
                            <p:childTnLst>
                              <p:par>
                                <p:cTn id="102" presetClass="entr" nodeType="afterEffect" presetSubtype="8" presetID="2" grpId="21" fill="hold">
                                  <p:stCondLst>
                                    <p:cond delay="0"/>
                                  </p:stCondLst>
                                  <p:iterate type="lt" backwards="0">
                                    <p:tmAbs val="0"/>
                                  </p:iterate>
                                  <p:childTnLst>
                                    <p:set>
                                      <p:cBhvr>
                                        <p:cTn id="103" fill="hold"/>
                                        <p:tgtEl>
                                          <p:spTgt spid="163"/>
                                        </p:tgtEl>
                                        <p:attrNameLst>
                                          <p:attrName>style.visibility</p:attrName>
                                        </p:attrNameLst>
                                      </p:cBhvr>
                                      <p:to>
                                        <p:strVal val="visible"/>
                                      </p:to>
                                    </p:set>
                                    <p:anim calcmode="lin" valueType="num">
                                      <p:cBhvr>
                                        <p:cTn id="104" dur="300" fill="hold"/>
                                        <p:tgtEl>
                                          <p:spTgt spid="163"/>
                                        </p:tgtEl>
                                        <p:attrNameLst>
                                          <p:attrName>ppt_x</p:attrName>
                                        </p:attrNameLst>
                                      </p:cBhvr>
                                      <p:tavLst>
                                        <p:tav tm="0">
                                          <p:val>
                                            <p:strVal val="0-#ppt_w/2"/>
                                          </p:val>
                                        </p:tav>
                                        <p:tav tm="100000">
                                          <p:val>
                                            <p:strVal val="#ppt_x"/>
                                          </p:val>
                                        </p:tav>
                                      </p:tavLst>
                                    </p:anim>
                                    <p:anim calcmode="lin" valueType="num">
                                      <p:cBhvr>
                                        <p:cTn id="105" dur="300" fill="hold"/>
                                        <p:tgtEl>
                                          <p:spTgt spid="163"/>
                                        </p:tgtEl>
                                        <p:attrNameLst>
                                          <p:attrName>ppt_y</p:attrName>
                                        </p:attrNameLst>
                                      </p:cBhvr>
                                      <p:tavLst>
                                        <p:tav tm="0">
                                          <p:val>
                                            <p:strVal val="#ppt_y"/>
                                          </p:val>
                                        </p:tav>
                                        <p:tav tm="100000">
                                          <p:val>
                                            <p:strVal val="#ppt_y"/>
                                          </p:val>
                                        </p:tav>
                                      </p:tavLst>
                                    </p:anim>
                                  </p:childTnLst>
                                </p:cTn>
                              </p:par>
                            </p:childTnLst>
                          </p:cTn>
                        </p:par>
                        <p:par>
                          <p:cTn id="106" fill="hold">
                            <p:stCondLst>
                              <p:cond delay="1500"/>
                            </p:stCondLst>
                            <p:childTnLst>
                              <p:par>
                                <p:cTn id="107" presetClass="entr" nodeType="afterEffect" presetSubtype="8" presetID="2" grpId="22" fill="hold">
                                  <p:stCondLst>
                                    <p:cond delay="0"/>
                                  </p:stCondLst>
                                  <p:iterate type="lt" backwards="0">
                                    <p:tmAbs val="0"/>
                                  </p:iterate>
                                  <p:childTnLst>
                                    <p:set>
                                      <p:cBhvr>
                                        <p:cTn id="108" fill="hold"/>
                                        <p:tgtEl>
                                          <p:spTgt spid="162"/>
                                        </p:tgtEl>
                                        <p:attrNameLst>
                                          <p:attrName>style.visibility</p:attrName>
                                        </p:attrNameLst>
                                      </p:cBhvr>
                                      <p:to>
                                        <p:strVal val="visible"/>
                                      </p:to>
                                    </p:set>
                                    <p:anim calcmode="lin" valueType="num">
                                      <p:cBhvr>
                                        <p:cTn id="109" dur="300" fill="hold"/>
                                        <p:tgtEl>
                                          <p:spTgt spid="162"/>
                                        </p:tgtEl>
                                        <p:attrNameLst>
                                          <p:attrName>ppt_x</p:attrName>
                                        </p:attrNameLst>
                                      </p:cBhvr>
                                      <p:tavLst>
                                        <p:tav tm="0">
                                          <p:val>
                                            <p:strVal val="0-#ppt_w/2"/>
                                          </p:val>
                                        </p:tav>
                                        <p:tav tm="100000">
                                          <p:val>
                                            <p:strVal val="#ppt_x"/>
                                          </p:val>
                                        </p:tav>
                                      </p:tavLst>
                                    </p:anim>
                                    <p:anim calcmode="lin" valueType="num">
                                      <p:cBhvr>
                                        <p:cTn id="110" dur="300" fill="hold"/>
                                        <p:tgtEl>
                                          <p:spTgt spid="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4"/>
      <p:bldP build="whole" bldLvl="1" animBg="1" rev="0" advAuto="0" spid="170" grpId="2"/>
      <p:bldP build="whole" bldLvl="1" animBg="1" rev="0" advAuto="0" spid="165" grpId="11"/>
      <p:bldP build="whole" bldLvl="1" animBg="1" rev="0" advAuto="0" spid="155" grpId="10"/>
      <p:bldP build="whole" bldLvl="1" animBg="1" rev="0" advAuto="0" spid="147" grpId="8"/>
      <p:bldP build="whole" bldLvl="1" animBg="1" rev="0" advAuto="0" spid="164" grpId="19"/>
      <p:bldP build="whole" bldLvl="1" animBg="1" rev="0" advAuto="0" spid="158" grpId="16"/>
      <p:bldP build="whole" bldLvl="1" animBg="1" rev="0" advAuto="0" spid="168" grpId="9"/>
      <p:bldP build="whole" bldLvl="1" animBg="1" rev="0" advAuto="0" spid="172" grpId="5"/>
      <p:bldP build="whole" bldLvl="1" animBg="1" rev="0" advAuto="0" spid="173" grpId="7"/>
      <p:bldP build="whole" bldLvl="1" animBg="1" rev="0" advAuto="0" spid="166" grpId="12"/>
      <p:bldP build="whole" bldLvl="1" animBg="1" rev="0" advAuto="0" spid="163" grpId="21"/>
      <p:bldP build="whole" bldLvl="1" animBg="1" rev="0" advAuto="0" spid="159" grpId="18"/>
      <p:bldP build="whole" bldLvl="1" animBg="1" rev="0" advAuto="0" spid="162" grpId="22"/>
      <p:bldP build="whole" bldLvl="1" animBg="1" rev="0" advAuto="0" spid="157" grpId="15"/>
      <p:bldP build="whole" bldLvl="1" animBg="1" rev="0" advAuto="0" spid="171" grpId="3"/>
      <p:bldP build="whole" bldLvl="1" animBg="1" rev="0" advAuto="0" spid="160" grpId="17"/>
      <p:bldP build="whole" bldLvl="1" animBg="1" rev="0" advAuto="0" spid="156" grpId="14"/>
      <p:bldP build="whole" bldLvl="1" animBg="1" rev="0" advAuto="0" spid="150" grpId="6"/>
      <p:bldP build="whole" bldLvl="1" animBg="1" rev="0" advAuto="0" spid="148" grpId="1"/>
      <p:bldP build="whole" bldLvl="1" animBg="1" rev="0" advAuto="0" spid="167" grpId="13"/>
      <p:bldP build="whole" bldLvl="1" animBg="1" rev="0" advAuto="0" spid="161" grpId="20"/>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Nodes</a:t>
            </a:r>
          </a:p>
        </p:txBody>
      </p:sp>
      <p:sp>
        <p:nvSpPr>
          <p:cNvPr id="176" name="Shape 176"/>
          <p:cNvSpPr/>
          <p:nvPr>
            <p:ph type="body" idx="1"/>
          </p:nvPr>
        </p:nvSpPr>
        <p:spPr>
          <a:prstGeom prst="rect">
            <a:avLst/>
          </a:prstGeom>
        </p:spPr>
        <p:txBody>
          <a:bodyPr/>
          <a:lstStyle/>
          <a:p>
            <a:pPr marL="293370" indent="-293370" defTabSz="385572">
              <a:spcBef>
                <a:spcPts val="2700"/>
              </a:spcBef>
              <a:defRPr sz="2376"/>
            </a:pPr>
            <a:r>
              <a:t>Manager Node</a:t>
            </a:r>
          </a:p>
          <a:p>
            <a:pPr lvl="1" marL="586740" indent="-293370" defTabSz="385572">
              <a:spcBef>
                <a:spcPts val="2700"/>
              </a:spcBef>
              <a:defRPr sz="2376"/>
            </a:pPr>
            <a:r>
              <a:t>maintaining cluster state</a:t>
            </a:r>
          </a:p>
          <a:p>
            <a:pPr lvl="1" marL="586740" indent="-293370" defTabSz="385572">
              <a:spcBef>
                <a:spcPts val="2700"/>
              </a:spcBef>
              <a:defRPr sz="2376"/>
            </a:pPr>
            <a:r>
              <a:t>scheduling services</a:t>
            </a:r>
          </a:p>
          <a:p>
            <a:pPr lvl="1" marL="586740" indent="-293370" defTabSz="385572">
              <a:spcBef>
                <a:spcPts val="2700"/>
              </a:spcBef>
              <a:defRPr sz="2376"/>
            </a:pPr>
            <a:r>
              <a:t>serving swarm mode HTTP API endpoints</a:t>
            </a:r>
          </a:p>
          <a:p>
            <a:pPr lvl="1" marL="586740" indent="-293370" defTabSz="385572">
              <a:spcBef>
                <a:spcPts val="2700"/>
              </a:spcBef>
              <a:defRPr sz="2376"/>
            </a:pPr>
            <a:r>
              <a:t>recommends an odd number of nodes in H/A requirements</a:t>
            </a:r>
          </a:p>
          <a:p>
            <a:pPr marL="293370" indent="-293370" defTabSz="385572">
              <a:spcBef>
                <a:spcPts val="2700"/>
              </a:spcBef>
              <a:defRPr sz="2376"/>
            </a:pPr>
            <a:r>
              <a:t>Worker Node</a:t>
            </a:r>
          </a:p>
          <a:p>
            <a:pPr lvl="1" marL="586740" indent="-293370" defTabSz="385572">
              <a:spcBef>
                <a:spcPts val="2700"/>
              </a:spcBef>
              <a:defRPr sz="2376"/>
            </a:pPr>
            <a:r>
              <a:t>execute containers</a:t>
            </a:r>
          </a:p>
          <a:p>
            <a:pPr lvl="1" marL="586740" indent="-293370" defTabSz="385572">
              <a:spcBef>
                <a:spcPts val="2700"/>
              </a:spcBef>
              <a:defRPr sz="2376"/>
            </a:pPr>
            <a:r>
              <a:t>require manager node</a:t>
            </a:r>
          </a:p>
          <a:p>
            <a:pPr marL="293370" indent="-293370" defTabSz="385572">
              <a:spcBef>
                <a:spcPts val="2700"/>
              </a:spcBef>
              <a:defRPr sz="2376"/>
            </a:pPr>
            <a:r>
              <a:t>Node can be promote and demote</a:t>
            </a:r>
          </a:p>
        </p:txBody>
      </p:sp>
      <p:sp>
        <p:nvSpPr>
          <p:cNvPr id="177" name="Shape 177"/>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Load Balancer</a:t>
            </a:r>
          </a:p>
        </p:txBody>
      </p:sp>
      <p:sp>
        <p:nvSpPr>
          <p:cNvPr id="180" name="Shape 180"/>
          <p:cNvSpPr/>
          <p:nvPr>
            <p:ph type="body" idx="1"/>
          </p:nvPr>
        </p:nvSpPr>
        <p:spPr>
          <a:prstGeom prst="rect">
            <a:avLst/>
          </a:prstGeom>
        </p:spPr>
        <p:txBody>
          <a:bodyPr/>
          <a:lstStyle/>
          <a:p>
            <a:pPr/>
            <a:r>
              <a:t>Swarm Manager ใช้ Ingress Load Balancer เพื่อรับ load จากภายนอกผ่าน PublishedPort</a:t>
            </a:r>
          </a:p>
          <a:p>
            <a:pPr/>
            <a:r>
              <a:t>Swarm mode จะมี DNS ภายใน ทำให้แต่ละ container มองเห็นกัน </a:t>
            </a:r>
          </a:p>
          <a:p>
            <a:pPr/>
            <a:r>
              <a:t>Swarm Manager และจะ assign package ให้กับ container ผ่าน internal load balancer ที่อยู่ใน swarm cluster เองอัตโนมัติ</a:t>
            </a:r>
          </a:p>
        </p:txBody>
      </p:sp>
      <p:sp>
        <p:nvSpPr>
          <p:cNvPr id="181" name="Shape 181"/>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
          </p:nvPr>
        </p:nvSpPr>
        <p:spPr>
          <a:prstGeom prst="rect">
            <a:avLst/>
          </a:prstGeom>
        </p:spPr>
        <p:txBody>
          <a:bodyPr/>
          <a:lstStyle/>
          <a:p>
            <a:pPr marL="266700" indent="-266700" defTabSz="350520">
              <a:spcBef>
                <a:spcPts val="2500"/>
              </a:spcBef>
              <a:defRPr sz="2160"/>
            </a:pPr>
            <a:r>
              <a:t>Cluster management integrated with Docker Engine</a:t>
            </a:r>
          </a:p>
          <a:p>
            <a:pPr marL="266700" indent="-266700" defTabSz="350520">
              <a:spcBef>
                <a:spcPts val="2500"/>
              </a:spcBef>
              <a:defRPr sz="2160"/>
            </a:pPr>
            <a:r>
              <a:t>Decentralized design</a:t>
            </a:r>
          </a:p>
          <a:p>
            <a:pPr marL="266700" indent="-266700" defTabSz="350520">
              <a:spcBef>
                <a:spcPts val="2500"/>
              </a:spcBef>
              <a:defRPr sz="2160"/>
            </a:pPr>
            <a:r>
              <a:t>Declarative service model</a:t>
            </a:r>
          </a:p>
          <a:p>
            <a:pPr marL="266700" indent="-266700" defTabSz="350520">
              <a:spcBef>
                <a:spcPts val="2500"/>
              </a:spcBef>
              <a:defRPr sz="2160"/>
            </a:pPr>
            <a:r>
              <a:t>Scaling</a:t>
            </a:r>
          </a:p>
          <a:p>
            <a:pPr marL="266700" indent="-266700" defTabSz="350520">
              <a:spcBef>
                <a:spcPts val="2500"/>
              </a:spcBef>
              <a:defRPr sz="2160"/>
            </a:pPr>
            <a:r>
              <a:t>Desired state reconciliation</a:t>
            </a:r>
          </a:p>
          <a:p>
            <a:pPr marL="266700" indent="-266700" defTabSz="350520">
              <a:spcBef>
                <a:spcPts val="2500"/>
              </a:spcBef>
              <a:defRPr sz="2160"/>
            </a:pPr>
            <a:r>
              <a:t>Multi-host networking</a:t>
            </a:r>
          </a:p>
          <a:p>
            <a:pPr marL="266700" indent="-266700" defTabSz="350520">
              <a:spcBef>
                <a:spcPts val="2500"/>
              </a:spcBef>
              <a:defRPr sz="2160"/>
            </a:pPr>
            <a:r>
              <a:t>Service discovery</a:t>
            </a:r>
          </a:p>
          <a:p>
            <a:pPr marL="266700" indent="-266700" defTabSz="350520">
              <a:spcBef>
                <a:spcPts val="2500"/>
              </a:spcBef>
              <a:defRPr sz="2160"/>
            </a:pPr>
            <a:r>
              <a:t>Load balancing</a:t>
            </a:r>
          </a:p>
          <a:p>
            <a:pPr marL="266700" indent="-266700" defTabSz="350520">
              <a:spcBef>
                <a:spcPts val="2500"/>
              </a:spcBef>
              <a:defRPr sz="2160"/>
            </a:pPr>
            <a:r>
              <a:t>Secure by default</a:t>
            </a:r>
          </a:p>
          <a:p>
            <a:pPr marL="266700" indent="-266700" defTabSz="350520">
              <a:spcBef>
                <a:spcPts val="2500"/>
              </a:spcBef>
              <a:defRPr sz="2160"/>
            </a:pPr>
            <a:r>
              <a:t>Rolling updates</a:t>
            </a:r>
          </a:p>
        </p:txBody>
      </p:sp>
      <p:sp>
        <p:nvSpPr>
          <p:cNvPr id="184" name="Shape 184"/>
          <p:cNvSpPr/>
          <p:nvPr>
            <p:ph type="title"/>
          </p:nvPr>
        </p:nvSpPr>
        <p:spPr>
          <a:prstGeom prst="rect">
            <a:avLst/>
          </a:prstGeom>
        </p:spPr>
        <p:txBody>
          <a:bodyPr/>
          <a:lstStyle/>
          <a:p>
            <a:pPr/>
            <a:r>
              <a:t>Features Highlight</a:t>
            </a:r>
          </a:p>
        </p:txBody>
      </p:sp>
      <p:sp>
        <p:nvSpPr>
          <p:cNvPr id="185" name="Shape 185"/>
          <p:cNvSpPr/>
          <p:nvPr/>
        </p:nvSpPr>
        <p:spPr>
          <a:xfrm>
            <a:off x="7300499" y="8788399"/>
            <a:ext cx="533800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700">
                <a:latin typeface="Helvetica"/>
                <a:ea typeface="Helvetica"/>
                <a:cs typeface="Helvetica"/>
                <a:sym typeface="Helvetica"/>
              </a:defRPr>
            </a:pPr>
            <a:r>
              <a:t>References :- </a:t>
            </a:r>
            <a:r>
              <a:rPr u="sng">
                <a:hlinkClick r:id="rId2" invalidUrl="" action="" tgtFrame="" tooltip="" history="1" highlightClick="0" endSnd="0"/>
              </a:rPr>
              <a:t>https://docs.docker.com/engine/swarm/</a:t>
            </a:r>
            <a:r>
              <a:t> </a:t>
            </a:r>
          </a:p>
        </p:txBody>
      </p:sp>
      <p:sp>
        <p:nvSpPr>
          <p:cNvPr id="186" name="Shape 186"/>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Lab1: Setup</a:t>
            </a:r>
          </a:p>
        </p:txBody>
      </p:sp>
      <p:sp>
        <p:nvSpPr>
          <p:cNvPr id="189" name="Shape 189"/>
          <p:cNvSpPr/>
          <p:nvPr>
            <p:ph type="body" idx="1"/>
          </p:nvPr>
        </p:nvSpPr>
        <p:spPr>
          <a:prstGeom prst="rect">
            <a:avLst/>
          </a:prstGeom>
        </p:spPr>
        <p:txBody>
          <a:bodyPr/>
          <a:lstStyle/>
          <a:p>
            <a:pPr marL="330200" indent="-330200" defTabSz="303783">
              <a:spcBef>
                <a:spcPts val="2100"/>
              </a:spcBef>
              <a:buSzPct val="100000"/>
              <a:buAutoNum type="arabicPeriod" startAt="1"/>
              <a:defRPr sz="1871"/>
            </a:pPr>
            <a:r>
              <a:t>เตรียม VM ไว้ 3 เครื่อง แต่ละเครื่องใช้ memory 512MB - 1GB</a:t>
            </a:r>
          </a:p>
          <a:p>
            <a:pPr marL="330200" indent="-330200" defTabSz="303783">
              <a:spcBef>
                <a:spcPts val="2100"/>
              </a:spcBef>
              <a:buSzPct val="100000"/>
              <a:buAutoNum type="arabicPeriod" startAt="1"/>
              <a:defRPr sz="1871"/>
            </a:pPr>
            <a:r>
              <a:t>Setup network ของเครื่อง VM แต่ละเครื่องเป็นแบบ “bridge” หรือ “NAT” เพื่อให้แต่ละเครื่องมองเห็นกัน (ping กันเจอ และ ping เจอจากนอกเครื่อง host)</a:t>
            </a:r>
          </a:p>
          <a:p>
            <a:pPr marL="330200" indent="-330200" defTabSz="303783">
              <a:spcBef>
                <a:spcPts val="2100"/>
              </a:spcBef>
              <a:buSzPct val="100000"/>
              <a:buAutoNum type="arabicPeriod" startAt="1"/>
              <a:defRPr b="1" sz="1871">
                <a:latin typeface="Helvetica"/>
                <a:ea typeface="Helvetica"/>
                <a:cs typeface="Helvetica"/>
                <a:sym typeface="Helvetica"/>
              </a:defRPr>
            </a:pPr>
            <a:r>
              <a:t>เมื่อ Start Virtual Machine ครั้งแรก จะมี dialog ถามว่า “I Moved It” หรือ “I Copied It” ให้เลือก </a:t>
            </a:r>
            <a:br/>
            <a:r>
              <a:rPr>
                <a:solidFill>
                  <a:schemeClr val="accent5"/>
                </a:solidFill>
              </a:rPr>
              <a:t>“I Copied it”</a:t>
            </a:r>
          </a:p>
          <a:p>
            <a:pPr marL="330200" indent="-330200" defTabSz="303783">
              <a:spcBef>
                <a:spcPts val="2100"/>
              </a:spcBef>
              <a:buSzPct val="100000"/>
              <a:buAutoNum type="arabicPeriod" startAt="1"/>
              <a:defRPr sz="1871"/>
            </a:pPr>
            <a:r>
              <a:t>เปลี่ยนชื่อ VM 1 เครื่องเป็น </a:t>
            </a:r>
            <a:r>
              <a:rPr b="1">
                <a:latin typeface="Helvetica"/>
                <a:ea typeface="Helvetica"/>
                <a:cs typeface="Helvetica"/>
                <a:sym typeface="Helvetica"/>
              </a:rPr>
              <a:t>“manager”</a:t>
            </a:r>
            <a:br/>
            <a:br/>
            <a:r>
              <a:rPr sz="1456">
                <a:latin typeface="Monaco"/>
                <a:ea typeface="Monaco"/>
                <a:cs typeface="Monaco"/>
                <a:sym typeface="Monaco"/>
              </a:rPr>
              <a:t>$ sudo nano /etc/hostname</a:t>
            </a:r>
            <a:br>
              <a:rPr sz="1456">
                <a:latin typeface="Monaco"/>
                <a:ea typeface="Monaco"/>
                <a:cs typeface="Monaco"/>
                <a:sym typeface="Monaco"/>
              </a:rPr>
            </a:br>
            <a:r>
              <a:rPr sz="1456">
                <a:latin typeface="Monaco"/>
                <a:ea typeface="Monaco"/>
                <a:cs typeface="Monaco"/>
                <a:sym typeface="Monaco"/>
              </a:rPr>
              <a:t>$ sudo reboot</a:t>
            </a:r>
          </a:p>
          <a:p>
            <a:pPr marL="330200" indent="-330200" defTabSz="303783">
              <a:spcBef>
                <a:spcPts val="2100"/>
              </a:spcBef>
              <a:buSzPct val="100000"/>
              <a:buAutoNum type="arabicPeriod" startAt="1"/>
              <a:defRPr sz="1871"/>
            </a:pPr>
            <a:r>
              <a:t>ทำซ้ำข้อ 4. เพื่อเปลี่ยนชื่อ VM อีก 2 เครื่องเป็น </a:t>
            </a:r>
            <a:r>
              <a:rPr b="1">
                <a:latin typeface="Helvetica"/>
                <a:ea typeface="Helvetica"/>
                <a:cs typeface="Helvetica"/>
                <a:sym typeface="Helvetica"/>
              </a:rPr>
              <a:t>“worker1”</a:t>
            </a:r>
            <a:r>
              <a:t> และ </a:t>
            </a:r>
            <a:r>
              <a:rPr b="1">
                <a:latin typeface="Helvetica"/>
                <a:ea typeface="Helvetica"/>
                <a:cs typeface="Helvetica"/>
                <a:sym typeface="Helvetica"/>
              </a:rPr>
              <a:t>“worker2”</a:t>
            </a:r>
            <a:r>
              <a:t> </a:t>
            </a:r>
          </a:p>
          <a:p>
            <a:pPr marL="330200" indent="-330200" defTabSz="303783">
              <a:spcBef>
                <a:spcPts val="2100"/>
              </a:spcBef>
              <a:buSzPct val="100000"/>
              <a:buAutoNum type="arabicPeriod" startAt="1"/>
              <a:defRPr sz="1871"/>
            </a:pPr>
            <a:r>
              <a:t>จด IP Address ของเครื่อง manager ไว้ ด้วยคำสั่ง ifconfig </a:t>
            </a:r>
            <a:br/>
            <a:r>
              <a:t>(ในเอกสาร เครื่อง manager จะใช้ IP “192.168.99.100”)</a:t>
            </a:r>
            <a:br/>
            <a:br/>
            <a:r>
              <a:rPr sz="1456">
                <a:latin typeface="Monaco"/>
                <a:ea typeface="Monaco"/>
                <a:cs typeface="Monaco"/>
                <a:sym typeface="Monaco"/>
              </a:rPr>
              <a:t>$ ifconfig </a:t>
            </a:r>
          </a:p>
          <a:p>
            <a:pPr marL="330200" indent="-330200" defTabSz="303783">
              <a:spcBef>
                <a:spcPts val="2100"/>
              </a:spcBef>
              <a:buSzPct val="100000"/>
              <a:buAutoNum type="arabicPeriod" startAt="1"/>
              <a:defRPr sz="1871"/>
            </a:pPr>
            <a:r>
              <a:t>(optional) ลบ image บน worker ออกทั้งหมด</a:t>
            </a:r>
          </a:p>
        </p:txBody>
      </p:sp>
      <p:sp>
        <p:nvSpPr>
          <p:cNvPr id="190" name="Shape 190"/>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