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Relationship Id="rId9" Type="http://schemas.openxmlformats.org/officeDocument/2006/relationships/image" Target="../media/image2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" TargetMode="Externa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oo.gl/rZTnVn" TargetMode="Externa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://download.somewhere.com/img.zip" TargetMode="External"/><Relationship Id="rId5" Type="http://schemas.openxmlformats.org/officeDocument/2006/relationships/hyperlink" Target="http://download.somewhere.com/handout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" TargetMode="External"/><Relationship Id="rId3" Type="http://schemas.openxmlformats.org/officeDocument/2006/relationships/hyperlink" Target="https://docs.docker.com" TargetMode="External"/><Relationship Id="rId4" Type="http://schemas.openxmlformats.org/officeDocument/2006/relationships/hyperlink" Target="https://goo.gl/vnVJGT" TargetMode="External"/><Relationship Id="rId5" Type="http://schemas.openxmlformats.org/officeDocument/2006/relationships/hyperlink" Target="https://goo.gl/pbfSjq" TargetMode="External"/><Relationship Id="rId6" Type="http://schemas.openxmlformats.org/officeDocument/2006/relationships/hyperlink" Target="https://goo.gl/F5ZTQS" TargetMode="External"/><Relationship Id="rId7" Type="http://schemas.openxmlformats.org/officeDocument/2006/relationships/hyperlink" Target="https://github.com/docker/docker" TargetMode="External"/><Relationship Id="rId8" Type="http://schemas.openxmlformats.org/officeDocument/2006/relationships/hyperlink" Target="https://github.com/docker" TargetMode="External"/><Relationship Id="rId9" Type="http://schemas.openxmlformats.org/officeDocument/2006/relationships/hyperlink" Target="http://amzn.to/2aYflh5" TargetMode="External"/><Relationship Id="rId10" Type="http://schemas.openxmlformats.org/officeDocument/2006/relationships/hyperlink" Target="http://amzn.to/2aYeBIC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679700"/>
            <a:ext cx="10464800" cy="3916115"/>
          </a:xfrm>
          <a:prstGeom prst="rect">
            <a:avLst/>
          </a:prstGeom>
        </p:spPr>
        <p:txBody>
          <a:bodyPr/>
          <a:lstStyle/>
          <a:p>
            <a:pPr/>
            <a:r>
              <a:t>Introduction to </a:t>
            </a:r>
            <a:br/>
            <a:r>
              <a:t>Container &amp;</a:t>
            </a:r>
          </a:p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pic>
        <p:nvPicPr>
          <p:cNvPr id="20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83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8719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9067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380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88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1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grpSp>
        <p:nvGrpSpPr>
          <p:cNvPr id="217" name="Group 217"/>
          <p:cNvGrpSpPr/>
          <p:nvPr/>
        </p:nvGrpSpPr>
        <p:grpSpPr>
          <a:xfrm>
            <a:off x="2647280" y="2771824"/>
            <a:ext cx="7710240" cy="1862436"/>
            <a:chOff x="-63500" y="-63500"/>
            <a:chExt cx="7710239" cy="1862435"/>
          </a:xfrm>
        </p:grpSpPr>
        <p:pic>
          <p:nvPicPr>
            <p:cNvPr id="21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2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635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3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5273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4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5273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5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1181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6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181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18" name="Shape 21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1000"/>
                                  </p:stCondLst>
                                  <p:childTnLst>
                                    <p:animMotion path="M 0.000000 0.000000 L 0.000046 -0.064982" origin="layout" pathEditMode="relative">
                                      <p:cBhvr>
                                        <p:cTn id="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679 -0.065989" origin="layout" pathEditMode="relative">
                                      <p:cBhvr>
                                        <p:cTn id="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9 -0.059230" origin="layout" pathEditMode="relative">
                                      <p:cBhvr>
                                        <p:cTn id="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24 0.060903" origin="layout" pathEditMode="relative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  <p:bldP build="whole" bldLvl="1" animBg="1" rev="0" advAuto="0" spid="209" grpId="3"/>
      <p:bldP build="whole" bldLvl="1" animBg="1" rev="0" advAuto="0" spid="20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pic>
        <p:nvPicPr>
          <p:cNvPr id="22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2275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2623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29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42954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72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8080" y="4295452"/>
            <a:ext cx="511820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380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288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Components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1830734" y="2495550"/>
            <a:ext cx="10520016" cy="6286500"/>
          </a:xfrm>
          <a:prstGeom prst="rect">
            <a:avLst/>
          </a:prstGeom>
        </p:spPr>
        <p:txBody>
          <a:bodyPr/>
          <a:lstStyle/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Engine :- </a:t>
            </a:r>
            <a:br/>
            <a:r>
              <a:rPr sz="1736"/>
              <a:t>Create Docker images and run Docker containers. </a:t>
            </a:r>
            <a:br>
              <a:rPr sz="1736"/>
            </a:br>
            <a:r>
              <a:rPr sz="1736"/>
              <a:t>Including </a:t>
            </a:r>
            <a:r>
              <a:rPr b="1" sz="1736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Swarm</a:t>
            </a:r>
            <a:r>
              <a:rPr sz="1736"/>
              <a:t> mode from 1.12.0-rc1</a:t>
            </a:r>
            <a:endParaRPr sz="1736"/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Compose :- </a:t>
            </a:r>
            <a:br/>
            <a:r>
              <a:rPr sz="1736"/>
              <a:t>Defines applications built using multiple containers.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Hub :-</a:t>
            </a:r>
            <a:br/>
            <a:r>
              <a:rPr sz="1736"/>
              <a:t>A hosted registry service for managing and building images.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Cloud :-</a:t>
            </a:r>
            <a:br/>
            <a:r>
              <a:rPr sz="1736"/>
              <a:t>A hosted service for building, testing, and deploying Docker images to your hosts.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Trusted Registry :-</a:t>
            </a:r>
            <a:br/>
            <a:r>
              <a:rPr sz="1736"/>
              <a:t>(DTR) stores and signs your images.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Universal Control Panel :-</a:t>
            </a:r>
            <a:br/>
            <a:r>
              <a:rPr sz="1736"/>
              <a:t>(UCP) Manage a cluster of on-premises Docker hosts as if they were a single machines.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Machine :- </a:t>
            </a:r>
            <a:br/>
            <a:r>
              <a:rPr sz="1736"/>
              <a:t>Automate container provisioning on your network or in the cloud. Available for Windows, Mac OS X, or Linux</a:t>
            </a:r>
          </a:p>
        </p:txBody>
      </p:sp>
      <p:sp>
        <p:nvSpPr>
          <p:cNvPr id="233" name="Shape 233"/>
          <p:cNvSpPr/>
          <p:nvPr/>
        </p:nvSpPr>
        <p:spPr>
          <a:xfrm>
            <a:off x="8953347" y="9048749"/>
            <a:ext cx="358170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References :- </a:t>
            </a:r>
            <a:r>
              <a:rPr u="sng">
                <a:hlinkClick r:id="rId2" invalidUrl="" action="" tgtFrame="" tooltip="" history="1" highlightClick="0" endSnd="0"/>
              </a:rPr>
              <a:t>https://docs.docker.com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50" y="2540000"/>
            <a:ext cx="76200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" y="3530600"/>
            <a:ext cx="72390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750" y="4432300"/>
            <a:ext cx="736601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7400" y="5378450"/>
            <a:ext cx="749301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0100" y="6184900"/>
            <a:ext cx="723901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0" y="7010400"/>
            <a:ext cx="596901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1050" y="8001000"/>
            <a:ext cx="762001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Platforms Supported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94" y="2784863"/>
            <a:ext cx="11651612" cy="19279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143000" y="5275190"/>
            <a:ext cx="3421558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OS X 10.10.3 Yosemite or newer 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Mac 2010 or newer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Intel’s hardware support for MMU virtualization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At lease 4GB Memory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VirtualBox prior to version 4.3.30 must NOT be installed</a:t>
            </a:r>
          </a:p>
        </p:txBody>
      </p:sp>
      <p:sp>
        <p:nvSpPr>
          <p:cNvPr id="246" name="Shape 246"/>
          <p:cNvSpPr/>
          <p:nvPr/>
        </p:nvSpPr>
        <p:spPr>
          <a:xfrm>
            <a:off x="5187950" y="5275190"/>
            <a:ext cx="3421558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64bit Windows 10 Pro, Enterprise or Education </a:t>
            </a:r>
            <a:br/>
            <a:r>
              <a:t>(Build 10586 or later)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Support Microsoft Hypervisor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VirtualBox will no longer work</a:t>
            </a:r>
          </a:p>
        </p:txBody>
      </p:sp>
      <p:sp>
        <p:nvSpPr>
          <p:cNvPr id="247" name="Shape 247"/>
          <p:cNvSpPr/>
          <p:nvPr/>
        </p:nvSpPr>
        <p:spPr>
          <a:xfrm>
            <a:off x="9232900" y="5275190"/>
            <a:ext cx="342155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Arch Linux, CentOS, CRUX, Debian, Fedora, FrugalWare, Gentoo, Oracle Linux, RHEL, openSUSE / SUSE Ent., Ubuntu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64bit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Kernel version 3.10 or later</a:t>
            </a:r>
          </a:p>
        </p:txBody>
      </p:sp>
      <p:sp>
        <p:nvSpPr>
          <p:cNvPr id="248" name="Shape 2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Resources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3 Laptops per team.</a:t>
            </a:r>
            <a:br/>
            <a:r>
              <a:rPr sz="1968"/>
              <a:t>4GB Memory, 8GB recommend. 2.5GB - 4GB free memory remains after boot.</a:t>
            </a:r>
            <a:br>
              <a:rPr sz="1968"/>
            </a:br>
            <a:r>
              <a:rPr sz="1968"/>
              <a:t>16GB free storage space.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VMWare Workstation or VMWare Player.</a:t>
            </a:r>
            <a:br/>
            <a:r>
              <a:rPr sz="1968" u="sng">
                <a:hlinkClick r:id="rId2" invalidUrl="" action="" tgtFrame="" tooltip="" history="1" highlightClick="0" endSnd="0"/>
              </a:rPr>
              <a:t>https://goo.gl/rZTnVn</a:t>
            </a:r>
            <a:r>
              <a:rPr sz="1968"/>
              <a:t>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Visual Studio Code with Dockerfile plugins</a:t>
            </a:r>
            <a:br/>
            <a:r>
              <a:rPr sz="1968" u="sng">
                <a:hlinkClick r:id="rId3" invalidUrl="" action="" tgtFrame="" tooltip="" history="1" highlightClick="0" endSnd="0"/>
              </a:rPr>
              <a:t>https://code.visualstudio.com/download</a:t>
            </a:r>
            <a:br>
              <a:rPr sz="1968"/>
            </a:br>
            <a:r>
              <a:rPr sz="1968"/>
              <a:t>Atom or Sublime should be ok.</a:t>
            </a:r>
            <a:endParaRPr sz="1968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Ubuntu 16.04.1 LTS VMWare Guest Image (1.13GB)</a:t>
            </a:r>
            <a:br/>
            <a:r>
              <a:rPr sz="1968"/>
              <a:t>download: </a:t>
            </a:r>
            <a:r>
              <a:rPr sz="1968" u="sng">
                <a:hlinkClick r:id="rId4" invalidUrl="" action="" tgtFrame="" tooltip="" history="1" highlightClick="0" endSnd="0"/>
              </a:rPr>
              <a:t>http://download.somewhere.com/img.zip</a:t>
            </a:r>
            <a:r>
              <a:rPr sz="1968"/>
              <a:t> </a:t>
            </a:r>
            <a:endParaRPr sz="1968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Handouts</a:t>
            </a:r>
            <a:br/>
            <a:r>
              <a:rPr sz="1968"/>
              <a:t>download: </a:t>
            </a:r>
            <a:r>
              <a:rPr sz="1968" u="sng">
                <a:hlinkClick r:id="rId5" invalidUrl="" action="" tgtFrame="" tooltip="" history="1" highlightClick="0" endSnd="0"/>
              </a:rPr>
              <a:t>http://download.somewhere.com/handouts</a:t>
            </a:r>
            <a:r>
              <a:rPr sz="1968"/>
              <a:t>  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Docker Official Website :-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https://www.docker.com</a:t>
            </a:r>
            <a:r>
              <a:t>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Documents :- </a:t>
            </a:r>
            <a:r>
              <a:rPr u="sng">
                <a:hlinkClick r:id="rId3" invalidUrl="" action="" tgtFrame="" tooltip="" history="1" highlightClick="0" endSnd="0"/>
              </a:rPr>
              <a:t>https://docs.docker.com</a:t>
            </a:r>
            <a:r>
              <a:t> </a:t>
            </a:r>
            <a:br/>
            <a:r>
              <a:t>Overview :- </a:t>
            </a:r>
            <a:r>
              <a:rPr u="sng">
                <a:hlinkClick r:id="rId4" invalidUrl="" action="" tgtFrame="" tooltip="" history="1" highlightClick="0" endSnd="0"/>
              </a:rPr>
              <a:t>https://goo.gl/vnVJGT</a:t>
            </a:r>
            <a:r>
              <a:t>  </a:t>
            </a:r>
            <a:br/>
            <a:r>
              <a:t>Getting Start :- </a:t>
            </a:r>
            <a:r>
              <a:rPr u="sng">
                <a:hlinkClick r:id="rId5" invalidUrl="" action="" tgtFrame="" tooltip="" history="1" highlightClick="0" endSnd="0"/>
              </a:rPr>
              <a:t>https://goo.gl/pbfSjq</a:t>
            </a:r>
            <a:r>
              <a:t> </a:t>
            </a:r>
            <a:br/>
            <a:r>
              <a:t>Learn by Example :- </a:t>
            </a:r>
            <a:r>
              <a:rPr u="sng">
                <a:hlinkClick r:id="rId6" invalidUrl="" action="" tgtFrame="" tooltip="" history="1" highlightClick="0" endSnd="0"/>
              </a:rPr>
              <a:t>https://goo.gl/F5ZTQS</a:t>
            </a:r>
            <a:r>
              <a:t> 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Github :-</a:t>
            </a:r>
            <a:br/>
            <a:r>
              <a:rPr u="sng">
                <a:hlinkClick r:id="rId7" invalidUrl="" action="" tgtFrame="" tooltip="" history="1" highlightClick="0" endSnd="0"/>
              </a:rPr>
              <a:t>https://github.com/docker/docker</a:t>
            </a:r>
            <a:r>
              <a:t> </a:t>
            </a:r>
            <a:br/>
            <a:r>
              <a:rPr u="sng">
                <a:hlinkClick r:id="rId8" invalidUrl="" action="" tgtFrame="" tooltip="" history="1" highlightClick="0" endSnd="0"/>
              </a:rPr>
              <a:t>https://github.com/docker</a:t>
            </a:r>
            <a:r>
              <a:t>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Some Interesting Books :- </a:t>
            </a:r>
            <a:br/>
            <a:r>
              <a:t>Using Docker :- </a:t>
            </a:r>
            <a:r>
              <a:rPr u="sng">
                <a:hlinkClick r:id="rId9" invalidUrl="" action="" tgtFrame="" tooltip="" history="1" highlightClick="0" endSnd="0"/>
              </a:rPr>
              <a:t>http://amzn.to/2aYflh5</a:t>
            </a:r>
            <a:r>
              <a:t> </a:t>
            </a:r>
            <a:br/>
            <a:r>
              <a:t>Docker Up &amp; Running :- </a:t>
            </a:r>
            <a:r>
              <a:rPr u="sng">
                <a:hlinkClick r:id="rId10" invalidUrl="" action="" tgtFrame="" tooltip="" history="1" highlightClick="0" endSnd="0"/>
              </a:rPr>
              <a:t>http://amzn.to/2aYeBIC</a:t>
            </a:r>
            <a:r>
              <a:t> </a:t>
            </a:r>
          </a:p>
        </p:txBody>
      </p:sp>
      <p:sp>
        <p:nvSpPr>
          <p:cNvPr id="256" name="Shape 25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1007987" y="3032249"/>
            <a:ext cx="10988825" cy="3689102"/>
          </a:xfrm>
          <a:prstGeom prst="rect">
            <a:avLst/>
          </a:prstGeom>
        </p:spPr>
        <p:txBody>
          <a:bodyPr/>
          <a:lstStyle/>
          <a:p>
            <a:pPr lvl="1" marL="0" indent="228600" algn="ctr">
              <a:buSzTx/>
              <a:buNone/>
              <a:defRPr sz="5000"/>
            </a:pPr>
            <a:r>
              <a:t>Containers are a lightweight and portable store for an </a:t>
            </a:r>
            <a:r>
              <a:rPr>
                <a:solidFill>
                  <a:schemeClr val="accent5"/>
                </a:solidFill>
              </a:rPr>
              <a:t>application</a:t>
            </a:r>
            <a:r>
              <a:t> and its </a:t>
            </a:r>
            <a:r>
              <a:rPr>
                <a:solidFill>
                  <a:schemeClr val="accent5"/>
                </a:solidFill>
              </a:rPr>
              <a:t>dependencies</a:t>
            </a:r>
            <a:r>
              <a:t>.</a:t>
            </a:r>
          </a:p>
        </p:txBody>
      </p:sp>
      <p:sp>
        <p:nvSpPr>
          <p:cNvPr id="123" name="Shape 12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Development</a:t>
            </a:r>
          </a:p>
        </p:txBody>
      </p:sp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3022600"/>
            <a:ext cx="1965871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27" name="Shape 127"/>
          <p:cNvSpPr/>
          <p:nvPr/>
        </p:nvSpPr>
        <p:spPr>
          <a:xfrm>
            <a:off x="1765300" y="4371652"/>
            <a:ext cx="1629495" cy="276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Eclipse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JDK8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Tomcat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MySQL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Marven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…</a:t>
            </a:r>
          </a:p>
        </p:txBody>
      </p:sp>
      <p:pic>
        <p:nvPicPr>
          <p:cNvPr id="12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8933" y="3505200"/>
            <a:ext cx="218678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29" name="Shape 129"/>
          <p:cNvSpPr/>
          <p:nvPr/>
        </p:nvSpPr>
        <p:spPr>
          <a:xfrm>
            <a:off x="5443655" y="4847902"/>
            <a:ext cx="1497162" cy="1429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JDK8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JBoss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MYSQL</a:t>
            </a:r>
          </a:p>
        </p:txBody>
      </p:sp>
      <p:pic>
        <p:nvPicPr>
          <p:cNvPr id="13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76977" y="4036851"/>
            <a:ext cx="218678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>
            <a:off x="8999512" y="5265253"/>
            <a:ext cx="3371777" cy="409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JDK7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WebSphere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Oracle Client </a:t>
            </a:r>
            <a:br/>
            <a:r>
              <a:t>(DB is sunning </a:t>
            </a:r>
            <a:br/>
            <a:r>
              <a:t> in another machine)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…</a:t>
            </a:r>
          </a:p>
        </p:txBody>
      </p:sp>
      <p:pic>
        <p:nvPicPr>
          <p:cNvPr id="13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5579" y="3298771"/>
            <a:ext cx="1465479" cy="624029"/>
          </a:xfrm>
          <a:prstGeom prst="rect">
            <a:avLst/>
          </a:prstGeom>
        </p:spPr>
      </p:pic>
      <p:pic>
        <p:nvPicPr>
          <p:cNvPr id="13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6610" y="3832171"/>
            <a:ext cx="1465480" cy="624029"/>
          </a:xfrm>
          <a:prstGeom prst="rect">
            <a:avLst/>
          </a:prstGeom>
        </p:spPr>
      </p:pic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1" grpId="3"/>
      <p:bldP build="whole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Automate CI / CD Environment</a:t>
            </a:r>
          </a:p>
        </p:txBody>
      </p:sp>
      <p:pic>
        <p:nvPicPr>
          <p:cNvPr id="14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3877" y="3251200"/>
            <a:ext cx="196587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5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656" y="3527371"/>
            <a:ext cx="1465480" cy="624029"/>
          </a:xfrm>
          <a:prstGeom prst="rect">
            <a:avLst/>
          </a:prstGeom>
        </p:spPr>
      </p:pic>
      <p:pic>
        <p:nvPicPr>
          <p:cNvPr id="14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1011" y="3733800"/>
            <a:ext cx="2186782" cy="136336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4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13968" y="6096000"/>
            <a:ext cx="2186782" cy="136336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1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09868" y="5161488"/>
            <a:ext cx="1183898" cy="1270918"/>
          </a:xfrm>
          <a:prstGeom prst="rect">
            <a:avLst/>
          </a:prstGeom>
        </p:spPr>
      </p:pic>
      <p:pic>
        <p:nvPicPr>
          <p:cNvPr id="163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90055" y="4585206"/>
            <a:ext cx="1408915" cy="1456686"/>
          </a:xfrm>
          <a:prstGeom prst="rect">
            <a:avLst/>
          </a:prstGeom>
        </p:spPr>
      </p:pic>
      <p:sp>
        <p:nvSpPr>
          <p:cNvPr id="147" name="Shape 147"/>
          <p:cNvSpPr/>
          <p:nvPr/>
        </p:nvSpPr>
        <p:spPr>
          <a:xfrm>
            <a:off x="4064977" y="3062982"/>
            <a:ext cx="1742382" cy="45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Check In / Push</a:t>
            </a:r>
          </a:p>
        </p:txBody>
      </p:sp>
      <p:sp>
        <p:nvSpPr>
          <p:cNvPr id="148" name="Shape 148"/>
          <p:cNvSpPr/>
          <p:nvPr/>
        </p:nvSpPr>
        <p:spPr>
          <a:xfrm>
            <a:off x="3125177" y="4773495"/>
            <a:ext cx="883644" cy="45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Trigged</a:t>
            </a:r>
          </a:p>
        </p:txBody>
      </p:sp>
      <p:sp>
        <p:nvSpPr>
          <p:cNvPr id="149" name="Shape 149"/>
          <p:cNvSpPr/>
          <p:nvPr/>
        </p:nvSpPr>
        <p:spPr>
          <a:xfrm>
            <a:off x="5782988" y="5429646"/>
            <a:ext cx="490538" cy="45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lvl1pPr>
          </a:lstStyle>
          <a:p>
            <a:pPr/>
            <a:r>
              <a:t>Pull</a:t>
            </a:r>
          </a:p>
        </p:txBody>
      </p:sp>
      <p:pic>
        <p:nvPicPr>
          <p:cNvPr id="16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43512" y="7569200"/>
            <a:ext cx="727548" cy="637541"/>
          </a:xfrm>
          <a:prstGeom prst="rect">
            <a:avLst/>
          </a:prstGeom>
        </p:spPr>
      </p:pic>
      <p:sp>
        <p:nvSpPr>
          <p:cNvPr id="151" name="Shape 151"/>
          <p:cNvSpPr/>
          <p:nvPr/>
        </p:nvSpPr>
        <p:spPr>
          <a:xfrm>
            <a:off x="2910894" y="8329233"/>
            <a:ext cx="2967237" cy="80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Automate Build, Unit Test, </a:t>
            </a:r>
            <a:br/>
            <a:r>
              <a:t>Coverage, Integration Test</a:t>
            </a:r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08221" y="5033317"/>
            <a:ext cx="2186782" cy="136336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53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408221" y="6996459"/>
            <a:ext cx="2186782" cy="136336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7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01385" y="5506728"/>
            <a:ext cx="3811020" cy="1235431"/>
          </a:xfrm>
          <a:prstGeom prst="rect">
            <a:avLst/>
          </a:prstGeom>
        </p:spPr>
      </p:pic>
      <p:pic>
        <p:nvPicPr>
          <p:cNvPr id="169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609126" y="6815754"/>
            <a:ext cx="3808783" cy="1053761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7804568" y="6026546"/>
            <a:ext cx="1126928" cy="80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Automate</a:t>
            </a:r>
            <a:br/>
            <a:r>
              <a:t>Deploy</a:t>
            </a:r>
          </a:p>
        </p:txBody>
      </p:sp>
      <p:sp>
        <p:nvSpPr>
          <p:cNvPr id="157" name="Shape 157"/>
          <p:cNvSpPr/>
          <p:nvPr/>
        </p:nvSpPr>
        <p:spPr>
          <a:xfrm>
            <a:off x="7804618" y="7585451"/>
            <a:ext cx="1126828" cy="80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One-Click</a:t>
            </a:r>
            <a:br/>
            <a:r>
              <a:t>Publish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0"/>
      <p:bldP build="whole" bldLvl="1" animBg="1" rev="0" advAuto="0" spid="167" grpId="12"/>
      <p:bldP build="whole" bldLvl="1" animBg="1" rev="0" advAuto="0" spid="169" grpId="14"/>
      <p:bldP build="whole" bldLvl="1" animBg="1" rev="0" advAuto="0" spid="153" grpId="15"/>
      <p:bldP build="whole" bldLvl="1" animBg="1" rev="0" advAuto="0" spid="157" grpId="16"/>
      <p:bldP build="whole" bldLvl="1" animBg="1" rev="0" advAuto="0" spid="156" grpId="13"/>
      <p:bldP build="whole" bldLvl="1" animBg="1" rev="0" advAuto="0" spid="159" grpId="2"/>
      <p:bldP build="whole" bldLvl="1" animBg="1" rev="0" advAuto="0" spid="163" grpId="4"/>
      <p:bldP build="whole" bldLvl="1" animBg="1" rev="0" advAuto="0" spid="143" grpId="3"/>
      <p:bldP build="whole" bldLvl="1" animBg="1" rev="0" advAuto="0" spid="161" grpId="7"/>
      <p:bldP build="whole" bldLvl="1" animBg="1" rev="0" advAuto="0" spid="148" grpId="5"/>
      <p:bldP build="whole" bldLvl="1" animBg="1" rev="0" advAuto="0" spid="147" grpId="1"/>
      <p:bldP build="whole" bldLvl="1" animBg="1" rev="0" advAuto="0" spid="149" grpId="8"/>
      <p:bldP build="whole" bldLvl="1" animBg="1" rev="0" advAuto="0" spid="152" grpId="11"/>
      <p:bldP build="whole" bldLvl="1" animBg="1" rev="0" advAuto="0" spid="165" grpId="9"/>
      <p:bldP build="whole" bldLvl="1" animBg="1" rev="0" advAuto="0" spid="144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Virtualization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Install Everything, from OS to application libraries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My app not requires graphic drivers, printer drivers, Windows Services, COM+, etc… I just want to run my app.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Prepare by operation. Most developer has no permission to do it.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Solve issues by emails, screen captures, … Lack of communication.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On production server. Capacity is always full, but runtime usage only fews. 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Docker is the original author and primary sponsor of the Docker open source project. </a:t>
            </a:r>
          </a:p>
          <a:p>
            <a:pPr/>
            <a:r>
              <a:t>Together with the community of maintainers and contributors, Docker aims to deliver open tools to help developers build applications with open APIs to help sysadmins better manage these applications.</a:t>
            </a:r>
          </a:p>
          <a:p>
            <a:pPr/>
            <a:r>
              <a:t>Services :- Docker Cloud, Docker Datacenter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1450" y="527050"/>
            <a:ext cx="3568700" cy="219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The docker project offers higher-level tools which work together,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built on top of some Linux kernel</a:t>
            </a:r>
            <a:r>
              <a:t> features.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Docker achieves this by creating safe,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LXC</a:t>
            </a:r>
            <a:r>
              <a:t> (i.e. Linux Containers) based environments for applications called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“docker containers”</a:t>
            </a:r>
            <a:r>
              <a:t>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Encapsulation of an application with its dependencies.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At first glance, its appear to be just a lightweight form of VM. However, containers have several advantages.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holds an isolated instance of an OS, which we can use to run applications.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Containers are fundamentally changing the way we develop, distribute, and run software.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Benefits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rPr>
                <a:solidFill>
                  <a:schemeClr val="accent5"/>
                </a:solidFill>
              </a:rPr>
              <a:t>Share resources</a:t>
            </a:r>
            <a:r>
              <a:t> with </a:t>
            </a:r>
            <a:r>
              <a:rPr>
                <a:solidFill>
                  <a:schemeClr val="accent5"/>
                </a:solidFill>
              </a:rPr>
              <a:t>host OS</a:t>
            </a:r>
            <a:r>
              <a:t>. That makes its an order more effective.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>
                <a:solidFill>
                  <a:schemeClr val="accent5"/>
                </a:solidFill>
              </a:rPr>
              <a:t>Start and Stop in a second</a:t>
            </a:r>
            <a:r>
              <a:t>, incur </a:t>
            </a:r>
            <a:r>
              <a:rPr>
                <a:solidFill>
                  <a:schemeClr val="accent5"/>
                </a:solidFill>
              </a:rPr>
              <a:t>little</a:t>
            </a:r>
            <a:r>
              <a:t> to no </a:t>
            </a:r>
            <a:r>
              <a:rPr>
                <a:solidFill>
                  <a:schemeClr val="accent5"/>
                </a:solidFill>
              </a:rPr>
              <a:t>overhead</a:t>
            </a:r>
            <a:r>
              <a:t> compare to application running natively on the host OS.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Containers has the potential to eliminate bugs cause by changed in the runtime environment. “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But it works on my machine</a:t>
            </a:r>
            <a:r>
              <a:t>” stuff should be gone.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Developers and operation can run dozens of containers at the same time. Making it </a:t>
            </a:r>
            <a:r>
              <a:rPr>
                <a:solidFill>
                  <a:schemeClr val="accent5"/>
                </a:solidFill>
              </a:rPr>
              <a:t>possible to emulate a production-ready</a:t>
            </a:r>
            <a:r>
              <a:t> distributed system.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Developers and operation can </a:t>
            </a:r>
            <a:r>
              <a:rPr>
                <a:solidFill>
                  <a:schemeClr val="accent5"/>
                </a:solidFill>
              </a:rPr>
              <a:t>avoid differences in user environments</a:t>
            </a:r>
            <a:r>
              <a:t> and the availabilities of </a:t>
            </a:r>
            <a:r>
              <a:rPr>
                <a:solidFill>
                  <a:schemeClr val="accent5"/>
                </a:solidFill>
              </a:rPr>
              <a:t>dependencies</a:t>
            </a:r>
            <a:r>
              <a:t>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Finally, you don’t need to run container all the time to execute your tasks. </a:t>
            </a:r>
            <a:br/>
            <a:r>
              <a:t>Start-execute-stop in seconds, with large scale of worker nodes scenario, </a:t>
            </a:r>
            <a:br/>
            <a:r>
              <a:t>is possible. </a:t>
            </a:r>
          </a:p>
        </p:txBody>
      </p:sp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Machine</a:t>
            </a:r>
          </a:p>
        </p:txBody>
      </p:sp>
      <p:pic>
        <p:nvPicPr>
          <p:cNvPr id="19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83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8719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9067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80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288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72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7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472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380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9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380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8288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1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288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