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ub.docker.com/_/tomcat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3.png"/><Relationship Id="rId12" Type="http://schemas.openxmlformats.org/officeDocument/2006/relationships/image" Target="../media/image1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Engine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exec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040" indent="-320040" defTabSz="420624">
              <a:spcBef>
                <a:spcPts val="3000"/>
              </a:spcBef>
              <a:defRPr sz="2592"/>
            </a:pPr>
            <a:r>
              <a:t>เป็นคำสั่งที่ใช้เพื่อ execute command ใน container เช่น ถ้ามี container ubuntu ทำงานอยู่ และเราต้องการ list file ภายใต้ folder /etc เราใช้คำสั่งดังนี้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exec myUbuntu ls -l /etc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เราสามารถสั่ง list ของคำสั่งได้ เช่น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exec myUbuntu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touch test.txt;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echo hello world&gt; test.txt;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tail test.txt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ถ้าเราต้องการ ssh เข้าไปใน container ที่ทำงานอยู่ เราไม่จำเป็นต้องติดตั้ง ssh-server แต่ใช้คำสั่ง exec กับ bash เพื่อ interactive กับ container ได้โดยตรง 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exec -it myUbuntu /bin/bash</a:t>
            </a:r>
          </a:p>
        </p:txBody>
      </p:sp>
      <p:sp>
        <p:nvSpPr>
          <p:cNvPr id="266" name="Shape 26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51155" indent="-351155" defTabSz="461518">
              <a:spcBef>
                <a:spcPts val="3300"/>
              </a:spcBef>
              <a:defRPr sz="2844"/>
            </a:pPr>
            <a:r>
              <a:t>user default ใน container นั้น เป็นได้หลากหลาย ขึ้นอยู่กับว่าเจ้าของ container นั้นกำหนดไว้เช่นไร</a:t>
            </a: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เช่น กรณีที่เป็น ubuntu (official) user ที่ทำงานอยู่จะเป็น root แต่ถ้าเป็น jenkins (official) user ที่ทำงานอยู่จะเป็น jenkins</a:t>
            </a: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ในบางกรณี เราต้องติดตั้งบางอย่างเพิ่มลงไปใน container เช่น เมื่อ jenkins ต้องสั่งรัน unit test ของ node.js แต่บน container ไม่ได้ติดตั้ง node.js ไว้  เราต้องการสิทธิ์ root เพื่อติดตั้งโปรแกรม</a:t>
            </a: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ในกรณีนี้ เราสามารถ exec โดยระบุ user ได้ เช่น</a:t>
            </a:r>
            <a:br/>
            <a:br/>
            <a:r>
              <a:rPr sz="2212">
                <a:latin typeface="Menlo"/>
                <a:ea typeface="Menlo"/>
                <a:cs typeface="Menlo"/>
                <a:sym typeface="Menlo"/>
              </a:rPr>
              <a:t>$ docker exec -it -u root myUbuntu /bin/bash</a:t>
            </a:r>
            <a:r>
              <a:t> </a:t>
            </a:r>
          </a:p>
        </p:txBody>
      </p:sp>
      <p:sp>
        <p:nvSpPr>
          <p:cNvPr id="270" name="Shape 27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Pause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หยุดการทำงานชั่วคราว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pause &lt;container_id&gt;</a:t>
            </a:r>
          </a:p>
          <a:p>
            <a:pPr/>
            <a:r>
              <a:t>ทำงานต่อ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unpause &lt;container_id&gt; </a:t>
            </a:r>
          </a:p>
        </p:txBody>
      </p:sp>
      <p:sp>
        <p:nvSpPr>
          <p:cNvPr id="274" name="Shape 27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Filter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200"/>
              </a:spcBef>
            </a:pPr>
            <a:r>
              <a:t>Filter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ps -f status=exited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$ docker ps -f status=running</a:t>
            </a:r>
          </a:p>
          <a:p>
            <a:pPr>
              <a:spcBef>
                <a:spcPts val="2200"/>
              </a:spcBef>
            </a:pPr>
            <a:r>
              <a:t>แสดงเฉพาะ container id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ps -a -q</a:t>
            </a:r>
          </a:p>
          <a:p>
            <a:pPr>
              <a:spcBef>
                <a:spcPts val="2200"/>
              </a:spcBef>
            </a:pPr>
            <a:r>
              <a:t>แสดงเฉพาะ container id ที่มี status เป็น exited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ps -aq -f status=exited</a:t>
            </a:r>
          </a:p>
        </p:txBody>
      </p:sp>
      <p:sp>
        <p:nvSpPr>
          <p:cNvPr id="278" name="Shape 27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Commit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Save container ไปเป็น image ใหม่</a:t>
            </a:r>
            <a:br/>
            <a:br/>
            <a:r>
              <a:rPr sz="2700">
                <a:latin typeface="Menlo"/>
                <a:ea typeface="Menlo"/>
                <a:cs typeface="Menlo"/>
                <a:sym typeface="Menlo"/>
              </a:rPr>
              <a:t>$ docker commit </a:t>
            </a:r>
            <a:r>
              <a:rPr i="1" sz="2700">
                <a:latin typeface="Menlo"/>
                <a:ea typeface="Menlo"/>
                <a:cs typeface="Menlo"/>
                <a:sym typeface="Menlo"/>
              </a:rPr>
              <a:t>&lt;container_id&gt;</a:t>
            </a:r>
            <a:r>
              <a:rPr sz="2700">
                <a:latin typeface="Menlo"/>
                <a:ea typeface="Menlo"/>
                <a:cs typeface="Menlo"/>
                <a:sym typeface="Menlo"/>
              </a:rPr>
              <a:t> new_image_name&lt;:tag&gt;</a:t>
            </a: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latin typeface="Menlo"/>
                <a:ea typeface="Menlo"/>
                <a:cs typeface="Menlo"/>
                <a:sym typeface="Menlo"/>
              </a:rPr>
              <a:t>เช่น </a:t>
            </a: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latin typeface="Menlo"/>
                <a:ea typeface="Menlo"/>
                <a:cs typeface="Menlo"/>
                <a:sym typeface="Menlo"/>
              </a:rPr>
              <a:t>$ docker commit 345 my_image</a:t>
            </a:r>
            <a:endParaRPr sz="2700"/>
          </a:p>
          <a:p>
            <a:pPr/>
            <a:r>
              <a:t> ลอง list รายการ image ดูด้วยคำสั่ง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images</a:t>
            </a:r>
          </a:p>
        </p:txBody>
      </p:sp>
      <p:sp>
        <p:nvSpPr>
          <p:cNvPr id="282" name="Shape 28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Inspect  &amp; Stats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44475" indent="-244475" defTabSz="321310">
              <a:spcBef>
                <a:spcPts val="2300"/>
              </a:spcBef>
              <a:defRPr sz="1980"/>
            </a:pPr>
            <a:r>
              <a:t>ดู detail ของ docker container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inspect &lt;container_id&gt;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Filter IP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inspect -f &lt;params&gt; &lt;container_id&gt; หรือ</a:t>
            </a:r>
            <a:br>
              <a:rPr sz="1540">
                <a:latin typeface="Menlo"/>
                <a:ea typeface="Menlo"/>
                <a:cs typeface="Menlo"/>
                <a:sym typeface="Menlo"/>
              </a:rPr>
            </a:br>
            <a:r>
              <a:rPr sz="1540">
                <a:latin typeface="Menlo"/>
                <a:ea typeface="Menlo"/>
                <a:cs typeface="Menlo"/>
                <a:sym typeface="Menlo"/>
              </a:rPr>
              <a:t>$ docker inspect --format=&lt;params&gt; &lt;container_id&gt;  </a:t>
            </a:r>
            <a:br/>
            <a:br/>
            <a:r>
              <a:t>เช่น 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inspect -f {{.NetworkSettings.IPAddress}} 5a</a:t>
            </a:r>
            <a:br>
              <a:rPr sz="1540">
                <a:latin typeface="Menlo"/>
                <a:ea typeface="Menlo"/>
                <a:cs typeface="Menlo"/>
                <a:sym typeface="Menlo"/>
              </a:rPr>
            </a:br>
            <a:r>
              <a:rPr sz="1540">
                <a:latin typeface="Menlo"/>
                <a:ea typeface="Menlo"/>
                <a:cs typeface="Menlo"/>
                <a:sym typeface="Menlo"/>
              </a:rPr>
              <a:t>$ docker inspect --format='{{json .NetworkSettings}}' 5a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ดู process ที่ทำงานอยู่ใน container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top &lt;container_id&gt;</a:t>
            </a:r>
            <a:endParaRPr sz="1540">
              <a:latin typeface="Menlo"/>
              <a:ea typeface="Menlo"/>
              <a:cs typeface="Menlo"/>
              <a:sym typeface="Menlo"/>
            </a:endParaRP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เราสามารถดู status ของ docker container ได้ด้วยคำสั่ง stats เช่น 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stats</a:t>
            </a:r>
          </a:p>
        </p:txBody>
      </p:sp>
      <p:sp>
        <p:nvSpPr>
          <p:cNvPr id="286" name="Shape 28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Remove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293370" indent="-293370" defTabSz="385572">
              <a:spcBef>
                <a:spcPts val="1400"/>
              </a:spcBef>
              <a:defRPr sz="2376"/>
            </a:pPr>
            <a:r>
              <a:t>ลบ container</a:t>
            </a:r>
            <a:br/>
            <a:br/>
            <a:r>
              <a:rPr sz="1848">
                <a:latin typeface="Menlo"/>
                <a:ea typeface="Menlo"/>
                <a:cs typeface="Menlo"/>
                <a:sym typeface="Menlo"/>
              </a:rPr>
              <a:t>$ docker rm </a:t>
            </a:r>
            <a:r>
              <a:rPr i="1" sz="1848">
                <a:latin typeface="Menlo"/>
                <a:ea typeface="Menlo"/>
                <a:cs typeface="Menlo"/>
                <a:sym typeface="Menlo"/>
              </a:rPr>
              <a:t>&lt;container_id&gt;</a:t>
            </a:r>
          </a:p>
          <a:p>
            <a:pPr marL="293370" indent="-293370" defTabSz="385572">
              <a:spcBef>
                <a:spcPts val="1400"/>
              </a:spcBef>
              <a:defRPr sz="2376"/>
            </a:pPr>
            <a:r>
              <a:t>เราสามารถลบ container ได้ครั้งละหลายๆ container ได้ เช่น</a:t>
            </a:r>
            <a:br/>
            <a:br/>
            <a:r>
              <a:t> </a:t>
            </a:r>
            <a:r>
              <a:rPr sz="1848">
                <a:latin typeface="Menlo"/>
                <a:ea typeface="Menlo"/>
                <a:cs typeface="Menlo"/>
                <a:sym typeface="Menlo"/>
              </a:rPr>
              <a:t>$ docker rm container1 container2 container3</a:t>
            </a:r>
          </a:p>
          <a:p>
            <a:pPr marL="293370" indent="-293370" defTabSz="385572">
              <a:spcBef>
                <a:spcPts val="1400"/>
              </a:spcBef>
              <a:defRPr sz="2376"/>
            </a:pPr>
            <a:r>
              <a:t>ลบ container ทั้งหมดที่ status เป็น exited</a:t>
            </a:r>
            <a:br/>
            <a:br/>
            <a:r>
              <a:rPr sz="1848">
                <a:latin typeface="Menlo"/>
                <a:ea typeface="Menlo"/>
                <a:cs typeface="Menlo"/>
                <a:sym typeface="Menlo"/>
              </a:rPr>
              <a:t>$ docker rm $(docker ps -a -q -f status=exited)</a:t>
            </a:r>
          </a:p>
          <a:p>
            <a:pPr marL="293370" indent="-293370" defTabSz="385572">
              <a:spcBef>
                <a:spcPts val="1400"/>
              </a:spcBef>
              <a:defRPr sz="2376"/>
            </a:pPr>
            <a:r>
              <a:t>ลบ container แบบ force (ใช้กรณีที่ stop ไม่ได้)</a:t>
            </a:r>
            <a:br/>
            <a:br/>
            <a:r>
              <a:rPr sz="1848">
                <a:latin typeface="Menlo"/>
                <a:ea typeface="Menlo"/>
                <a:cs typeface="Menlo"/>
                <a:sym typeface="Menlo"/>
              </a:rPr>
              <a:t>$ docker rm -f $(docker ps -a -q) </a:t>
            </a:r>
            <a:endParaRPr sz="1848">
              <a:latin typeface="Menlo"/>
              <a:ea typeface="Menlo"/>
              <a:cs typeface="Menlo"/>
              <a:sym typeface="Menlo"/>
            </a:endParaRPr>
          </a:p>
          <a:p>
            <a:pPr marL="293370" indent="-293370" defTabSz="385572">
              <a:spcBef>
                <a:spcPts val="1400"/>
              </a:spcBef>
              <a:defRPr sz="2376"/>
            </a:pPr>
            <a:r>
              <a:t>ลบ image</a:t>
            </a:r>
            <a:br/>
            <a:br/>
            <a:r>
              <a:rPr sz="1848">
                <a:latin typeface="Menlo"/>
                <a:ea typeface="Menlo"/>
                <a:cs typeface="Menlo"/>
                <a:sym typeface="Menlo"/>
              </a:rPr>
              <a:t>$ docker </a:t>
            </a:r>
            <a:r>
              <a:rPr b="1" sz="1848">
                <a:latin typeface="Menlo"/>
                <a:ea typeface="Menlo"/>
                <a:cs typeface="Menlo"/>
                <a:sym typeface="Menlo"/>
              </a:rPr>
              <a:t>rmi</a:t>
            </a:r>
            <a:r>
              <a:rPr sz="1848">
                <a:latin typeface="Menlo"/>
                <a:ea typeface="Menlo"/>
                <a:cs typeface="Menlo"/>
                <a:sym typeface="Menlo"/>
              </a:rPr>
              <a:t> </a:t>
            </a:r>
            <a:r>
              <a:rPr i="1" sz="1848">
                <a:latin typeface="Menlo"/>
                <a:ea typeface="Menlo"/>
                <a:cs typeface="Menlo"/>
                <a:sym typeface="Menlo"/>
              </a:rPr>
              <a:t>&lt;image_id&gt;</a:t>
            </a:r>
            <a:r>
              <a:rPr sz="1848">
                <a:latin typeface="Menlo"/>
                <a:ea typeface="Menlo"/>
                <a:cs typeface="Menlo"/>
                <a:sym typeface="Menlo"/>
              </a:rPr>
              <a:t>  </a:t>
            </a:r>
            <a:r>
              <a:t> </a:t>
            </a:r>
          </a:p>
        </p:txBody>
      </p:sp>
      <p:sp>
        <p:nvSpPr>
          <p:cNvPr id="290" name="Shape 29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สร้าง tomcat web server ด้วย docker </a:t>
            </a:r>
          </a:p>
          <a:p>
            <a:pPr/>
            <a:r>
              <a:t>note: curl localhost:8080</a:t>
            </a:r>
          </a:p>
        </p:txBody>
      </p:sp>
      <p:sp>
        <p:nvSpPr>
          <p:cNvPr id="294" name="Shape 294"/>
          <p:cNvSpPr/>
          <p:nvPr/>
        </p:nvSpPr>
        <p:spPr>
          <a:xfrm>
            <a:off x="7214641" y="8255000"/>
            <a:ext cx="51308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000"/>
            </a:pPr>
            <a:r>
              <a:t>References :-</a:t>
            </a:r>
            <a:br/>
            <a:r>
              <a:t>   tomcat - </a:t>
            </a:r>
            <a:r>
              <a:rPr u="sng">
                <a:hlinkClick r:id="rId2" invalidUrl="" action="" tgtFrame="" tooltip="" history="1" highlightClick="0" endSnd="0"/>
              </a:rPr>
              <a:t>https://hub.docker.com/_/tomcat/</a:t>
            </a:r>
            <a:r>
              <a:t> </a:t>
            </a:r>
          </a:p>
        </p:txBody>
      </p:sp>
      <p:sp>
        <p:nvSpPr>
          <p:cNvPr id="295" name="Shape 29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Volume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66700" indent="-266700" defTabSz="350520">
              <a:spcBef>
                <a:spcPts val="2500"/>
              </a:spcBef>
              <a:defRPr sz="2160"/>
            </a:pPr>
            <a:r>
              <a:t>mount volume ออกมานอก container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ลบ container ข้อมูลไม่ถูกลบไปด้วย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share ข้าม container ได้ 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command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 docker run -v &lt;host_path&gt;:&lt;container_path&gt; &lt;container_id&gt; [params]</a:t>
            </a: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r>
              <a:rPr sz="1680">
                <a:latin typeface="Menlo"/>
                <a:ea typeface="Menlo"/>
                <a:cs typeface="Menlo"/>
                <a:sym typeface="Menlo"/>
              </a:rPr>
              <a:t>เช่น </a:t>
            </a: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r>
              <a:rPr sz="1680">
                <a:latin typeface="Menlo"/>
                <a:ea typeface="Menlo"/>
                <a:cs typeface="Menlo"/>
                <a:sym typeface="Menlo"/>
              </a:rPr>
              <a:t>$ docker run -d --name node -v /home/docker/webapp:/webapp node</a:t>
            </a: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r>
              <a:rPr sz="1560">
                <a:latin typeface="Menlo"/>
                <a:ea typeface="Menlo"/>
                <a:cs typeface="Menlo"/>
                <a:sym typeface="Menlo"/>
              </a:rPr>
              <a:t>note: ถ้าใน parameter ไม่ได้ระบุ &lt;container_path&gt; จะเป็นการ mount volume มาที่เครื่อง host ที่ docker </a:t>
            </a:r>
            <a:br>
              <a:rPr sz="1560">
                <a:latin typeface="Menlo"/>
                <a:ea typeface="Menlo"/>
                <a:cs typeface="Menlo"/>
                <a:sym typeface="Menlo"/>
              </a:rPr>
            </a:br>
            <a:r>
              <a:rPr sz="1560">
                <a:latin typeface="Menlo"/>
                <a:ea typeface="Menlo"/>
                <a:cs typeface="Menlo"/>
                <a:sym typeface="Menlo"/>
              </a:rPr>
              <a:t>      กำหนดให้ (ดูรายละเอียดใน slide ถัดไป)</a:t>
            </a:r>
            <a:endParaRPr sz="1680">
              <a:latin typeface="Menlo"/>
              <a:ea typeface="Menlo"/>
              <a:cs typeface="Menlo"/>
              <a:sym typeface="Menlo"/>
            </a:endParaRP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การระบุ path บน windows จะใช้ Linux style เช่น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 docker run -dt --name myubuntu -v /c/webapp:/webapp ubuntu</a:t>
            </a:r>
          </a:p>
        </p:txBody>
      </p:sp>
      <p:sp>
        <p:nvSpPr>
          <p:cNvPr id="299" name="Shape 29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Volume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952500" y="2407041"/>
            <a:ext cx="11099800" cy="6692118"/>
          </a:xfrm>
          <a:prstGeom prst="rect">
            <a:avLst/>
          </a:prstGeom>
        </p:spPr>
        <p:txBody>
          <a:bodyPr anchor="t"/>
          <a:lstStyle/>
          <a:p>
            <a:pPr marL="226695" indent="-226695" defTabSz="297941">
              <a:spcBef>
                <a:spcPts val="2100"/>
              </a:spcBef>
              <a:defRPr sz="1836"/>
            </a:pPr>
            <a:r>
              <a:t>เมื่อสร้างหรือ mount volume แล้ว เราสามารถดูได้ว่า volume ที่ถูก mount อยู่ที่ไหน โดยดูจากข้อมูลที่ได้จากการ inspect</a:t>
            </a:r>
            <a:br/>
            <a:br/>
            <a:r>
              <a:t>$ docker inspect myubuntu</a:t>
            </a:r>
            <a:br/>
            <a:br/>
            <a:r>
              <a:t>เช่น</a:t>
            </a:r>
            <a:br/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"Mounts": [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"Name": "fac362...80535",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"Source": "/var/lib/docker/volumes/fac362...80535/_data",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"Destination": "/webapp",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"Driver": "local",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"Mode": "",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"RW": true,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"Propagation": ""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marL="226695" indent="-226695" defTabSz="297941">
              <a:spcBef>
                <a:spcPts val="2100"/>
              </a:spcBef>
              <a:defRPr sz="1836"/>
            </a:pPr>
            <a:r>
              <a:t>สังเกตุว่า Source จะเป็น /var/lib/... เพราะตอน run เราไม่ได้กำหนด source บน host</a:t>
            </a:r>
          </a:p>
          <a:p>
            <a:pPr marL="226695" indent="-226695" defTabSz="297941">
              <a:spcBef>
                <a:spcPts val="2100"/>
              </a:spcBef>
              <a:defRPr sz="1836"/>
            </a:pPr>
            <a:r>
              <a:t>เราสามารถ mount เฉพาะ file ได้ ไม่ต้อง mount ทั้ง  folder ก็ได้</a:t>
            </a:r>
          </a:p>
          <a:p>
            <a:pPr marL="226695" indent="-226695" defTabSz="297941">
              <a:spcBef>
                <a:spcPts val="2100"/>
              </a:spcBef>
              <a:defRPr sz="1836"/>
            </a:pPr>
            <a:r>
              <a:t>เราสามารถกำหนด -v ได้มากกว่า 1 volume ตอน run เช่น</a:t>
            </a:r>
          </a:p>
        </p:txBody>
      </p:sp>
      <p:sp>
        <p:nvSpPr>
          <p:cNvPr id="303" name="Shape 30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start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952500" y="2603500"/>
            <a:ext cx="11099800" cy="6449963"/>
          </a:xfrm>
          <a:prstGeom prst="rect">
            <a:avLst/>
          </a:prstGeom>
        </p:spPr>
        <p:txBody>
          <a:bodyPr/>
          <a:lstStyle/>
          <a:p>
            <a:pPr marL="361950" indent="-361950" defTabSz="332993">
              <a:spcBef>
                <a:spcPts val="1200"/>
              </a:spcBef>
              <a:buSzPct val="100000"/>
              <a:buAutoNum type="arabicPeriod" startAt="1"/>
              <a:defRPr sz="2052"/>
            </a:pPr>
            <a:r>
              <a:t>เตรียม Guest OS (Ubuntu Server 16.04.1 LTS)</a:t>
            </a:r>
          </a:p>
          <a:p>
            <a:pPr lvl="1" marL="506729" indent="-253364" defTabSz="332993">
              <a:spcBef>
                <a:spcPts val="1200"/>
              </a:spcBef>
              <a:defRPr sz="2052"/>
            </a:pPr>
            <a:r>
              <a:t>เปิด Guest OS ด้วย VMWare Work Station หรือ Player.</a:t>
            </a:r>
          </a:p>
          <a:p>
            <a:pPr lvl="1" marL="506729" indent="-253364" defTabSz="332993">
              <a:spcBef>
                <a:spcPts val="1200"/>
              </a:spcBef>
              <a:defRPr sz="2052"/>
            </a:pPr>
            <a:r>
              <a:t>กำหนด network ของ guest เป็นแบบ “NAT Network”</a:t>
            </a:r>
          </a:p>
          <a:p>
            <a:pPr lvl="1" marL="506729" indent="-253364" defTabSz="332993">
              <a:spcBef>
                <a:spcPts val="1200"/>
              </a:spcBef>
              <a:defRPr sz="2052"/>
            </a:pPr>
            <a:r>
              <a:t>กำหนดจำนวน core ของ CPU เท่ากับ 1 CPU กำหนด memory ขนาด 512MB หรือ 1GB</a:t>
            </a:r>
          </a:p>
          <a:p>
            <a:pPr marL="361950" indent="-361950" defTabSz="332993">
              <a:spcBef>
                <a:spcPts val="1200"/>
              </a:spcBef>
              <a:buSzPct val="100000"/>
              <a:buAutoNum type="arabicPeriod" startAt="1"/>
              <a:defRPr sz="2052"/>
            </a:pPr>
            <a:r>
              <a:t>Start Guest OS (ถ้ามี dialog ถามว่า copy มาหรือ move มา ให้เลือก “I Copied it”)</a:t>
            </a:r>
          </a:p>
          <a:p>
            <a:pPr marL="361950" indent="-361950" defTabSz="332993">
              <a:spcBef>
                <a:spcPts val="1200"/>
              </a:spcBef>
              <a:buSzPct val="100000"/>
              <a:buAutoNum type="arabicPeriod" startAt="1"/>
              <a:defRPr sz="2052"/>
            </a:pPr>
            <a:r>
              <a:t>Login</a:t>
            </a:r>
            <a:br/>
            <a:br/>
            <a:r>
              <a:rPr sz="1368">
                <a:latin typeface="Monaco"/>
                <a:ea typeface="Monaco"/>
                <a:cs typeface="Monaco"/>
                <a:sym typeface="Monaco"/>
              </a:rPr>
              <a:t>username: docker</a:t>
            </a:r>
            <a:br>
              <a:rPr sz="1368">
                <a:latin typeface="Monaco"/>
                <a:ea typeface="Monaco"/>
                <a:cs typeface="Monaco"/>
                <a:sym typeface="Monaco"/>
              </a:rPr>
            </a:br>
            <a:r>
              <a:rPr sz="1368">
                <a:latin typeface="Monaco"/>
                <a:ea typeface="Monaco"/>
                <a:cs typeface="Monaco"/>
                <a:sym typeface="Monaco"/>
              </a:rPr>
              <a:t>password: pass@word1</a:t>
            </a:r>
          </a:p>
          <a:p>
            <a:pPr marL="361950" indent="-361950" defTabSz="332993">
              <a:spcBef>
                <a:spcPts val="1200"/>
              </a:spcBef>
              <a:buSzPct val="100000"/>
              <a:buAutoNum type="arabicPeriod" startAt="1"/>
              <a:defRPr sz="2052"/>
            </a:pPr>
            <a:r>
              <a:t>ตรวจสอบ IP Address ของเครื่องด้วยคำสั่ง </a:t>
            </a:r>
            <a:br/>
            <a:br/>
            <a:r>
              <a:rPr sz="1596">
                <a:latin typeface="Menlo"/>
                <a:ea typeface="Menlo"/>
                <a:cs typeface="Menlo"/>
                <a:sym typeface="Menlo"/>
              </a:rPr>
              <a:t>$</a:t>
            </a:r>
            <a:r>
              <a:rPr sz="1368">
                <a:latin typeface="Menlo"/>
                <a:ea typeface="Menlo"/>
                <a:cs typeface="Menlo"/>
                <a:sym typeface="Menlo"/>
              </a:rPr>
              <a:t> ifconfig</a:t>
            </a:r>
            <a:br>
              <a:rPr sz="1368">
                <a:latin typeface="Menlo"/>
                <a:ea typeface="Menlo"/>
                <a:cs typeface="Menlo"/>
                <a:sym typeface="Menlo"/>
              </a:rPr>
            </a:br>
            <a:r>
              <a:rPr sz="1368">
                <a:latin typeface="Menlo"/>
                <a:ea typeface="Menlo"/>
                <a:cs typeface="Menlo"/>
                <a:sym typeface="Menlo"/>
              </a:rPr>
              <a:t>// ใช้ ip จาก ems33</a:t>
            </a:r>
          </a:p>
          <a:p>
            <a:pPr marL="361950" indent="-361950" defTabSz="332993">
              <a:spcBef>
                <a:spcPts val="1200"/>
              </a:spcBef>
              <a:buSzPct val="100000"/>
              <a:buAutoNum type="arabicPeriod" startAt="1"/>
              <a:defRPr sz="2052"/>
            </a:pPr>
            <a:r>
              <a:t>เปิด SSH client จาก host OS เพื่อ secure shell ไปยัง guest OS</a:t>
            </a:r>
            <a:br/>
            <a:br/>
            <a:r>
              <a:rPr sz="1596">
                <a:latin typeface="Menlo"/>
                <a:ea typeface="Menlo"/>
                <a:cs typeface="Menlo"/>
                <a:sym typeface="Menlo"/>
              </a:rPr>
              <a:t>$</a:t>
            </a:r>
            <a:r>
              <a:rPr sz="1368">
                <a:latin typeface="Monaco"/>
                <a:ea typeface="Monaco"/>
                <a:cs typeface="Monaco"/>
                <a:sym typeface="Monaco"/>
              </a:rPr>
              <a:t> ssh docker@&lt;guest_ip_address&gt;</a:t>
            </a:r>
            <a:br>
              <a:rPr sz="1368">
                <a:latin typeface="Monaco"/>
                <a:ea typeface="Monaco"/>
                <a:cs typeface="Monaco"/>
                <a:sym typeface="Monaco"/>
              </a:rPr>
            </a:br>
            <a:r>
              <a:rPr sz="1596">
                <a:latin typeface="Menlo"/>
                <a:ea typeface="Menlo"/>
                <a:cs typeface="Menlo"/>
                <a:sym typeface="Menlo"/>
              </a:rPr>
              <a:t>$</a:t>
            </a:r>
            <a:r>
              <a:rPr sz="1368">
                <a:latin typeface="Monaco"/>
                <a:ea typeface="Monaco"/>
                <a:cs typeface="Monaco"/>
                <a:sym typeface="Monaco"/>
              </a:rPr>
              <a:t> password: …</a:t>
            </a:r>
          </a:p>
        </p:txBody>
      </p:sp>
      <p:sp>
        <p:nvSpPr>
          <p:cNvPr id="124" name="Shape 12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Lab 1 : run 2 container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run -d -t -v /tmp/data:/data ubuntu</a:t>
            </a:r>
          </a:p>
          <a:p>
            <a:pPr/>
            <a:r>
              <a:t>Lab 2 : mount volume ออกมานอก container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pull mongo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$ docker run -d -p 27017:27017 \ 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  -v /tmp/data:/data/db mongo</a:t>
            </a:r>
            <a:br/>
          </a:p>
        </p:txBody>
      </p:sp>
      <p:sp>
        <p:nvSpPr>
          <p:cNvPr id="307" name="Shape 30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Docker Basic Command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628"/>
            </a:pPr>
            <a:r>
              <a:t>ตรวจสอบ version ของ docker</a:t>
            </a:r>
            <a:br/>
            <a:br/>
            <a:r>
              <a:rPr sz="2044">
                <a:latin typeface="Menlo"/>
                <a:ea typeface="Menlo"/>
                <a:cs typeface="Menlo"/>
                <a:sym typeface="Menlo"/>
              </a:rPr>
              <a:t>$ docker --version</a:t>
            </a:r>
          </a:p>
          <a:p>
            <a:pPr marL="324485" indent="-324485" defTabSz="426466">
              <a:spcBef>
                <a:spcPts val="3000"/>
              </a:spcBef>
              <a:defRPr sz="2628"/>
            </a:pPr>
            <a:r>
              <a:t>Run docker container แรก … Hello, World!</a:t>
            </a:r>
            <a:br/>
            <a:br/>
            <a:r>
              <a:rPr sz="2044">
                <a:latin typeface="Menlo"/>
                <a:ea typeface="Menlo"/>
                <a:cs typeface="Menlo"/>
                <a:sym typeface="Menlo"/>
              </a:rPr>
              <a:t>$ docker run hello-world</a:t>
            </a:r>
          </a:p>
          <a:p>
            <a:pPr marL="324485" indent="-324485" defTabSz="426466">
              <a:spcBef>
                <a:spcPts val="3000"/>
              </a:spcBef>
              <a:defRPr sz="2628"/>
            </a:pPr>
            <a:r>
              <a:t>ตรวจสอบ process ของ docker container</a:t>
            </a:r>
            <a:br/>
            <a:br/>
            <a:r>
              <a:rPr sz="2044">
                <a:latin typeface="Menlo"/>
                <a:ea typeface="Menlo"/>
                <a:cs typeface="Menlo"/>
                <a:sym typeface="Menlo"/>
              </a:rPr>
              <a:t>$ docker ps</a:t>
            </a:r>
            <a:br>
              <a:rPr sz="2044">
                <a:latin typeface="Menlo"/>
                <a:ea typeface="Menlo"/>
                <a:cs typeface="Menlo"/>
                <a:sym typeface="Menlo"/>
              </a:rPr>
            </a:br>
            <a:r>
              <a:rPr sz="2044">
                <a:latin typeface="Menlo"/>
                <a:ea typeface="Menlo"/>
                <a:cs typeface="Menlo"/>
                <a:sym typeface="Menlo"/>
              </a:rPr>
              <a:t>$ docker ps -a</a:t>
            </a:r>
          </a:p>
          <a:p>
            <a:pPr marL="324485" indent="-324485" defTabSz="426466">
              <a:spcBef>
                <a:spcPts val="3000"/>
              </a:spcBef>
              <a:defRPr sz="2628"/>
            </a:pPr>
            <a:r>
              <a:t>ดูรายชื่อของ Docker Images</a:t>
            </a:r>
            <a:br/>
            <a:br/>
            <a:r>
              <a:rPr sz="2044">
                <a:latin typeface="Menlo"/>
                <a:ea typeface="Menlo"/>
                <a:cs typeface="Menlo"/>
                <a:sym typeface="Menlo"/>
              </a:rPr>
              <a:t>$ docker images</a:t>
            </a:r>
          </a:p>
        </p:txBody>
      </p:sp>
      <p:pic>
        <p:nvPicPr>
          <p:cNvPr id="1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50" y="6705600"/>
            <a:ext cx="6778446" cy="199568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29" name="Shape 12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‘docker run’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52500" y="2603500"/>
            <a:ext cx="11099800" cy="1255267"/>
          </a:xfrm>
          <a:prstGeom prst="rect">
            <a:avLst/>
          </a:prstGeom>
        </p:spPr>
        <p:txBody>
          <a:bodyPr anchor="t"/>
          <a:lstStyle/>
          <a:p>
            <a:pPr marL="0" indent="0" algn="ctr" defTabSz="484886">
              <a:spcBef>
                <a:spcPts val="3400"/>
              </a:spcBef>
              <a:buSzTx/>
              <a:buNone/>
              <a:defRPr i="1" sz="2324">
                <a:latin typeface="Menlo"/>
                <a:ea typeface="Menlo"/>
                <a:cs typeface="Menlo"/>
                <a:sym typeface="Menlo"/>
              </a:defRPr>
            </a:pPr>
            <a:r>
              <a:t>Usage: docker [option] COMMAND [argument …]</a:t>
            </a:r>
          </a:p>
          <a:p>
            <a:pPr marL="0" indent="0" algn="ctr" defTabSz="484886">
              <a:spcBef>
                <a:spcPts val="3400"/>
              </a:spcBef>
              <a:buSzTx/>
              <a:buNone/>
              <a:defRPr sz="2324">
                <a:latin typeface="Menlo"/>
                <a:ea typeface="Menlo"/>
                <a:cs typeface="Menlo"/>
                <a:sym typeface="Menlo"/>
              </a:defRPr>
            </a:pPr>
            <a:r>
              <a:t>$ docker run hello-world</a:t>
            </a:r>
          </a:p>
        </p:txBody>
      </p:sp>
      <p:pic>
        <p:nvPicPr>
          <p:cNvPr id="13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553" y="6583660"/>
            <a:ext cx="494209" cy="497880"/>
          </a:xfrm>
          <a:prstGeom prst="rect">
            <a:avLst/>
          </a:prstGeom>
        </p:spPr>
      </p:pic>
      <p:pic>
        <p:nvPicPr>
          <p:cNvPr id="135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5184" y="6420361"/>
            <a:ext cx="1436446" cy="824478"/>
          </a:xfrm>
          <a:prstGeom prst="rect">
            <a:avLst/>
          </a:prstGeom>
        </p:spPr>
      </p:pic>
      <p:pic>
        <p:nvPicPr>
          <p:cNvPr id="166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74618" y="6652422"/>
            <a:ext cx="981505" cy="401314"/>
          </a:xfrm>
          <a:prstGeom prst="rect">
            <a:avLst/>
          </a:prstGeom>
        </p:spPr>
      </p:pic>
      <p:sp>
        <p:nvSpPr>
          <p:cNvPr id="138" name="Shape 138"/>
          <p:cNvSpPr/>
          <p:nvPr/>
        </p:nvSpPr>
        <p:spPr>
          <a:xfrm>
            <a:off x="3166541" y="7190196"/>
            <a:ext cx="1291532" cy="70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400">
                <a:latin typeface="Segoe Print"/>
                <a:ea typeface="Segoe Print"/>
                <a:cs typeface="Segoe Print"/>
                <a:sym typeface="Segoe Print"/>
              </a:defRPr>
            </a:pPr>
            <a:r>
              <a:t>hello-world </a:t>
            </a:r>
          </a:p>
          <a:p>
            <a:pPr>
              <a:defRPr b="1" sz="1400">
                <a:latin typeface="Segoe Print"/>
                <a:ea typeface="Segoe Print"/>
                <a:cs typeface="Segoe Print"/>
                <a:sym typeface="Segoe Print"/>
              </a:defRPr>
            </a:pPr>
            <a:r>
              <a:t>image exist?</a:t>
            </a:r>
          </a:p>
        </p:txBody>
      </p:sp>
      <p:pic>
        <p:nvPicPr>
          <p:cNvPr id="168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43229" y="5781239"/>
            <a:ext cx="401314" cy="689859"/>
          </a:xfrm>
          <a:prstGeom prst="rect">
            <a:avLst/>
          </a:prstGeom>
        </p:spPr>
      </p:pic>
      <p:grpSp>
        <p:nvGrpSpPr>
          <p:cNvPr id="142" name="Group 142"/>
          <p:cNvGrpSpPr/>
          <p:nvPr/>
        </p:nvGrpSpPr>
        <p:grpSpPr>
          <a:xfrm>
            <a:off x="3217773" y="5054561"/>
            <a:ext cx="1011267" cy="777349"/>
            <a:chOff x="0" y="0"/>
            <a:chExt cx="1011266" cy="777347"/>
          </a:xfrm>
        </p:grpSpPr>
        <p:sp>
          <p:nvSpPr>
            <p:cNvPr id="141" name="Shape 141"/>
            <p:cNvSpPr/>
            <p:nvPr/>
          </p:nvSpPr>
          <p:spPr>
            <a:xfrm>
              <a:off x="50800" y="50800"/>
              <a:ext cx="909667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pull</a:t>
              </a:r>
            </a:p>
          </p:txBody>
        </p:sp>
        <p:pic>
          <p:nvPicPr>
            <p:cNvPr id="140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1011267" cy="777349"/>
            </a:xfrm>
            <a:prstGeom prst="rect">
              <a:avLst/>
            </a:prstGeom>
            <a:effectLst/>
          </p:spPr>
        </p:pic>
      </p:grpSp>
      <p:pic>
        <p:nvPicPr>
          <p:cNvPr id="170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23051" y="6682232"/>
            <a:ext cx="1996364" cy="400951"/>
          </a:xfrm>
          <a:prstGeom prst="rect">
            <a:avLst/>
          </a:prstGeom>
        </p:spPr>
      </p:pic>
      <p:pic>
        <p:nvPicPr>
          <p:cNvPr id="172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178211" y="5300875"/>
            <a:ext cx="1867826" cy="401149"/>
          </a:xfrm>
          <a:prstGeom prst="rect">
            <a:avLst/>
          </a:prstGeom>
        </p:spPr>
      </p:pic>
      <p:grpSp>
        <p:nvGrpSpPr>
          <p:cNvPr id="147" name="Group 147"/>
          <p:cNvGrpSpPr/>
          <p:nvPr/>
        </p:nvGrpSpPr>
        <p:grpSpPr>
          <a:xfrm>
            <a:off x="6168613" y="6499883"/>
            <a:ext cx="1150174" cy="777349"/>
            <a:chOff x="0" y="0"/>
            <a:chExt cx="1150172" cy="777347"/>
          </a:xfrm>
        </p:grpSpPr>
        <p:sp>
          <p:nvSpPr>
            <p:cNvPr id="146" name="Shape 146"/>
            <p:cNvSpPr/>
            <p:nvPr/>
          </p:nvSpPr>
          <p:spPr>
            <a:xfrm>
              <a:off x="50800" y="50800"/>
              <a:ext cx="1048573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run</a:t>
              </a:r>
            </a:p>
          </p:txBody>
        </p:sp>
        <p:pic>
          <p:nvPicPr>
            <p:cNvPr id="145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-1"/>
              <a:ext cx="1150173" cy="777349"/>
            </a:xfrm>
            <a:prstGeom prst="rect">
              <a:avLst/>
            </a:prstGeom>
            <a:effectLst/>
          </p:spPr>
        </p:pic>
      </p:grpSp>
      <p:pic>
        <p:nvPicPr>
          <p:cNvPr id="174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508430" y="5972321"/>
            <a:ext cx="401328" cy="578364"/>
          </a:xfrm>
          <a:prstGeom prst="rect">
            <a:avLst/>
          </a:prstGeom>
        </p:spPr>
      </p:pic>
      <p:grpSp>
        <p:nvGrpSpPr>
          <p:cNvPr id="151" name="Group 151"/>
          <p:cNvGrpSpPr/>
          <p:nvPr/>
        </p:nvGrpSpPr>
        <p:grpSpPr>
          <a:xfrm>
            <a:off x="8034719" y="6499883"/>
            <a:ext cx="2209901" cy="777349"/>
            <a:chOff x="0" y="0"/>
            <a:chExt cx="2209899" cy="777347"/>
          </a:xfrm>
        </p:grpSpPr>
        <p:sp>
          <p:nvSpPr>
            <p:cNvPr id="150" name="Shape 150"/>
            <p:cNvSpPr/>
            <p:nvPr/>
          </p:nvSpPr>
          <p:spPr>
            <a:xfrm>
              <a:off x="50800" y="50800"/>
              <a:ext cx="2108300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execute command</a:t>
              </a:r>
            </a:p>
          </p:txBody>
        </p:sp>
        <p:pic>
          <p:nvPicPr>
            <p:cNvPr id="149" name="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-1"/>
              <a:ext cx="2209900" cy="777349"/>
            </a:xfrm>
            <a:prstGeom prst="rect">
              <a:avLst/>
            </a:prstGeom>
            <a:effectLst/>
          </p:spPr>
        </p:pic>
      </p:grpSp>
      <p:pic>
        <p:nvPicPr>
          <p:cNvPr id="176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67957" y="6708380"/>
            <a:ext cx="817563" cy="401314"/>
          </a:xfrm>
          <a:prstGeom prst="rect">
            <a:avLst/>
          </a:prstGeom>
        </p:spPr>
      </p:pic>
      <p:grpSp>
        <p:nvGrpSpPr>
          <p:cNvPr id="158" name="Group 158"/>
          <p:cNvGrpSpPr/>
          <p:nvPr/>
        </p:nvGrpSpPr>
        <p:grpSpPr>
          <a:xfrm>
            <a:off x="10929838" y="6639617"/>
            <a:ext cx="494209" cy="497881"/>
            <a:chOff x="-50800" y="-50800"/>
            <a:chExt cx="494208" cy="497879"/>
          </a:xfrm>
        </p:grpSpPr>
        <p:pic>
          <p:nvPicPr>
            <p:cNvPr id="153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50800" y="-50800"/>
              <a:ext cx="494209" cy="497880"/>
            </a:xfrm>
            <a:prstGeom prst="rect">
              <a:avLst/>
            </a:prstGeom>
            <a:effectLst/>
          </p:spPr>
        </p:pic>
        <p:grpSp>
          <p:nvGrpSpPr>
            <p:cNvPr id="157" name="Group 157"/>
            <p:cNvGrpSpPr/>
            <p:nvPr/>
          </p:nvGrpSpPr>
          <p:grpSpPr>
            <a:xfrm>
              <a:off x="67922" y="73769"/>
              <a:ext cx="242194" cy="248742"/>
              <a:chOff x="0" y="0"/>
              <a:chExt cx="242192" cy="248741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50800" y="50800"/>
                <a:ext cx="140593" cy="147142"/>
              </a:xfrm>
              <a:prstGeom prst="ellipse">
                <a:avLst/>
              </a:prstGeom>
              <a:solidFill>
                <a:srgbClr val="53585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pic>
            <p:nvPicPr>
              <p:cNvPr id="155" name=""/>
              <p:cNvPicPr>
                <a:picLocks noChangeAspect="0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0" y="-1"/>
                <a:ext cx="242193" cy="248743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178" name="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193719" y="6708380"/>
            <a:ext cx="787164" cy="401314"/>
          </a:xfrm>
          <a:prstGeom prst="rect">
            <a:avLst/>
          </a:prstGeom>
        </p:spPr>
      </p:pic>
      <p:grpSp>
        <p:nvGrpSpPr>
          <p:cNvPr id="162" name="Group 162"/>
          <p:cNvGrpSpPr/>
          <p:nvPr/>
        </p:nvGrpSpPr>
        <p:grpSpPr>
          <a:xfrm>
            <a:off x="5994996" y="4975038"/>
            <a:ext cx="1436445" cy="1048310"/>
            <a:chOff x="0" y="0"/>
            <a:chExt cx="1436444" cy="1048308"/>
          </a:xfrm>
        </p:grpSpPr>
        <p:sp>
          <p:nvSpPr>
            <p:cNvPr id="161" name="Shape 161"/>
            <p:cNvSpPr/>
            <p:nvPr/>
          </p:nvSpPr>
          <p:spPr>
            <a:xfrm>
              <a:off x="50800" y="50800"/>
              <a:ext cx="1334845" cy="94670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latin typeface="Menlo"/>
                  <a:ea typeface="Menlo"/>
                  <a:cs typeface="Menlo"/>
                  <a:sym typeface="Menlo"/>
                </a:defRPr>
              </a:pPr>
              <a:r>
                <a:t>Docker</a:t>
              </a:r>
            </a:p>
            <a:p>
              <a:pPr>
                <a:defRPr sz="1600">
                  <a:latin typeface="Menlo"/>
                  <a:ea typeface="Menlo"/>
                  <a:cs typeface="Menlo"/>
                  <a:sym typeface="Menlo"/>
                </a:defRPr>
              </a:pPr>
              <a:r>
                <a:t>Hub</a:t>
              </a:r>
            </a:p>
          </p:txBody>
        </p:sp>
        <p:pic>
          <p:nvPicPr>
            <p:cNvPr id="160" name="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-1" y="-1"/>
              <a:ext cx="1436446" cy="1048310"/>
            </a:xfrm>
            <a:prstGeom prst="rect">
              <a:avLst/>
            </a:prstGeom>
            <a:effectLst/>
          </p:spPr>
        </p:pic>
      </p:grpSp>
      <p:sp>
        <p:nvSpPr>
          <p:cNvPr id="163" name="Shape 163"/>
          <p:cNvSpPr/>
          <p:nvPr/>
        </p:nvSpPr>
        <p:spPr>
          <a:xfrm>
            <a:off x="3968276" y="5924932"/>
            <a:ext cx="355217" cy="402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64" name="Shape 164"/>
          <p:cNvSpPr/>
          <p:nvPr/>
        </p:nvSpPr>
        <p:spPr>
          <a:xfrm>
            <a:off x="4926960" y="6890132"/>
            <a:ext cx="391766" cy="402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65" name="Shape 16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4"/>
      <p:bldP build="whole" bldLvl="1" animBg="1" rev="0" advAuto="0" spid="176" grpId="6"/>
      <p:bldP build="whole" bldLvl="1" animBg="1" rev="0" advAuto="0" spid="166" grpId="1"/>
      <p:bldP build="whole" bldLvl="1" animBg="1" rev="0" advAuto="0" spid="170" grpId="3"/>
      <p:bldP build="whole" bldLvl="1" animBg="1" rev="0" advAuto="0" spid="178" grpId="7"/>
      <p:bldP build="whole" bldLvl="1" animBg="1" rev="0" advAuto="0" spid="168" grpId="2"/>
      <p:bldP build="whole" bldLvl="1" animBg="1" rev="0" advAuto="0" spid="174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State</a:t>
            </a:r>
          </a:p>
        </p:txBody>
      </p:sp>
      <p:grpSp>
        <p:nvGrpSpPr>
          <p:cNvPr id="184" name="Group 184"/>
          <p:cNvGrpSpPr/>
          <p:nvPr/>
        </p:nvGrpSpPr>
        <p:grpSpPr>
          <a:xfrm>
            <a:off x="3127876" y="4563480"/>
            <a:ext cx="1436446" cy="1048310"/>
            <a:chOff x="0" y="0"/>
            <a:chExt cx="1436444" cy="1048308"/>
          </a:xfrm>
        </p:grpSpPr>
        <p:sp>
          <p:nvSpPr>
            <p:cNvPr id="183" name="Shape 183"/>
            <p:cNvSpPr/>
            <p:nvPr/>
          </p:nvSpPr>
          <p:spPr>
            <a:xfrm>
              <a:off x="50800" y="50800"/>
              <a:ext cx="1334845" cy="94670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Docker</a:t>
              </a:r>
            </a:p>
          </p:txBody>
        </p:sp>
        <p:pic>
          <p:nvPicPr>
            <p:cNvPr id="182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36446" cy="1048310"/>
            </a:xfrm>
            <a:prstGeom prst="rect">
              <a:avLst/>
            </a:prstGeom>
            <a:effectLst/>
          </p:spPr>
        </p:pic>
      </p:grpSp>
      <p:grpSp>
        <p:nvGrpSpPr>
          <p:cNvPr id="187" name="Group 187"/>
          <p:cNvGrpSpPr/>
          <p:nvPr/>
        </p:nvGrpSpPr>
        <p:grpSpPr>
          <a:xfrm>
            <a:off x="7264765" y="4698961"/>
            <a:ext cx="1262489" cy="777349"/>
            <a:chOff x="0" y="0"/>
            <a:chExt cx="1262488" cy="777347"/>
          </a:xfrm>
        </p:grpSpPr>
        <p:sp>
          <p:nvSpPr>
            <p:cNvPr id="186" name="Shape 186"/>
            <p:cNvSpPr/>
            <p:nvPr/>
          </p:nvSpPr>
          <p:spPr>
            <a:xfrm>
              <a:off x="50800" y="50800"/>
              <a:ext cx="1160889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Image</a:t>
              </a:r>
            </a:p>
          </p:txBody>
        </p:sp>
        <p:pic>
          <p:nvPicPr>
            <p:cNvPr id="185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262489" cy="777349"/>
            </a:xfrm>
            <a:prstGeom prst="rect">
              <a:avLst/>
            </a:prstGeom>
            <a:effectLst/>
          </p:spPr>
        </p:pic>
      </p:grpSp>
      <p:pic>
        <p:nvPicPr>
          <p:cNvPr id="229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3367" y="4907457"/>
            <a:ext cx="2802199" cy="401314"/>
          </a:xfrm>
          <a:prstGeom prst="rect">
            <a:avLst/>
          </a:prstGeom>
        </p:spPr>
      </p:pic>
      <p:sp>
        <p:nvSpPr>
          <p:cNvPr id="189" name="Shape 189"/>
          <p:cNvSpPr/>
          <p:nvPr/>
        </p:nvSpPr>
        <p:spPr>
          <a:xfrm>
            <a:off x="5188420" y="4580917"/>
            <a:ext cx="530536" cy="490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pull</a:t>
            </a:r>
          </a:p>
        </p:txBody>
      </p:sp>
      <p:pic>
        <p:nvPicPr>
          <p:cNvPr id="231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18346" y="3435822"/>
            <a:ext cx="2236157" cy="1426731"/>
          </a:xfrm>
          <a:prstGeom prst="rect">
            <a:avLst/>
          </a:prstGeom>
        </p:spPr>
      </p:pic>
      <p:sp>
        <p:nvSpPr>
          <p:cNvPr id="191" name="Shape 191"/>
          <p:cNvSpPr/>
          <p:nvPr/>
        </p:nvSpPr>
        <p:spPr>
          <a:xfrm>
            <a:off x="4773282" y="3813457"/>
            <a:ext cx="522611" cy="490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run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6553565" y="3027626"/>
            <a:ext cx="1262489" cy="777348"/>
            <a:chOff x="0" y="0"/>
            <a:chExt cx="1262488" cy="777347"/>
          </a:xfrm>
        </p:grpSpPr>
        <p:sp>
          <p:nvSpPr>
            <p:cNvPr id="193" name="Shape 193"/>
            <p:cNvSpPr/>
            <p:nvPr/>
          </p:nvSpPr>
          <p:spPr>
            <a:xfrm>
              <a:off x="25400" y="25400"/>
              <a:ext cx="1211689" cy="726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container</a:t>
              </a:r>
            </a:p>
          </p:txBody>
        </p:sp>
        <p:pic>
          <p:nvPicPr>
            <p:cNvPr id="192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62489" cy="777348"/>
            </a:xfrm>
            <a:prstGeom prst="rect">
              <a:avLst/>
            </a:prstGeom>
            <a:effectLst/>
          </p:spPr>
        </p:pic>
      </p:grpSp>
      <p:grpSp>
        <p:nvGrpSpPr>
          <p:cNvPr id="197" name="Group 197"/>
          <p:cNvGrpSpPr/>
          <p:nvPr/>
        </p:nvGrpSpPr>
        <p:grpSpPr>
          <a:xfrm>
            <a:off x="8014065" y="3027626"/>
            <a:ext cx="1262489" cy="777348"/>
            <a:chOff x="0" y="0"/>
            <a:chExt cx="1262488" cy="777347"/>
          </a:xfrm>
        </p:grpSpPr>
        <p:sp>
          <p:nvSpPr>
            <p:cNvPr id="196" name="Shape 196"/>
            <p:cNvSpPr/>
            <p:nvPr/>
          </p:nvSpPr>
          <p:spPr>
            <a:xfrm>
              <a:off x="25400" y="25400"/>
              <a:ext cx="1211689" cy="726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container</a:t>
              </a:r>
            </a:p>
          </p:txBody>
        </p:sp>
        <p:pic>
          <p:nvPicPr>
            <p:cNvPr id="195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62489" cy="777348"/>
            </a:xfrm>
            <a:prstGeom prst="rect">
              <a:avLst/>
            </a:prstGeom>
            <a:effectLst/>
          </p:spPr>
        </p:pic>
      </p:grpSp>
      <p:sp>
        <p:nvSpPr>
          <p:cNvPr id="198" name="Shape 198"/>
          <p:cNvSpPr/>
          <p:nvPr/>
        </p:nvSpPr>
        <p:spPr>
          <a:xfrm>
            <a:off x="9474565" y="3051993"/>
            <a:ext cx="402358" cy="72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233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83520" y="3754291"/>
            <a:ext cx="497912" cy="995484"/>
          </a:xfrm>
          <a:prstGeom prst="rect">
            <a:avLst/>
          </a:prstGeom>
        </p:spPr>
      </p:pic>
      <p:pic>
        <p:nvPicPr>
          <p:cNvPr id="235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19449" y="3754291"/>
            <a:ext cx="558946" cy="995483"/>
          </a:xfrm>
          <a:prstGeom prst="rect">
            <a:avLst/>
          </a:prstGeom>
        </p:spPr>
      </p:pic>
      <p:grpSp>
        <p:nvGrpSpPr>
          <p:cNvPr id="203" name="Group 203"/>
          <p:cNvGrpSpPr/>
          <p:nvPr/>
        </p:nvGrpSpPr>
        <p:grpSpPr>
          <a:xfrm>
            <a:off x="3622147" y="6827213"/>
            <a:ext cx="907583" cy="594985"/>
            <a:chOff x="0" y="0"/>
            <a:chExt cx="907582" cy="594983"/>
          </a:xfrm>
        </p:grpSpPr>
        <p:sp>
          <p:nvSpPr>
            <p:cNvPr id="202" name="Shape 202"/>
            <p:cNvSpPr/>
            <p:nvPr/>
          </p:nvSpPr>
          <p:spPr>
            <a:xfrm>
              <a:off x="25400" y="25400"/>
              <a:ext cx="856783" cy="544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Start</a:t>
              </a:r>
            </a:p>
          </p:txBody>
        </p:sp>
        <p:pic>
          <p:nvPicPr>
            <p:cNvPr id="201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0"/>
              <a:ext cx="907584" cy="594984"/>
            </a:xfrm>
            <a:prstGeom prst="rect">
              <a:avLst/>
            </a:prstGeom>
            <a:effectLst/>
          </p:spPr>
        </p:pic>
      </p:grpSp>
      <p:grpSp>
        <p:nvGrpSpPr>
          <p:cNvPr id="206" name="Group 206"/>
          <p:cNvGrpSpPr/>
          <p:nvPr/>
        </p:nvGrpSpPr>
        <p:grpSpPr>
          <a:xfrm>
            <a:off x="5031847" y="6827213"/>
            <a:ext cx="1083796" cy="594985"/>
            <a:chOff x="0" y="0"/>
            <a:chExt cx="1083795" cy="594983"/>
          </a:xfrm>
        </p:grpSpPr>
        <p:sp>
          <p:nvSpPr>
            <p:cNvPr id="205" name="Shape 205"/>
            <p:cNvSpPr/>
            <p:nvPr/>
          </p:nvSpPr>
          <p:spPr>
            <a:xfrm>
              <a:off x="25400" y="25400"/>
              <a:ext cx="1032996" cy="544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Execute</a:t>
              </a:r>
            </a:p>
          </p:txBody>
        </p:sp>
        <p:pic>
          <p:nvPicPr>
            <p:cNvPr id="204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83796" cy="594984"/>
            </a:xfrm>
            <a:prstGeom prst="rect">
              <a:avLst/>
            </a:prstGeom>
            <a:effectLst/>
          </p:spPr>
        </p:pic>
      </p:grpSp>
      <p:grpSp>
        <p:nvGrpSpPr>
          <p:cNvPr id="209" name="Group 209"/>
          <p:cNvGrpSpPr/>
          <p:nvPr/>
        </p:nvGrpSpPr>
        <p:grpSpPr>
          <a:xfrm>
            <a:off x="10023344" y="6827213"/>
            <a:ext cx="1083796" cy="594985"/>
            <a:chOff x="0" y="0"/>
            <a:chExt cx="1083795" cy="594983"/>
          </a:xfrm>
        </p:grpSpPr>
        <p:sp>
          <p:nvSpPr>
            <p:cNvPr id="208" name="Shape 208"/>
            <p:cNvSpPr/>
            <p:nvPr/>
          </p:nvSpPr>
          <p:spPr>
            <a:xfrm>
              <a:off x="25400" y="25400"/>
              <a:ext cx="1032996" cy="544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Stop</a:t>
              </a:r>
            </a:p>
          </p:txBody>
        </p:sp>
        <p:pic>
          <p:nvPicPr>
            <p:cNvPr id="207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83796" cy="594984"/>
            </a:xfrm>
            <a:prstGeom prst="rect">
              <a:avLst/>
            </a:prstGeom>
            <a:effectLst/>
          </p:spPr>
        </p:pic>
      </p:grpSp>
      <p:sp>
        <p:nvSpPr>
          <p:cNvPr id="210" name="Shape 210"/>
          <p:cNvSpPr/>
          <p:nvPr/>
        </p:nvSpPr>
        <p:spPr>
          <a:xfrm>
            <a:off x="922437" y="6879622"/>
            <a:ext cx="1201267" cy="49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container</a:t>
            </a:r>
          </a:p>
        </p:txBody>
      </p:sp>
      <p:pic>
        <p:nvPicPr>
          <p:cNvPr id="211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625821" y="6875765"/>
            <a:ext cx="494209" cy="497881"/>
          </a:xfrm>
          <a:prstGeom prst="rect">
            <a:avLst/>
          </a:prstGeom>
        </p:spPr>
      </p:pic>
      <p:grpSp>
        <p:nvGrpSpPr>
          <p:cNvPr id="218" name="Group 218"/>
          <p:cNvGrpSpPr/>
          <p:nvPr/>
        </p:nvGrpSpPr>
        <p:grpSpPr>
          <a:xfrm>
            <a:off x="11638953" y="6875765"/>
            <a:ext cx="494210" cy="497881"/>
            <a:chOff x="-50800" y="-50800"/>
            <a:chExt cx="494208" cy="497879"/>
          </a:xfrm>
        </p:grpSpPr>
        <p:pic>
          <p:nvPicPr>
            <p:cNvPr id="213" name="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50800" y="-50800"/>
              <a:ext cx="494209" cy="497880"/>
            </a:xfrm>
            <a:prstGeom prst="rect">
              <a:avLst/>
            </a:prstGeom>
            <a:effectLst/>
          </p:spPr>
        </p:pic>
        <p:grpSp>
          <p:nvGrpSpPr>
            <p:cNvPr id="217" name="Group 217"/>
            <p:cNvGrpSpPr/>
            <p:nvPr/>
          </p:nvGrpSpPr>
          <p:grpSpPr>
            <a:xfrm>
              <a:off x="67922" y="73769"/>
              <a:ext cx="242194" cy="248742"/>
              <a:chOff x="0" y="0"/>
              <a:chExt cx="242192" cy="248741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50800" y="50800"/>
                <a:ext cx="140593" cy="147142"/>
              </a:xfrm>
              <a:prstGeom prst="ellipse">
                <a:avLst/>
              </a:prstGeom>
              <a:solidFill>
                <a:srgbClr val="53585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pic>
            <p:nvPicPr>
              <p:cNvPr id="215" name=""/>
              <p:cNvPicPr>
                <a:picLocks noChangeAspect="0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0" y="-1"/>
                <a:ext cx="242193" cy="248743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219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739315" y="6824417"/>
            <a:ext cx="735228" cy="600576"/>
          </a:xfrm>
          <a:prstGeom prst="rect">
            <a:avLst/>
          </a:prstGeom>
        </p:spPr>
      </p:pic>
      <p:sp>
        <p:nvSpPr>
          <p:cNvPr id="221" name="Shape 221"/>
          <p:cNvSpPr/>
          <p:nvPr/>
        </p:nvSpPr>
        <p:spPr>
          <a:xfrm>
            <a:off x="6868015" y="7571770"/>
            <a:ext cx="2350571" cy="1087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172861" indent="-172861" algn="l">
              <a:buSzPct val="75000"/>
              <a:buChar char="-"/>
              <a:defRPr b="1" sz="15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long running process</a:t>
            </a:r>
          </a:p>
          <a:p>
            <a:pPr marL="172861" indent="-172861" algn="l">
              <a:buSzPct val="75000"/>
              <a:buChar char="-"/>
              <a:defRPr b="1" sz="15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service</a:t>
            </a:r>
          </a:p>
          <a:p>
            <a:pPr marL="172861" indent="-172861" algn="l">
              <a:buSzPct val="75000"/>
              <a:buChar char="-"/>
              <a:defRPr b="1" sz="15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daemonize</a:t>
            </a:r>
          </a:p>
        </p:txBody>
      </p:sp>
      <p:pic>
        <p:nvPicPr>
          <p:cNvPr id="237" name="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068886" y="6944527"/>
            <a:ext cx="604062" cy="401314"/>
          </a:xfrm>
          <a:prstGeom prst="rect">
            <a:avLst/>
          </a:prstGeom>
        </p:spPr>
      </p:pic>
      <p:pic>
        <p:nvPicPr>
          <p:cNvPr id="239" name="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479000" y="6944527"/>
            <a:ext cx="603648" cy="401314"/>
          </a:xfrm>
          <a:prstGeom prst="rect">
            <a:avLst/>
          </a:prstGeom>
        </p:spPr>
      </p:pic>
      <p:pic>
        <p:nvPicPr>
          <p:cNvPr id="241" name="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064912" y="6944527"/>
            <a:ext cx="725507" cy="401314"/>
          </a:xfrm>
          <a:prstGeom prst="rect">
            <a:avLst/>
          </a:prstGeom>
        </p:spPr>
      </p:pic>
      <p:pic>
        <p:nvPicPr>
          <p:cNvPr id="243" name="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423488" y="6944527"/>
            <a:ext cx="2650657" cy="401314"/>
          </a:xfrm>
          <a:prstGeom prst="rect">
            <a:avLst/>
          </a:prstGeom>
        </p:spPr>
      </p:pic>
      <p:pic>
        <p:nvPicPr>
          <p:cNvPr id="245" name="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1056410" y="6944527"/>
            <a:ext cx="633588" cy="401314"/>
          </a:xfrm>
          <a:prstGeom prst="rect">
            <a:avLst/>
          </a:prstGeom>
        </p:spPr>
      </p:pic>
      <p:sp>
        <p:nvSpPr>
          <p:cNvPr id="227" name="Shape 227"/>
          <p:cNvSpPr/>
          <p:nvPr/>
        </p:nvSpPr>
        <p:spPr>
          <a:xfrm>
            <a:off x="7844899" y="6689510"/>
            <a:ext cx="1808089" cy="402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main process stop?</a:t>
            </a:r>
          </a:p>
        </p:txBody>
      </p:sp>
      <p:sp>
        <p:nvSpPr>
          <p:cNvPr id="228" name="Shape 228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9"/>
      <p:bldP build="whole" bldLvl="1" animBg="1" rev="0" advAuto="0" spid="229" grpId="1"/>
      <p:bldP build="whole" bldLvl="1" animBg="1" rev="0" advAuto="0" spid="239" grpId="6"/>
      <p:bldP build="whole" bldLvl="1" animBg="1" rev="0" advAuto="0" spid="235" grpId="4"/>
      <p:bldP build="whole" bldLvl="1" animBg="1" rev="0" advAuto="0" spid="231" grpId="2"/>
      <p:bldP build="whole" bldLvl="1" animBg="1" rev="0" advAuto="0" spid="241" grpId="7"/>
      <p:bldP build="whole" bldLvl="1" animBg="1" rev="0" advAuto="0" spid="237" grpId="5"/>
      <p:bldP build="whole" bldLvl="1" animBg="1" rev="0" advAuto="0" spid="233" grpId="3"/>
      <p:bldP build="whole" bldLvl="1" animBg="1" rev="0" advAuto="0" spid="243" grpId="8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Pull Image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980"/>
            </a:pPr>
            <a:r>
              <a:t>ค้นหา docker image </a:t>
            </a:r>
          </a:p>
          <a:p>
            <a:pPr lvl="1" marL="488950" indent="-244475" defTabSz="321310">
              <a:spcBef>
                <a:spcPts val="2300"/>
              </a:spcBef>
              <a:defRPr sz="1980"/>
            </a:pPr>
            <a:r>
              <a:t>Google</a:t>
            </a:r>
          </a:p>
          <a:p>
            <a:pPr lvl="1" marL="488950" indent="-244475" defTabSz="321310">
              <a:spcBef>
                <a:spcPts val="2300"/>
              </a:spcBef>
              <a:defRPr sz="1980"/>
            </a:pPr>
            <a:r>
              <a:t>Docker Hub</a:t>
            </a:r>
          </a:p>
          <a:p>
            <a:pPr lvl="1" marL="488950" indent="-244475" defTabSz="321310">
              <a:spcBef>
                <a:spcPts val="2300"/>
              </a:spcBef>
              <a:defRPr sz="1980"/>
            </a:pPr>
            <a:r>
              <a:t>Search Command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search ubuntu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Pull 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pull ubuntu</a:t>
            </a:r>
          </a:p>
          <a:p>
            <a:pPr marL="244475" indent="-244475" defTabSz="321310">
              <a:spcBef>
                <a:spcPts val="2300"/>
              </a:spcBef>
              <a:defRPr i="1" sz="198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pull โดยระบุ tag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pull ubuntu:14.04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แสดงรายการ images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images</a:t>
            </a:r>
          </a:p>
        </p:txBody>
      </p:sp>
      <p:sp>
        <p:nvSpPr>
          <p:cNvPr id="250" name="Shape 250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ps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13359" indent="-213359" defTabSz="280415">
              <a:spcBef>
                <a:spcPts val="2000"/>
              </a:spcBef>
              <a:defRPr sz="1727"/>
            </a:pPr>
            <a:r>
              <a:t>ตรวจสอบ process ของ container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</a:t>
            </a:r>
            <a:endParaRPr sz="1344">
              <a:latin typeface="Menlo"/>
              <a:ea typeface="Menlo"/>
              <a:cs typeface="Menlo"/>
              <a:sym typeface="Menlo"/>
            </a:endParaRP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ตรวจสอบ process ทั้งหมด ทั้งที่ทำงานอยู่และไม่ได้ทำงาน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-a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เฉพาะเฉพาะ container ID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-q หรือ</a:t>
            </a:r>
            <a:br>
              <a:rPr sz="1344">
                <a:latin typeface="Menlo"/>
                <a:ea typeface="Menlo"/>
                <a:cs typeface="Menlo"/>
                <a:sym typeface="Menlo"/>
              </a:rPr>
            </a:br>
            <a:r>
              <a:rPr sz="1344">
                <a:latin typeface="Menlo"/>
                <a:ea typeface="Menlo"/>
                <a:cs typeface="Menlo"/>
                <a:sym typeface="Menlo"/>
              </a:rPr>
              <a:t>$ docker ps -aq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แสดงพื้นที่ที่ container ใช้ด้วย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-a -s</a:t>
            </a:r>
            <a:br/>
            <a:br/>
            <a:r>
              <a:t>หรือ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-as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แสดงเฉพาะ container id ที่ exit ไปแล้ว 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-aq</a:t>
            </a:r>
          </a:p>
        </p:txBody>
      </p:sp>
      <p:sp>
        <p:nvSpPr>
          <p:cNvPr id="254" name="Shape 25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Container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333375" indent="-333375" defTabSz="438150">
              <a:spcBef>
                <a:spcPts val="3100"/>
              </a:spcBef>
              <a:defRPr sz="2700"/>
            </a:pPr>
            <a:r>
              <a:t>run ubuntu container</a:t>
            </a:r>
            <a:br/>
            <a:br/>
            <a:r>
              <a:rPr sz="2100">
                <a:latin typeface="Menlo"/>
                <a:ea typeface="Menlo"/>
                <a:cs typeface="Menlo"/>
                <a:sym typeface="Menlo"/>
              </a:rPr>
              <a:t>$ docker run ubuntu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t>run container และ interactive กับ TTY (เหมือน ssh เข้าไปใน container)</a:t>
            </a:r>
            <a:br/>
            <a:br/>
            <a:r>
              <a:rPr sz="2100">
                <a:latin typeface="Menlo"/>
                <a:ea typeface="Menlo"/>
                <a:cs typeface="Menlo"/>
                <a:sym typeface="Menlo"/>
              </a:rPr>
              <a:t>$ docker run -i -t ubuntu</a:t>
            </a:r>
            <a:br>
              <a:rPr sz="2100">
                <a:latin typeface="Menlo"/>
                <a:ea typeface="Menlo"/>
                <a:cs typeface="Menlo"/>
                <a:sym typeface="Menlo"/>
              </a:rPr>
            </a:br>
            <a:r>
              <a:rPr i="1" sz="2100">
                <a:solidFill>
                  <a:srgbClr val="A6AAA9"/>
                </a:solidFill>
                <a:latin typeface="Menlo"/>
                <a:ea typeface="Menlo"/>
                <a:cs typeface="Menlo"/>
                <a:sym typeface="Menlo"/>
              </a:rPr>
              <a:t>root@&lt;docker_container_id&gt;:/# 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t>ปิด tty ของ container (เหมือน log off)</a:t>
            </a:r>
            <a:br/>
            <a:br/>
            <a:r>
              <a:rPr sz="2100">
                <a:latin typeface="Menlo"/>
                <a:ea typeface="Menlo"/>
                <a:cs typeface="Menlo"/>
                <a:sym typeface="Menlo"/>
              </a:rPr>
              <a:t>$ exit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t>ลบ container ทันทีเมื่อ process ทำงานจบ</a:t>
            </a:r>
            <a:br/>
            <a:br/>
            <a:r>
              <a:rPr sz="2100">
                <a:latin typeface="Menlo"/>
                <a:ea typeface="Menlo"/>
                <a:cs typeface="Menlo"/>
                <a:sym typeface="Menlo"/>
              </a:rPr>
              <a:t>$ docker run -it --rm ubuntu</a:t>
            </a:r>
          </a:p>
        </p:txBody>
      </p:sp>
      <p:sp>
        <p:nvSpPr>
          <p:cNvPr id="258" name="Shape 258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Run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231139" indent="-231139" defTabSz="303783">
              <a:spcBef>
                <a:spcPts val="2100"/>
              </a:spcBef>
              <a:defRPr sz="1871"/>
            </a:pPr>
            <a:r>
              <a:t>run ubuntu แบบ daemon </a:t>
            </a:r>
            <a:br/>
            <a:br/>
            <a:r>
              <a:rPr sz="1456">
                <a:latin typeface="Menlo"/>
                <a:ea typeface="Menlo"/>
                <a:cs typeface="Menlo"/>
                <a:sym typeface="Menlo"/>
              </a:rPr>
              <a:t>$ docker run -d -t -P --name myUbuntu ubuntu</a:t>
            </a: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r>
              <a:rPr sz="1456">
                <a:latin typeface="Menlo"/>
                <a:ea typeface="Menlo"/>
                <a:cs typeface="Menlo"/>
                <a:sym typeface="Menlo"/>
              </a:rPr>
              <a:t>โดยที่ -d คือ run แบบ daemon mode</a:t>
            </a: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r>
              <a:rPr sz="1456">
                <a:latin typeface="Menlo"/>
                <a:ea typeface="Menlo"/>
                <a:cs typeface="Menlo"/>
                <a:sym typeface="Menlo"/>
              </a:rPr>
              <a:t>     -t คือ (optional) จำลอง TTY เพื่อให้ container ทำงานค้างไว้กรณีที่ไม่มี process หลัก</a:t>
            </a: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r>
              <a:rPr sz="1456">
                <a:latin typeface="Menlo"/>
                <a:ea typeface="Menlo"/>
                <a:cs typeface="Menlo"/>
                <a:sym typeface="Menlo"/>
              </a:rPr>
              <a:t>     -P (p ใหญ่) คือ forward port ที่เปิดใน container ทั้งหมดโดยไม่ต้องกำหนดทีละ port</a:t>
            </a:r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t>ตรวจสอบ process</a:t>
            </a:r>
            <a:br/>
            <a:br/>
            <a:r>
              <a:rPr sz="1456">
                <a:latin typeface="Menlo"/>
                <a:ea typeface="Menlo"/>
                <a:cs typeface="Menlo"/>
                <a:sym typeface="Menlo"/>
              </a:rPr>
              <a:t>$ docker ps</a:t>
            </a:r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t>หยุดการทำงาน container</a:t>
            </a:r>
            <a:br/>
            <a:br/>
            <a:r>
              <a:rPr sz="1456">
                <a:latin typeface="Menlo"/>
                <a:ea typeface="Menlo"/>
                <a:cs typeface="Menlo"/>
                <a:sym typeface="Menlo"/>
              </a:rPr>
              <a:t>$ docker stop </a:t>
            </a:r>
            <a:r>
              <a:rPr i="1" sz="1456">
                <a:latin typeface="Menlo"/>
                <a:ea typeface="Menlo"/>
                <a:cs typeface="Menlo"/>
                <a:sym typeface="Menlo"/>
              </a:rPr>
              <a:t>&lt;container_id&gt;</a:t>
            </a: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r>
              <a:rPr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หรือผ่าน docker name</a:t>
            </a:r>
            <a:br>
              <a:rPr i="1" sz="1456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1456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56">
                <a:latin typeface="Menlo"/>
                <a:ea typeface="Menlo"/>
                <a:cs typeface="Menlo"/>
                <a:sym typeface="Menlo"/>
              </a:rPr>
              <a:t>$</a:t>
            </a:r>
            <a:r>
              <a:rPr i="1" sz="1456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  <a:t> docker stop myUbuntu</a:t>
            </a:r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t>เริ่มการทำงาน container อีกครั้ง</a:t>
            </a:r>
            <a:br/>
            <a:br/>
            <a:r>
              <a:rPr sz="1456">
                <a:latin typeface="Menlo"/>
                <a:ea typeface="Menlo"/>
                <a:cs typeface="Menlo"/>
                <a:sym typeface="Menlo"/>
              </a:rPr>
              <a:t>$ docker start &lt;container_id&gt;</a:t>
            </a:r>
          </a:p>
        </p:txBody>
      </p:sp>
      <p:sp>
        <p:nvSpPr>
          <p:cNvPr id="262" name="Shape 262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