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File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 to use 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(5/11)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EXPOSE</a:t>
            </a:r>
            <a:br/>
            <a:br/>
            <a:r>
              <a:t>ใช้เพื่อกำหนด port เพื่อให้ app ภายนอก container สามารถติดต่อกับ app ที่อยู่ภายใน container ได้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# Usage: EXPOSE [port]</a:t>
            </a:r>
            <a:br/>
            <a:br/>
            <a:r>
              <a:t>เช่น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EXPOSE 3000</a:t>
            </a:r>
          </a:p>
        </p:txBody>
      </p:sp>
      <p:sp>
        <p:nvSpPr>
          <p:cNvPr id="205" name="Shape 20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(6/11)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239"/>
            </a:pPr>
            <a:r>
              <a:t>FROM</a:t>
            </a:r>
            <a:br/>
            <a:br/>
            <a:r>
              <a:t>เป็นคำสั่งสำคัญที่จะต้องกำหนดไว้ใน Dockerfile ตั้งแต่ต้น เพื่อระบุว่าเราจะใช้ base image ตัวไหนมา built image ใหม่ อาจจะเป็น image ที่มีอยู่แล้วที่ local, image ที่เรา build เองก่อนหน้านี้ หรือบน docker hub ก็ได้ </a:t>
            </a:r>
            <a:br/>
            <a:br/>
            <a:r>
              <a:rPr sz="2520">
                <a:latin typeface="Menlo"/>
                <a:ea typeface="Menlo"/>
                <a:cs typeface="Menlo"/>
                <a:sym typeface="Menlo"/>
              </a:rPr>
              <a:t># Usage: FROM [image name] [:tag]</a:t>
            </a:r>
            <a:br/>
            <a:br/>
            <a:r>
              <a:t>เช่น</a:t>
            </a:r>
            <a:br/>
            <a:br/>
            <a:r>
              <a:rPr sz="2520">
                <a:latin typeface="Menlo"/>
                <a:ea typeface="Menlo"/>
                <a:cs typeface="Menlo"/>
                <a:sym typeface="Menlo"/>
              </a:rPr>
              <a:t>FROM ubuntu:14.04</a:t>
            </a:r>
          </a:p>
        </p:txBody>
      </p:sp>
      <p:sp>
        <p:nvSpPr>
          <p:cNvPr id="209" name="Shape 20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(7/11)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MAINTAINER</a:t>
            </a:r>
            <a:br/>
            <a:br/>
            <a:r>
              <a:t>เป็นคำสั่งที่ไม่ได้ถูก execute วางไว้จุดไหนของไฟล์ก็ได้ ใช้เพื่อบอกว่าใครเป็นเจ้าของไฟล์นี้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# Usage: MAINTAINER [name]</a:t>
            </a:r>
            <a:br/>
            <a:br/>
            <a:r>
              <a:t>เช่น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MAINTAINER Steve Jobs</a:t>
            </a:r>
          </a:p>
        </p:txBody>
      </p:sp>
      <p:sp>
        <p:nvSpPr>
          <p:cNvPr id="213" name="Shape 21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(8/11)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239"/>
            </a:pPr>
            <a:r>
              <a:t>RUN</a:t>
            </a:r>
            <a:br/>
            <a:br/>
            <a:r>
              <a:t>เป็นคำสั่งที่ใช้สั่งให้ container ทำงานในระหว่าง built ซึ่งจะเป็นคำสั่งต่างๆ บน Linux หรือการเรียก app ทำงาน คำสั่ง RUN จะต่างกับ CMD คือ RUN จะทำงานระหว่าง built เลย แต่ CMD จะทำงานตอน container เริ่มทำงาน</a:t>
            </a:r>
            <a:br/>
            <a:br/>
            <a:r>
              <a:rPr sz="2520">
                <a:latin typeface="Menlo"/>
                <a:ea typeface="Menlo"/>
                <a:cs typeface="Menlo"/>
                <a:sym typeface="Menlo"/>
              </a:rPr>
              <a:t># Usage: RUN [command]</a:t>
            </a:r>
            <a:br/>
            <a:br/>
            <a:r>
              <a:t>เช่น </a:t>
            </a:r>
            <a:br/>
            <a:br/>
            <a:r>
              <a:rPr sz="2520">
                <a:latin typeface="Menlo"/>
                <a:ea typeface="Menlo"/>
                <a:cs typeface="Menlo"/>
                <a:sym typeface="Menlo"/>
              </a:rPr>
              <a:t>RUN apt-get update &amp;&amp; apt-get upgrade -y  </a:t>
            </a:r>
          </a:p>
        </p:txBody>
      </p:sp>
      <p:sp>
        <p:nvSpPr>
          <p:cNvPr id="217" name="Shape 21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(9/11)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</a:t>
            </a:r>
            <a:br/>
            <a:br/>
            <a:r>
              <a:t>กำหนด user ให้กับ process ที่ทำงานใน container แทนที่จะเป็น root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# Usage: USER [UID or NAME]</a:t>
            </a:r>
            <a:br/>
            <a:br/>
            <a:r>
              <a:t>เช่น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USER 751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USER jenkins</a:t>
            </a:r>
          </a:p>
        </p:txBody>
      </p:sp>
      <p:sp>
        <p:nvSpPr>
          <p:cNvPr id="221" name="Shape 22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Docker Commands (10/11)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VOLUME</a:t>
            </a:r>
            <a:br/>
            <a:br/>
            <a:r>
              <a:t>เป็นคำสั่งที่กำหนด share folder จาก host OS ไปยัง container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# Usage: VOLUME ["/dir_1", "/dir_2" ..]</a:t>
            </a:r>
            <a:br/>
            <a:br/>
            <a:r>
              <a:t>เช่น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VOLUME ["/my_files"]</a:t>
            </a:r>
          </a:p>
        </p:txBody>
      </p:sp>
      <p:sp>
        <p:nvSpPr>
          <p:cNvPr id="225" name="Shape 22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Docker Commands (11/11)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WORKDIR</a:t>
            </a:r>
            <a:br/>
            <a:br/>
            <a:r>
              <a:t>เป็นคำสั่งที่ใช้กำหนด folder ที่เราต้องการให้ container ทำงานระหว่าง built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# Usage: WORKDIR /path</a:t>
            </a:r>
            <a:br/>
            <a:br/>
            <a:r>
              <a:t>เช่น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WORKDIR /home/app</a:t>
            </a:r>
          </a:p>
        </p:txBody>
      </p:sp>
      <p:sp>
        <p:nvSpPr>
          <p:cNvPr id="229" name="Shape 22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VS Code (optional)</a:t>
            </a:r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xfrm>
            <a:off x="952500" y="2578100"/>
            <a:ext cx="11099800" cy="1217960"/>
          </a:xfrm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1600"/>
              </a:spcBef>
              <a:defRPr sz="2628"/>
            </a:pPr>
            <a:r>
              <a:t>ติดตั้ง Visual Studio Code</a:t>
            </a:r>
          </a:p>
          <a:p>
            <a:pPr marL="324485" indent="-324485" defTabSz="426466">
              <a:spcBef>
                <a:spcPts val="1600"/>
              </a:spcBef>
              <a:defRPr sz="2628"/>
            </a:pPr>
            <a:r>
              <a:t>ติดตั้ง Dockerfile Syntax Highlighting</a:t>
            </a:r>
          </a:p>
        </p:txBody>
      </p:sp>
      <p:pic>
        <p:nvPicPr>
          <p:cNvPr id="2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2733" y="4121150"/>
            <a:ext cx="8219334" cy="494200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34" name="Shape 23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Dockerfile (1/3)</a:t>
            </a:r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xfrm>
            <a:off x="952500" y="2603500"/>
            <a:ext cx="11099800" cy="1459905"/>
          </a:xfrm>
          <a:prstGeom prst="rect">
            <a:avLst/>
          </a:prstGeom>
        </p:spPr>
        <p:txBody>
          <a:bodyPr/>
          <a:lstStyle/>
          <a:p>
            <a:pPr marL="495300" indent="-495300" defTabSz="455675">
              <a:spcBef>
                <a:spcPts val="3200"/>
              </a:spcBef>
              <a:buSzPct val="100000"/>
              <a:buAutoNum type="arabicPeriod" startAt="1"/>
              <a:defRPr sz="2807"/>
            </a:pPr>
            <a:r>
              <a:t>สร้าง folder ชื่อ src แล้ว</a:t>
            </a:r>
          </a:p>
          <a:p>
            <a:pPr marL="495300" indent="-495300" defTabSz="455675">
              <a:spcBef>
                <a:spcPts val="3200"/>
              </a:spcBef>
              <a:buSzPct val="100000"/>
              <a:buAutoNum type="arabicPeriod" startAt="1"/>
              <a:defRPr sz="2807"/>
            </a:pPr>
            <a:r>
              <a:t>สร้างไฟล์ชื่อ package.json ใน folder src แล้วเพิ่มรายละเอียดดังนี้</a:t>
            </a:r>
          </a:p>
        </p:txBody>
      </p:sp>
      <p:sp>
        <p:nvSpPr>
          <p:cNvPr id="238" name="Shape 238"/>
          <p:cNvSpPr/>
          <p:nvPr/>
        </p:nvSpPr>
        <p:spPr>
          <a:xfrm>
            <a:off x="983104" y="4356100"/>
            <a:ext cx="8701648" cy="383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"name": "docker",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"version": "1.0.0",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"description": "",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"main": "index.js",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"scripts": {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  "test": "echo \"Error: no test specified\" &amp;&amp; exit 1"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"author": "",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"license": "ISC",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"dependencies": {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  "express": "^4.14.0"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39" name="Shape 23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Dockerfile (2/3)</a:t>
            </a:r>
          </a:p>
        </p:txBody>
      </p:sp>
      <p:sp>
        <p:nvSpPr>
          <p:cNvPr id="242" name="Shape 242"/>
          <p:cNvSpPr/>
          <p:nvPr>
            <p:ph type="body" sz="half" idx="1"/>
          </p:nvPr>
        </p:nvSpPr>
        <p:spPr>
          <a:xfrm>
            <a:off x="952500" y="2603500"/>
            <a:ext cx="11099800" cy="4340596"/>
          </a:xfrm>
          <a:prstGeom prst="rect">
            <a:avLst/>
          </a:prstGeom>
        </p:spPr>
        <p:txBody>
          <a:bodyPr/>
          <a:lstStyle/>
          <a:p>
            <a:pPr marL="400050" indent="-400050" defTabSz="368045">
              <a:spcBef>
                <a:spcPts val="2600"/>
              </a:spcBef>
              <a:buSzPct val="100000"/>
              <a:buAutoNum type="arabicPeriod" startAt="3"/>
              <a:defRPr sz="2268"/>
            </a:pPr>
            <a:r>
              <a:t>สร้างไฟล์ชื่อ index.js ใน folder src แล้วเพิ่ม code ดังนี้</a:t>
            </a:r>
            <a:br/>
            <a:br/>
            <a:br/>
            <a:br/>
            <a:br/>
            <a:br/>
            <a:br/>
            <a:br/>
            <a:br/>
          </a:p>
          <a:p>
            <a:pPr marL="400050" indent="-400050" defTabSz="368045">
              <a:spcBef>
                <a:spcPts val="2600"/>
              </a:spcBef>
              <a:buSzPct val="100000"/>
              <a:buAutoNum type="arabicPeriod" startAt="3"/>
              <a:defRPr sz="2268"/>
            </a:pPr>
            <a:r>
              <a:t>สร้างไฟล์ชื่อ Dockerfile (ไม่มีนามสกุล) แล้วเพิ่ม code ดังนี้</a:t>
            </a:r>
          </a:p>
        </p:txBody>
      </p:sp>
      <p:sp>
        <p:nvSpPr>
          <p:cNvPr id="243" name="Shape 243"/>
          <p:cNvSpPr/>
          <p:nvPr/>
        </p:nvSpPr>
        <p:spPr>
          <a:xfrm>
            <a:off x="957729" y="3359450"/>
            <a:ext cx="65505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var express = require('express');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 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var PORT = 3000;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 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var app = express();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app.get('/', function (req, res) {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  res.send('Hello world\n');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 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app.listen(PORT);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console.log('Running on http://localhost:' + PORT);</a:t>
            </a:r>
          </a:p>
        </p:txBody>
      </p:sp>
      <p:sp>
        <p:nvSpPr>
          <p:cNvPr id="244" name="Shape 244"/>
          <p:cNvSpPr/>
          <p:nvPr/>
        </p:nvSpPr>
        <p:spPr>
          <a:xfrm>
            <a:off x="894363" y="6966818"/>
            <a:ext cx="3385184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FROM node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MAINTAINER super admin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ADD . /src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WORKDIR /src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RUN npm install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EXPOSE 3000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CMD ["node", "index.js"]</a:t>
            </a:r>
          </a:p>
        </p:txBody>
      </p:sp>
      <p:sp>
        <p:nvSpPr>
          <p:cNvPr id="245" name="Shape 24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590" indent="-275590" defTabSz="362204">
              <a:spcBef>
                <a:spcPts val="2600"/>
              </a:spcBef>
              <a:defRPr sz="2232"/>
            </a:pPr>
            <a:r>
              <a:t>Docker สร้าง image ขึ้นมาเพื่อห่อสิ่งที่จำเป็นสำหรับการ run application ไว้ภายใน ไม่ว่าจะเป็น Linux Kernel, network layer รวมไปถึง dependency ต่างๆ จากนั้น docker engine จะนำ image ไปสร้างเป็น container ตอน runtime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Docker image ถูกสร้างได้จาก command ผ่าน docker engine หรือผ่านทาง Dockerfile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ใน Dockerfile จะมี script, ชุดของ command ต่างๆ ของ docker และบน linux รวมไปถึง argument และ parameter ต่างๆ เพื่อสร้าง docker image อัตโนมัติโดยที่ developer หรือ operation ไม่จำเป็นต้องสร้าง image ทีละคำสั่ง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Dockerfile เป็น text file ธรรมดา โดยชื่อไฟล์จะต้องเป็นคำว่า “Dockerfile” (ไม่มีนามสกุล) การนำไปสร้างเป็น image จะใช้คำสั่ง docker built ใน folder ที่เก็บ Dockerfile ไว้ เช่น</a:t>
            </a:r>
            <a:br/>
            <a:br/>
            <a:r>
              <a:rPr sz="1736">
                <a:latin typeface="Menlo"/>
                <a:ea typeface="Menlo"/>
                <a:cs typeface="Menlo"/>
                <a:sym typeface="Menlo"/>
              </a:rPr>
              <a:t>$ docker build -t name .</a:t>
            </a:r>
            <a:br/>
            <a:br/>
            <a:r>
              <a:t>note1: -t เป็นการกำหนดชื่อของ image ที่จะถูกสร้างขึ้นมา</a:t>
            </a:r>
            <a:br/>
            <a:r>
              <a:t>note2: มีจุด (.) ต่อท้าย name ด้วย</a:t>
            </a:r>
          </a:p>
        </p:txBody>
      </p:sp>
      <p:sp>
        <p:nvSpPr>
          <p:cNvPr id="124" name="Shape 12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Dockerfile (3/3)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952500" y="2603500"/>
            <a:ext cx="11497866" cy="6299201"/>
          </a:xfrm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5"/>
            </a:pPr>
            <a:r>
              <a:t>run คำสั่งเพื่อสร้าง docker image (มีจุดด้วย)</a:t>
            </a:r>
            <a:br/>
            <a:br/>
            <a:r>
              <a:rPr sz="2800">
                <a:latin typeface="Monaco"/>
                <a:ea typeface="Monaco"/>
                <a:cs typeface="Monaco"/>
                <a:sym typeface="Monaco"/>
              </a:rPr>
              <a:t>docker build -t mynode .</a:t>
            </a:r>
          </a:p>
          <a:p>
            <a:pPr marL="635000" indent="-635000">
              <a:buSzPct val="100000"/>
              <a:buAutoNum type="arabicPeriod" startAt="5"/>
            </a:pPr>
            <a:r>
              <a:t>สั่ง docker ให้สร้าง container จาก image</a:t>
            </a:r>
            <a:br/>
            <a:br/>
            <a:r>
              <a:rPr sz="2800">
                <a:latin typeface="Monaco"/>
                <a:ea typeface="Monaco"/>
                <a:cs typeface="Monaco"/>
                <a:sym typeface="Monaco"/>
              </a:rPr>
              <a:t>docker run -dt --name mynode  -p 3000:3000 mynode</a:t>
            </a:r>
          </a:p>
          <a:p>
            <a:pPr marL="635000" indent="-635000">
              <a:buSzPct val="100000"/>
              <a:buAutoNum type="arabicPeriod" startAt="5"/>
            </a:pPr>
            <a:r>
              <a:t>browser ไปที่ server ผ่าน browser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http://localhost:3000</a:t>
            </a:r>
          </a:p>
        </p:txBody>
      </p:sp>
      <p:sp>
        <p:nvSpPr>
          <p:cNvPr id="249" name="Shape 24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สร้าง Dockerfile เพื่อติดตั้ง “MySql Server” จาก Ubuntu ชื่อ </a:t>
            </a:r>
            <a:r>
              <a:rPr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mySqlServer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Run Container โดยตั้งชื่อ container ว่า </a:t>
            </a:r>
            <a:r>
              <a:rPr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mySqlServer </a:t>
            </a:r>
            <a:r>
              <a:t>โดย mount volume ของ database มาไว้ที่ host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สร้าง Dockerfile เพื่อติดตั้ง “MySql Client” จาก Ubuntu ชื่อ </a:t>
            </a:r>
            <a:r>
              <a: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rPr>
              <a:t>mySqlClient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Run Container โดยตั้งชื่อ container ว่า </a:t>
            </a:r>
            <a:r>
              <a: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rPr>
              <a:t>mySqlClient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exec จาก container </a:t>
            </a:r>
            <a:r>
              <a: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rPr>
              <a:t>mySqlClient</a:t>
            </a:r>
            <a:r>
              <a:t> เพื่อ access </a:t>
            </a:r>
            <a:r>
              <a:rPr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mySqlServer</a:t>
            </a:r>
          </a:p>
        </p:txBody>
      </p:sp>
      <p:sp>
        <p:nvSpPr>
          <p:cNvPr id="253" name="Shape 25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 Note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MySQL จะไม่เปิดให้ remote access โดย default วิธีแก้ คือ</a:t>
            </a:r>
          </a:p>
          <a:p>
            <a:pPr marL="381000" indent="-381000" defTabSz="350520">
              <a:spcBef>
                <a:spcPts val="2500"/>
              </a:spcBef>
              <a:buSzPct val="100000"/>
              <a:buAutoNum type="arabicPeriod" startAt="1"/>
              <a:defRPr sz="2160"/>
            </a:pPr>
            <a:r>
              <a:t>ใช้ text editor เปิดไฟล์ </a:t>
            </a:r>
            <a:r>
              <a:rPr sz="1680">
                <a:latin typeface="Menlo"/>
                <a:ea typeface="Menlo"/>
                <a:cs typeface="Menlo"/>
                <a:sym typeface="Menlo"/>
              </a:rPr>
              <a:t>/etc/mysql/mysql.conf.d/mysqld.cnf </a:t>
            </a:r>
            <a:endParaRPr sz="1680">
              <a:latin typeface="Menlo"/>
              <a:ea typeface="Menlo"/>
              <a:cs typeface="Menlo"/>
              <a:sym typeface="Menlo"/>
            </a:endParaRPr>
          </a:p>
          <a:p>
            <a:pPr marL="381000" indent="-381000" defTabSz="350520">
              <a:spcBef>
                <a:spcPts val="2500"/>
              </a:spcBef>
              <a:buSzPct val="100000"/>
              <a:buAutoNum type="arabicPeriod" startAt="1"/>
              <a:defRPr sz="2160"/>
            </a:pPr>
            <a:r>
              <a:t>แก้ค่า bind-address เป็น 0.0.0.0</a:t>
            </a:r>
          </a:p>
          <a:p>
            <a:pPr marL="381000" indent="-381000" defTabSz="350520">
              <a:spcBef>
                <a:spcPts val="2500"/>
              </a:spcBef>
              <a:buSzPct val="100000"/>
              <a:buAutoNum type="arabicPeriod" startAt="1"/>
              <a:defRPr sz="2160"/>
            </a:pPr>
            <a:r>
              <a:t>login จาก local 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 mysql --user=root --password=&lt;password_จากตอน install&gt;</a:t>
            </a: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r>
              <a:rPr sz="1680">
                <a:latin typeface="Menlo"/>
                <a:ea typeface="Menlo"/>
                <a:cs typeface="Menlo"/>
                <a:sym typeface="Menlo"/>
              </a:rPr>
              <a:t>&gt; </a:t>
            </a:r>
            <a:r>
              <a:rPr sz="1560">
                <a:solidFill>
                  <a:srgbClr val="101994"/>
                </a:solidFill>
              </a:rPr>
              <a:t>GRANT</a:t>
            </a:r>
            <a:r>
              <a:rPr sz="1560"/>
              <a:t> </a:t>
            </a:r>
            <a:r>
              <a:rPr sz="1560">
                <a:solidFill>
                  <a:srgbClr val="101994"/>
                </a:solidFill>
              </a:rPr>
              <a:t>ALL</a:t>
            </a:r>
            <a:r>
              <a:rPr sz="1560"/>
              <a:t> PRIVILEGES </a:t>
            </a:r>
            <a:r>
              <a:rPr sz="1560">
                <a:solidFill>
                  <a:srgbClr val="101994"/>
                </a:solidFill>
              </a:rPr>
              <a:t>ON</a:t>
            </a:r>
            <a:r>
              <a:rPr sz="1560"/>
              <a:t> *.* </a:t>
            </a:r>
            <a:r>
              <a:rPr sz="1560">
                <a:solidFill>
                  <a:srgbClr val="101994"/>
                </a:solidFill>
              </a:rPr>
              <a:t>TO</a:t>
            </a:r>
            <a:r>
              <a:rPr sz="1560"/>
              <a:t> </a:t>
            </a:r>
            <a:r>
              <a:rPr sz="1560">
                <a:solidFill>
                  <a:srgbClr val="7D2726"/>
                </a:solidFill>
              </a:rPr>
              <a:t>'root'</a:t>
            </a:r>
            <a:r>
              <a:rPr sz="1560"/>
              <a:t>@</a:t>
            </a:r>
            <a:r>
              <a:rPr sz="1560">
                <a:solidFill>
                  <a:srgbClr val="7D2726"/>
                </a:solidFill>
              </a:rPr>
              <a:t>'%'</a:t>
            </a:r>
            <a:r>
              <a:rPr sz="1560"/>
              <a:t> IDENTIFIED </a:t>
            </a:r>
            <a:r>
              <a:rPr sz="1560">
                <a:solidFill>
                  <a:srgbClr val="101994"/>
                </a:solidFill>
              </a:rPr>
              <a:t>BY</a:t>
            </a:r>
            <a:r>
              <a:rPr sz="1560"/>
              <a:t> </a:t>
            </a:r>
            <a:r>
              <a:rPr sz="1560">
                <a:solidFill>
                  <a:srgbClr val="7D2726"/>
                </a:solidFill>
              </a:rPr>
              <a:t>'password'</a:t>
            </a:r>
            <a:r>
              <a:rPr sz="1560"/>
              <a:t> </a:t>
            </a:r>
            <a:r>
              <a:rPr sz="1560">
                <a:solidFill>
                  <a:srgbClr val="101994"/>
                </a:solidFill>
              </a:rPr>
              <a:t>WITH</a:t>
            </a:r>
            <a:r>
              <a:rPr sz="1560"/>
              <a:t> </a:t>
            </a:r>
            <a:r>
              <a:rPr sz="1560">
                <a:solidFill>
                  <a:srgbClr val="101994"/>
                </a:solidFill>
              </a:rPr>
              <a:t>GRANT</a:t>
            </a:r>
            <a:r>
              <a:rPr sz="1560"/>
              <a:t> </a:t>
            </a:r>
            <a:r>
              <a:rPr sz="1560">
                <a:solidFill>
                  <a:srgbClr val="101994"/>
                </a:solidFill>
              </a:rPr>
              <a:t>OPTION</a:t>
            </a:r>
            <a:r>
              <a:rPr sz="1560"/>
              <a:t>;</a:t>
            </a:r>
            <a:br>
              <a:rPr sz="1560"/>
            </a:br>
            <a:r>
              <a:rPr sz="1560"/>
              <a:t>&gt;  FLUSH PRIVILEGES;</a:t>
            </a:r>
          </a:p>
          <a:p>
            <a:pPr marL="381000" indent="-381000" defTabSz="350520">
              <a:spcBef>
                <a:spcPts val="2500"/>
              </a:spcBef>
              <a:buSzPct val="100000"/>
              <a:buAutoNum type="arabicPeriod" startAt="1"/>
              <a:defRPr sz="2160"/>
            </a:pPr>
            <a:r>
              <a:t>Restart MySQL Service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 service mysql restart</a:t>
            </a:r>
          </a:p>
          <a:p>
            <a:pPr marL="381000" indent="-381000" defTabSz="350520">
              <a:spcBef>
                <a:spcPts val="2500"/>
              </a:spcBef>
              <a:buSzPct val="100000"/>
              <a:buAutoNum type="arabicPeriod" startAt="1"/>
              <a:defRPr sz="2160"/>
            </a:pPr>
            <a:r>
              <a:t>connect จาก mysql client ด้วยคำสั่ง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 mysql --host=&lt;mySqlServer_IP&gt; --user=root --password=&lt;password&gt;</a:t>
            </a:r>
            <a:r>
              <a:t> </a:t>
            </a:r>
          </a:p>
        </p:txBody>
      </p:sp>
      <p:sp>
        <p:nvSpPr>
          <p:cNvPr id="257" name="Shape 25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Usage Dockerfile</a:t>
            </a:r>
          </a:p>
        </p:txBody>
      </p:sp>
      <p:pic>
        <p:nvPicPr>
          <p:cNvPr id="127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986" y="5402560"/>
            <a:ext cx="494209" cy="497880"/>
          </a:xfrm>
          <a:prstGeom prst="rect">
            <a:avLst/>
          </a:prstGeom>
        </p:spPr>
      </p:pic>
      <p:pic>
        <p:nvPicPr>
          <p:cNvPr id="12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6691" y="5358881"/>
            <a:ext cx="921758" cy="585238"/>
          </a:xfrm>
          <a:prstGeom prst="rect">
            <a:avLst/>
          </a:prstGeom>
        </p:spPr>
      </p:pic>
      <p:pic>
        <p:nvPicPr>
          <p:cNvPr id="162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3106" y="5444496"/>
            <a:ext cx="968302" cy="401019"/>
          </a:xfrm>
          <a:prstGeom prst="rect">
            <a:avLst/>
          </a:prstGeom>
        </p:spPr>
      </p:pic>
      <p:grpSp>
        <p:nvGrpSpPr>
          <p:cNvPr id="134" name="Group 134"/>
          <p:cNvGrpSpPr/>
          <p:nvPr/>
        </p:nvGrpSpPr>
        <p:grpSpPr>
          <a:xfrm>
            <a:off x="3040606" y="5170577"/>
            <a:ext cx="1436446" cy="961846"/>
            <a:chOff x="0" y="0"/>
            <a:chExt cx="1436444" cy="961845"/>
          </a:xfrm>
        </p:grpSpPr>
        <p:sp>
          <p:nvSpPr>
            <p:cNvPr id="133" name="Shape 133"/>
            <p:cNvSpPr/>
            <p:nvPr/>
          </p:nvSpPr>
          <p:spPr>
            <a:xfrm>
              <a:off x="50800" y="50800"/>
              <a:ext cx="1334845" cy="860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pPr>
              <a:r>
                <a:t>Read</a:t>
              </a:r>
            </a:p>
            <a:p>
              <a: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pPr>
              <a:r>
                <a:t>Dockerfile</a:t>
              </a:r>
            </a:p>
          </p:txBody>
        </p:sp>
        <p:pic>
          <p:nvPicPr>
            <p:cNvPr id="132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1436446" cy="961846"/>
            </a:xfrm>
            <a:prstGeom prst="rect">
              <a:avLst/>
            </a:prstGeom>
            <a:effectLst/>
          </p:spPr>
        </p:pic>
      </p:grpSp>
      <p:pic>
        <p:nvPicPr>
          <p:cNvPr id="16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07041" y="5471322"/>
            <a:ext cx="878395" cy="401314"/>
          </a:xfrm>
          <a:prstGeom prst="rect">
            <a:avLst/>
          </a:prstGeom>
        </p:spPr>
      </p:pic>
      <p:pic>
        <p:nvPicPr>
          <p:cNvPr id="166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26097" y="5471322"/>
            <a:ext cx="771512" cy="401314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>
            <a:off x="5012766" y="4705732"/>
            <a:ext cx="1189609" cy="707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400">
                <a:latin typeface="Segoe Print"/>
                <a:ea typeface="Segoe Print"/>
                <a:cs typeface="Segoe Print"/>
                <a:sym typeface="Segoe Print"/>
              </a:defRPr>
            </a:pPr>
            <a:r>
              <a:t>Base Image </a:t>
            </a:r>
            <a:br/>
            <a:r>
              <a:t>Exist?</a:t>
            </a:r>
          </a:p>
        </p:txBody>
      </p:sp>
      <p:grpSp>
        <p:nvGrpSpPr>
          <p:cNvPr id="140" name="Group 140"/>
          <p:cNvGrpSpPr/>
          <p:nvPr/>
        </p:nvGrpSpPr>
        <p:grpSpPr>
          <a:xfrm>
            <a:off x="5101937" y="6464261"/>
            <a:ext cx="1011267" cy="777349"/>
            <a:chOff x="0" y="0"/>
            <a:chExt cx="1011266" cy="777347"/>
          </a:xfrm>
        </p:grpSpPr>
        <p:sp>
          <p:nvSpPr>
            <p:cNvPr id="139" name="Shape 139"/>
            <p:cNvSpPr/>
            <p:nvPr/>
          </p:nvSpPr>
          <p:spPr>
            <a:xfrm>
              <a:off x="50800" y="50800"/>
              <a:ext cx="909667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pull</a:t>
              </a:r>
            </a:p>
          </p:txBody>
        </p:sp>
        <p:pic>
          <p:nvPicPr>
            <p:cNvPr id="138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-1"/>
              <a:ext cx="1011267" cy="777349"/>
            </a:xfrm>
            <a:prstGeom prst="rect">
              <a:avLst/>
            </a:prstGeom>
            <a:effectLst/>
          </p:spPr>
        </p:pic>
      </p:grpSp>
      <p:pic>
        <p:nvPicPr>
          <p:cNvPr id="168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386434" y="5893203"/>
            <a:ext cx="401314" cy="621859"/>
          </a:xfrm>
          <a:prstGeom prst="rect">
            <a:avLst/>
          </a:prstGeom>
        </p:spPr>
      </p:pic>
      <p:sp>
        <p:nvSpPr>
          <p:cNvPr id="142" name="Shape 142"/>
          <p:cNvSpPr/>
          <p:nvPr/>
        </p:nvSpPr>
        <p:spPr>
          <a:xfrm>
            <a:off x="5823661" y="5874132"/>
            <a:ext cx="355217" cy="402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7525488" y="5262826"/>
            <a:ext cx="1011267" cy="777348"/>
            <a:chOff x="0" y="0"/>
            <a:chExt cx="1011266" cy="777347"/>
          </a:xfrm>
        </p:grpSpPr>
        <p:sp>
          <p:nvSpPr>
            <p:cNvPr id="144" name="Shape 144"/>
            <p:cNvSpPr/>
            <p:nvPr/>
          </p:nvSpPr>
          <p:spPr>
            <a:xfrm>
              <a:off x="50800" y="50800"/>
              <a:ext cx="909667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Built</a:t>
              </a:r>
            </a:p>
          </p:txBody>
        </p:sp>
        <p:pic>
          <p:nvPicPr>
            <p:cNvPr id="143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-1"/>
              <a:ext cx="1011267" cy="777349"/>
            </a:xfrm>
            <a:prstGeom prst="rect">
              <a:avLst/>
            </a:prstGeom>
            <a:effectLst/>
          </p:spPr>
        </p:pic>
      </p:grpSp>
      <p:pic>
        <p:nvPicPr>
          <p:cNvPr id="170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17558" y="5471322"/>
            <a:ext cx="1558731" cy="401314"/>
          </a:xfrm>
          <a:prstGeom prst="rect">
            <a:avLst/>
          </a:prstGeom>
        </p:spPr>
      </p:pic>
      <p:pic>
        <p:nvPicPr>
          <p:cNvPr id="172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845823" y="5989504"/>
            <a:ext cx="401261" cy="915882"/>
          </a:xfrm>
          <a:prstGeom prst="rect">
            <a:avLst/>
          </a:prstGeom>
        </p:spPr>
      </p:pic>
      <p:pic>
        <p:nvPicPr>
          <p:cNvPr id="174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062374" y="6804240"/>
            <a:ext cx="2013959" cy="109564"/>
          </a:xfrm>
          <a:prstGeom prst="rect">
            <a:avLst/>
          </a:prstGeom>
        </p:spPr>
      </p:pic>
      <p:sp>
        <p:nvSpPr>
          <p:cNvPr id="149" name="Shape 149"/>
          <p:cNvSpPr/>
          <p:nvPr/>
        </p:nvSpPr>
        <p:spPr>
          <a:xfrm>
            <a:off x="6601085" y="5162932"/>
            <a:ext cx="391766" cy="402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152" name="Group 152"/>
          <p:cNvGrpSpPr/>
          <p:nvPr/>
        </p:nvGrpSpPr>
        <p:grpSpPr>
          <a:xfrm>
            <a:off x="9568406" y="5262826"/>
            <a:ext cx="1189609" cy="777348"/>
            <a:chOff x="0" y="0"/>
            <a:chExt cx="1189608" cy="777347"/>
          </a:xfrm>
        </p:grpSpPr>
        <p:sp>
          <p:nvSpPr>
            <p:cNvPr id="151" name="Shape 151"/>
            <p:cNvSpPr/>
            <p:nvPr/>
          </p:nvSpPr>
          <p:spPr>
            <a:xfrm>
              <a:off x="50800" y="50800"/>
              <a:ext cx="1088009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Commit</a:t>
              </a:r>
            </a:p>
          </p:txBody>
        </p:sp>
        <p:pic>
          <p:nvPicPr>
            <p:cNvPr id="150" name="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-1"/>
              <a:ext cx="1189609" cy="777349"/>
            </a:xfrm>
            <a:prstGeom prst="rect">
              <a:avLst/>
            </a:prstGeom>
            <a:effectLst/>
          </p:spPr>
        </p:pic>
      </p:grpSp>
      <p:pic>
        <p:nvPicPr>
          <p:cNvPr id="176" name="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485926" y="5471322"/>
            <a:ext cx="1133281" cy="401314"/>
          </a:xfrm>
          <a:prstGeom prst="rect">
            <a:avLst/>
          </a:prstGeom>
        </p:spPr>
      </p:pic>
      <p:grpSp>
        <p:nvGrpSpPr>
          <p:cNvPr id="159" name="Group 159"/>
          <p:cNvGrpSpPr/>
          <p:nvPr/>
        </p:nvGrpSpPr>
        <p:grpSpPr>
          <a:xfrm>
            <a:off x="11534391" y="5402560"/>
            <a:ext cx="494209" cy="497880"/>
            <a:chOff x="-50800" y="-50800"/>
            <a:chExt cx="494208" cy="497879"/>
          </a:xfrm>
        </p:grpSpPr>
        <p:pic>
          <p:nvPicPr>
            <p:cNvPr id="154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50800" y="-50800"/>
              <a:ext cx="494209" cy="497880"/>
            </a:xfrm>
            <a:prstGeom prst="rect">
              <a:avLst/>
            </a:prstGeom>
            <a:effectLst/>
          </p:spPr>
        </p:pic>
        <p:grpSp>
          <p:nvGrpSpPr>
            <p:cNvPr id="158" name="Group 158"/>
            <p:cNvGrpSpPr/>
            <p:nvPr/>
          </p:nvGrpSpPr>
          <p:grpSpPr>
            <a:xfrm>
              <a:off x="67922" y="73769"/>
              <a:ext cx="242194" cy="248742"/>
              <a:chOff x="0" y="0"/>
              <a:chExt cx="242192" cy="248741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50800" y="50800"/>
                <a:ext cx="140593" cy="147142"/>
              </a:xfrm>
              <a:prstGeom prst="ellipse">
                <a:avLst/>
              </a:prstGeom>
              <a:solidFill>
                <a:srgbClr val="53585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pic>
            <p:nvPicPr>
              <p:cNvPr id="156" name=""/>
              <p:cNvPicPr>
                <a:picLocks noChangeAspect="0"/>
              </p:cNvPicPr>
              <p:nvPr/>
            </p:nvPicPr>
            <p:blipFill>
              <a:blip r:embed="rId15">
                <a:extLst/>
              </a:blip>
              <a:stretch>
                <a:fillRect/>
              </a:stretch>
            </p:blipFill>
            <p:spPr>
              <a:xfrm>
                <a:off x="0" y="-1"/>
                <a:ext cx="242193" cy="248743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60" name="Shape 160"/>
          <p:cNvSpPr/>
          <p:nvPr/>
        </p:nvSpPr>
        <p:spPr>
          <a:xfrm>
            <a:off x="1026999" y="3921355"/>
            <a:ext cx="3420742" cy="49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$ docker built -t my_Image .</a:t>
            </a:r>
          </a:p>
        </p:txBody>
      </p:sp>
      <p:sp>
        <p:nvSpPr>
          <p:cNvPr id="161" name="Shape 16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4"/>
      <p:bldP build="whole" bldLvl="1" animBg="1" rev="0" advAuto="0" spid="164" grpId="2"/>
      <p:bldP build="whole" bldLvl="1" animBg="1" rev="0" advAuto="0" spid="162" grpId="1"/>
      <p:bldP build="whole" bldLvl="1" animBg="1" rev="0" advAuto="0" spid="166" grpId="3"/>
      <p:bldP build="whole" bldLvl="1" animBg="1" rev="0" advAuto="0" spid="172" grpId="6"/>
      <p:bldP build="whole" bldLvl="1" animBg="1" rev="0" advAuto="0" spid="170" grpId="5"/>
      <p:bldP build="whole" bldLvl="1" animBg="1" rev="0" advAuto="0" spid="174" grpId="7"/>
      <p:bldP build="whole" bldLvl="1" animBg="1" rev="0" advAuto="0" spid="176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 Example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1509489" y="2730633"/>
            <a:ext cx="9985822" cy="583971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FROM ubuntu:14.04</a:t>
            </a:r>
          </a:p>
          <a:p>
            <a:pPr marL="0" indent="0">
              <a:buSzTx/>
              <a:buNone/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MAINTAINER super admin</a:t>
            </a:r>
          </a:p>
          <a:p>
            <a:pPr marL="0" indent="0">
              <a:buSzTx/>
              <a:buNone/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RUN apt-get update &amp;&amp; apt-get install -y nodejs npm</a:t>
            </a:r>
          </a:p>
          <a:p>
            <a:pPr marL="0" indent="0">
              <a:buSzTx/>
              <a:buNone/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ADD ./src/ /src</a:t>
            </a:r>
          </a:p>
          <a:p>
            <a:pPr marL="0" indent="0">
              <a:buSzTx/>
              <a:buNone/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RUN cd /src; npm install</a:t>
            </a:r>
          </a:p>
          <a:p>
            <a:pPr marL="0" indent="0">
              <a:buSzTx/>
              <a:buNone/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CMD ["node", "/src/index.js"]</a:t>
            </a:r>
          </a:p>
        </p:txBody>
      </p:sp>
      <p:sp>
        <p:nvSpPr>
          <p:cNvPr id="181" name="Shape 18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 Syntax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sz="3528"/>
            </a:pPr>
            <a:r>
              <a:t>Syntax ของ Dockerfile มี 2 แบบ คือ instruction และ instruction + arguments เช่น</a:t>
            </a:r>
            <a:br/>
            <a:br/>
            <a:r>
              <a:rPr sz="2744">
                <a:latin typeface="Menlo"/>
                <a:ea typeface="Menlo"/>
                <a:cs typeface="Menlo"/>
                <a:sym typeface="Menlo"/>
              </a:rPr>
              <a:t>FROM ubuntu:latest</a:t>
            </a:r>
            <a:br>
              <a:rPr sz="2744">
                <a:latin typeface="Menlo"/>
                <a:ea typeface="Menlo"/>
                <a:cs typeface="Menlo"/>
                <a:sym typeface="Menlo"/>
              </a:rPr>
            </a:br>
            <a:br>
              <a:rPr sz="2744">
                <a:latin typeface="Menlo"/>
                <a:ea typeface="Menlo"/>
                <a:cs typeface="Menlo"/>
                <a:sym typeface="Menlo"/>
              </a:rPr>
            </a:br>
            <a:r>
              <a:rPr sz="2744">
                <a:latin typeface="Menlo"/>
                <a:ea typeface="Menlo"/>
                <a:cs typeface="Menlo"/>
                <a:sym typeface="Menlo"/>
              </a:rPr>
              <a:t>RUN apt-get update</a:t>
            </a:r>
          </a:p>
          <a:p>
            <a:pPr marL="435609" indent="-435609" defTabSz="572516">
              <a:spcBef>
                <a:spcPts val="4100"/>
              </a:spcBef>
              <a:defRPr sz="3528"/>
            </a:pPr>
            <a:r>
              <a:t>Instruction จะเป็นตัวใหญ่ทั้งหมด (Capital Letter)</a:t>
            </a:r>
          </a:p>
          <a:p>
            <a:pPr marL="435609" indent="-435609" defTabSz="572516">
              <a:spcBef>
                <a:spcPts val="4100"/>
              </a:spcBef>
              <a:defRPr sz="3528"/>
            </a:pPr>
            <a:r>
              <a:t>Comment</a:t>
            </a:r>
            <a:br/>
            <a:br/>
            <a:r>
              <a:rPr sz="2744">
                <a:latin typeface="Menlo"/>
                <a:ea typeface="Menlo"/>
                <a:cs typeface="Menlo"/>
                <a:sym typeface="Menlo"/>
              </a:rPr>
              <a:t># comment message</a:t>
            </a:r>
          </a:p>
        </p:txBody>
      </p:sp>
      <p:sp>
        <p:nvSpPr>
          <p:cNvPr id="185" name="Shape 18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(1/11)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ADD </a:t>
            </a:r>
            <a:br/>
            <a:br/>
            <a:r>
              <a:t>เป็นคำสั่งที่ใช้เพื่อเพิ่มไฟล์เข้าไปใน container มี argument 2 ตัว คือ source และ destination ถ้า source เป็น URL ไฟล์ที่อยู่ที่ server (ตาม url) จะถูก download และ save ไปยัง destination</a:t>
            </a:r>
            <a:br/>
            <a:br/>
            <a:r>
              <a:rPr sz="2464">
                <a:latin typeface="Menlo"/>
                <a:ea typeface="Menlo"/>
                <a:cs typeface="Menlo"/>
                <a:sym typeface="Menlo"/>
              </a:rPr>
              <a:t># Usage: ADD [source directory or URL] [destination directory]</a:t>
            </a:r>
            <a:br/>
            <a:br/>
            <a:r>
              <a:t>เช่น </a:t>
            </a:r>
            <a:br/>
            <a:br/>
            <a:r>
              <a:rPr sz="2464">
                <a:latin typeface="Menlo"/>
                <a:ea typeface="Menlo"/>
                <a:cs typeface="Menlo"/>
                <a:sym typeface="Menlo"/>
              </a:rPr>
              <a:t>ADD /home/admin/my_app_folder /my_app_folder</a:t>
            </a:r>
          </a:p>
        </p:txBody>
      </p:sp>
      <p:sp>
        <p:nvSpPr>
          <p:cNvPr id="189" name="Shape 18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(2/11)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CMD</a:t>
            </a:r>
            <a:br/>
            <a:br/>
            <a:r>
              <a:t>เป็นคำสั่งที่สั่ง execute คำสั่งของ Linux ใน container (ขึ้นอยู่กับว่าเป็น Linux อะไร เช่น Fedora หรือ Debien) แต่จะไม่ได้ทำงานตอน built แต่จะถูกเรียกใช้ตอน container เริ่มทำงาน</a:t>
            </a:r>
            <a:br/>
            <a:br/>
            <a:r>
              <a:rPr sz="2604">
                <a:latin typeface="Menlo"/>
                <a:ea typeface="Menlo"/>
                <a:cs typeface="Menlo"/>
                <a:sym typeface="Menlo"/>
              </a:rPr>
              <a:t>Usage 1: CMD application "argument", "argument", ..</a:t>
            </a:r>
            <a:br/>
            <a:br/>
            <a:r>
              <a:t>เช่น</a:t>
            </a:r>
            <a:br/>
            <a:br/>
            <a:r>
              <a:rPr sz="2604">
                <a:latin typeface="Menlo"/>
                <a:ea typeface="Menlo"/>
                <a:cs typeface="Menlo"/>
                <a:sym typeface="Menlo"/>
              </a:rPr>
              <a:t>CMD "echo" "Hello docker!"</a:t>
            </a:r>
          </a:p>
        </p:txBody>
      </p:sp>
      <p:sp>
        <p:nvSpPr>
          <p:cNvPr id="193" name="Shape 193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(3/11)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925" indent="-288925" defTabSz="379729">
              <a:spcBef>
                <a:spcPts val="2700"/>
              </a:spcBef>
              <a:defRPr sz="2340"/>
            </a:pPr>
            <a:r>
              <a:t>ENTRYPOINT</a:t>
            </a:r>
            <a:br/>
            <a:br/>
            <a:r>
              <a:t>เป็นการกำหนด default application ให้กับ container โดยทุกครั้งที่ container เริ่มทำงาน ก็ให้ไปเรียก app นี้มาทำงานเสมอ เหมาะกับการสร้าง container ที่ทำงานเฉพาะอย่าง เช่น AppServer หรือ Database เป็นต้น</a:t>
            </a:r>
            <a:br/>
            <a:br/>
            <a:r>
              <a:rPr sz="1819">
                <a:latin typeface="Menlo"/>
                <a:ea typeface="Menlo"/>
                <a:cs typeface="Menlo"/>
                <a:sym typeface="Menlo"/>
              </a:rPr>
              <a:t># Usage: ENTRYPOINT application "argument", "argument", ..</a:t>
            </a:r>
            <a:br/>
            <a:br/>
            <a:r>
              <a:t>เช่น </a:t>
            </a:r>
            <a:br/>
            <a:br/>
            <a:r>
              <a:rPr sz="1819">
                <a:latin typeface="Menlo"/>
                <a:ea typeface="Menlo"/>
                <a:cs typeface="Menlo"/>
                <a:sym typeface="Menlo"/>
              </a:rPr>
              <a:t>ENTRYPOINT node</a:t>
            </a:r>
            <a:br/>
            <a:br/>
            <a:r>
              <a:t>การทำงานของ ENTRYPOINT จะคล้ายกับ CMD เราสามารถใช้ร่วมกับ CMD ได้ คือกำหนด app ที่ ENTRYPOINT แต่กำหนด argument ที่ CMD เช่น</a:t>
            </a:r>
            <a:br/>
            <a:br/>
            <a:r>
              <a:rPr sz="1819">
                <a:latin typeface="Menlo"/>
                <a:ea typeface="Menlo"/>
                <a:cs typeface="Menlo"/>
                <a:sym typeface="Menlo"/>
              </a:rPr>
              <a:t>CMD “server.js”</a:t>
            </a:r>
            <a:br>
              <a:rPr sz="1819">
                <a:latin typeface="Menlo"/>
                <a:ea typeface="Menlo"/>
                <a:cs typeface="Menlo"/>
                <a:sym typeface="Menlo"/>
              </a:rPr>
            </a:br>
            <a:r>
              <a:rPr sz="1819">
                <a:latin typeface="Menlo"/>
                <a:ea typeface="Menlo"/>
                <a:cs typeface="Menlo"/>
                <a:sym typeface="Menlo"/>
              </a:rPr>
              <a:t>ENTRYPOINT node </a:t>
            </a:r>
          </a:p>
        </p:txBody>
      </p:sp>
      <p:sp>
        <p:nvSpPr>
          <p:cNvPr id="197" name="Shape 19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(4/11)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3096"/>
            </a:pPr>
            <a:r>
              <a:t>ENV</a:t>
            </a:r>
            <a:br/>
            <a:br/>
            <a:r>
              <a:t>เป็นการกำหนด environment variable เพื่อเอาไปใช้ภายใน Dockerfile การกำหนด variable จะเป็นแบบ key = value แต่ไม่ต้องใส่เครื่องหมาย “=”</a:t>
            </a:r>
            <a:br/>
            <a:br/>
            <a:r>
              <a:rPr sz="2408">
                <a:latin typeface="Menlo"/>
                <a:ea typeface="Menlo"/>
                <a:cs typeface="Menlo"/>
                <a:sym typeface="Menlo"/>
              </a:rPr>
              <a:t># Usage: ENV key value</a:t>
            </a:r>
            <a:br>
              <a:rPr sz="2408">
                <a:latin typeface="Menlo"/>
                <a:ea typeface="Menlo"/>
                <a:cs typeface="Menlo"/>
                <a:sym typeface="Menlo"/>
              </a:rPr>
            </a:br>
            <a:br/>
            <a:r>
              <a:t>เช่น</a:t>
            </a:r>
            <a:br/>
            <a:br/>
            <a:r>
              <a:rPr sz="2408">
                <a:latin typeface="Menlo"/>
                <a:ea typeface="Menlo"/>
                <a:cs typeface="Menlo"/>
                <a:sym typeface="Menlo"/>
              </a:rPr>
              <a:t>ENV BUILD_SCRIPT http://myserver.com/script.sh</a:t>
            </a:r>
            <a:br>
              <a:rPr sz="2408">
                <a:latin typeface="Menlo"/>
                <a:ea typeface="Menlo"/>
                <a:cs typeface="Menlo"/>
                <a:sym typeface="Menlo"/>
              </a:rPr>
            </a:br>
            <a:r>
              <a:rPr sz="2408">
                <a:latin typeface="Menlo"/>
                <a:ea typeface="Menlo"/>
                <a:cs typeface="Menlo"/>
                <a:sym typeface="Menlo"/>
              </a:rPr>
              <a:t>RUN wget BUILD_SCRIPT</a:t>
            </a:r>
            <a:br/>
          </a:p>
        </p:txBody>
      </p:sp>
      <p:sp>
        <p:nvSpPr>
          <p:cNvPr id="201" name="Shape 20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