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ocs.docker.com/compose/compose-file/" TargetMode="External"/><Relationship Id="rId3" Type="http://schemas.openxmlformats.org/officeDocument/2006/relationships/hyperlink" Target="https://docs.docker.com/compose/reference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localhost:5000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set of containers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Compose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590" indent="-275590" defTabSz="362204">
              <a:spcBef>
                <a:spcPts val="2600"/>
              </a:spcBef>
              <a:defRPr sz="2232"/>
            </a:pPr>
            <a:r>
              <a:t>Docker Compose เป็นเครื่องมือที่ใช้สร้าง และ run docker container พร้อมๆ กันหลายๆ container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Compose เหมาะที่จะนำมาใช้ในการ develop, test, หรือแม้แต่การทำ Continuous Integration (CI) workflow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ขั้นตอนของการใช้ compose</a:t>
            </a:r>
          </a:p>
          <a:p>
            <a:pPr lvl="1" marL="787400" indent="-393700" defTabSz="362204">
              <a:spcBef>
                <a:spcPts val="2600"/>
              </a:spcBef>
              <a:buSzPct val="100000"/>
              <a:buAutoNum type="arabicPeriod" startAt="1"/>
              <a:defRPr sz="2232"/>
            </a:pPr>
            <a:r>
              <a:t>define environment ด้วย Dockerfile</a:t>
            </a:r>
          </a:p>
          <a:p>
            <a:pPr lvl="1" marL="787400" indent="-393700" defTabSz="362204">
              <a:spcBef>
                <a:spcPts val="2600"/>
              </a:spcBef>
              <a:buSzPct val="100000"/>
              <a:buAutoNum type="arabicPeriod" startAt="1"/>
              <a:defRPr sz="2232"/>
            </a:pPr>
            <a:r>
              <a:t>define services ของ app ด้วย docker-compose.yml</a:t>
            </a:r>
          </a:p>
          <a:p>
            <a:pPr lvl="1" marL="787400" indent="-393700" defTabSz="362204">
              <a:spcBef>
                <a:spcPts val="2600"/>
              </a:spcBef>
              <a:buSzPct val="100000"/>
              <a:buAutoNum type="arabicPeriod" startAt="1"/>
              <a:defRPr sz="2232"/>
            </a:pPr>
            <a:r>
              <a:t>สั่ง run ด้วย docker-compose up</a:t>
            </a:r>
          </a:p>
          <a:p>
            <a:pPr marL="275590" indent="-275590" defTabSz="362204">
              <a:spcBef>
                <a:spcPts val="2600"/>
              </a:spcBef>
              <a:defRPr sz="2232"/>
            </a:pPr>
            <a:r>
              <a:t>ดู docker compose file references ได้ที่ </a:t>
            </a:r>
            <a:br/>
            <a:r>
              <a:t>-  </a:t>
            </a:r>
            <a:r>
              <a:rPr u="sng">
                <a:hlinkClick r:id="rId2" invalidUrl="" action="" tgtFrame="" tooltip="" history="1" highlightClick="0" endSnd="0"/>
              </a:rPr>
              <a:t>https://docs.docker.com/compose/compose-file/</a:t>
            </a:r>
            <a:r>
              <a:t>  </a:t>
            </a:r>
            <a:br/>
            <a:r>
              <a:t>-  </a:t>
            </a:r>
            <a:r>
              <a:rPr u="sng">
                <a:hlinkClick r:id="rId3" invalidUrl="" action="" tgtFrame="" tooltip="" history="1" highlightClick="0" endSnd="0"/>
              </a:rPr>
              <a:t>https://docs.docker.com/compose/reference/</a:t>
            </a:r>
            <a:r>
              <a:t> 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Prepare Source Files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952500" y="2603500"/>
            <a:ext cx="11099800" cy="6779965"/>
          </a:xfrm>
          <a:prstGeom prst="rect">
            <a:avLst/>
          </a:prstGeom>
        </p:spPr>
        <p:txBody>
          <a:bodyPr/>
          <a:lstStyle/>
          <a:p>
            <a:pPr marL="412750" indent="-412750" defTabSz="379729">
              <a:spcBef>
                <a:spcPts val="2700"/>
              </a:spcBef>
              <a:buSzPct val="100000"/>
              <a:buAutoNum type="arabicPeriod" startAt="1"/>
              <a:defRPr sz="2340"/>
            </a:pPr>
            <a:r>
              <a:t>สร้าง folder สำหรับเก็บ code</a:t>
            </a:r>
            <a:br/>
            <a:br/>
            <a:r>
              <a:rPr sz="1819">
                <a:latin typeface="Menlo"/>
                <a:ea typeface="Menlo"/>
                <a:cs typeface="Menlo"/>
                <a:sym typeface="Menlo"/>
              </a:rPr>
              <a:t>$ mkdir composetest</a:t>
            </a:r>
            <a:br>
              <a:rPr sz="1819">
                <a:latin typeface="Menlo"/>
                <a:ea typeface="Menlo"/>
                <a:cs typeface="Menlo"/>
                <a:sym typeface="Menlo"/>
              </a:rPr>
            </a:br>
            <a:r>
              <a:rPr sz="1819">
                <a:latin typeface="Menlo"/>
                <a:ea typeface="Menlo"/>
                <a:cs typeface="Menlo"/>
                <a:sym typeface="Menlo"/>
              </a:rPr>
              <a:t>$ cd composetest</a:t>
            </a:r>
            <a:endParaRPr sz="1819">
              <a:latin typeface="Menlo"/>
              <a:ea typeface="Menlo"/>
              <a:cs typeface="Menlo"/>
              <a:sym typeface="Menlo"/>
            </a:endParaRPr>
          </a:p>
          <a:p>
            <a:pPr marL="412750" indent="-412750" defTabSz="379729">
              <a:spcBef>
                <a:spcPts val="2700"/>
              </a:spcBef>
              <a:buSzPct val="100000"/>
              <a:buAutoNum type="arabicPeriod" startAt="1"/>
              <a:defRPr sz="2340"/>
            </a:pPr>
            <a:r>
              <a:t>เปิด Visual Studio Code สร้างไฟล์ชื่อ app.py แล้วเพิ่ม code ของ Python ดังนี้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28" name="Shape 128"/>
          <p:cNvSpPr/>
          <p:nvPr/>
        </p:nvSpPr>
        <p:spPr>
          <a:xfrm>
            <a:off x="1382845" y="5063424"/>
            <a:ext cx="9603043" cy="34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from flask import Flask</a:t>
            </a: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from redis import Redis</a:t>
            </a: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app = Flask(__name__)</a:t>
            </a: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redis = Redis(host='redis', port=6379)</a:t>
            </a: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@app.route('/')</a:t>
            </a: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def hello():</a:t>
            </a: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  redis.incr('hits')</a:t>
            </a: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  return 'Hello World! I have been seen %s times.' % redis.get('hits')</a:t>
            </a: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if __name__ == "__main__":</a:t>
            </a:r>
          </a:p>
          <a:p>
            <a:pPr algn="l"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t>    app.run(host="0.0.0.0", debug=True)</a:t>
            </a:r>
          </a:p>
        </p:txBody>
      </p:sp>
      <p:sp>
        <p:nvSpPr>
          <p:cNvPr id="129" name="Shape 12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Image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2603500"/>
            <a:ext cx="11099800" cy="6414077"/>
          </a:xfrm>
          <a:prstGeom prst="rect">
            <a:avLst/>
          </a:prstGeom>
        </p:spPr>
        <p:txBody>
          <a:bodyPr/>
          <a:lstStyle/>
          <a:p>
            <a:pPr marL="450850" indent="-450850" defTabSz="414781">
              <a:spcBef>
                <a:spcPts val="2900"/>
              </a:spcBef>
              <a:buSzPct val="100000"/>
              <a:buAutoNum type="arabicPeriod" startAt="4"/>
              <a:defRPr sz="2556"/>
            </a:pPr>
            <a:r>
              <a:t>สร้าง file ใหม่ชื่อ requirements.txt แล้วเพิ่ม code ดังนี้</a:t>
            </a:r>
            <a:br/>
            <a:br/>
            <a:r>
              <a:t>flask</a:t>
            </a:r>
            <a:br/>
            <a:r>
              <a:t>redis</a:t>
            </a:r>
          </a:p>
          <a:p>
            <a:pPr marL="450850" indent="-450850" defTabSz="414781">
              <a:spcBef>
                <a:spcPts val="2900"/>
              </a:spcBef>
              <a:buSzPct val="100000"/>
              <a:buAutoNum type="arabicPeriod" startAt="4"/>
              <a:defRPr sz="2556"/>
            </a:pPr>
            <a:r>
              <a:t>สร้างไฟล์ใหม่ ชื่อ Dockerfile แล้วเพิ่ม script ดังนี้</a:t>
            </a:r>
            <a:br/>
            <a:br/>
            <a:br/>
            <a:br/>
            <a:br/>
            <a:br/>
          </a:p>
          <a:p>
            <a:pPr marL="450850" indent="-450850" defTabSz="414781">
              <a:spcBef>
                <a:spcPts val="2900"/>
              </a:spcBef>
              <a:buSzPct val="100000"/>
              <a:buAutoNum type="arabicPeriod" startAt="4"/>
              <a:defRPr sz="2556"/>
            </a:pPr>
            <a:r>
              <a:t>Build image</a:t>
            </a:r>
            <a:br/>
            <a:br/>
            <a:r>
              <a:rPr sz="1987">
                <a:latin typeface="Menlo"/>
                <a:ea typeface="Menlo"/>
                <a:cs typeface="Menlo"/>
                <a:sym typeface="Menlo"/>
              </a:rPr>
              <a:t>$ docker build -t web .</a:t>
            </a:r>
          </a:p>
        </p:txBody>
      </p:sp>
      <p:sp>
        <p:nvSpPr>
          <p:cNvPr id="133" name="Shape 133"/>
          <p:cNvSpPr/>
          <p:nvPr/>
        </p:nvSpPr>
        <p:spPr>
          <a:xfrm>
            <a:off x="1443040" y="5361966"/>
            <a:ext cx="5894711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1000"/>
              </a:spcBef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FROM python:2.7</a:t>
            </a:r>
          </a:p>
          <a:p>
            <a:pPr algn="l">
              <a:spcBef>
                <a:spcPts val="1000"/>
              </a:spcBef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ADD . /code</a:t>
            </a:r>
          </a:p>
          <a:p>
            <a:pPr algn="l">
              <a:spcBef>
                <a:spcPts val="1000"/>
              </a:spcBef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WORKDIR /code</a:t>
            </a:r>
          </a:p>
          <a:p>
            <a:pPr algn="l">
              <a:spcBef>
                <a:spcPts val="1000"/>
              </a:spcBef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RUN pip install -r requirements.txt</a:t>
            </a:r>
          </a:p>
          <a:p>
            <a:pPr algn="l">
              <a:spcBef>
                <a:spcPts val="1000"/>
              </a:spcBef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t>CMD python app.py</a:t>
            </a:r>
          </a:p>
        </p:txBody>
      </p:sp>
      <p:sp>
        <p:nvSpPr>
          <p:cNvPr id="134" name="Shape 134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Services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6"/>
            </a:pPr>
            <a:r>
              <a:t>เพิ่มไฟล์ docker-compose.yml แล้วเขียน script ดังนี้</a:t>
            </a:r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38" name="Shape 138"/>
          <p:cNvSpPr/>
          <p:nvPr/>
        </p:nvSpPr>
        <p:spPr>
          <a:xfrm>
            <a:off x="1701563" y="3609463"/>
            <a:ext cx="3010372" cy="503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version: '2'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services: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web: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build: .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ports: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- "5000:5000"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volumes: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- .:/code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depends_on: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 - redis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redis:</a:t>
            </a:r>
          </a:p>
          <a:p>
            <a:pPr algn="l">
              <a:spcBef>
                <a:spcPts val="60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 image: redis</a:t>
            </a:r>
          </a:p>
        </p:txBody>
      </p:sp>
      <p:sp>
        <p:nvSpPr>
          <p:cNvPr id="139" name="Shape 13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Services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7"/>
            </a:pPr>
            <a:r>
              <a:t>เปิด Terminal แล้วใช้ docker compose สั่ง build และ run ด้วยคำสั่ง</a:t>
            </a:r>
            <a:br/>
            <a:br/>
            <a:r>
              <a:rPr sz="2800">
                <a:latin typeface="Menlo"/>
                <a:ea typeface="Menlo"/>
                <a:cs typeface="Menlo"/>
                <a:sym typeface="Menlo"/>
              </a:rPr>
              <a:t>$ docker-compose up -d </a:t>
            </a:r>
            <a:br>
              <a:rPr sz="2800">
                <a:latin typeface="Menlo"/>
                <a:ea typeface="Menlo"/>
                <a:cs typeface="Menlo"/>
                <a:sym typeface="Menlo"/>
              </a:rPr>
            </a:br>
            <a:br/>
            <a:r>
              <a:t>note: -d หมายถึงให้ทำงานแบบ detached mode</a:t>
            </a:r>
          </a:p>
          <a:p>
            <a:pPr marL="635000" indent="-635000">
              <a:buSzPct val="100000"/>
              <a:buAutoNum type="arabicPeriod" startAt="7"/>
            </a:pPr>
            <a:r>
              <a:t>ใช้ curl เพื่อลอง request ไปที่ web server</a:t>
            </a:r>
            <a:br/>
            <a:br/>
            <a:r>
              <a:t>$ curl </a:t>
            </a:r>
            <a:r>
              <a:rPr u="sng">
                <a:hlinkClick r:id="rId2" invalidUrl="" action="" tgtFrame="" tooltip="" history="1" highlightClick="0" endSnd="0"/>
              </a:rPr>
              <a:t>http://localhost:5000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Other Commands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2254" indent="-262254" defTabSz="344677">
              <a:spcBef>
                <a:spcPts val="2100"/>
              </a:spcBef>
              <a:defRPr sz="2124"/>
            </a:pPr>
            <a:r>
              <a:t>เราสามารถดู process ของ container ที่ run ด้วย docker compose ได้ ดังนี้</a:t>
            </a:r>
            <a:br/>
            <a:br/>
            <a:r>
              <a:rPr sz="1651">
                <a:latin typeface="Menlo"/>
                <a:ea typeface="Menlo"/>
                <a:cs typeface="Menlo"/>
                <a:sym typeface="Menlo"/>
              </a:rPr>
              <a:t>$ docker-compose ps</a:t>
            </a:r>
          </a:p>
          <a:p>
            <a:pPr marL="262254" indent="-262254" defTabSz="344677">
              <a:spcBef>
                <a:spcPts val="2100"/>
              </a:spcBef>
              <a:defRPr sz="2124"/>
            </a:pPr>
            <a:r>
              <a:t>สั่งหยุดการทำงาน container ของ compose ด้วยคำสั่ง</a:t>
            </a:r>
            <a:br/>
            <a:br/>
            <a:r>
              <a:rPr sz="1651">
                <a:latin typeface="Menlo"/>
                <a:ea typeface="Menlo"/>
                <a:cs typeface="Menlo"/>
                <a:sym typeface="Menlo"/>
              </a:rPr>
              <a:t>$ docker-compose stop</a:t>
            </a:r>
          </a:p>
          <a:p>
            <a:pPr marL="262254" indent="-262254" defTabSz="344677">
              <a:spcBef>
                <a:spcPts val="2100"/>
              </a:spcBef>
              <a:defRPr sz="2124"/>
            </a:pPr>
            <a:r>
              <a:t>สั่งให้กลับมาทำงานใหม่ด้วยคำสั่ง</a:t>
            </a:r>
            <a:br/>
            <a:br/>
            <a:r>
              <a:rPr sz="1651">
                <a:latin typeface="Menlo"/>
                <a:ea typeface="Menlo"/>
                <a:cs typeface="Menlo"/>
                <a:sym typeface="Menlo"/>
              </a:rPr>
              <a:t>$ docker-compose start</a:t>
            </a:r>
            <a:endParaRPr sz="1651">
              <a:latin typeface="Menlo"/>
              <a:ea typeface="Menlo"/>
              <a:cs typeface="Menlo"/>
              <a:sym typeface="Menlo"/>
            </a:endParaRPr>
          </a:p>
          <a:p>
            <a:pPr marL="262254" indent="-262254" defTabSz="344677">
              <a:spcBef>
                <a:spcPts val="2100"/>
              </a:spcBef>
              <a:defRPr sz="2124"/>
            </a:pPr>
            <a:r>
              <a:t>เราสามารถ run container เดี่ยวๆ เข้าไปใน compose ได้ด้วยคำสั่ง run ตามด้วยชื่อ service (ที่เรากำหนดไว้ใน docker-compose.yml) เช่น</a:t>
            </a:r>
            <a:br/>
            <a:br/>
            <a:r>
              <a:rPr sz="1651">
                <a:latin typeface="Menlo"/>
                <a:ea typeface="Menlo"/>
                <a:cs typeface="Menlo"/>
                <a:sym typeface="Menlo"/>
              </a:rPr>
              <a:t>$ docker-compose run -d -p 5001:5000 web</a:t>
            </a:r>
          </a:p>
          <a:p>
            <a:pPr marL="262254" indent="-262254" defTabSz="344677">
              <a:spcBef>
                <a:spcPts val="2100"/>
              </a:spcBef>
              <a:defRPr sz="2124"/>
            </a:pPr>
            <a:r>
              <a:t>หยุดการทำงานของ compose และ container ทั้งหมด</a:t>
            </a:r>
            <a:br/>
            <a:br/>
            <a:r>
              <a:rPr sz="1651">
                <a:latin typeface="Menlo"/>
                <a:ea typeface="Menlo"/>
                <a:cs typeface="Menlo"/>
                <a:sym typeface="Menlo"/>
              </a:rPr>
              <a:t>$ docker-compose down</a:t>
            </a:r>
          </a:p>
        </p:txBody>
      </p:sp>
      <p:sp>
        <p:nvSpPr>
          <p:cNvPr id="147" name="Shape 14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3096"/>
            </a:pPr>
            <a:r>
              <a:t>การสั่ง docker-compose ทำงาน จะต้องมีไฟล์ docker-compose.yml อยู่ใน directory เดียวกันเสมอ</a:t>
            </a:r>
          </a:p>
          <a:p>
            <a:pPr marL="382270" indent="-382270" defTabSz="502412">
              <a:spcBef>
                <a:spcPts val="3600"/>
              </a:spcBef>
              <a:defRPr sz="3096"/>
            </a:pPr>
            <a:r>
              <a:t>ตอนที่ docker-compose สร้าง container มันจะสร้าง bridge network และ attach container เข้าไปใน network ด้วย </a:t>
            </a:r>
          </a:p>
          <a:p>
            <a:pPr marL="382270" indent="-382270" defTabSz="502412">
              <a:spcBef>
                <a:spcPts val="3600"/>
              </a:spcBef>
              <a:defRPr sz="3096"/>
            </a:pPr>
            <a:r>
              <a:t>เราสามารถสั่ง container ที่ทำงานจากคำสั่ง docker-compose up ได้จาก docker ปกติ เช่น ps หรือ rm</a:t>
            </a:r>
          </a:p>
          <a:p>
            <a:pPr marL="382270" indent="-382270" defTabSz="502412">
              <a:spcBef>
                <a:spcPts val="3600"/>
              </a:spcBef>
              <a:defRPr sz="3096"/>
            </a:pPr>
            <a:r>
              <a:t>การสั่ง down, docker-compose จะไล่ลบ container ทั้งหมดรวมทั้ง network ที่สร้างขึ้นมา รวมทั้ง container ที่เพิ่มเข้าไปเองทีหลังผ่าน compose ด้วย 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Example :- Wordpress &amp; MySQL</a:t>
            </a:r>
          </a:p>
        </p:txBody>
      </p:sp>
      <p:sp>
        <p:nvSpPr>
          <p:cNvPr id="154" name="Shape 154"/>
          <p:cNvSpPr/>
          <p:nvPr/>
        </p:nvSpPr>
        <p:spPr>
          <a:xfrm>
            <a:off x="1553849" y="2686050"/>
            <a:ext cx="4763097" cy="613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version: </a:t>
            </a:r>
            <a:r>
              <a:rPr>
                <a:solidFill>
                  <a:srgbClr val="DD1144"/>
                </a:solidFill>
              </a:rPr>
              <a:t>'2'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services: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db: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image: mysql:</a:t>
            </a:r>
            <a:r>
              <a:rPr>
                <a:solidFill>
                  <a:srgbClr val="008080"/>
                </a:solidFill>
              </a:rPr>
              <a:t>5.7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volumes:</a:t>
            </a:r>
          </a:p>
          <a:p>
            <a:pPr algn="l" defTabSz="457200">
              <a:defRPr sz="1600">
                <a:solidFill>
                  <a:srgbClr val="DD114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90073"/>
                </a:solidFill>
              </a:rPr>
              <a:t>      -</a:t>
            </a:r>
            <a:r>
              <a:rPr>
                <a:solidFill>
                  <a:srgbClr val="333333"/>
                </a:solidFill>
              </a:rPr>
              <a:t> </a:t>
            </a:r>
            <a:r>
              <a:t>"./.data/db:/var/lib/mysql"</a:t>
            </a:r>
            <a:endParaRPr>
              <a:solidFill>
                <a:srgbClr val="333333"/>
              </a:solidFill>
            </a:endParaRP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restart: always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environment: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MYSQL_ROOT_PASSWORD: wordpress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MYSQL_DATABASE: wordpress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MYSQL_USER: wordpress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MYSQL_PASSWORD: wordpress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wordpress: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depends_on:</a:t>
            </a:r>
          </a:p>
          <a:p>
            <a:pPr algn="l" defTabSz="457200">
              <a:defRPr sz="1600">
                <a:solidFill>
                  <a:srgbClr val="99007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-</a:t>
            </a:r>
            <a:r>
              <a:rPr>
                <a:solidFill>
                  <a:srgbClr val="333333"/>
                </a:solidFill>
              </a:rPr>
              <a:t> db</a:t>
            </a:r>
            <a:endParaRPr>
              <a:solidFill>
                <a:srgbClr val="333333"/>
              </a:solidFill>
            </a:endParaRP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image: wordpress:latest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links:</a:t>
            </a:r>
          </a:p>
          <a:p>
            <a:pPr algn="l" defTabSz="457200">
              <a:defRPr sz="1600">
                <a:solidFill>
                  <a:srgbClr val="99007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-</a:t>
            </a:r>
            <a:r>
              <a:rPr>
                <a:solidFill>
                  <a:srgbClr val="333333"/>
                </a:solidFill>
              </a:rPr>
              <a:t> db</a:t>
            </a:r>
            <a:endParaRPr>
              <a:solidFill>
                <a:srgbClr val="333333"/>
              </a:solidFill>
            </a:endParaRP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ports:</a:t>
            </a:r>
          </a:p>
          <a:p>
            <a:pPr algn="l" defTabSz="457200">
              <a:defRPr sz="1600">
                <a:solidFill>
                  <a:srgbClr val="DD114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990073"/>
                </a:solidFill>
              </a:rPr>
              <a:t>      -</a:t>
            </a:r>
            <a:r>
              <a:rPr>
                <a:solidFill>
                  <a:srgbClr val="333333"/>
                </a:solidFill>
              </a:rPr>
              <a:t> </a:t>
            </a:r>
            <a:r>
              <a:t>"8000:80"</a:t>
            </a:r>
            <a:endParaRPr>
              <a:solidFill>
                <a:srgbClr val="333333"/>
              </a:solidFill>
            </a:endParaRP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restart: always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environment: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WORDPRESS_DB_HOST: db:</a:t>
            </a:r>
            <a:r>
              <a:rPr>
                <a:solidFill>
                  <a:srgbClr val="008080"/>
                </a:solidFill>
              </a:rPr>
              <a:t>3306</a:t>
            </a:r>
          </a:p>
          <a:p>
            <a:pPr algn="l" defTabSz="457200"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WORDPRESS_DB_PASSWORD: wordpress</a:t>
            </a:r>
          </a:p>
        </p:txBody>
      </p:sp>
      <p:sp>
        <p:nvSpPr>
          <p:cNvPr id="155" name="Shape 155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