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399" cy="2262781"/>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262626"/>
              </a:buClr>
              <a:buSzPts val="1400"/>
              <a:buFont typeface="Century Gothic"/>
              <a:buNone/>
              <a:defRPr sz="5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0" name="Google Shape;40;p2"/>
          <p:cNvSpPr txBox="1">
            <a:spLocks noGrp="1"/>
          </p:cNvSpPr>
          <p:nvPr>
            <p:ph type="subTitle" idx="1"/>
          </p:nvPr>
        </p:nvSpPr>
        <p:spPr>
          <a:xfrm>
            <a:off x="2589213" y="4777379"/>
            <a:ext cx="8915399" cy="1126283"/>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ctr"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2pPr>
            <a:lvl3pPr marL="914400" marR="0" lvl="2" indent="0" algn="ctr"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6pPr>
            <a:lvl7pPr marL="2743200" marR="0" lvl="6"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7pPr>
            <a:lvl8pPr marL="3200400" marR="0" lvl="7"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8pPr>
            <a:lvl9pPr marL="3657600" marR="0" lvl="8"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1" name="Google Shape;41;p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 name="Google Shape;42;p2"/>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 name="Google Shape;43;p2"/>
          <p:cNvSpPr/>
          <p:nvPr/>
        </p:nvSpPr>
        <p:spPr>
          <a:xfrm>
            <a:off x="0" y="4323810"/>
            <a:ext cx="1744652" cy="778589"/>
          </a:xfrm>
          <a:custGeom>
            <a:avLst/>
            <a:gdLst/>
            <a:ahLst/>
            <a:cxnLst/>
            <a:rect l="l" t="t" r="r" b="b"/>
            <a:pathLst>
              <a:path w="120000" h="120000" extrusionOk="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399" cy="311704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6" name="Google Shape;106;p11"/>
          <p:cNvSpPr txBox="1">
            <a:spLocks noGrp="1"/>
          </p:cNvSpPr>
          <p:nvPr>
            <p:ph type="body" idx="1"/>
          </p:nvPr>
        </p:nvSpPr>
        <p:spPr>
          <a:xfrm>
            <a:off x="2589212" y="4354046"/>
            <a:ext cx="8915399" cy="1555864"/>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07" name="Google Shape;107;p11"/>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 name="Google Shape;108;p11"/>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9" name="Google Shape;109;p11"/>
          <p:cNvSpPr/>
          <p:nvPr/>
        </p:nvSpPr>
        <p:spPr>
          <a:xfrm rot="10800000" flipH="1">
            <a:off x="-4189" y="31781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3926" cy="2895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3" name="Google Shape;113;p12"/>
          <p:cNvSpPr txBox="1">
            <a:spLocks noGrp="1"/>
          </p:cNvSpPr>
          <p:nvPr>
            <p:ph type="body" idx="1"/>
          </p:nvPr>
        </p:nvSpPr>
        <p:spPr>
          <a:xfrm>
            <a:off x="3275012" y="3505200"/>
            <a:ext cx="753655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800"/>
              <a:buFont typeface="Noto Sans Symbols"/>
              <a:buNone/>
              <a:defRPr sz="1600" b="0" i="0" u="none" strike="noStrike" cap="none">
                <a:solidFill>
                  <a:srgbClr val="7F7F7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4" name="Google Shape;114;p12"/>
          <p:cNvSpPr txBox="1">
            <a:spLocks noGrp="1"/>
          </p:cNvSpPr>
          <p:nvPr>
            <p:ph type="body" idx="2"/>
          </p:nvPr>
        </p:nvSpPr>
        <p:spPr>
          <a:xfrm>
            <a:off x="2589212" y="4354046"/>
            <a:ext cx="8915399" cy="1555864"/>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5" name="Google Shape;115;p12"/>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Google Shape;116;p12"/>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Google Shape;117;p12"/>
          <p:cNvSpPr/>
          <p:nvPr/>
        </p:nvSpPr>
        <p:spPr>
          <a:xfrm rot="10800000" flipH="1">
            <a:off x="-4189" y="31781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
        <p:nvSpPr>
          <p:cNvPr id="119" name="Google Shape;119;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84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3" name="Google Shape;123;p13"/>
          <p:cNvSpPr txBox="1">
            <a:spLocks noGrp="1"/>
          </p:cNvSpPr>
          <p:nvPr>
            <p:ph type="body" idx="1"/>
          </p:nvPr>
        </p:nvSpPr>
        <p:spPr>
          <a:xfrm>
            <a:off x="2589213" y="5181600"/>
            <a:ext cx="8915400" cy="72962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4" name="Google Shape;124;p13"/>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 name="Google Shape;125;p1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6" name="Google Shape;126;p13"/>
          <p:cNvSpPr/>
          <p:nvPr/>
        </p:nvSpPr>
        <p:spPr>
          <a:xfrm rot="10800000" flipH="1">
            <a:off x="-4189" y="491172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3926" cy="2895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8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1" name="Google Shape;131;p14"/>
          <p:cNvSpPr txBox="1">
            <a:spLocks noGrp="1"/>
          </p:cNvSpPr>
          <p:nvPr>
            <p:ph type="body" idx="2"/>
          </p:nvPr>
        </p:nvSpPr>
        <p:spPr>
          <a:xfrm>
            <a:off x="2589213" y="5181600"/>
            <a:ext cx="8915400" cy="72962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2" name="Google Shape;132;p14"/>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3" name="Google Shape;133;p14"/>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4" name="Google Shape;134;p14"/>
          <p:cNvSpPr/>
          <p:nvPr/>
        </p:nvSpPr>
        <p:spPr>
          <a:xfrm rot="10800000" flipH="1">
            <a:off x="-4189" y="491172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
        <p:nvSpPr>
          <p:cNvPr id="136" name="Google Shape;136;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399" cy="288002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262626"/>
              </a:buClr>
              <a:buSzPts val="14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8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1" name="Google Shape;141;p15"/>
          <p:cNvSpPr txBox="1">
            <a:spLocks noGrp="1"/>
          </p:cNvSpPr>
          <p:nvPr>
            <p:ph type="body" idx="2"/>
          </p:nvPr>
        </p:nvSpPr>
        <p:spPr>
          <a:xfrm>
            <a:off x="2589213" y="5181600"/>
            <a:ext cx="8915400" cy="72962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2" name="Google Shape;142;p15"/>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3" name="Google Shape;143;p15"/>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4" name="Google Shape;144;p15"/>
          <p:cNvSpPr/>
          <p:nvPr/>
        </p:nvSpPr>
        <p:spPr>
          <a:xfrm rot="10800000" flipH="1">
            <a:off x="-4189" y="491172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9" name="Google Shape;149;p16"/>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0" name="Google Shape;150;p16"/>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1" name="Google Shape;151;p16"/>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55" name="Google Shape;155;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6" name="Google Shape;156;p17"/>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7" name="Google Shape;157;p17"/>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8" name="Google Shape;158;p17"/>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592925" y="624110"/>
            <a:ext cx="8911687" cy="128089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7" name="Google Shape;47;p3"/>
          <p:cNvSpPr txBox="1">
            <a:spLocks noGrp="1"/>
          </p:cNvSpPr>
          <p:nvPr>
            <p:ph type="body" idx="1"/>
          </p:nvPr>
        </p:nvSpPr>
        <p:spPr>
          <a:xfrm>
            <a:off x="2589212" y="2133600"/>
            <a:ext cx="8915400" cy="3777622"/>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8" name="Google Shape;48;p3"/>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9" name="Google Shape;49;p3"/>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0" name="Google Shape;50;p3"/>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2589212" y="2058750"/>
            <a:ext cx="8915399" cy="14688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262626"/>
              </a:buClr>
              <a:buSzPts val="1400"/>
              <a:buFont typeface="Century Gothic"/>
              <a:buNone/>
              <a:defRPr sz="4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4" name="Google Shape;54;p4"/>
          <p:cNvSpPr txBox="1">
            <a:spLocks noGrp="1"/>
          </p:cNvSpPr>
          <p:nvPr>
            <p:ph type="body" idx="1"/>
          </p:nvPr>
        </p:nvSpPr>
        <p:spPr>
          <a:xfrm>
            <a:off x="2589212" y="3530129"/>
            <a:ext cx="8915399"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800"/>
              <a:buFont typeface="Noto Sans Symbols"/>
              <a:buNone/>
              <a:defRPr sz="20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55" name="Google Shape;55;p4"/>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4"/>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7" name="Google Shape;57;p4"/>
          <p:cNvSpPr/>
          <p:nvPr/>
        </p:nvSpPr>
        <p:spPr>
          <a:xfrm rot="10800000" flipH="1">
            <a:off x="-4189" y="31781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1" name="Google Shape;61;p5"/>
          <p:cNvSpPr txBox="1">
            <a:spLocks noGrp="1"/>
          </p:cNvSpPr>
          <p:nvPr>
            <p:ph type="body" idx="1"/>
          </p:nvPr>
        </p:nvSpPr>
        <p:spPr>
          <a:xfrm>
            <a:off x="2589212" y="2133600"/>
            <a:ext cx="4313864" cy="3777622"/>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2" name="Google Shape;62;p5"/>
          <p:cNvSpPr txBox="1">
            <a:spLocks noGrp="1"/>
          </p:cNvSpPr>
          <p:nvPr>
            <p:ph type="body" idx="2"/>
          </p:nvPr>
        </p:nvSpPr>
        <p:spPr>
          <a:xfrm>
            <a:off x="7190747" y="2126222"/>
            <a:ext cx="4313864" cy="3777622"/>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3" name="Google Shape;63;p5"/>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4" name="Google Shape;64;p5"/>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5" name="Google Shape;65;p5"/>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9" name="Google Shape;69;p6"/>
          <p:cNvSpPr txBox="1">
            <a:spLocks noGrp="1"/>
          </p:cNvSpPr>
          <p:nvPr>
            <p:ph type="body" idx="1"/>
          </p:nvPr>
        </p:nvSpPr>
        <p:spPr>
          <a:xfrm>
            <a:off x="2939373" y="1972703"/>
            <a:ext cx="3992732"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800"/>
              <a:buFont typeface="Noto Sans Symbols"/>
              <a:buNone/>
              <a:defRPr sz="2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0" name="Google Shape;70;p6"/>
          <p:cNvSpPr txBox="1">
            <a:spLocks noGrp="1"/>
          </p:cNvSpPr>
          <p:nvPr>
            <p:ph type="body" idx="2"/>
          </p:nvPr>
        </p:nvSpPr>
        <p:spPr>
          <a:xfrm>
            <a:off x="2589212" y="2548966"/>
            <a:ext cx="4342893" cy="3354060"/>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1" name="Google Shape;71;p6"/>
          <p:cNvSpPr txBox="1">
            <a:spLocks noGrp="1"/>
          </p:cNvSpPr>
          <p:nvPr>
            <p:ph type="body" idx="3"/>
          </p:nvPr>
        </p:nvSpPr>
        <p:spPr>
          <a:xfrm>
            <a:off x="7506629" y="1969475"/>
            <a:ext cx="3999001"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800"/>
              <a:buFont typeface="Noto Sans Symbols"/>
              <a:buNone/>
              <a:defRPr sz="2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2" name="Google Shape;72;p6"/>
          <p:cNvSpPr txBox="1">
            <a:spLocks noGrp="1"/>
          </p:cNvSpPr>
          <p:nvPr>
            <p:ph type="body" idx="4"/>
          </p:nvPr>
        </p:nvSpPr>
        <p:spPr>
          <a:xfrm>
            <a:off x="7166957" y="2545738"/>
            <a:ext cx="4338674" cy="3354060"/>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3" name="Google Shape;73;p6"/>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4" name="Google Shape;74;p6"/>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5" name="Google Shape;75;p6"/>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9" name="Google Shape;79;p7"/>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0" name="Google Shape;80;p7"/>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7"/>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Google Shape;85;p8"/>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6" name="Google Shape;86;p8"/>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199" cy="976312"/>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262626"/>
              </a:buClr>
              <a:buSzPts val="1400"/>
              <a:buFont typeface="Century Gothic"/>
              <a:buNone/>
              <a:defRPr sz="2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0" name="Google Shape;90;p9"/>
          <p:cNvSpPr txBox="1">
            <a:spLocks noGrp="1"/>
          </p:cNvSpPr>
          <p:nvPr>
            <p:ph type="body" idx="1"/>
          </p:nvPr>
        </p:nvSpPr>
        <p:spPr>
          <a:xfrm>
            <a:off x="6323012" y="446088"/>
            <a:ext cx="5181600" cy="5414963"/>
          </a:xfrm>
          <a:prstGeom prst="rect">
            <a:avLst/>
          </a:prstGeom>
          <a:noFill/>
          <a:ln>
            <a:noFill/>
          </a:ln>
        </p:spPr>
        <p:txBody>
          <a:bodyPr spcFirstLastPara="1" wrap="square" lIns="91425" tIns="91425" rIns="91425" bIns="91425" anchor="ctr"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91" name="Google Shape;91;p9"/>
          <p:cNvSpPr txBox="1">
            <a:spLocks noGrp="1"/>
          </p:cNvSpPr>
          <p:nvPr>
            <p:ph type="body" idx="2"/>
          </p:nvPr>
        </p:nvSpPr>
        <p:spPr>
          <a:xfrm>
            <a:off x="2589212" y="1598613"/>
            <a:ext cx="3505199" cy="4262436"/>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80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92" name="Google Shape;92;p9"/>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3" name="Google Shape;93;p9"/>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4" name="Google Shape;94;p9"/>
          <p:cNvSpPr/>
          <p:nvPr/>
        </p:nvSpPr>
        <p:spPr>
          <a:xfrm rot="10800000" flipH="1">
            <a:off x="-4189" y="71437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262626"/>
              </a:buClr>
              <a:buSzPts val="1400"/>
              <a:buFont typeface="Century Gothic"/>
              <a:buNone/>
              <a:defRPr sz="2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8" name="Google Shape;98;p10"/>
          <p:cNvSpPr>
            <a:spLocks noGrp="1"/>
          </p:cNvSpPr>
          <p:nvPr>
            <p:ph type="pic" idx="2"/>
          </p:nvPr>
        </p:nvSpPr>
        <p:spPr>
          <a:xfrm>
            <a:off x="2589212" y="634965"/>
            <a:ext cx="8915400" cy="3854970"/>
          </a:xfrm>
          <a:prstGeom prst="rect">
            <a:avLst/>
          </a:prstGeom>
          <a:noFill/>
          <a:ln>
            <a:noFill/>
          </a:ln>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99" name="Google Shape;99;p10"/>
          <p:cNvSpPr txBox="1">
            <a:spLocks noGrp="1"/>
          </p:cNvSpPr>
          <p:nvPr>
            <p:ph type="body" idx="1"/>
          </p:nvPr>
        </p:nvSpPr>
        <p:spPr>
          <a:xfrm>
            <a:off x="2589213" y="5367338"/>
            <a:ext cx="8915400" cy="49371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800"/>
              <a:buFont typeface="Noto Sans Symbols"/>
              <a:buNone/>
              <a:defRPr sz="12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0" name="Google Shape;100;p10"/>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1" name="Google Shape;101;p10"/>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2" name="Google Shape;102;p10"/>
          <p:cNvSpPr/>
          <p:nvPr/>
        </p:nvSpPr>
        <p:spPr>
          <a:xfrm rot="10800000" flipH="1">
            <a:off x="-4189" y="4911725"/>
            <a:ext cx="1588527" cy="507297"/>
          </a:xfrm>
          <a:custGeom>
            <a:avLst/>
            <a:gdLst/>
            <a:ahLst/>
            <a:cxnLst/>
            <a:rect l="l" t="t" r="r" b="b"/>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2" y="-786"/>
            <a:ext cx="2356674" cy="6854039"/>
            <a:chOff x="6627813" y="194833"/>
            <a:chExt cx="1952625" cy="5678918"/>
          </a:xfrm>
        </p:grpSpPr>
        <p:sp>
          <p:nvSpPr>
            <p:cNvPr id="20" name="Google Shape;20;p1"/>
            <p:cNvSpPr/>
            <p:nvPr/>
          </p:nvSpPr>
          <p:spPr>
            <a:xfrm>
              <a:off x="6627813" y="194833"/>
              <a:ext cx="409575" cy="3646488"/>
            </a:xfrm>
            <a:custGeom>
              <a:avLst/>
              <a:gdLst/>
              <a:ahLst/>
              <a:cxnLst/>
              <a:rect l="l" t="t" r="r" b="b"/>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62626"/>
              </a:buClr>
              <a:buSzPts val="14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91425" rIns="91425" bIns="91425"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262626"/>
              </a:buClr>
              <a:buFont typeface="Century Gothic"/>
              <a:buNone/>
            </a:pPr>
            <a:r>
              <a:rPr lang="es-CO" sz="4860" b="0" i="0" u="none" strike="noStrike" cap="none" dirty="0">
                <a:solidFill>
                  <a:srgbClr val="262626"/>
                </a:solidFill>
                <a:latin typeface="Century Gothic"/>
                <a:ea typeface="Century Gothic"/>
                <a:cs typeface="Century Gothic"/>
                <a:sym typeface="Century Gothic"/>
              </a:rPr>
              <a:t>PROYECTO BASES DE DATOS</a:t>
            </a:r>
            <a:br>
              <a:rPr lang="es-CO" sz="4860" b="0" i="0" u="none" strike="noStrike" cap="none" dirty="0">
                <a:solidFill>
                  <a:srgbClr val="262626"/>
                </a:solidFill>
                <a:latin typeface="Century Gothic"/>
                <a:ea typeface="Century Gothic"/>
                <a:cs typeface="Century Gothic"/>
                <a:sym typeface="Century Gothic"/>
              </a:rPr>
            </a:br>
            <a:r>
              <a:rPr lang="es-CO" sz="4860" b="0" i="0" u="none" strike="noStrike" cap="none" dirty="0">
                <a:solidFill>
                  <a:srgbClr val="262626"/>
                </a:solidFill>
                <a:latin typeface="Century Gothic"/>
                <a:ea typeface="Century Gothic"/>
                <a:cs typeface="Century Gothic"/>
                <a:sym typeface="Century Gothic"/>
              </a:rPr>
              <a:t>DROGUERIA</a:t>
            </a:r>
            <a:endParaRPr sz="4860" b="0" i="0" u="none" strike="noStrike" cap="none" dirty="0">
              <a:solidFill>
                <a:srgbClr val="262626"/>
              </a:solidFill>
              <a:latin typeface="Century Gothic"/>
              <a:ea typeface="Century Gothic"/>
              <a:cs typeface="Century Gothic"/>
              <a:sym typeface="Century Gothic"/>
            </a:endParaRPr>
          </a:p>
        </p:txBody>
      </p:sp>
      <p:pic>
        <p:nvPicPr>
          <p:cNvPr id="166" name="Google Shape;166;p18" descr="Resultado de imagen para unal logo"/>
          <p:cNvPicPr preferRelativeResize="0"/>
          <p:nvPr/>
        </p:nvPicPr>
        <p:blipFill rotWithShape="1">
          <a:blip r:embed="rId3">
            <a:alphaModFix/>
          </a:blip>
          <a:srcRect/>
          <a:stretch/>
        </p:blipFill>
        <p:spPr>
          <a:xfrm>
            <a:off x="6844145" y="437322"/>
            <a:ext cx="4367194" cy="2209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3600" b="0" i="0" u="none" strike="noStrike" cap="none">
                <a:solidFill>
                  <a:srgbClr val="262626"/>
                </a:solidFill>
                <a:latin typeface="Century Gothic"/>
                <a:ea typeface="Century Gothic"/>
                <a:cs typeface="Century Gothic"/>
                <a:sym typeface="Century Gothic"/>
              </a:rPr>
              <a:t>Consultas</a:t>
            </a:r>
            <a:endParaRPr sz="3600" b="0" i="0" u="none" strike="noStrike" cap="none">
              <a:solidFill>
                <a:srgbClr val="262626"/>
              </a:solidFill>
              <a:latin typeface="Century Gothic"/>
              <a:ea typeface="Century Gothic"/>
              <a:cs typeface="Century Gothic"/>
              <a:sym typeface="Century Gothic"/>
            </a:endParaRPr>
          </a:p>
        </p:txBody>
      </p:sp>
      <p:pic>
        <p:nvPicPr>
          <p:cNvPr id="228" name="Google Shape;228;p27"/>
          <p:cNvPicPr preferRelativeResize="0"/>
          <p:nvPr/>
        </p:nvPicPr>
        <p:blipFill rotWithShape="1">
          <a:blip r:embed="rId3">
            <a:alphaModFix/>
          </a:blip>
          <a:srcRect l="16287" t="16971" r="17167" b="29483"/>
          <a:stretch/>
        </p:blipFill>
        <p:spPr>
          <a:xfrm>
            <a:off x="1775791" y="1706219"/>
            <a:ext cx="9422786" cy="4262752"/>
          </a:xfrm>
          <a:prstGeom prst="rect">
            <a:avLst/>
          </a:prstGeom>
          <a:noFill/>
          <a:ln>
            <a:noFill/>
          </a:ln>
        </p:spPr>
      </p:pic>
      <p:pic>
        <p:nvPicPr>
          <p:cNvPr id="229" name="Google Shape;229;p27" descr="Resultado de imagen para unal logo"/>
          <p:cNvPicPr preferRelativeResize="0"/>
          <p:nvPr/>
        </p:nvPicPr>
        <p:blipFill rotWithShape="1">
          <a:blip r:embed="rId4">
            <a:alphaModFix/>
          </a:blip>
          <a:srcRect/>
          <a:stretch/>
        </p:blipFill>
        <p:spPr>
          <a:xfrm>
            <a:off x="9099763" y="156359"/>
            <a:ext cx="2564547" cy="12976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1774615" y="610043"/>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3600" b="0" i="0" u="none" strike="noStrike" cap="none">
                <a:solidFill>
                  <a:srgbClr val="262626"/>
                </a:solidFill>
                <a:latin typeface="Century Gothic"/>
                <a:ea typeface="Century Gothic"/>
                <a:cs typeface="Century Gothic"/>
                <a:sym typeface="Century Gothic"/>
              </a:rPr>
              <a:t>Procedimientos almacenados</a:t>
            </a:r>
            <a:endParaRPr sz="3600" b="0" i="0" u="none" strike="noStrike" cap="none">
              <a:solidFill>
                <a:srgbClr val="262626"/>
              </a:solidFill>
              <a:latin typeface="Century Gothic"/>
              <a:ea typeface="Century Gothic"/>
              <a:cs typeface="Century Gothic"/>
              <a:sym typeface="Century Gothic"/>
            </a:endParaRPr>
          </a:p>
        </p:txBody>
      </p:sp>
      <p:pic>
        <p:nvPicPr>
          <p:cNvPr id="235" name="Google Shape;235;p28"/>
          <p:cNvPicPr preferRelativeResize="0"/>
          <p:nvPr/>
        </p:nvPicPr>
        <p:blipFill rotWithShape="1">
          <a:blip r:embed="rId3">
            <a:alphaModFix/>
          </a:blip>
          <a:srcRect l="16184" t="16530" r="17509" b="26223"/>
          <a:stretch/>
        </p:blipFill>
        <p:spPr>
          <a:xfrm>
            <a:off x="1895061" y="1692697"/>
            <a:ext cx="9289775" cy="4509322"/>
          </a:xfrm>
          <a:prstGeom prst="rect">
            <a:avLst/>
          </a:prstGeom>
          <a:noFill/>
          <a:ln>
            <a:noFill/>
          </a:ln>
        </p:spPr>
      </p:pic>
      <p:pic>
        <p:nvPicPr>
          <p:cNvPr id="236" name="Google Shape;236;p28" descr="Resultado de imagen para unal logo"/>
          <p:cNvPicPr preferRelativeResize="0"/>
          <p:nvPr/>
        </p:nvPicPr>
        <p:blipFill rotWithShape="1">
          <a:blip r:embed="rId4">
            <a:alphaModFix/>
          </a:blip>
          <a:srcRect/>
          <a:stretch/>
        </p:blipFill>
        <p:spPr>
          <a:xfrm>
            <a:off x="9099763" y="156359"/>
            <a:ext cx="2564547" cy="12976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3600" b="0" i="0" u="none" strike="noStrike" cap="none">
                <a:solidFill>
                  <a:srgbClr val="262626"/>
                </a:solidFill>
                <a:latin typeface="Century Gothic"/>
                <a:ea typeface="Century Gothic"/>
                <a:cs typeface="Century Gothic"/>
                <a:sym typeface="Century Gothic"/>
              </a:rPr>
              <a:t>Triggers</a:t>
            </a:r>
            <a:endParaRPr sz="3600" b="0" i="0" u="none" strike="noStrike" cap="none">
              <a:solidFill>
                <a:srgbClr val="262626"/>
              </a:solidFill>
              <a:latin typeface="Century Gothic"/>
              <a:ea typeface="Century Gothic"/>
              <a:cs typeface="Century Gothic"/>
              <a:sym typeface="Century Gothic"/>
            </a:endParaRPr>
          </a:p>
        </p:txBody>
      </p:sp>
      <p:pic>
        <p:nvPicPr>
          <p:cNvPr id="242" name="Google Shape;242;p29"/>
          <p:cNvPicPr preferRelativeResize="0"/>
          <p:nvPr/>
        </p:nvPicPr>
        <p:blipFill rotWithShape="1">
          <a:blip r:embed="rId3">
            <a:alphaModFix/>
          </a:blip>
          <a:srcRect l="16082" t="16586" r="17383" b="26585"/>
          <a:stretch/>
        </p:blipFill>
        <p:spPr>
          <a:xfrm>
            <a:off x="1945092" y="1713607"/>
            <a:ext cx="9401827" cy="4514914"/>
          </a:xfrm>
          <a:prstGeom prst="rect">
            <a:avLst/>
          </a:prstGeom>
          <a:noFill/>
          <a:ln>
            <a:noFill/>
          </a:ln>
        </p:spPr>
      </p:pic>
      <p:pic>
        <p:nvPicPr>
          <p:cNvPr id="243" name="Google Shape;243;p29" descr="Resultado de imagen para unal logo"/>
          <p:cNvPicPr preferRelativeResize="0"/>
          <p:nvPr/>
        </p:nvPicPr>
        <p:blipFill rotWithShape="1">
          <a:blip r:embed="rId4">
            <a:alphaModFix/>
          </a:blip>
          <a:srcRect/>
          <a:stretch/>
        </p:blipFill>
        <p:spPr>
          <a:xfrm>
            <a:off x="9099763" y="156359"/>
            <a:ext cx="2564547" cy="12976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3600" b="0" i="0" u="none" strike="noStrike" cap="none">
                <a:solidFill>
                  <a:srgbClr val="262626"/>
                </a:solidFill>
                <a:latin typeface="Century Gothic"/>
                <a:ea typeface="Century Gothic"/>
                <a:cs typeface="Century Gothic"/>
                <a:sym typeface="Century Gothic"/>
              </a:rPr>
              <a:t>Problema</a:t>
            </a:r>
            <a:endParaRPr sz="3600" b="0" i="0" u="none" strike="noStrike" cap="none">
              <a:solidFill>
                <a:srgbClr val="262626"/>
              </a:solidFill>
              <a:latin typeface="Century Gothic"/>
              <a:ea typeface="Century Gothic"/>
              <a:cs typeface="Century Gothic"/>
              <a:sym typeface="Century Gothic"/>
            </a:endParaRPr>
          </a:p>
        </p:txBody>
      </p:sp>
      <p:sp>
        <p:nvSpPr>
          <p:cNvPr id="172" name="Google Shape;172;p1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200"/>
              <a:buFont typeface="Noto Sans Symbols"/>
              <a:buChar char="•"/>
            </a:pPr>
            <a:r>
              <a:rPr lang="es-CO" sz="2200" b="0" i="0" u="none" strike="noStrike" cap="none">
                <a:solidFill>
                  <a:srgbClr val="3F3F3F"/>
                </a:solidFill>
                <a:latin typeface="Century Gothic"/>
                <a:ea typeface="Century Gothic"/>
                <a:cs typeface="Century Gothic"/>
                <a:sym typeface="Century Gothic"/>
              </a:rPr>
              <a:t>La “Droguería surcafam MD” es una droguería de barrio que ofrece lo mismo que muchas como esta (la venta de medicamentos). Pero al ser una droguería pequeña su método de almacenamiento de información continua siendo mediante archivos físicos poco eficientes. Es por esta razón que desean una manera de almacenar sus datos y que estos sean fáciles de manipular para el uso diario de la droguería.</a:t>
            </a:r>
            <a:endParaRPr sz="2200" b="0" i="0" u="none" strike="noStrike" cap="none">
              <a:solidFill>
                <a:srgbClr val="3F3F3F"/>
              </a:solidFill>
              <a:latin typeface="Century Gothic"/>
              <a:ea typeface="Century Gothic"/>
              <a:cs typeface="Century Gothic"/>
              <a:sym typeface="Century Gothic"/>
            </a:endParaRPr>
          </a:p>
        </p:txBody>
      </p:sp>
      <p:pic>
        <p:nvPicPr>
          <p:cNvPr id="173" name="Google Shape;173;p19" descr="Resultado de imagen para unal logo"/>
          <p:cNvPicPr preferRelativeResize="0"/>
          <p:nvPr/>
        </p:nvPicPr>
        <p:blipFill rotWithShape="1">
          <a:blip r:embed="rId3">
            <a:alphaModFix/>
          </a:blip>
          <a:srcRect/>
          <a:stretch/>
        </p:blipFill>
        <p:spPr>
          <a:xfrm>
            <a:off x="9113830" y="395510"/>
            <a:ext cx="2574587" cy="13027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3600" b="0" i="0" u="none" strike="noStrike" cap="none">
                <a:solidFill>
                  <a:srgbClr val="262626"/>
                </a:solidFill>
                <a:latin typeface="Century Gothic"/>
                <a:ea typeface="Century Gothic"/>
                <a:cs typeface="Century Gothic"/>
                <a:sym typeface="Century Gothic"/>
              </a:rPr>
              <a:t>Solución</a:t>
            </a:r>
            <a:endParaRPr sz="3600" b="0" i="0" u="none" strike="noStrike" cap="none">
              <a:solidFill>
                <a:srgbClr val="262626"/>
              </a:solidFill>
              <a:latin typeface="Century Gothic"/>
              <a:ea typeface="Century Gothic"/>
              <a:cs typeface="Century Gothic"/>
              <a:sym typeface="Century Gothic"/>
            </a:endParaRPr>
          </a:p>
        </p:txBody>
      </p:sp>
      <p:sp>
        <p:nvSpPr>
          <p:cNvPr id="179" name="Google Shape;179;p2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400"/>
              <a:buFont typeface="Noto Sans Symbols"/>
              <a:buChar char="•"/>
            </a:pPr>
            <a:r>
              <a:rPr lang="es-CO" sz="2400" b="0" i="0" u="none" strike="noStrike" cap="none">
                <a:solidFill>
                  <a:srgbClr val="3F3F3F"/>
                </a:solidFill>
                <a:latin typeface="Century Gothic"/>
                <a:ea typeface="Century Gothic"/>
                <a:cs typeface="Century Gothic"/>
                <a:sym typeface="Century Gothic"/>
              </a:rPr>
              <a:t>Mediante el uso del programa MySQL y gracias a nuestros conocimientos adquiridos en el curso Bases de datos, planteamos crear nuestro proyecto de acuerdo a la problemática de la droguería, dando como solución la creación de una base de datos que contenga toda la información necesaria para dicha droguería.</a:t>
            </a:r>
            <a:endParaRPr sz="2400" b="0" i="0" u="none" strike="noStrike" cap="none">
              <a:solidFill>
                <a:srgbClr val="3F3F3F"/>
              </a:solidFill>
              <a:latin typeface="Century Gothic"/>
              <a:ea typeface="Century Gothic"/>
              <a:cs typeface="Century Gothic"/>
              <a:sym typeface="Century Gothic"/>
            </a:endParaRPr>
          </a:p>
        </p:txBody>
      </p:sp>
      <p:pic>
        <p:nvPicPr>
          <p:cNvPr id="180" name="Google Shape;180;p20" descr="Resultado de imagen para unal logo"/>
          <p:cNvPicPr preferRelativeResize="0"/>
          <p:nvPr/>
        </p:nvPicPr>
        <p:blipFill rotWithShape="1">
          <a:blip r:embed="rId3">
            <a:alphaModFix/>
          </a:blip>
          <a:srcRect/>
          <a:stretch/>
        </p:blipFill>
        <p:spPr>
          <a:xfrm>
            <a:off x="9113830" y="395510"/>
            <a:ext cx="2574587" cy="13027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4000" b="0" i="0" u="none" strike="noStrike" cap="none">
                <a:solidFill>
                  <a:srgbClr val="262626"/>
                </a:solidFill>
                <a:latin typeface="Century Gothic"/>
                <a:ea typeface="Century Gothic"/>
                <a:cs typeface="Century Gothic"/>
                <a:sym typeface="Century Gothic"/>
              </a:rPr>
              <a:t>Objetivo</a:t>
            </a:r>
            <a:r>
              <a:rPr lang="es-CO" sz="3600" b="0" i="0" u="none" strike="noStrike" cap="none">
                <a:solidFill>
                  <a:srgbClr val="262626"/>
                </a:solidFill>
                <a:latin typeface="Century Gothic"/>
                <a:ea typeface="Century Gothic"/>
                <a:cs typeface="Century Gothic"/>
                <a:sym typeface="Century Gothic"/>
              </a:rPr>
              <a:t> </a:t>
            </a:r>
            <a:endParaRPr sz="3600" b="0" i="0" u="none" strike="noStrike" cap="none">
              <a:solidFill>
                <a:srgbClr val="262626"/>
              </a:solidFill>
              <a:latin typeface="Century Gothic"/>
              <a:ea typeface="Century Gothic"/>
              <a:cs typeface="Century Gothic"/>
              <a:sym typeface="Century Gothic"/>
            </a:endParaRPr>
          </a:p>
        </p:txBody>
      </p:sp>
      <p:sp>
        <p:nvSpPr>
          <p:cNvPr id="186" name="Google Shape;186;p21"/>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400"/>
              <a:buFont typeface="Noto Sans Symbols"/>
              <a:buChar char="•"/>
            </a:pPr>
            <a:r>
              <a:rPr lang="es-CO" sz="2400" b="0" i="0" u="none" strike="noStrike" cap="none">
                <a:solidFill>
                  <a:srgbClr val="3F3F3F"/>
                </a:solidFill>
                <a:latin typeface="Century Gothic"/>
                <a:ea typeface="Century Gothic"/>
                <a:cs typeface="Century Gothic"/>
                <a:sym typeface="Century Gothic"/>
              </a:rPr>
              <a:t>El objetivo de nuestro proyecto es que mediante la base de datos, la droguería pueda organizar los datos de sus medicamentos , sus empleados y proveedores. Con una buena gestión de ellos y que los servicios que ofrece puedan ser reservados por un cliente, todo esto sin ser una gran empresa pero con el potencial de una. </a:t>
            </a:r>
            <a:endParaRPr/>
          </a:p>
        </p:txBody>
      </p:sp>
      <p:pic>
        <p:nvPicPr>
          <p:cNvPr id="187" name="Google Shape;187;p21" descr="Resultado de imagen para unal logo"/>
          <p:cNvPicPr preferRelativeResize="0"/>
          <p:nvPr/>
        </p:nvPicPr>
        <p:blipFill rotWithShape="1">
          <a:blip r:embed="rId3">
            <a:alphaModFix/>
          </a:blip>
          <a:srcRect/>
          <a:stretch/>
        </p:blipFill>
        <p:spPr>
          <a:xfrm>
            <a:off x="9113830" y="395510"/>
            <a:ext cx="2574587" cy="13027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4000" b="0" i="0" u="none" strike="noStrike" cap="none">
                <a:solidFill>
                  <a:srgbClr val="262626"/>
                </a:solidFill>
                <a:latin typeface="Century Gothic"/>
                <a:ea typeface="Century Gothic"/>
                <a:cs typeface="Century Gothic"/>
                <a:sym typeface="Century Gothic"/>
              </a:rPr>
              <a:t>Funciones </a:t>
            </a:r>
            <a:endParaRPr sz="4000" b="0" i="0" u="none" strike="noStrike" cap="none">
              <a:solidFill>
                <a:srgbClr val="262626"/>
              </a:solidFill>
              <a:latin typeface="Century Gothic"/>
              <a:ea typeface="Century Gothic"/>
              <a:cs typeface="Century Gothic"/>
              <a:sym typeface="Century Gothic"/>
            </a:endParaRPr>
          </a:p>
        </p:txBody>
      </p:sp>
      <p:sp>
        <p:nvSpPr>
          <p:cNvPr id="193" name="Google Shape;193;p2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300"/>
              <a:buFont typeface="Noto Sans Symbols"/>
              <a:buChar char="•"/>
            </a:pPr>
            <a:r>
              <a:rPr lang="es-CO" sz="2300" b="0" i="0" u="none" strike="noStrike" cap="none">
                <a:solidFill>
                  <a:srgbClr val="3F3F3F"/>
                </a:solidFill>
                <a:latin typeface="Century Gothic"/>
                <a:ea typeface="Century Gothic"/>
                <a:cs typeface="Century Gothic"/>
                <a:sym typeface="Century Gothic"/>
              </a:rPr>
              <a:t>Administrar los datos de todos los medicamentos, usuarios, empleados y hasta proveedores.</a:t>
            </a:r>
            <a:endParaRPr/>
          </a:p>
          <a:p>
            <a:pPr marL="342900" marR="0" lvl="0" indent="-342900" algn="l" rtl="0">
              <a:spcBef>
                <a:spcPts val="1000"/>
              </a:spcBef>
              <a:spcAft>
                <a:spcPts val="0"/>
              </a:spcAft>
              <a:buClr>
                <a:schemeClr val="accent1"/>
              </a:buClr>
              <a:buSzPts val="2300"/>
              <a:buFont typeface="Noto Sans Symbols"/>
              <a:buChar char="•"/>
            </a:pPr>
            <a:r>
              <a:rPr lang="es-CO" sz="2300" b="0" i="0" u="none" strike="noStrike" cap="none">
                <a:solidFill>
                  <a:srgbClr val="3F3F3F"/>
                </a:solidFill>
                <a:latin typeface="Century Gothic"/>
                <a:ea typeface="Century Gothic"/>
                <a:cs typeface="Century Gothic"/>
                <a:sym typeface="Century Gothic"/>
              </a:rPr>
              <a:t>Ver, agregar o eliminar medicamentos, productos, registros de los empleados y clientes.</a:t>
            </a:r>
            <a:endParaRPr/>
          </a:p>
          <a:p>
            <a:pPr marL="342900" marR="0" lvl="0" indent="-342900" algn="l" rtl="0">
              <a:spcBef>
                <a:spcPts val="1000"/>
              </a:spcBef>
              <a:spcAft>
                <a:spcPts val="0"/>
              </a:spcAft>
              <a:buClr>
                <a:schemeClr val="accent1"/>
              </a:buClr>
              <a:buSzPts val="2300"/>
              <a:buFont typeface="Noto Sans Symbols"/>
              <a:buChar char="•"/>
            </a:pPr>
            <a:r>
              <a:rPr lang="es-CO" sz="2300" b="0" i="0" u="none" strike="noStrike" cap="none">
                <a:solidFill>
                  <a:srgbClr val="3F3F3F"/>
                </a:solidFill>
                <a:latin typeface="Century Gothic"/>
                <a:ea typeface="Century Gothic"/>
                <a:cs typeface="Century Gothic"/>
                <a:sym typeface="Century Gothic"/>
              </a:rPr>
              <a:t>Realizar reservas de uno o varios medicamentos en específico con un límite de 24 horas para ir a reclamarlo.</a:t>
            </a:r>
            <a:endParaRPr/>
          </a:p>
          <a:p>
            <a:pPr marL="342900" marR="0" lvl="0" indent="-342900" algn="l" rtl="0">
              <a:spcBef>
                <a:spcPts val="1000"/>
              </a:spcBef>
              <a:spcAft>
                <a:spcPts val="0"/>
              </a:spcAft>
              <a:buClr>
                <a:schemeClr val="accent1"/>
              </a:buClr>
              <a:buSzPts val="2300"/>
              <a:buFont typeface="Noto Sans Symbols"/>
              <a:buChar char="•"/>
            </a:pPr>
            <a:r>
              <a:rPr lang="es-CO" sz="2300" b="0" i="0" u="none" strike="noStrike" cap="none">
                <a:solidFill>
                  <a:srgbClr val="3F3F3F"/>
                </a:solidFill>
                <a:latin typeface="Century Gothic"/>
                <a:ea typeface="Century Gothic"/>
                <a:cs typeface="Century Gothic"/>
                <a:sym typeface="Century Gothic"/>
              </a:rPr>
              <a:t>Cada empleado tendrá su propia información como su salario y datos de relevancia para él.</a:t>
            </a:r>
            <a:endParaRPr sz="2300" b="0" i="0" u="none" strike="noStrike" cap="none">
              <a:solidFill>
                <a:srgbClr val="3F3F3F"/>
              </a:solidFill>
              <a:latin typeface="Century Gothic"/>
              <a:ea typeface="Century Gothic"/>
              <a:cs typeface="Century Gothic"/>
              <a:sym typeface="Century Gothic"/>
            </a:endParaRPr>
          </a:p>
        </p:txBody>
      </p:sp>
      <p:pic>
        <p:nvPicPr>
          <p:cNvPr id="194" name="Google Shape;194;p22" descr="Resultado de imagen para unal logo"/>
          <p:cNvPicPr preferRelativeResize="0"/>
          <p:nvPr/>
        </p:nvPicPr>
        <p:blipFill rotWithShape="1">
          <a:blip r:embed="rId3">
            <a:alphaModFix/>
          </a:blip>
          <a:srcRect/>
          <a:stretch/>
        </p:blipFill>
        <p:spPr>
          <a:xfrm>
            <a:off x="9113830" y="395510"/>
            <a:ext cx="2574587" cy="13027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3600" b="0" i="0" u="none" strike="noStrike" cap="none">
                <a:solidFill>
                  <a:srgbClr val="262626"/>
                </a:solidFill>
                <a:latin typeface="Century Gothic"/>
                <a:ea typeface="Century Gothic"/>
                <a:cs typeface="Century Gothic"/>
                <a:sym typeface="Century Gothic"/>
              </a:rPr>
              <a:t>Diagrama ER</a:t>
            </a:r>
            <a:endParaRPr sz="3600" b="0" i="0" u="none" strike="noStrike" cap="none">
              <a:solidFill>
                <a:srgbClr val="262626"/>
              </a:solidFill>
              <a:latin typeface="Century Gothic"/>
              <a:ea typeface="Century Gothic"/>
              <a:cs typeface="Century Gothic"/>
              <a:sym typeface="Century Gothic"/>
            </a:endParaRPr>
          </a:p>
        </p:txBody>
      </p:sp>
      <p:pic>
        <p:nvPicPr>
          <p:cNvPr id="200" name="Google Shape;200;p23"/>
          <p:cNvPicPr preferRelativeResize="0">
            <a:picLocks noGrp="1"/>
          </p:cNvPicPr>
          <p:nvPr>
            <p:ph type="body" idx="1"/>
          </p:nvPr>
        </p:nvPicPr>
        <p:blipFill rotWithShape="1">
          <a:blip r:embed="rId3">
            <a:alphaModFix/>
          </a:blip>
          <a:srcRect/>
          <a:stretch/>
        </p:blipFill>
        <p:spPr>
          <a:xfrm>
            <a:off x="1917508" y="1315055"/>
            <a:ext cx="9153766" cy="5423368"/>
          </a:xfrm>
          <a:prstGeom prst="rect">
            <a:avLst/>
          </a:prstGeom>
          <a:noFill/>
          <a:ln>
            <a:noFill/>
          </a:ln>
        </p:spPr>
      </p:pic>
      <p:pic>
        <p:nvPicPr>
          <p:cNvPr id="201" name="Google Shape;201;p23" descr="Resultado de imagen para unal logo"/>
          <p:cNvPicPr preferRelativeResize="0"/>
          <p:nvPr/>
        </p:nvPicPr>
        <p:blipFill rotWithShape="1">
          <a:blip r:embed="rId4">
            <a:alphaModFix/>
          </a:blip>
          <a:srcRect b="12019"/>
          <a:stretch/>
        </p:blipFill>
        <p:spPr>
          <a:xfrm>
            <a:off x="9439421" y="205537"/>
            <a:ext cx="2192725" cy="97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3600" b="0" i="0" u="none" strike="noStrike" cap="none" dirty="0">
                <a:solidFill>
                  <a:srgbClr val="262626"/>
                </a:solidFill>
                <a:latin typeface="Century Gothic"/>
                <a:ea typeface="Century Gothic"/>
                <a:cs typeface="Century Gothic"/>
                <a:sym typeface="Century Gothic"/>
              </a:rPr>
              <a:t>Diagrama ERR-</a:t>
            </a:r>
            <a:r>
              <a:rPr lang="es-CO" sz="3600" b="0" i="0" u="none" strike="noStrike" cap="none" dirty="0" err="1">
                <a:solidFill>
                  <a:srgbClr val="262626"/>
                </a:solidFill>
                <a:latin typeface="Century Gothic"/>
                <a:ea typeface="Century Gothic"/>
                <a:cs typeface="Century Gothic"/>
                <a:sym typeface="Century Gothic"/>
              </a:rPr>
              <a:t>WorkBench</a:t>
            </a:r>
            <a:endParaRPr sz="3600" b="0" i="0" u="none" strike="noStrike" cap="none" dirty="0">
              <a:solidFill>
                <a:srgbClr val="262626"/>
              </a:solidFill>
              <a:latin typeface="Century Gothic"/>
              <a:ea typeface="Century Gothic"/>
              <a:cs typeface="Century Gothic"/>
              <a:sym typeface="Century Gothic"/>
            </a:endParaRPr>
          </a:p>
        </p:txBody>
      </p:sp>
      <p:pic>
        <p:nvPicPr>
          <p:cNvPr id="207" name="Google Shape;207;p24" descr="Resultado de imagen para unal logo"/>
          <p:cNvPicPr preferRelativeResize="0"/>
          <p:nvPr/>
        </p:nvPicPr>
        <p:blipFill rotWithShape="1">
          <a:blip r:embed="rId3">
            <a:alphaModFix/>
          </a:blip>
          <a:srcRect/>
          <a:stretch/>
        </p:blipFill>
        <p:spPr>
          <a:xfrm>
            <a:off x="9316279" y="128322"/>
            <a:ext cx="2491408" cy="1260652"/>
          </a:xfrm>
          <a:prstGeom prst="rect">
            <a:avLst/>
          </a:prstGeom>
          <a:noFill/>
          <a:ln>
            <a:noFill/>
          </a:ln>
        </p:spPr>
      </p:pic>
      <p:pic>
        <p:nvPicPr>
          <p:cNvPr id="208" name="Google Shape;208;p24"/>
          <p:cNvPicPr preferRelativeResize="0"/>
          <p:nvPr/>
        </p:nvPicPr>
        <p:blipFill>
          <a:blip r:embed="rId4">
            <a:alphaModFix/>
          </a:blip>
          <a:stretch>
            <a:fillRect/>
          </a:stretch>
        </p:blipFill>
        <p:spPr>
          <a:xfrm>
            <a:off x="1940354" y="1260653"/>
            <a:ext cx="7375925" cy="546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3600" b="0" i="0" u="none" strike="noStrike" cap="none">
                <a:solidFill>
                  <a:srgbClr val="262626"/>
                </a:solidFill>
                <a:latin typeface="Century Gothic"/>
                <a:ea typeface="Century Gothic"/>
                <a:cs typeface="Century Gothic"/>
                <a:sym typeface="Century Gothic"/>
              </a:rPr>
              <a:t>Tablas SQL</a:t>
            </a:r>
            <a:endParaRPr sz="3600" b="0" i="0" u="none" strike="noStrike" cap="none">
              <a:solidFill>
                <a:srgbClr val="262626"/>
              </a:solidFill>
              <a:latin typeface="Century Gothic"/>
              <a:ea typeface="Century Gothic"/>
              <a:cs typeface="Century Gothic"/>
              <a:sym typeface="Century Gothic"/>
            </a:endParaRPr>
          </a:p>
        </p:txBody>
      </p:sp>
      <p:pic>
        <p:nvPicPr>
          <p:cNvPr id="214" name="Google Shape;214;p25"/>
          <p:cNvPicPr preferRelativeResize="0"/>
          <p:nvPr/>
        </p:nvPicPr>
        <p:blipFill rotWithShape="1">
          <a:blip r:embed="rId3">
            <a:alphaModFix/>
          </a:blip>
          <a:srcRect l="15798" t="16394" r="17306" b="26042"/>
          <a:stretch/>
        </p:blipFill>
        <p:spPr>
          <a:xfrm>
            <a:off x="2001079" y="1693171"/>
            <a:ext cx="9210261" cy="4455840"/>
          </a:xfrm>
          <a:prstGeom prst="rect">
            <a:avLst/>
          </a:prstGeom>
          <a:noFill/>
          <a:ln>
            <a:noFill/>
          </a:ln>
        </p:spPr>
      </p:pic>
      <p:pic>
        <p:nvPicPr>
          <p:cNvPr id="215" name="Google Shape;215;p25" descr="Resultado de imagen para unal logo"/>
          <p:cNvPicPr preferRelativeResize="0"/>
          <p:nvPr/>
        </p:nvPicPr>
        <p:blipFill rotWithShape="1">
          <a:blip r:embed="rId4">
            <a:alphaModFix/>
          </a:blip>
          <a:srcRect/>
          <a:stretch/>
        </p:blipFill>
        <p:spPr>
          <a:xfrm>
            <a:off x="9099763" y="156359"/>
            <a:ext cx="2564547" cy="12976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Font typeface="Century Gothic"/>
              <a:buNone/>
            </a:pPr>
            <a:r>
              <a:rPr lang="es-CO" sz="3800" b="0" i="0" u="none" strike="noStrike" cap="none">
                <a:solidFill>
                  <a:srgbClr val="262626"/>
                </a:solidFill>
                <a:latin typeface="Century Gothic"/>
                <a:ea typeface="Century Gothic"/>
                <a:cs typeface="Century Gothic"/>
                <a:sym typeface="Century Gothic"/>
              </a:rPr>
              <a:t>Inserción de datos</a:t>
            </a:r>
            <a:endParaRPr sz="3800" b="0" i="0" u="none" strike="noStrike" cap="none">
              <a:solidFill>
                <a:srgbClr val="262626"/>
              </a:solidFill>
              <a:latin typeface="Century Gothic"/>
              <a:ea typeface="Century Gothic"/>
              <a:cs typeface="Century Gothic"/>
              <a:sym typeface="Century Gothic"/>
            </a:endParaRPr>
          </a:p>
        </p:txBody>
      </p:sp>
      <p:pic>
        <p:nvPicPr>
          <p:cNvPr id="221" name="Google Shape;221;p26"/>
          <p:cNvPicPr preferRelativeResize="0"/>
          <p:nvPr/>
        </p:nvPicPr>
        <p:blipFill rotWithShape="1">
          <a:blip r:embed="rId3">
            <a:alphaModFix/>
          </a:blip>
          <a:srcRect l="16083" t="16586" r="17492" b="26041"/>
          <a:stretch/>
        </p:blipFill>
        <p:spPr>
          <a:xfrm>
            <a:off x="1906789" y="1700356"/>
            <a:ext cx="9597823" cy="4660688"/>
          </a:xfrm>
          <a:prstGeom prst="rect">
            <a:avLst/>
          </a:prstGeom>
          <a:noFill/>
          <a:ln>
            <a:noFill/>
          </a:ln>
        </p:spPr>
      </p:pic>
      <p:pic>
        <p:nvPicPr>
          <p:cNvPr id="222" name="Google Shape;222;p26" descr="Resultado de imagen para unal logo"/>
          <p:cNvPicPr preferRelativeResize="0"/>
          <p:nvPr/>
        </p:nvPicPr>
        <p:blipFill rotWithShape="1">
          <a:blip r:embed="rId4">
            <a:alphaModFix/>
          </a:blip>
          <a:srcRect/>
          <a:stretch/>
        </p:blipFill>
        <p:spPr>
          <a:xfrm>
            <a:off x="9099763" y="156359"/>
            <a:ext cx="2564547" cy="1297661"/>
          </a:xfrm>
          <a:prstGeom prst="rect">
            <a:avLst/>
          </a:prstGeom>
          <a:noFill/>
          <a:ln>
            <a:noFill/>
          </a:ln>
        </p:spPr>
      </p:pic>
    </p:spTree>
  </p:cSld>
  <p:clrMapOvr>
    <a:masterClrMapping/>
  </p:clrMapOvr>
</p:sld>
</file>

<file path=ppt/theme/theme1.xml><?xml version="1.0" encoding="utf-8"?>
<a:theme xmlns:a="http://schemas.openxmlformats.org/drawingml/2006/main" name="Espiral">
  <a:themeElements>
    <a:clrScheme name="Espiral">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Words>
  <Application>Microsoft Office PowerPoint</Application>
  <PresentationFormat>Panorámica</PresentationFormat>
  <Paragraphs>19</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Noto Sans Symbols</vt:lpstr>
      <vt:lpstr>Century Gothic</vt:lpstr>
      <vt:lpstr>Espiral</vt:lpstr>
      <vt:lpstr>PROYECTO BASES DE DATOS DROGUERIA</vt:lpstr>
      <vt:lpstr>Problema</vt:lpstr>
      <vt:lpstr>Solución</vt:lpstr>
      <vt:lpstr>Objetivo </vt:lpstr>
      <vt:lpstr>Funciones </vt:lpstr>
      <vt:lpstr>Diagrama ER</vt:lpstr>
      <vt:lpstr>Diagrama ERR-WorkBench</vt:lpstr>
      <vt:lpstr>Tablas SQL</vt:lpstr>
      <vt:lpstr>Inserción de datos</vt:lpstr>
      <vt:lpstr>Consultas</vt:lpstr>
      <vt:lpstr>Procedimientos almacenados</vt:lpstr>
      <vt:lpstr>Triggers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BASES DE DATOS DROGUERIA</dc:title>
  <cp:lastModifiedBy>Jesus Salcedo</cp:lastModifiedBy>
  <cp:revision>2</cp:revision>
  <dcterms:modified xsi:type="dcterms:W3CDTF">2019-02-28T20:54:43Z</dcterms:modified>
</cp:coreProperties>
</file>