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83" d="100"/>
          <a:sy n="83" d="100"/>
        </p:scale>
        <p:origin x="65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2594-C9DF-40D2-A641-05E75DE7BDA8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DC820-A669-42C4-BB7D-211889D12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5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2594-C9DF-40D2-A641-05E75DE7BDA8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DC820-A669-42C4-BB7D-211889D12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5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2594-C9DF-40D2-A641-05E75DE7BDA8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DC820-A669-42C4-BB7D-211889D12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9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2594-C9DF-40D2-A641-05E75DE7BDA8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DC820-A669-42C4-BB7D-211889D12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3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2594-C9DF-40D2-A641-05E75DE7BDA8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DC820-A669-42C4-BB7D-211889D12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8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2594-C9DF-40D2-A641-05E75DE7BDA8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DC820-A669-42C4-BB7D-211889D12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897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2594-C9DF-40D2-A641-05E75DE7BDA8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DC820-A669-42C4-BB7D-211889D12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23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2594-C9DF-40D2-A641-05E75DE7BDA8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DC820-A669-42C4-BB7D-211889D12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6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2594-C9DF-40D2-A641-05E75DE7BDA8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DC820-A669-42C4-BB7D-211889D12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1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2594-C9DF-40D2-A641-05E75DE7BDA8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DC820-A669-42C4-BB7D-211889D12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946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2594-C9DF-40D2-A641-05E75DE7BDA8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DC820-A669-42C4-BB7D-211889D12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9B2594-C9DF-40D2-A641-05E75DE7BDA8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FADC820-A669-42C4-BB7D-211889D12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3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B29739-A9B3-4DB9-A324-D9159BB0B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717" y="2187754"/>
            <a:ext cx="7190407" cy="155558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spc="0" dirty="0">
                <a:solidFill>
                  <a:schemeClr val="bg1"/>
                </a:solidFill>
                <a:latin typeface="Corbel (Основной текст)"/>
                <a:ea typeface="Calibri" panose="020F0502020204030204" pitchFamily="34" charset="0"/>
              </a:rPr>
              <a:t>Тема</a:t>
            </a:r>
            <a:r>
              <a:rPr lang="en-US" sz="2800" b="1" spc="0" dirty="0">
                <a:solidFill>
                  <a:schemeClr val="bg1"/>
                </a:solidFill>
                <a:latin typeface="Corbel (Основной текст)"/>
                <a:ea typeface="Calibri" panose="020F0502020204030204" pitchFamily="34" charset="0"/>
              </a:rPr>
              <a:t> </a:t>
            </a:r>
            <a:r>
              <a:rPr lang="ru-RU" sz="2800" b="1" spc="0" dirty="0">
                <a:solidFill>
                  <a:schemeClr val="bg1"/>
                </a:solidFill>
                <a:latin typeface="Corbel (Основной текст)"/>
                <a:ea typeface="Calibri" panose="020F0502020204030204" pitchFamily="34" charset="0"/>
              </a:rPr>
              <a:t>дипломного проекта</a:t>
            </a:r>
            <a:r>
              <a:rPr lang="en-US" sz="2800" b="1" spc="0" dirty="0">
                <a:solidFill>
                  <a:schemeClr val="bg1"/>
                </a:solidFill>
                <a:latin typeface="Corbel (Основной текст)"/>
                <a:ea typeface="Calibri" panose="020F0502020204030204" pitchFamily="34" charset="0"/>
              </a:rPr>
              <a:t>: </a:t>
            </a:r>
            <a:br>
              <a:rPr lang="en-US" sz="2800" b="1" spc="0" dirty="0">
                <a:solidFill>
                  <a:schemeClr val="bg1"/>
                </a:solidFill>
                <a:latin typeface="Corbel (Основной текст)"/>
                <a:ea typeface="Calibri" panose="020F0502020204030204" pitchFamily="34" charset="0"/>
              </a:rPr>
            </a:br>
            <a:br>
              <a:rPr lang="ru-RU" sz="2800" b="1" spc="0" dirty="0">
                <a:solidFill>
                  <a:schemeClr val="bg1"/>
                </a:solidFill>
                <a:latin typeface="Corbel (Основной текст)"/>
                <a:ea typeface="Calibri" panose="020F0502020204030204" pitchFamily="34" charset="0"/>
              </a:rPr>
            </a:br>
            <a:br>
              <a:rPr lang="en-US" sz="2400" spc="0" dirty="0">
                <a:solidFill>
                  <a:schemeClr val="bg1"/>
                </a:solidFill>
                <a:latin typeface="Corbel (Основной текст)"/>
                <a:ea typeface="Calibri" panose="020F0502020204030204" pitchFamily="34" charset="0"/>
              </a:rPr>
            </a:br>
            <a:r>
              <a:rPr lang="ru-RU" sz="2400" spc="0" dirty="0">
                <a:solidFill>
                  <a:schemeClr val="bg1"/>
                </a:solidFill>
                <a:effectLst/>
                <a:latin typeface="Corbel (Основной текст)"/>
                <a:ea typeface="Calibri" panose="020F0502020204030204" pitchFamily="34" charset="0"/>
              </a:rPr>
              <a:t>Разработка платформы для взаимодействия между студентами, преподавателями и администраторами для обеспечения онлайн-обучения</a:t>
            </a:r>
            <a:endParaRPr lang="en-US" sz="2400" spc="0" dirty="0">
              <a:solidFill>
                <a:schemeClr val="bg1"/>
              </a:solidFill>
              <a:latin typeface="Corbel (Основной текст)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D6B8BC-3219-4634-8D89-9ADD34674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4670246"/>
            <a:ext cx="7693003" cy="914400"/>
          </a:xfrm>
        </p:spPr>
        <p:txBody>
          <a:bodyPr/>
          <a:lstStyle/>
          <a:p>
            <a:pPr algn="r"/>
            <a:r>
              <a:rPr lang="ru-RU" dirty="0"/>
              <a:t>Омурбекова Айнагуль </a:t>
            </a:r>
            <a:r>
              <a:rPr lang="ru-RU" dirty="0" err="1"/>
              <a:t>Омурбековна</a:t>
            </a:r>
            <a:endParaRPr lang="ru-RU" dirty="0"/>
          </a:p>
          <a:p>
            <a:pPr algn="r"/>
            <a:r>
              <a:rPr lang="ru-RU" dirty="0"/>
              <a:t>Группа</a:t>
            </a:r>
            <a:r>
              <a:rPr lang="en-US" dirty="0"/>
              <a:t>:</a:t>
            </a:r>
            <a:r>
              <a:rPr lang="ru-RU" dirty="0"/>
              <a:t> ПИ(</a:t>
            </a:r>
            <a:r>
              <a:rPr lang="ru-RU" dirty="0" err="1"/>
              <a:t>анг</a:t>
            </a:r>
            <a:r>
              <a:rPr lang="ru-RU" dirty="0"/>
              <a:t>)-1-20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469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634B85-5E94-4741-B613-29180996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28B0390-D530-45F8-9059-85430C066D9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9309" y="0"/>
            <a:ext cx="123859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79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393CD6-6A6A-4836-AB3A-D499E948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62B9B30-D9D1-4550-B0DA-5D690957FD1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4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EBB98-4339-4869-951B-EBEB6537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Спецификация проблемы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D9AEAB-94DD-44F2-971E-E6428B801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200"/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000A"/>
                </a:solidFill>
                <a:effectLst/>
                <a:latin typeface="+mj-lt"/>
                <a:ea typeface="Calibri" panose="020F0502020204030204" pitchFamily="34" charset="0"/>
                <a:cs typeface="Symbol" panose="05050102010706020507" pitchFamily="18" charset="2"/>
              </a:rPr>
              <a:t>Автоматизированная система академии не разработана;</a:t>
            </a:r>
            <a:endParaRPr lang="en-US" sz="1800" dirty="0">
              <a:solidFill>
                <a:srgbClr val="00000A"/>
              </a:solidFill>
              <a:effectLst/>
              <a:latin typeface="+mj-lt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SzPts val="1200"/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000A"/>
                </a:solidFill>
                <a:effectLst/>
                <a:latin typeface="+mj-lt"/>
                <a:ea typeface="Calibri" panose="020F0502020204030204" pitchFamily="34" charset="0"/>
                <a:cs typeface="Symbol" panose="05050102010706020507" pitchFamily="18" charset="2"/>
              </a:rPr>
              <a:t>Большинство процессов занимают относительно много времени и средств на обработку, в связи с большими объёмами работы.</a:t>
            </a:r>
            <a:endParaRPr lang="en-US" sz="1800" dirty="0">
              <a:solidFill>
                <a:srgbClr val="00000A"/>
              </a:solidFill>
              <a:effectLst/>
              <a:latin typeface="+mj-lt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SzPts val="1200"/>
              <a:buFont typeface="Symbol" panose="05050102010706020507" pitchFamily="18" charset="2"/>
              <a:buChar char=""/>
            </a:pPr>
            <a:r>
              <a:rPr lang="ru-RU" sz="1800" spc="-20" dirty="0">
                <a:solidFill>
                  <a:srgbClr val="00000A"/>
                </a:solidFill>
                <a:effectLst/>
                <a:latin typeface="+mj-lt"/>
                <a:ea typeface="Calibri" panose="020F0502020204030204" pitchFamily="34" charset="0"/>
                <a:cs typeface="Symbol" panose="05050102010706020507" pitchFamily="18" charset="2"/>
              </a:rPr>
              <a:t>Сведения о записях хранятся на почте, нет единой базы данных для анализа и увеличения оборота и скорости проведенных работ</a:t>
            </a:r>
            <a:endParaRPr lang="en-US" sz="1800" dirty="0">
              <a:solidFill>
                <a:srgbClr val="00000A"/>
              </a:solidFill>
              <a:effectLst/>
              <a:latin typeface="+mj-lt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SzPts val="1200"/>
              <a:buFont typeface="Symbol" panose="05050102010706020507" pitchFamily="18" charset="2"/>
              <a:buChar char=""/>
            </a:pPr>
            <a:r>
              <a:rPr lang="ru-RU" sz="1800" spc="-20" dirty="0">
                <a:solidFill>
                  <a:srgbClr val="00000A"/>
                </a:solidFill>
                <a:effectLst/>
                <a:latin typeface="+mj-lt"/>
                <a:ea typeface="Calibri" panose="020F0502020204030204" pitchFamily="34" charset="0"/>
                <a:cs typeface="Symbol" panose="05050102010706020507" pitchFamily="18" charset="2"/>
              </a:rPr>
              <a:t>Нет единого окна консультации в онлайн формате через существующий веб-сайт</a:t>
            </a:r>
            <a:endParaRPr lang="en-US" sz="1800" dirty="0">
              <a:solidFill>
                <a:srgbClr val="00000A"/>
              </a:solidFill>
              <a:effectLst/>
              <a:latin typeface="+mj-lt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SzPts val="1200"/>
              <a:buFont typeface="Symbol" panose="05050102010706020507" pitchFamily="18" charset="2"/>
              <a:buChar char=""/>
            </a:pPr>
            <a:r>
              <a:rPr lang="ru-RU" sz="1800" spc="-20" dirty="0">
                <a:solidFill>
                  <a:srgbClr val="00000A"/>
                </a:solidFill>
                <a:effectLst/>
                <a:latin typeface="+mj-lt"/>
                <a:ea typeface="Calibri" panose="020F0502020204030204" pitchFamily="34" charset="0"/>
                <a:cs typeface="Symbol" panose="05050102010706020507" pitchFamily="18" charset="2"/>
              </a:rPr>
              <a:t>Проверка процесса обучения студента занимает много времени, проверка видео материалов.</a:t>
            </a:r>
            <a:endParaRPr lang="en-US" sz="1800" dirty="0">
              <a:solidFill>
                <a:srgbClr val="00000A"/>
              </a:solidFill>
              <a:effectLst/>
              <a:latin typeface="+mj-lt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SzPts val="1200"/>
              <a:buFont typeface="Symbol" panose="05050102010706020507" pitchFamily="18" charset="2"/>
              <a:buChar char=""/>
            </a:pPr>
            <a:r>
              <a:rPr lang="ru-RU" sz="1800" spc="-20" dirty="0">
                <a:solidFill>
                  <a:srgbClr val="00000A"/>
                </a:solidFill>
                <a:effectLst/>
                <a:latin typeface="+mj-lt"/>
                <a:ea typeface="Calibri" panose="020F0502020204030204" pitchFamily="34" charset="0"/>
                <a:cs typeface="Symbol" panose="05050102010706020507" pitchFamily="18" charset="2"/>
              </a:rPr>
              <a:t>Сбор отзывов от студентов проходит через социальные сети и разбросаны в разных системах отчетности</a:t>
            </a:r>
            <a:endParaRPr lang="en-US" sz="1800" dirty="0">
              <a:solidFill>
                <a:srgbClr val="00000A"/>
              </a:solidFill>
              <a:effectLst/>
              <a:latin typeface="+mj-lt"/>
              <a:ea typeface="Calibri" panose="020F0502020204030204" pitchFamily="34" charset="0"/>
              <a:cs typeface="Symbol" panose="05050102010706020507" pitchFamily="18" charset="2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4216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986A4E-A360-4F9E-A5F9-CB163099D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6600" dirty="0"/>
              <a:t>Цель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F953CC-EFB8-4BCA-BF32-5BB120D9A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800" dirty="0">
              <a:solidFill>
                <a:srgbClr val="00000A"/>
              </a:solidFill>
              <a:effectLst/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2800" dirty="0">
                <a:solidFill>
                  <a:srgbClr val="00000A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обеспечение руководителей и сотрудников платформы оперативной и достоверной информацией о записях, процессе обучения, оборота средств, видеоматериалах и консультации в режиме реального времени;</a:t>
            </a:r>
            <a:endParaRPr lang="en-US" sz="2800" dirty="0">
              <a:solidFill>
                <a:srgbClr val="00000A"/>
              </a:solidFill>
              <a:effectLst/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5957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D33CD-E6BA-4095-A7C1-98693EEF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Назначения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D1BFE3-A834-4EF9-A725-41E99F27D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0215" algn="l"/>
                <a:tab pos="472440" algn="l"/>
              </a:tabLst>
            </a:pPr>
            <a:r>
              <a:rPr lang="ru-RU" sz="1800" dirty="0">
                <a:solidFill>
                  <a:srgbClr val="00000A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автоматизация процессов управления и контроля записей студентов;</a:t>
            </a:r>
            <a:endParaRPr lang="en-US" sz="1800" dirty="0">
              <a:solidFill>
                <a:srgbClr val="00000A"/>
              </a:solidFill>
              <a:effectLst/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0215" algn="l"/>
              </a:tabLst>
            </a:pPr>
            <a:r>
              <a:rPr lang="ru-RU" sz="1800" dirty="0">
                <a:solidFill>
                  <a:srgbClr val="00000A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автоматизация процессов учета и прогресса студентов в процессе обучения;</a:t>
            </a:r>
            <a:endParaRPr lang="en-US" sz="1800" dirty="0">
              <a:solidFill>
                <a:srgbClr val="00000A"/>
              </a:solidFill>
              <a:effectLst/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0215" algn="l"/>
              </a:tabLst>
            </a:pPr>
            <a:r>
              <a:rPr lang="ru-RU" sz="1800" spc="-20" dirty="0">
                <a:solidFill>
                  <a:srgbClr val="00000A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получение сведений о записях на платформе с детализацией по  студентам(количество), направлений, мест на направление и наличие преподавателей на направления;</a:t>
            </a:r>
            <a:endParaRPr lang="en-US" sz="1800" dirty="0">
              <a:solidFill>
                <a:srgbClr val="00000A"/>
              </a:solidFill>
              <a:effectLst/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872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6F2A2-615F-4577-8C81-EAC3E384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Use-case</a:t>
            </a: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1A6F6AE4-4245-40BB-BF8B-891195692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7215" y="337127"/>
            <a:ext cx="8088312" cy="6239164"/>
          </a:xfrm>
        </p:spPr>
      </p:pic>
    </p:spTree>
    <p:extLst>
      <p:ext uri="{BB962C8B-B14F-4D97-AF65-F5344CB8AC3E}">
        <p14:creationId xmlns:p14="http://schemas.microsoft.com/office/powerpoint/2010/main" val="82792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66F3A-3332-42D0-B45A-95BD1974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Activity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FDCB36F-0035-4EB9-A675-83E56179E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5310" y="188552"/>
            <a:ext cx="7915564" cy="6480895"/>
          </a:xfrm>
        </p:spPr>
      </p:pic>
    </p:spTree>
    <p:extLst>
      <p:ext uri="{BB962C8B-B14F-4D97-AF65-F5344CB8AC3E}">
        <p14:creationId xmlns:p14="http://schemas.microsoft.com/office/powerpoint/2010/main" val="529371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4E8A4D-EC6A-44FF-AE32-4EC401317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Activity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0DB399E-A070-4F14-94FC-0802FD73E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4113" y="863600"/>
            <a:ext cx="4844449" cy="5121275"/>
          </a:xfrm>
        </p:spPr>
      </p:pic>
    </p:spTree>
    <p:extLst>
      <p:ext uri="{BB962C8B-B14F-4D97-AF65-F5344CB8AC3E}">
        <p14:creationId xmlns:p14="http://schemas.microsoft.com/office/powerpoint/2010/main" val="278609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EA9D52-285F-4BAB-9550-71F79FC2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Activity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CE084A3-EBAA-4654-A7CA-14F0D211E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8436" y="347443"/>
            <a:ext cx="7629237" cy="6246463"/>
          </a:xfrm>
        </p:spPr>
      </p:pic>
    </p:spTree>
    <p:extLst>
      <p:ext uri="{BB962C8B-B14F-4D97-AF65-F5344CB8AC3E}">
        <p14:creationId xmlns:p14="http://schemas.microsoft.com/office/powerpoint/2010/main" val="3282166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1D764B-9F65-4758-B3A4-E8709779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Sequence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1D13217-3EC8-451D-92A4-849439A08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0498" y="198581"/>
            <a:ext cx="6592993" cy="6512345"/>
          </a:xfrm>
        </p:spPr>
      </p:pic>
    </p:spTree>
    <p:extLst>
      <p:ext uri="{BB962C8B-B14F-4D97-AF65-F5344CB8AC3E}">
        <p14:creationId xmlns:p14="http://schemas.microsoft.com/office/powerpoint/2010/main" val="245712193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Рамка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Рамк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к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5538</TotalTime>
  <Words>187</Words>
  <Application>Microsoft Office PowerPoint</Application>
  <PresentationFormat>Широкоэкранный</PresentationFormat>
  <Paragraphs>22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Corbel</vt:lpstr>
      <vt:lpstr>Corbel (Основной текст)</vt:lpstr>
      <vt:lpstr>Symbol</vt:lpstr>
      <vt:lpstr>Wingdings 2</vt:lpstr>
      <vt:lpstr>Рамка</vt:lpstr>
      <vt:lpstr>Тема дипломного проекта:    Разработка платформы для взаимодействия между студентами, преподавателями и администраторами для обеспечения онлайн-обучения</vt:lpstr>
      <vt:lpstr>Спецификация проблемы</vt:lpstr>
      <vt:lpstr>Цель</vt:lpstr>
      <vt:lpstr>Назначения</vt:lpstr>
      <vt:lpstr>Use-case</vt:lpstr>
      <vt:lpstr>Activity</vt:lpstr>
      <vt:lpstr>Activity</vt:lpstr>
      <vt:lpstr>Activity</vt:lpstr>
      <vt:lpstr>Sequence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дипломного проекта:    Разработка платформы для взаимодействия между студентами, преподавателями и администраторами для обеспечения онлайн-обучения</dc:title>
  <dc:creator>Айнагуль Омурбекова</dc:creator>
  <cp:lastModifiedBy>Айнагуль Омурбекова</cp:lastModifiedBy>
  <cp:revision>6</cp:revision>
  <dcterms:created xsi:type="dcterms:W3CDTF">2024-04-05T03:01:09Z</dcterms:created>
  <dcterms:modified xsi:type="dcterms:W3CDTF">2024-04-09T00:00:38Z</dcterms:modified>
</cp:coreProperties>
</file>