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4"/>
    <p:sldMasterId id="2147483730" r:id="rId5"/>
    <p:sldMasterId id="2147483733" r:id="rId6"/>
    <p:sldMasterId id="2147483738" r:id="rId7"/>
  </p:sldMasterIdLst>
  <p:notesMasterIdLst>
    <p:notesMasterId r:id="rId13"/>
  </p:notesMasterIdLst>
  <p:handoutMasterIdLst>
    <p:handoutMasterId r:id="rId14"/>
  </p:handoutMasterIdLst>
  <p:sldIdLst>
    <p:sldId id="256" r:id="rId8"/>
    <p:sldId id="479" r:id="rId9"/>
    <p:sldId id="548" r:id="rId10"/>
    <p:sldId id="551" r:id="rId11"/>
    <p:sldId id="552" r:id="rId12"/>
  </p:sldIdLst>
  <p:sldSz cx="9144000" cy="6858000" type="screen4x3"/>
  <p:notesSz cx="7010400" cy="92964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BB49"/>
    <a:srgbClr val="6DBF6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 autoAdjust="0"/>
    <p:restoredTop sz="91478" autoAdjust="0"/>
  </p:normalViewPr>
  <p:slideViewPr>
    <p:cSldViewPr>
      <p:cViewPr varScale="1">
        <p:scale>
          <a:sx n="119" d="100"/>
          <a:sy n="119" d="100"/>
        </p:scale>
        <p:origin x="2608" y="192"/>
      </p:cViewPr>
      <p:guideLst>
        <p:guide orient="horz" pos="1008"/>
        <p:guide pos="240"/>
      </p:guideLst>
    </p:cSldViewPr>
  </p:slideViewPr>
  <p:outlineViewPr>
    <p:cViewPr>
      <p:scale>
        <a:sx n="33" d="100"/>
        <a:sy n="33" d="100"/>
      </p:scale>
      <p:origin x="0" y="23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762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7F41890-419C-4EA0-883A-200BA9BE9F13}" type="datetimeFigureOut">
              <a:rPr lang="en-US" smtClean="0"/>
              <a:t>11/20/19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46C98E1-2F8F-4A19-A58D-C641DCE3B3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38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uFillTx/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uFillTx/>
              </a:defRPr>
            </a:lvl1pPr>
          </a:lstStyle>
          <a:p>
            <a:fld id="{A3179467-A225-467B-8ABA-DF5BA5771C70}" type="datetimeFigureOut">
              <a:rPr lang="en-US" smtClean="0">
                <a:uFillTx/>
              </a:rPr>
              <a:t>11/20/19</a:t>
            </a:fld>
            <a:endParaRPr lang="en-US" dirty="0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uFillTx/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uFillTx/>
              </a:defRPr>
            </a:lvl1pPr>
          </a:lstStyle>
          <a:p>
            <a:fld id="{995E2F0E-750D-4821-AAB2-7F7607897546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3603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00D91A37-A021-46C6-84B4-966EBA718774}" type="slidenum">
              <a:rPr lang="en-US" smtClean="0">
                <a:solidFill>
                  <a:srgbClr val="FFFFFF"/>
                </a:solidFill>
                <a:uFillTx/>
              </a:rPr>
              <a:pPr>
                <a:defRPr>
                  <a:uFillTx/>
                </a:defRPr>
              </a:pPr>
              <a:t>1</a:t>
            </a:fld>
            <a:endParaRPr lang="en-US" dirty="0">
              <a:solidFill>
                <a:srgbClr val="FFFFFF"/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5690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705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747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656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389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747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erivera\Documents\Screen Shot 2012-05-11 at 9.15.35 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9051"/>
            <a:ext cx="9144000" cy="3829051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2672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3" descr="C:\Users\erivera\Documents\DDlogo.em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6036197"/>
            <a:ext cx="2285999" cy="5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4419600" y="6553200"/>
            <a:ext cx="30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EDF0C3C-BE35-4BA7-AD10-8A7C04844061}" type="slidenum">
              <a:rPr lang="en-US" sz="800" b="1" smtClean="0">
                <a:solidFill>
                  <a:srgbClr val="67BB49"/>
                </a:solidFill>
              </a:rPr>
              <a:pPr algn="ctr"/>
              <a:t>‹#›</a:t>
            </a:fld>
            <a:endParaRPr lang="en-US" sz="800" b="1" dirty="0">
              <a:solidFill>
                <a:srgbClr val="67BB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18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6000" b="1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erivera\Documents\Screen Shot 2012-05-11 at 9.15.35 AM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19051"/>
            <a:ext cx="9144000" cy="1241459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38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3" descr="C:\Users\erivera\Documents\DDlogo.em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6036197"/>
            <a:ext cx="2285999" cy="5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4419600" y="6553200"/>
            <a:ext cx="30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EDF0C3C-BE35-4BA7-AD10-8A7C04844061}" type="slidenum">
              <a:rPr lang="en-US" sz="800" b="1" smtClean="0">
                <a:solidFill>
                  <a:srgbClr val="67BB49"/>
                </a:solidFill>
              </a:rPr>
              <a:pPr algn="ctr"/>
              <a:t>‹#›</a:t>
            </a:fld>
            <a:endParaRPr lang="en-US" sz="800" b="1" dirty="0">
              <a:solidFill>
                <a:srgbClr val="67BB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60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31" b="24325"/>
          <a:stretch/>
        </p:blipFill>
        <p:spPr bwMode="auto">
          <a:xfrm>
            <a:off x="-23037" y="0"/>
            <a:ext cx="24860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7010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1600201"/>
            <a:ext cx="70104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3" descr="C:\Users\erivera\Documents\DDlogo.emf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4950" y="6019800"/>
            <a:ext cx="2285999" cy="5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4419600" y="6553200"/>
            <a:ext cx="30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EDF0C3C-BE35-4BA7-AD10-8A7C04844061}" type="slidenum">
              <a:rPr lang="en-US" sz="800" b="1" smtClean="0">
                <a:solidFill>
                  <a:srgbClr val="67BB49"/>
                </a:solidFill>
              </a:rPr>
              <a:pPr algn="ctr"/>
              <a:t>‹#›</a:t>
            </a:fld>
            <a:endParaRPr lang="en-US" sz="800" b="1" dirty="0">
              <a:solidFill>
                <a:srgbClr val="67BB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8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67BB4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erivera\Documents\Screen Shot 2012-05-11 at 9.15.35 AM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19051"/>
            <a:ext cx="9144000" cy="1241459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22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3" descr="C:\Users\erivera\Documents\DDlogo.em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6036197"/>
            <a:ext cx="2285999" cy="5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4419600" y="6553200"/>
            <a:ext cx="30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EDF0C3C-BE35-4BA7-AD10-8A7C04844061}" type="slidenum">
              <a:rPr lang="en-US" sz="800" b="1" smtClean="0">
                <a:solidFill>
                  <a:srgbClr val="67BB49"/>
                </a:solidFill>
                <a:latin typeface="Calibri"/>
              </a:rPr>
              <a:pPr algn="ctr"/>
              <a:t>‹#›</a:t>
            </a:fld>
            <a:endParaRPr lang="en-US" sz="800" b="1" dirty="0">
              <a:solidFill>
                <a:srgbClr val="67BB4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360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8686800" cy="3352800"/>
          </a:xfrm>
        </p:spPr>
        <p:txBody>
          <a:bodyPr/>
          <a:lstStyle/>
          <a:p>
            <a:r>
              <a:rPr lang="en-US" sz="5400" b="0" i="1" dirty="0">
                <a:effectLst/>
              </a:rPr>
              <a:t>Docker Compose Review</a:t>
            </a:r>
            <a:endParaRPr lang="en-US" sz="4000" b="0" i="1" dirty="0">
              <a:effectLst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4648200"/>
            <a:ext cx="8229600" cy="533400"/>
          </a:xfrm>
        </p:spPr>
        <p:txBody>
          <a:bodyPr/>
          <a:lstStyle/>
          <a:p>
            <a:r>
              <a:rPr lang="en-US" dirty="0"/>
              <a:t>November, 2019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</a:rPr>
              <a:t>Docker Compose Drivers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1447800"/>
            <a:ext cx="3676651" cy="198119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New Projects</a:t>
            </a:r>
          </a:p>
          <a:p>
            <a:r>
              <a:rPr lang="en-US" sz="1800" dirty="0"/>
              <a:t>Forward propagated cache</a:t>
            </a:r>
          </a:p>
          <a:p>
            <a:r>
              <a:rPr lang="en-US" sz="1800"/>
              <a:t>Batch framework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7D0D5F03-47EA-F24C-BC72-3BD177F15674}"/>
              </a:ext>
            </a:extLst>
          </p:cNvPr>
          <p:cNvSpPr txBox="1">
            <a:spLocks/>
          </p:cNvSpPr>
          <p:nvPr/>
        </p:nvSpPr>
        <p:spPr>
          <a:xfrm>
            <a:off x="4800600" y="4745654"/>
            <a:ext cx="3676651" cy="19811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Process</a:t>
            </a:r>
          </a:p>
          <a:p>
            <a:r>
              <a:rPr lang="en-US" sz="1800" dirty="0"/>
              <a:t>Deployment</a:t>
            </a:r>
          </a:p>
          <a:p>
            <a:r>
              <a:rPr lang="en-US" sz="1800" dirty="0"/>
              <a:t>CI/CD</a:t>
            </a:r>
          </a:p>
          <a:p>
            <a:r>
              <a:rPr lang="en-US" sz="1800" dirty="0"/>
              <a:t>Local development</a:t>
            </a:r>
          </a:p>
        </p:txBody>
      </p:sp>
    </p:spTree>
    <p:extLst>
      <p:ext uri="{BB962C8B-B14F-4D97-AF65-F5344CB8AC3E}">
        <p14:creationId xmlns:p14="http://schemas.microsoft.com/office/powerpoint/2010/main" val="352690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</a:rPr>
              <a:t>Selection Process Phase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19200" y="1600200"/>
            <a:ext cx="6705600" cy="1752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1800" dirty="0"/>
              <a:t>90 minute vendor presentations with optional demo</a:t>
            </a:r>
          </a:p>
          <a:p>
            <a:r>
              <a:rPr lang="en-US" sz="1800" dirty="0"/>
              <a:t>9 comparison dimensions</a:t>
            </a:r>
          </a:p>
          <a:p>
            <a:r>
              <a:rPr lang="en-US" sz="1800" dirty="0"/>
              <a:t>6 member DDMI review team</a:t>
            </a:r>
          </a:p>
          <a:p>
            <a:r>
              <a:rPr lang="en-US" sz="1800" dirty="0"/>
              <a:t>Optional sandbox environments</a:t>
            </a:r>
          </a:p>
          <a:p>
            <a:r>
              <a:rPr lang="en-US" sz="1800" dirty="0"/>
              <a:t>Simple average of scores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7D0D5F03-47EA-F24C-BC72-3BD177F15674}"/>
              </a:ext>
            </a:extLst>
          </p:cNvPr>
          <p:cNvSpPr txBox="1">
            <a:spLocks/>
          </p:cNvSpPr>
          <p:nvPr/>
        </p:nvSpPr>
        <p:spPr>
          <a:xfrm>
            <a:off x="3429000" y="6019800"/>
            <a:ext cx="3047999" cy="4359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Recommendation: Canonical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24435-6CB2-7A46-AA6F-4373B4FCC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3429000"/>
            <a:ext cx="8801100" cy="24638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6653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</a:rPr>
              <a:t>Canonical Summary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1219200"/>
            <a:ext cx="3200400" cy="46482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Hardware (</a:t>
            </a:r>
            <a:r>
              <a:rPr lang="en-US" sz="1200" dirty="0" err="1"/>
              <a:t>Supermicro</a:t>
            </a:r>
            <a:r>
              <a:rPr lang="en-US" sz="1200" dirty="0"/>
              <a:t>)</a:t>
            </a:r>
          </a:p>
          <a:p>
            <a:r>
              <a:rPr lang="en-US" sz="1200" dirty="0"/>
              <a:t>3 Infrastructure Nodes</a:t>
            </a:r>
          </a:p>
          <a:p>
            <a:pPr lvl="1"/>
            <a:r>
              <a:rPr lang="en-US" sz="900" dirty="0"/>
              <a:t>16 cores / 256GB RAM</a:t>
            </a:r>
          </a:p>
          <a:p>
            <a:pPr lvl="1"/>
            <a:r>
              <a:rPr lang="en-US" sz="900" dirty="0"/>
              <a:t>800GB </a:t>
            </a:r>
            <a:r>
              <a:rPr lang="en-US" sz="900" dirty="0" err="1"/>
              <a:t>NVMe</a:t>
            </a:r>
            <a:r>
              <a:rPr lang="en-US" sz="900" dirty="0"/>
              <a:t> / 24TB HDD</a:t>
            </a:r>
          </a:p>
          <a:p>
            <a:r>
              <a:rPr lang="en-US" sz="1200" dirty="0"/>
              <a:t>12 Cloud Nodes</a:t>
            </a:r>
          </a:p>
          <a:p>
            <a:pPr lvl="1"/>
            <a:r>
              <a:rPr lang="en-US" sz="900" dirty="0"/>
              <a:t>40 cores / 768GB RAM</a:t>
            </a:r>
          </a:p>
          <a:p>
            <a:pPr lvl="1"/>
            <a:r>
              <a:rPr lang="en-US" sz="900" dirty="0"/>
              <a:t>800GB </a:t>
            </a:r>
            <a:r>
              <a:rPr lang="en-US" sz="900" dirty="0" err="1"/>
              <a:t>NVMe</a:t>
            </a:r>
            <a:r>
              <a:rPr lang="en-US" sz="900" dirty="0"/>
              <a:t> / 48TB HDD (576TB RAW)</a:t>
            </a:r>
          </a:p>
          <a:p>
            <a:r>
              <a:rPr lang="en-US" sz="1200" dirty="0"/>
              <a:t>13 Storage Nodes</a:t>
            </a:r>
          </a:p>
          <a:p>
            <a:pPr lvl="1"/>
            <a:r>
              <a:rPr lang="en-US" sz="900" dirty="0"/>
              <a:t>40 cores / 64GB RAM</a:t>
            </a:r>
          </a:p>
          <a:p>
            <a:pPr lvl="1"/>
            <a:r>
              <a:rPr lang="en-US" sz="900" dirty="0"/>
              <a:t>800GB </a:t>
            </a:r>
            <a:r>
              <a:rPr lang="en-US" sz="900" dirty="0" err="1"/>
              <a:t>NVMe</a:t>
            </a:r>
            <a:r>
              <a:rPr lang="en-US" sz="900" dirty="0"/>
              <a:t> / 48TB HDD (624TB RAW)</a:t>
            </a:r>
          </a:p>
          <a:p>
            <a:r>
              <a:rPr lang="en-US" sz="1200" dirty="0"/>
              <a:t>Aggregate 1.2PB RAW ~900TB usable / triple write =&gt; 300TB usable</a:t>
            </a:r>
          </a:p>
          <a:p>
            <a:r>
              <a:rPr lang="en-US" sz="1200" dirty="0"/>
              <a:t>2 TOR data switches</a:t>
            </a:r>
          </a:p>
          <a:p>
            <a:r>
              <a:rPr lang="en-US" sz="1200" dirty="0"/>
              <a:t>2 TOR </a:t>
            </a:r>
            <a:r>
              <a:rPr lang="en-US" sz="1200" dirty="0" err="1"/>
              <a:t>mgt</a:t>
            </a:r>
            <a:r>
              <a:rPr lang="en-US" sz="1200" dirty="0"/>
              <a:t> switches</a:t>
            </a:r>
          </a:p>
          <a:p>
            <a:r>
              <a:rPr lang="en-US" sz="1200" dirty="0"/>
              <a:t>Dual Rack configuration</a:t>
            </a:r>
          </a:p>
          <a:p>
            <a:pPr marL="0" indent="0">
              <a:buNone/>
            </a:pPr>
            <a:r>
              <a:rPr lang="en-US" sz="1200" dirty="0"/>
              <a:t>Services</a:t>
            </a:r>
          </a:p>
          <a:p>
            <a:r>
              <a:rPr lang="en-US" sz="1200" dirty="0"/>
              <a:t>Delivered from US (San Antonio, TX)</a:t>
            </a:r>
          </a:p>
          <a:p>
            <a:r>
              <a:rPr lang="en-US" sz="1200" dirty="0"/>
              <a:t>Access restricted to control plane layer for managing the </a:t>
            </a:r>
            <a:r>
              <a:rPr lang="en-US" sz="1200" dirty="0" err="1"/>
              <a:t>undercloud</a:t>
            </a:r>
            <a:endParaRPr lang="en-US" sz="1200" dirty="0"/>
          </a:p>
          <a:p>
            <a:r>
              <a:rPr lang="en-US" sz="1200" dirty="0"/>
              <a:t>Assigned account </a:t>
            </a:r>
            <a:r>
              <a:rPr lang="en-US" sz="1200" dirty="0" err="1"/>
              <a:t>mgr</a:t>
            </a:r>
            <a:r>
              <a:rPr lang="en-US" sz="1200" dirty="0"/>
              <a:t> and Technical lead with support team</a:t>
            </a:r>
          </a:p>
          <a:p>
            <a:r>
              <a:rPr lang="en-US" sz="1200" dirty="0"/>
              <a:t>includes Ubuntu O/S licenses (requires security hardening)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5A925ED6-2285-774B-95AA-2D802CF6872F}"/>
              </a:ext>
            </a:extLst>
          </p:cNvPr>
          <p:cNvSpPr txBox="1">
            <a:spLocks/>
          </p:cNvSpPr>
          <p:nvPr/>
        </p:nvSpPr>
        <p:spPr>
          <a:xfrm>
            <a:off x="3352800" y="4019551"/>
            <a:ext cx="5638800" cy="26098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Approach</a:t>
            </a:r>
          </a:p>
          <a:p>
            <a:r>
              <a:rPr lang="en-US" sz="1400" dirty="0"/>
              <a:t>Procure 3 private cloud appliances (estimated $4.5M over 3 years)</a:t>
            </a:r>
          </a:p>
          <a:p>
            <a:pPr lvl="1"/>
            <a:r>
              <a:rPr lang="en-US" sz="1000" dirty="0"/>
              <a:t>Production (Okemos)</a:t>
            </a:r>
          </a:p>
          <a:p>
            <a:pPr lvl="1"/>
            <a:r>
              <a:rPr lang="en-US" sz="1000" dirty="0"/>
              <a:t>Non-Production (Okemos)</a:t>
            </a:r>
          </a:p>
          <a:p>
            <a:pPr lvl="1"/>
            <a:r>
              <a:rPr lang="en-US" sz="1000" dirty="0"/>
              <a:t>Disaster Recovery (Farmington Hills)</a:t>
            </a:r>
          </a:p>
          <a:p>
            <a:r>
              <a:rPr lang="en-US" sz="1400" dirty="0"/>
              <a:t>Distribute Roosevelt environments across 3 appliances</a:t>
            </a:r>
          </a:p>
          <a:p>
            <a:pPr lvl="1"/>
            <a:r>
              <a:rPr lang="en-US" sz="1000" dirty="0"/>
              <a:t>PROD: Prod</a:t>
            </a:r>
          </a:p>
          <a:p>
            <a:pPr lvl="1"/>
            <a:r>
              <a:rPr lang="en-US" sz="1000" dirty="0"/>
              <a:t>Non-PROD: Test, UAT, Pre-PROD, Dev</a:t>
            </a:r>
          </a:p>
          <a:p>
            <a:pPr lvl="1"/>
            <a:r>
              <a:rPr lang="en-US" sz="1000" dirty="0"/>
              <a:t>DR: Disaster Recovery</a:t>
            </a:r>
          </a:p>
          <a:p>
            <a:r>
              <a:rPr lang="en-US" sz="1400" dirty="0"/>
              <a:t>Implementation timeline (April – May)</a:t>
            </a:r>
          </a:p>
          <a:p>
            <a:pPr lvl="1"/>
            <a:r>
              <a:rPr lang="en-US" sz="1000" dirty="0"/>
              <a:t>4-6 week order and build</a:t>
            </a:r>
          </a:p>
          <a:p>
            <a:pPr lvl="1"/>
            <a:r>
              <a:rPr lang="en-US" sz="1000" dirty="0"/>
              <a:t>1 week ship / install</a:t>
            </a:r>
          </a:p>
          <a:p>
            <a:pPr lvl="1"/>
            <a:r>
              <a:rPr lang="en-US" sz="1000" dirty="0"/>
              <a:t>3-5 weeks Foundation cloud build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12301-C0F9-6345-98EC-305F6EDCA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81" y="1066800"/>
            <a:ext cx="42481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3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</a:rPr>
              <a:t>Next Steps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 ARB Review</a:t>
            </a:r>
          </a:p>
          <a:p>
            <a:r>
              <a:rPr lang="en-US" dirty="0"/>
              <a:t>Finalize Security impact assessment (1/29)</a:t>
            </a:r>
          </a:p>
          <a:p>
            <a:r>
              <a:rPr lang="en-US" dirty="0"/>
              <a:t>Notify Canonical</a:t>
            </a:r>
          </a:p>
          <a:p>
            <a:r>
              <a:rPr lang="en-US" dirty="0"/>
              <a:t>Purchasing conduct final negotiations (2/2018)</a:t>
            </a:r>
          </a:p>
          <a:p>
            <a:r>
              <a:rPr lang="en-US" dirty="0"/>
              <a:t>Legal and Business review and approval</a:t>
            </a:r>
          </a:p>
          <a:p>
            <a:r>
              <a:rPr lang="en-US" dirty="0"/>
              <a:t>Finalize Appliance BOMs and Architecture / environment placement (2/2018)</a:t>
            </a:r>
          </a:p>
          <a:p>
            <a:r>
              <a:rPr lang="en-US" dirty="0"/>
              <a:t>Target first installations (4/15-5/15)</a:t>
            </a:r>
          </a:p>
        </p:txBody>
      </p:sp>
    </p:spTree>
    <p:extLst>
      <p:ext uri="{BB962C8B-B14F-4D97-AF65-F5344CB8AC3E}">
        <p14:creationId xmlns:p14="http://schemas.microsoft.com/office/powerpoint/2010/main" val="248407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een Spark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raft_x0020_State xmlns="76076cda-02cf-4f91-8185-cd38fd81587d">Draft</Draft_x0020_Stat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BF688C0D2384428EE1EE7B5CCE37E0" ma:contentTypeVersion="1" ma:contentTypeDescription="Create a new document." ma:contentTypeScope="" ma:versionID="7a14ff0097cc32db3e2048ca1cb95e43">
  <xsd:schema xmlns:xsd="http://www.w3.org/2001/XMLSchema" xmlns:xs="http://www.w3.org/2001/XMLSchema" xmlns:p="http://schemas.microsoft.com/office/2006/metadata/properties" xmlns:ns2="76076cda-02cf-4f91-8185-cd38fd81587d" targetNamespace="http://schemas.microsoft.com/office/2006/metadata/properties" ma:root="true" ma:fieldsID="cb0cea02042253ad6fd75118cac24e25" ns2:_="">
    <xsd:import namespace="76076cda-02cf-4f91-8185-cd38fd81587d"/>
    <xsd:element name="properties">
      <xsd:complexType>
        <xsd:sequence>
          <xsd:element name="documentManagement">
            <xsd:complexType>
              <xsd:all>
                <xsd:element ref="ns2:Draft_x0020_St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076cda-02cf-4f91-8185-cd38fd81587d" elementFormDefault="qualified">
    <xsd:import namespace="http://schemas.microsoft.com/office/2006/documentManagement/types"/>
    <xsd:import namespace="http://schemas.microsoft.com/office/infopath/2007/PartnerControls"/>
    <xsd:element name="Draft_x0020_State" ma:index="8" nillable="true" ma:displayName="Draft State" ma:default="Draft" ma:format="Dropdown" ma:internalName="Draft_x0020_State">
      <xsd:simpleType>
        <xsd:restriction base="dms:Choice">
          <xsd:enumeration value="Approved"/>
          <xsd:enumeration value="In Review"/>
          <xsd:enumeration value="Draf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9ED83F-FD85-4981-A212-CFF727263A03}">
  <ds:schemaRefs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76076cda-02cf-4f91-8185-cd38fd81587d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B4D07EF0-EA13-4484-B39F-9E5ECA9E9E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A3AD39-0DB6-461C-8C57-70E2A28A47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076cda-02cf-4f91-8185-cd38fd8158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19910</TotalTime>
  <Words>285</Words>
  <Application>Microsoft Macintosh PowerPoint</Application>
  <PresentationFormat>On-screen Show (4:3)</PresentationFormat>
  <Paragraphs>59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Green Sparkle</vt:lpstr>
      <vt:lpstr>Custom Design</vt:lpstr>
      <vt:lpstr>2_Custom Design</vt:lpstr>
      <vt:lpstr>1_Custom Design</vt:lpstr>
      <vt:lpstr>Docker Compose Review</vt:lpstr>
      <vt:lpstr>Docker Compose Drivers</vt:lpstr>
      <vt:lpstr>Selection Process Phase 2</vt:lpstr>
      <vt:lpstr>Canonical Summary</vt:lpstr>
      <vt:lpstr>Next Steps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Dental Done Better</dc:title>
  <dc:creator>Windows User</dc:creator>
  <cp:lastModifiedBy>Maninder Batth</cp:lastModifiedBy>
  <cp:revision>1008</cp:revision>
  <cp:lastPrinted>2018-01-25T18:48:45Z</cp:lastPrinted>
  <dcterms:created xsi:type="dcterms:W3CDTF">2012-08-08T14:00:15Z</dcterms:created>
  <dcterms:modified xsi:type="dcterms:W3CDTF">2019-11-20T17:55:36Z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0x0101005EBF688C0D2384428EE1EE7B5CCE37E0</vt:lpwstr>
  </property>
</Properties>
</file>