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9"/>
  </p:notesMasterIdLst>
  <p:handoutMasterIdLst>
    <p:handoutMasterId r:id="rId20"/>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 id="518" r:id="rId14"/>
    <p:sldId id="519" r:id="rId15"/>
    <p:sldId id="520" r:id="rId16"/>
    <p:sldId id="521" r:id="rId17"/>
    <p:sldId id="522"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86420" autoAdjust="0"/>
  </p:normalViewPr>
  <p:slideViewPr>
    <p:cSldViewPr>
      <p:cViewPr varScale="1">
        <p:scale>
          <a:sx n="74" d="100"/>
          <a:sy n="74" d="100"/>
        </p:scale>
        <p:origin x="2112" y="72"/>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1288"/>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2/20/2019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2/20/2019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2/20/2019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aze.com/en/forms/ccp"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Beginning-of-Class Saturday 2/16:</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2862322"/>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a:t>
            </a:r>
          </a:p>
          <a:p>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0543-68B1-4BF9-BB9C-964B71C511F5}"/>
              </a:ext>
            </a:extLst>
          </p:cNvPr>
          <p:cNvSpPr>
            <a:spLocks noGrp="1"/>
          </p:cNvSpPr>
          <p:nvPr>
            <p:ph type="title"/>
          </p:nvPr>
        </p:nvSpPr>
        <p:spPr/>
        <p:txBody>
          <a:bodyPr/>
          <a:lstStyle/>
          <a:p>
            <a:r>
              <a:rPr lang="en-US" dirty="0"/>
              <a:t>Project Ideas</a:t>
            </a:r>
          </a:p>
        </p:txBody>
      </p:sp>
    </p:spTree>
    <p:extLst>
      <p:ext uri="{BB962C8B-B14F-4D97-AF65-F5344CB8AC3E}">
        <p14:creationId xmlns:p14="http://schemas.microsoft.com/office/powerpoint/2010/main" val="816313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646D0A-F199-438B-8FBB-CBD168E9A6A7}"/>
              </a:ext>
            </a:extLst>
          </p:cNvPr>
          <p:cNvSpPr>
            <a:spLocks noGrp="1"/>
          </p:cNvSpPr>
          <p:nvPr>
            <p:ph type="title"/>
          </p:nvPr>
        </p:nvSpPr>
        <p:spPr>
          <a:xfrm>
            <a:off x="304800" y="0"/>
            <a:ext cx="7391400" cy="653854"/>
          </a:xfrm>
        </p:spPr>
        <p:txBody>
          <a:bodyPr>
            <a:normAutofit fontScale="90000"/>
          </a:bodyPr>
          <a:lstStyle/>
          <a:p>
            <a:r>
              <a:rPr lang="en-US" dirty="0"/>
              <a:t>Traffic Data Crunching (Up to 2 teams can share this)</a:t>
            </a:r>
          </a:p>
        </p:txBody>
      </p:sp>
      <p:sp>
        <p:nvSpPr>
          <p:cNvPr id="4" name="TextBox 3">
            <a:extLst>
              <a:ext uri="{FF2B5EF4-FFF2-40B4-BE49-F238E27FC236}">
                <a16:creationId xmlns:a16="http://schemas.microsoft.com/office/drawing/2014/main" id="{3970062F-7A83-4AF9-9496-B574B0A0D894}"/>
              </a:ext>
            </a:extLst>
          </p:cNvPr>
          <p:cNvSpPr txBox="1"/>
          <p:nvPr/>
        </p:nvSpPr>
        <p:spPr>
          <a:xfrm>
            <a:off x="304800" y="914400"/>
            <a:ext cx="8534400" cy="2862322"/>
          </a:xfrm>
          <a:prstGeom prst="rect">
            <a:avLst/>
          </a:prstGeom>
          <a:noFill/>
        </p:spPr>
        <p:txBody>
          <a:bodyPr wrap="square" rtlCol="0">
            <a:spAutoFit/>
          </a:bodyPr>
          <a:lstStyle/>
          <a:p>
            <a:pPr marL="342900" indent="-342900">
              <a:buAutoNum type="arabicPeriod"/>
            </a:pPr>
            <a:r>
              <a:rPr lang="en-US" dirty="0"/>
              <a:t>Apply to the Waze Connected Citizen program - </a:t>
            </a:r>
            <a:r>
              <a:rPr lang="en-US" dirty="0">
                <a:hlinkClick r:id="rId2"/>
              </a:rPr>
              <a:t>https://www.waze.com/en/forms/ccp</a:t>
            </a:r>
            <a:endParaRPr lang="en-US" dirty="0"/>
          </a:p>
          <a:p>
            <a:pPr marL="342900" indent="-342900">
              <a:buAutoNum type="arabicPeriod"/>
            </a:pPr>
            <a:endParaRPr lang="en-US" dirty="0"/>
          </a:p>
          <a:p>
            <a:pPr marL="342900" indent="-342900">
              <a:buAutoNum type="arabicPeriod"/>
            </a:pPr>
            <a:r>
              <a:rPr lang="en-US" dirty="0"/>
              <a:t>Use UCSD Extension as the organization</a:t>
            </a:r>
          </a:p>
          <a:p>
            <a:pPr marL="342900" indent="-342900">
              <a:buAutoNum type="arabicPeriod"/>
            </a:pPr>
            <a:endParaRPr lang="en-US" dirty="0"/>
          </a:p>
          <a:p>
            <a:pPr marL="342900" indent="-342900">
              <a:buAutoNum type="arabicPeriod"/>
            </a:pPr>
            <a:r>
              <a:rPr lang="en-US" dirty="0"/>
              <a:t>Map the Waze data once you have access to it</a:t>
            </a:r>
          </a:p>
          <a:p>
            <a:endParaRPr lang="en-US" dirty="0"/>
          </a:p>
          <a:p>
            <a:r>
              <a:rPr lang="en-US" dirty="0"/>
              <a:t>Bonus: I can get up to 2 teams in contact with the City of Carlsbad’s traffic department to plot city’s traffic data using APIs and post it Waze</a:t>
            </a:r>
          </a:p>
          <a:p>
            <a:endParaRPr lang="en-US" dirty="0"/>
          </a:p>
        </p:txBody>
      </p:sp>
    </p:spTree>
    <p:extLst>
      <p:ext uri="{BB962C8B-B14F-4D97-AF65-F5344CB8AC3E}">
        <p14:creationId xmlns:p14="http://schemas.microsoft.com/office/powerpoint/2010/main" val="27167733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2946-A6DF-4CBB-B8AC-D67B534B1E27}"/>
              </a:ext>
            </a:extLst>
          </p:cNvPr>
          <p:cNvSpPr>
            <a:spLocks noGrp="1"/>
          </p:cNvSpPr>
          <p:nvPr>
            <p:ph type="title"/>
          </p:nvPr>
        </p:nvSpPr>
        <p:spPr>
          <a:xfrm>
            <a:off x="304800" y="0"/>
            <a:ext cx="6172200" cy="653854"/>
          </a:xfrm>
        </p:spPr>
        <p:txBody>
          <a:bodyPr>
            <a:normAutofit fontScale="90000"/>
          </a:bodyPr>
          <a:lstStyle/>
          <a:p>
            <a:r>
              <a:rPr lang="en-US" dirty="0"/>
              <a:t>Map San Diego Open Data (Up to 2 teams)</a:t>
            </a:r>
          </a:p>
        </p:txBody>
      </p:sp>
      <p:sp>
        <p:nvSpPr>
          <p:cNvPr id="3" name="TextBox 2">
            <a:extLst>
              <a:ext uri="{FF2B5EF4-FFF2-40B4-BE49-F238E27FC236}">
                <a16:creationId xmlns:a16="http://schemas.microsoft.com/office/drawing/2014/main" id="{E07DFC1B-6338-4718-9CAA-583F87C15E11}"/>
              </a:ext>
            </a:extLst>
          </p:cNvPr>
          <p:cNvSpPr txBox="1"/>
          <p:nvPr/>
        </p:nvSpPr>
        <p:spPr>
          <a:xfrm>
            <a:off x="304800" y="914400"/>
            <a:ext cx="8534400" cy="2585323"/>
          </a:xfrm>
          <a:prstGeom prst="rect">
            <a:avLst/>
          </a:prstGeom>
          <a:noFill/>
        </p:spPr>
        <p:txBody>
          <a:bodyPr wrap="square" rtlCol="0">
            <a:spAutoFit/>
          </a:bodyPr>
          <a:lstStyle/>
          <a:p>
            <a:pPr marL="342900" indent="-342900">
              <a:buAutoNum type="arabicPeriod"/>
            </a:pPr>
            <a:r>
              <a:rPr lang="en-US" dirty="0"/>
              <a:t>Go to https://data.sandiego.gov/</a:t>
            </a:r>
          </a:p>
          <a:p>
            <a:pPr marL="342900" indent="-342900">
              <a:buAutoNum type="arabicPeriod"/>
            </a:pPr>
            <a:endParaRPr lang="en-US" dirty="0"/>
          </a:p>
          <a:p>
            <a:pPr marL="342900" indent="-342900">
              <a:buAutoNum type="arabicPeriod"/>
            </a:pPr>
            <a:r>
              <a:rPr lang="en-US" dirty="0"/>
              <a:t>Pick any data set that you like</a:t>
            </a:r>
          </a:p>
          <a:p>
            <a:pPr marL="342900" indent="-342900">
              <a:buAutoNum type="arabicPeriod"/>
            </a:pPr>
            <a:endParaRPr lang="en-US" dirty="0"/>
          </a:p>
          <a:p>
            <a:pPr marL="342900" indent="-342900">
              <a:buAutoNum type="arabicPeriod"/>
            </a:pPr>
            <a:r>
              <a:rPr lang="en-US" dirty="0"/>
              <a:t>Visualize and map it in an interesting way to present to the public</a:t>
            </a:r>
          </a:p>
          <a:p>
            <a:endParaRPr lang="en-US" dirty="0"/>
          </a:p>
          <a:p>
            <a:r>
              <a:rPr lang="en-US" dirty="0"/>
              <a:t>Bonus: If your code’s cool then I try to get your code posted to San Diego’s open data portal </a:t>
            </a:r>
          </a:p>
          <a:p>
            <a:endParaRPr lang="en-US" dirty="0"/>
          </a:p>
        </p:txBody>
      </p:sp>
    </p:spTree>
    <p:extLst>
      <p:ext uri="{BB962C8B-B14F-4D97-AF65-F5344CB8AC3E}">
        <p14:creationId xmlns:p14="http://schemas.microsoft.com/office/powerpoint/2010/main" val="1926289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B4C0-3C8B-400E-8F1C-2FA21D71508C}"/>
              </a:ext>
            </a:extLst>
          </p:cNvPr>
          <p:cNvSpPr>
            <a:spLocks noGrp="1"/>
          </p:cNvSpPr>
          <p:nvPr>
            <p:ph type="title"/>
          </p:nvPr>
        </p:nvSpPr>
        <p:spPr/>
        <p:txBody>
          <a:bodyPr>
            <a:normAutofit/>
          </a:bodyPr>
          <a:lstStyle/>
          <a:p>
            <a:r>
              <a:rPr lang="en-US" dirty="0"/>
              <a:t>Improve one of your projects?	</a:t>
            </a:r>
          </a:p>
        </p:txBody>
      </p:sp>
      <p:sp>
        <p:nvSpPr>
          <p:cNvPr id="3" name="TextBox 2">
            <a:extLst>
              <a:ext uri="{FF2B5EF4-FFF2-40B4-BE49-F238E27FC236}">
                <a16:creationId xmlns:a16="http://schemas.microsoft.com/office/drawing/2014/main" id="{7E2FB47A-3B70-4989-9986-A5631CA0C3C9}"/>
              </a:ext>
            </a:extLst>
          </p:cNvPr>
          <p:cNvSpPr txBox="1"/>
          <p:nvPr/>
        </p:nvSpPr>
        <p:spPr>
          <a:xfrm>
            <a:off x="304800" y="838200"/>
            <a:ext cx="8382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Yelp Data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Job openings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Life around you</a:t>
            </a:r>
          </a:p>
        </p:txBody>
      </p:sp>
    </p:spTree>
    <p:extLst>
      <p:ext uri="{BB962C8B-B14F-4D97-AF65-F5344CB8AC3E}">
        <p14:creationId xmlns:p14="http://schemas.microsoft.com/office/powerpoint/2010/main" val="2219836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A9B-5175-4C23-8908-6EDB76C473D6}"/>
              </a:ext>
            </a:extLst>
          </p:cNvPr>
          <p:cNvSpPr>
            <a:spLocks noGrp="1"/>
          </p:cNvSpPr>
          <p:nvPr>
            <p:ph type="title"/>
          </p:nvPr>
        </p:nvSpPr>
        <p:spPr/>
        <p:txBody>
          <a:bodyPr>
            <a:normAutofit fontScale="90000"/>
          </a:bodyPr>
          <a:lstStyle/>
          <a:p>
            <a:r>
              <a:rPr lang="en-US" dirty="0"/>
              <a:t>App that will allow users to find open free parking spots in the city</a:t>
            </a:r>
          </a:p>
        </p:txBody>
      </p:sp>
      <p:sp>
        <p:nvSpPr>
          <p:cNvPr id="3" name="TextBox 2">
            <a:extLst>
              <a:ext uri="{FF2B5EF4-FFF2-40B4-BE49-F238E27FC236}">
                <a16:creationId xmlns:a16="http://schemas.microsoft.com/office/drawing/2014/main" id="{5B8AFAD7-1EDA-4F49-8D2C-3BC6661ED20B}"/>
              </a:ext>
            </a:extLst>
          </p:cNvPr>
          <p:cNvSpPr txBox="1"/>
          <p:nvPr/>
        </p:nvSpPr>
        <p:spPr>
          <a:xfrm>
            <a:off x="304800" y="914400"/>
            <a:ext cx="8534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Imagine people driving around to find an open free parking spot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can you find a free parking open spot in a given neighborhood</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460505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(March 02, 2019).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highlight>
                  <a:srgbClr val="FFFF00"/>
                </a:highlight>
              </a:rPr>
              <a:t>Your visualization must include a </a:t>
            </a:r>
            <a:r>
              <a:rPr lang="en-US" sz="1600" b="1" dirty="0">
                <a:highlight>
                  <a:srgbClr val="FFFF00"/>
                </a:highlight>
              </a:rPr>
              <a:t>Python Flask </a:t>
            </a:r>
            <a:r>
              <a:rPr lang="en-US" sz="1600" dirty="0">
                <a:highlight>
                  <a:srgbClr val="FFFF00"/>
                </a:highlight>
              </a:rPr>
              <a:t>powered RESTful API, </a:t>
            </a:r>
            <a:r>
              <a:rPr lang="en-US" sz="1600" b="1" dirty="0">
                <a:highlight>
                  <a:srgbClr val="FFFF00"/>
                </a:highlight>
              </a:rPr>
              <a:t>HTML/CSS</a:t>
            </a:r>
            <a:r>
              <a:rPr lang="en-US" sz="1600" dirty="0">
                <a:highlight>
                  <a:srgbClr val="FFFF00"/>
                </a:highlight>
              </a:rPr>
              <a:t>, </a:t>
            </a:r>
            <a:r>
              <a:rPr lang="en-US" sz="1600" b="1" dirty="0">
                <a:highlight>
                  <a:srgbClr val="FFFF00"/>
                </a:highlight>
              </a:rPr>
              <a:t>JavaScript</a:t>
            </a:r>
            <a:r>
              <a:rPr lang="en-US" sz="1600" dirty="0">
                <a:highlight>
                  <a:srgbClr val="FFFF00"/>
                </a:highlight>
              </a:rPr>
              <a:t>, and at least one</a:t>
            </a:r>
            <a:r>
              <a:rPr lang="en-US" sz="1600" b="1" dirty="0">
                <a:highlight>
                  <a:srgbClr val="FFFF00"/>
                </a:highlight>
              </a:rPr>
              <a:t> database </a:t>
            </a:r>
            <a:r>
              <a:rPr lang="en-US" sz="1600" dirty="0">
                <a:highlight>
                  <a:srgbClr val="FFFF00"/>
                </a:highlight>
              </a:rPr>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highlight>
                  <a:srgbClr val="FFFF00"/>
                </a:highlight>
              </a:rPr>
              <a:t>A combination of Web Scraping and Leaflet or </a:t>
            </a:r>
            <a:r>
              <a:rPr lang="en-US" sz="1600" dirty="0" err="1">
                <a:highlight>
                  <a:srgbClr val="FFFF00"/>
                </a:highlight>
              </a:rPr>
              <a:t>Plotly</a:t>
            </a:r>
            <a:endParaRPr lang="en-US" sz="1600" dirty="0">
              <a:highlight>
                <a:srgbClr val="FFFF00"/>
              </a:highlight>
            </a:endParaRPr>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marL="457200" lvl="1" indent="0">
              <a:lnSpc>
                <a:spcPct val="100000"/>
              </a:lnSpc>
              <a:spcBef>
                <a:spcPts val="0"/>
              </a:spcBef>
              <a:buNone/>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0" indent="0">
              <a:lnSpc>
                <a:spcPct val="100000"/>
              </a:lnSpc>
              <a:spcBef>
                <a:spcPts val="0"/>
              </a:spcBef>
              <a:buNone/>
            </a:pPr>
            <a:endParaRPr lang="en-US" sz="1600" dirty="0"/>
          </a:p>
          <a:p>
            <a:pPr marL="342900" indent="-342900">
              <a:lnSpc>
                <a:spcPct val="100000"/>
              </a:lnSpc>
              <a:spcBef>
                <a:spcPts val="0"/>
              </a:spcBef>
              <a:buAutoNum type="arabicPeriod"/>
            </a:pPr>
            <a:r>
              <a:rPr lang="en-US" sz="1600" dirty="0">
                <a:highlight>
                  <a:srgbClr val="FFFF00"/>
                </a:highlight>
              </a:rPr>
              <a:t>Your project must be powered by a dataset with at least </a:t>
            </a:r>
            <a:r>
              <a:rPr lang="en-US" sz="1600" b="1" dirty="0">
                <a:highlight>
                  <a:srgbClr val="FFFF00"/>
                </a:highlight>
              </a:rPr>
              <a:t>100 records</a:t>
            </a:r>
            <a:r>
              <a:rPr lang="en-US" sz="1600" dirty="0">
                <a:highlight>
                  <a:srgbClr val="FFFF00"/>
                </a:highlight>
              </a:rPr>
              <a:t>.</a:t>
            </a:r>
          </a:p>
          <a:p>
            <a:pPr marL="342900" indent="-342900">
              <a:lnSpc>
                <a:spcPct val="100000"/>
              </a:lnSpc>
              <a:spcBef>
                <a:spcPts val="0"/>
              </a:spcBef>
              <a:buAutoNum type="arabicPeriod"/>
            </a:pPr>
            <a:endParaRPr lang="en-US" sz="1600" dirty="0">
              <a:highlight>
                <a:srgbClr val="FFFF00"/>
              </a:highlight>
            </a:endParaRPr>
          </a:p>
          <a:p>
            <a:pPr marL="342900" indent="-342900">
              <a:lnSpc>
                <a:spcPct val="100000"/>
              </a:lnSpc>
              <a:spcBef>
                <a:spcPts val="0"/>
              </a:spcBef>
              <a:buAutoNum type="arabicPeriod"/>
            </a:pPr>
            <a:r>
              <a:rPr lang="en-US" sz="1600" dirty="0">
                <a:highlight>
                  <a:srgbClr val="FFFF00"/>
                </a:highlight>
              </a:rPr>
              <a:t>Your project must include some level of </a:t>
            </a:r>
            <a:r>
              <a:rPr lang="en-US" sz="1600" b="1" dirty="0">
                <a:highlight>
                  <a:srgbClr val="FFFF00"/>
                </a:highlight>
              </a:rPr>
              <a:t>user-driven interaction </a:t>
            </a:r>
            <a:r>
              <a:rPr lang="en-US" sz="1600" dirty="0">
                <a:highlight>
                  <a:srgbClr val="FFFF00"/>
                </a:highlight>
              </a:rPr>
              <a:t>(e.g. menus, dropdowns, textboxes, etc.)</a:t>
            </a:r>
          </a:p>
          <a:p>
            <a:pPr marL="342900" indent="-342900">
              <a:lnSpc>
                <a:spcPct val="100000"/>
              </a:lnSpc>
              <a:spcBef>
                <a:spcPts val="0"/>
              </a:spcBef>
              <a:buAutoNum type="arabicPeriod"/>
            </a:pPr>
            <a:endParaRPr lang="en-US" sz="1600" dirty="0">
              <a:highlight>
                <a:srgbClr val="FFFF00"/>
              </a:highlight>
            </a:endParaRPr>
          </a:p>
          <a:p>
            <a:pPr marL="342900" indent="-342900">
              <a:lnSpc>
                <a:spcPct val="100000"/>
              </a:lnSpc>
              <a:spcBef>
                <a:spcPts val="0"/>
              </a:spcBef>
              <a:buAutoNum type="arabicPeriod"/>
            </a:pPr>
            <a:r>
              <a:rPr lang="en-US" sz="1600" dirty="0">
                <a:highlight>
                  <a:srgbClr val="FFFF00"/>
                </a:highlight>
              </a:rPr>
              <a:t>Your final visualization should ideally include at least </a:t>
            </a:r>
            <a:r>
              <a:rPr lang="en-US" sz="1600" b="1" dirty="0">
                <a:highlight>
                  <a:srgbClr val="FFFF00"/>
                </a:highlight>
              </a:rPr>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21363</TotalTime>
  <Words>686</Words>
  <Application>Microsoft Office PowerPoint</Application>
  <PresentationFormat>On-screen Show (4:3)</PresentationFormat>
  <Paragraphs>97</Paragraphs>
  <Slides>17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lpstr>Project Ideas</vt:lpstr>
      <vt:lpstr>Traffic Data Crunching (Up to 2 teams can share this)</vt:lpstr>
      <vt:lpstr>Map San Diego Open Data (Up to 2 teams)</vt:lpstr>
      <vt:lpstr>Improve one of your projects? </vt:lpstr>
      <vt:lpstr>App that will allow users to find open free parking spots in the 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Lauren Taft</cp:lastModifiedBy>
  <cp:revision>1688</cp:revision>
  <cp:lastPrinted>2016-01-30T16:23:56Z</cp:lastPrinted>
  <dcterms:created xsi:type="dcterms:W3CDTF">2015-01-20T17:19:00Z</dcterms:created>
  <dcterms:modified xsi:type="dcterms:W3CDTF">2019-02-23T19:14:19Z</dcterms:modified>
</cp:coreProperties>
</file>