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311" r:id="rId3"/>
    <p:sldId id="308" r:id="rId4"/>
    <p:sldId id="303" r:id="rId5"/>
    <p:sldId id="282" r:id="rId6"/>
    <p:sldId id="283" r:id="rId7"/>
    <p:sldId id="302" r:id="rId8"/>
    <p:sldId id="315" r:id="rId9"/>
    <p:sldId id="316" r:id="rId10"/>
    <p:sldId id="266" r:id="rId11"/>
    <p:sldId id="314" r:id="rId12"/>
    <p:sldId id="312" r:id="rId13"/>
    <p:sldId id="313" r:id="rId14"/>
    <p:sldId id="293" r:id="rId15"/>
    <p:sldId id="294" r:id="rId16"/>
    <p:sldId id="295" r:id="rId17"/>
    <p:sldId id="306" r:id="rId18"/>
    <p:sldId id="317" r:id="rId19"/>
    <p:sldId id="318" r:id="rId20"/>
    <p:sldId id="322" r:id="rId21"/>
    <p:sldId id="320" r:id="rId22"/>
    <p:sldId id="310"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54" autoAdjust="0"/>
    <p:restoredTop sz="86448" autoAdjust="0"/>
  </p:normalViewPr>
  <p:slideViewPr>
    <p:cSldViewPr snapToGrid="0">
      <p:cViewPr varScale="1">
        <p:scale>
          <a:sx n="42" d="100"/>
          <a:sy n="42" d="100"/>
        </p:scale>
        <p:origin x="48" y="270"/>
      </p:cViewPr>
      <p:guideLst/>
    </p:cSldViewPr>
  </p:slideViewPr>
  <p:outlineViewPr>
    <p:cViewPr>
      <p:scale>
        <a:sx n="33" d="100"/>
        <a:sy n="33" d="100"/>
      </p:scale>
      <p:origin x="0" y="-4613"/>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RESPONSE</a:t>
            </a:r>
            <a:r>
              <a:rPr lang="en-US" b="1" baseline="0" dirty="0"/>
              <a:t> OF USERS</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YES</c:v>
                </c:pt>
              </c:strCache>
            </c:strRef>
          </c:tx>
          <c:spPr>
            <a:solidFill>
              <a:schemeClr val="accent1"/>
            </a:solidFill>
            <a:ln>
              <a:noFill/>
            </a:ln>
            <a:effectLst/>
          </c:spPr>
          <c:invertIfNegative val="0"/>
          <c:cat>
            <c:strRef>
              <c:f>Sheet1!$A$2:$A$5</c:f>
              <c:strCache>
                <c:ptCount val="4"/>
                <c:pt idx="0">
                  <c:v>QUESTION 1</c:v>
                </c:pt>
                <c:pt idx="1">
                  <c:v>QUESTION 2</c:v>
                </c:pt>
                <c:pt idx="2">
                  <c:v>QUESTION 3</c:v>
                </c:pt>
                <c:pt idx="3">
                  <c:v>QUESTION 4</c:v>
                </c:pt>
              </c:strCache>
            </c:strRef>
          </c:cat>
          <c:val>
            <c:numRef>
              <c:f>Sheet1!$B$2:$B$5</c:f>
              <c:numCache>
                <c:formatCode>General</c:formatCode>
                <c:ptCount val="4"/>
                <c:pt idx="0">
                  <c:v>1</c:v>
                </c:pt>
                <c:pt idx="1">
                  <c:v>3</c:v>
                </c:pt>
                <c:pt idx="2">
                  <c:v>8</c:v>
                </c:pt>
                <c:pt idx="3">
                  <c:v>15</c:v>
                </c:pt>
              </c:numCache>
            </c:numRef>
          </c:val>
          <c:extLst>
            <c:ext xmlns:c16="http://schemas.microsoft.com/office/drawing/2014/chart" uri="{C3380CC4-5D6E-409C-BE32-E72D297353CC}">
              <c16:uniqueId val="{00000000-AB05-4276-9E5E-797FFBC517F8}"/>
            </c:ext>
          </c:extLst>
        </c:ser>
        <c:ser>
          <c:idx val="1"/>
          <c:order val="1"/>
          <c:tx>
            <c:strRef>
              <c:f>Sheet1!$C$1</c:f>
              <c:strCache>
                <c:ptCount val="1"/>
                <c:pt idx="0">
                  <c:v>NO</c:v>
                </c:pt>
              </c:strCache>
            </c:strRef>
          </c:tx>
          <c:spPr>
            <a:solidFill>
              <a:schemeClr val="accent2"/>
            </a:solidFill>
            <a:ln>
              <a:noFill/>
            </a:ln>
            <a:effectLst/>
          </c:spPr>
          <c:invertIfNegative val="0"/>
          <c:cat>
            <c:strRef>
              <c:f>Sheet1!$A$2:$A$5</c:f>
              <c:strCache>
                <c:ptCount val="4"/>
                <c:pt idx="0">
                  <c:v>QUESTION 1</c:v>
                </c:pt>
                <c:pt idx="1">
                  <c:v>QUESTION 2</c:v>
                </c:pt>
                <c:pt idx="2">
                  <c:v>QUESTION 3</c:v>
                </c:pt>
                <c:pt idx="3">
                  <c:v>QUESTION 4</c:v>
                </c:pt>
              </c:strCache>
            </c:strRef>
          </c:cat>
          <c:val>
            <c:numRef>
              <c:f>Sheet1!$C$2:$C$5</c:f>
              <c:numCache>
                <c:formatCode>General</c:formatCode>
                <c:ptCount val="4"/>
                <c:pt idx="0">
                  <c:v>14</c:v>
                </c:pt>
                <c:pt idx="1">
                  <c:v>12</c:v>
                </c:pt>
                <c:pt idx="2">
                  <c:v>7</c:v>
                </c:pt>
                <c:pt idx="3">
                  <c:v>0</c:v>
                </c:pt>
              </c:numCache>
            </c:numRef>
          </c:val>
          <c:extLst>
            <c:ext xmlns:c16="http://schemas.microsoft.com/office/drawing/2014/chart" uri="{C3380CC4-5D6E-409C-BE32-E72D297353CC}">
              <c16:uniqueId val="{00000001-AB05-4276-9E5E-797FFBC517F8}"/>
            </c:ext>
          </c:extLst>
        </c:ser>
        <c:dLbls>
          <c:showLegendKey val="0"/>
          <c:showVal val="0"/>
          <c:showCatName val="0"/>
          <c:showSerName val="0"/>
          <c:showPercent val="0"/>
          <c:showBubbleSize val="0"/>
        </c:dLbls>
        <c:gapWidth val="219"/>
        <c:overlap val="-27"/>
        <c:axId val="546171112"/>
        <c:axId val="546172424"/>
      </c:barChart>
      <c:catAx>
        <c:axId val="546171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6172424"/>
        <c:crosses val="autoZero"/>
        <c:auto val="1"/>
        <c:lblAlgn val="ctr"/>
        <c:lblOffset val="100"/>
        <c:noMultiLvlLbl val="0"/>
      </c:catAx>
      <c:valAx>
        <c:axId val="546172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61711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RESPONSE</a:t>
            </a:r>
            <a:r>
              <a:rPr lang="en-US" b="1" baseline="0" dirty="0"/>
              <a:t> FROM CASHIER</a:t>
            </a:r>
            <a:endParaRPr lang="en-US" b="1" dirty="0"/>
          </a:p>
        </c:rich>
      </c:tx>
      <c:layout>
        <c:manualLayout>
          <c:xMode val="edge"/>
          <c:yMode val="edge"/>
          <c:x val="0.45929972295129773"/>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YES</c:v>
                </c:pt>
              </c:strCache>
            </c:strRef>
          </c:tx>
          <c:spPr>
            <a:solidFill>
              <a:schemeClr val="accent1"/>
            </a:solidFill>
            <a:ln>
              <a:noFill/>
            </a:ln>
            <a:effectLst/>
          </c:spPr>
          <c:invertIfNegative val="0"/>
          <c:cat>
            <c:strRef>
              <c:f>Sheet1!$A$2:$A$5</c:f>
              <c:strCache>
                <c:ptCount val="2"/>
                <c:pt idx="0">
                  <c:v>QUESTION 1</c:v>
                </c:pt>
                <c:pt idx="1">
                  <c:v>QUESTION 2</c:v>
                </c:pt>
              </c:strCache>
            </c:strRef>
          </c:cat>
          <c:val>
            <c:numRef>
              <c:f>Sheet1!$B$2:$B$5</c:f>
              <c:numCache>
                <c:formatCode>General</c:formatCode>
                <c:ptCount val="4"/>
                <c:pt idx="0">
                  <c:v>5</c:v>
                </c:pt>
                <c:pt idx="1">
                  <c:v>9</c:v>
                </c:pt>
              </c:numCache>
            </c:numRef>
          </c:val>
          <c:extLst>
            <c:ext xmlns:c16="http://schemas.microsoft.com/office/drawing/2014/chart" uri="{C3380CC4-5D6E-409C-BE32-E72D297353CC}">
              <c16:uniqueId val="{00000000-23A3-404E-AFEA-EB2DC7916B49}"/>
            </c:ext>
          </c:extLst>
        </c:ser>
        <c:ser>
          <c:idx val="1"/>
          <c:order val="1"/>
          <c:tx>
            <c:strRef>
              <c:f>Sheet1!$C$1</c:f>
              <c:strCache>
                <c:ptCount val="1"/>
                <c:pt idx="0">
                  <c:v>NO</c:v>
                </c:pt>
              </c:strCache>
            </c:strRef>
          </c:tx>
          <c:spPr>
            <a:solidFill>
              <a:schemeClr val="accent2"/>
            </a:solidFill>
            <a:ln>
              <a:noFill/>
            </a:ln>
            <a:effectLst/>
          </c:spPr>
          <c:invertIfNegative val="0"/>
          <c:cat>
            <c:strRef>
              <c:f>Sheet1!$A$2:$A$5</c:f>
              <c:strCache>
                <c:ptCount val="2"/>
                <c:pt idx="0">
                  <c:v>QUESTION 1</c:v>
                </c:pt>
                <c:pt idx="1">
                  <c:v>QUESTION 2</c:v>
                </c:pt>
              </c:strCache>
            </c:strRef>
          </c:cat>
          <c:val>
            <c:numRef>
              <c:f>Sheet1!$C$2:$C$5</c:f>
              <c:numCache>
                <c:formatCode>General</c:formatCode>
                <c:ptCount val="4"/>
                <c:pt idx="0">
                  <c:v>2</c:v>
                </c:pt>
                <c:pt idx="1">
                  <c:v>3</c:v>
                </c:pt>
              </c:numCache>
            </c:numRef>
          </c:val>
          <c:extLst>
            <c:ext xmlns:c16="http://schemas.microsoft.com/office/drawing/2014/chart" uri="{C3380CC4-5D6E-409C-BE32-E72D297353CC}">
              <c16:uniqueId val="{00000001-23A3-404E-AFEA-EB2DC7916B49}"/>
            </c:ext>
          </c:extLst>
        </c:ser>
        <c:dLbls>
          <c:showLegendKey val="0"/>
          <c:showVal val="0"/>
          <c:showCatName val="0"/>
          <c:showSerName val="0"/>
          <c:showPercent val="0"/>
          <c:showBubbleSize val="0"/>
        </c:dLbls>
        <c:gapWidth val="219"/>
        <c:overlap val="-27"/>
        <c:axId val="545918224"/>
        <c:axId val="545916256"/>
      </c:barChart>
      <c:catAx>
        <c:axId val="545918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5916256"/>
        <c:crosses val="autoZero"/>
        <c:auto val="1"/>
        <c:lblAlgn val="ctr"/>
        <c:lblOffset val="100"/>
        <c:noMultiLvlLbl val="0"/>
      </c:catAx>
      <c:valAx>
        <c:axId val="545916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5918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7C2E21-35D4-4625-AB95-E839799A5D46}" type="datetimeFigureOut">
              <a:rPr lang="en-US" smtClean="0"/>
              <a:t>12/28/2022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7346C8-E973-4CED-A3D2-24416339DFD7}" type="slidenum">
              <a:rPr lang="en-US" smtClean="0"/>
              <a:t>‹#›</a:t>
            </a:fld>
            <a:endParaRPr lang="en-US"/>
          </a:p>
        </p:txBody>
      </p:sp>
    </p:spTree>
    <p:extLst>
      <p:ext uri="{BB962C8B-B14F-4D97-AF65-F5344CB8AC3E}">
        <p14:creationId xmlns:p14="http://schemas.microsoft.com/office/powerpoint/2010/main" val="47519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95368C2-3212-4B1D-BC46-EA79DB157E2B}"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95FAB-FD4A-4286-9037-24174CF93389}"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07C3CD-3466-4CE2-A3C0-86EB28848469}"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3D0281-604F-4770-BB9E-AA37EA4E0956}"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FC1295-EF44-44B3-BC75-EC6B59AD9108}" type="datetime1">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1C89B1-8DA3-4AD7-8B69-BD4E22461E50}" type="datetime1">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CC68CF-A36E-4FFE-BB57-729B776D706C}" type="datetime1">
              <a:rPr lang="en-US" smtClean="0"/>
              <a:t>12/28/2022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87FE4A-F7B5-4BA2-933B-EA6B5AF07AF8}" type="datetime1">
              <a:rPr lang="en-US" smtClean="0"/>
              <a:t>12/28/2022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196D03-EA8B-4B05-A402-1852EC25B5DE}" type="datetime1">
              <a:rPr lang="en-US" smtClean="0"/>
              <a:t>12/28/2022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27AABB-24A5-4B0C-9895-22665439CE5D}" type="datetime1">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FA4DDB-966F-4800-A56F-2DF77CCE4C7E}" type="datetime1">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BD92B2-4C2F-4C40-AB49-F3A580957AD3}" type="datetime1">
              <a:rPr lang="en-US" smtClean="0"/>
              <a:t>12/28/2022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5311" y="136525"/>
            <a:ext cx="11876689" cy="6642648"/>
          </a:xfrm>
        </p:spPr>
        <p:txBody>
          <a:bodyPr>
            <a:noAutofit/>
          </a:bodyPr>
          <a:lstStyle/>
          <a:p>
            <a:r>
              <a:rPr lang="en-US" b="1" dirty="0">
                <a:latin typeface="Times New Roman" panose="02020603050405020304" pitchFamily="18" charset="0"/>
                <a:cs typeface="Times New Roman" panose="02020603050405020304" pitchFamily="18" charset="0"/>
              </a:rPr>
              <a:t>DAR ES SALAAM INSTITUTE OF TECHNOLOGY</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DEPARTMENT OF ELCETRONICS AND TELECOMMUNICATION ENGINEERING</a:t>
            </a:r>
          </a:p>
          <a:p>
            <a:r>
              <a:rPr lang="en-US" b="1" dirty="0">
                <a:latin typeface="Times New Roman" panose="02020603050405020304" pitchFamily="18" charset="0"/>
                <a:cs typeface="Times New Roman" panose="02020603050405020304" pitchFamily="18" charset="0"/>
              </a:rPr>
              <a:t>NTA LEVEL 8</a:t>
            </a:r>
          </a:p>
          <a:p>
            <a:r>
              <a:rPr lang="en-US" b="1" dirty="0">
                <a:latin typeface="Times New Roman" panose="02020603050405020304" pitchFamily="18" charset="0"/>
                <a:cs typeface="Times New Roman" panose="02020603050405020304" pitchFamily="18" charset="0"/>
              </a:rPr>
              <a:t>PROJECT MINI 1 PRESENTATION</a:t>
            </a:r>
          </a:p>
          <a:p>
            <a:pPr algn="l"/>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PROJECT TYPE: 	       SYSTEM DESIGN AND PROBLEM SOLVING</a:t>
            </a:r>
          </a:p>
          <a:p>
            <a:pPr algn="l"/>
            <a:r>
              <a:rPr lang="en-US" b="1" dirty="0">
                <a:latin typeface="Times New Roman" panose="02020603050405020304" pitchFamily="18" charset="0"/>
                <a:cs typeface="Times New Roman" panose="02020603050405020304" pitchFamily="18" charset="0"/>
              </a:rPr>
              <a:t>CANDIDATE’S NAME: HENRICK E. DASTAN</a:t>
            </a:r>
          </a:p>
          <a:p>
            <a:pPr algn="l"/>
            <a:r>
              <a:rPr lang="en-US" b="1" dirty="0">
                <a:latin typeface="Times New Roman" panose="02020603050405020304" pitchFamily="18" charset="0"/>
                <a:cs typeface="Times New Roman" panose="02020603050405020304" pitchFamily="18" charset="0"/>
              </a:rPr>
              <a:t>ADMISSION NO:	       200640725954</a:t>
            </a:r>
          </a:p>
          <a:p>
            <a:pPr algn="l"/>
            <a:r>
              <a:rPr lang="en-US" b="1" dirty="0">
                <a:latin typeface="Times New Roman" panose="02020603050405020304" pitchFamily="18" charset="0"/>
                <a:cs typeface="Times New Roman" panose="02020603050405020304" pitchFamily="18" charset="0"/>
              </a:rPr>
              <a:t>ACADEMIC YEAR:       2021/2022</a:t>
            </a:r>
          </a:p>
          <a:p>
            <a:pPr algn="ctr"/>
            <a:r>
              <a:rPr lang="en-US" b="1" dirty="0">
                <a:latin typeface="Times New Roman" panose="02020603050405020304" pitchFamily="18" charset="0"/>
                <a:cs typeface="Times New Roman" panose="02020603050405020304" pitchFamily="18" charset="0"/>
              </a:rPr>
              <a:t>DECEMBER 2022</a:t>
            </a: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377102" y="593145"/>
            <a:ext cx="1359599" cy="1277992"/>
          </a:xfrm>
          <a:prstGeom prst="rect">
            <a:avLst/>
          </a:prstGeom>
        </p:spPr>
      </p:pic>
      <p:sp>
        <p:nvSpPr>
          <p:cNvPr id="2" name="Slide Number Placeholder 1"/>
          <p:cNvSpPr>
            <a:spLocks noGrp="1"/>
          </p:cNvSpPr>
          <p:nvPr>
            <p:ph type="sldNum" sz="quarter" idx="12"/>
          </p:nvPr>
        </p:nvSpPr>
        <p:spPr/>
        <p:txBody>
          <a:bodyPr/>
          <a:lstStyle/>
          <a:p>
            <a:fld id="{9B618960-8005-486C-9A75-10CB2AAC16F9}"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3910" y="599090"/>
            <a:ext cx="10809890" cy="5577873"/>
          </a:xfrm>
        </p:spPr>
        <p:txBody>
          <a:bodyPr>
            <a:normAutofit/>
          </a:bodyPr>
          <a:lstStyle/>
          <a:p>
            <a:pPr marL="0" indent="0">
              <a:buNone/>
            </a:pPr>
            <a:r>
              <a:rPr lang="en-US" b="1" dirty="0"/>
              <a:t>                              </a:t>
            </a:r>
            <a:r>
              <a:rPr lang="en-US" sz="3200" b="1" dirty="0">
                <a:latin typeface="Times New Roman" panose="02020603050405020304" pitchFamily="18" charset="0"/>
                <a:cs typeface="Times New Roman" panose="02020603050405020304" pitchFamily="18" charset="0"/>
              </a:rPr>
              <a:t>LITERATURE REVIEW </a:t>
            </a:r>
            <a:r>
              <a:rPr lang="en-US" sz="3200" b="1" dirty="0" err="1">
                <a:latin typeface="Times New Roman" panose="02020603050405020304" pitchFamily="18" charset="0"/>
                <a:cs typeface="Times New Roman" panose="02020603050405020304" pitchFamily="18" charset="0"/>
              </a:rPr>
              <a:t>Cont</a:t>
            </a:r>
            <a:r>
              <a:rPr lang="en-US" sz="3200" b="1" dirty="0">
                <a:latin typeface="Times New Roman" panose="02020603050405020304" pitchFamily="18" charset="0"/>
                <a:cs typeface="Times New Roman" panose="02020603050405020304" pitchFamily="18" charset="0"/>
              </a:rPr>
              <a:t>…</a:t>
            </a:r>
          </a:p>
          <a:p>
            <a:pPr>
              <a:lnSpc>
                <a:spcPct val="110000"/>
              </a:lnSpc>
            </a:pPr>
            <a:r>
              <a:rPr lang="en-US" dirty="0">
                <a:latin typeface="Times New Roman" panose="02020603050405020304" pitchFamily="18" charset="0"/>
                <a:cs typeface="Times New Roman" panose="02020603050405020304" pitchFamily="18" charset="0"/>
              </a:rPr>
              <a:t>Currently, in most bus stations, the system which is used to do payment is a local and manual. Also, the passage gates are operated by security guards. </a:t>
            </a:r>
          </a:p>
          <a:p>
            <a:pPr>
              <a:lnSpc>
                <a:spcPct val="110000"/>
              </a:lnSpc>
            </a:pPr>
            <a:r>
              <a:rPr lang="en-US" dirty="0">
                <a:latin typeface="Times New Roman" panose="02020603050405020304" pitchFamily="18" charset="0"/>
                <a:cs typeface="Times New Roman" panose="02020603050405020304" pitchFamily="18" charset="0"/>
              </a:rPr>
              <a:t>The existing system involve a supervisor on which he/she collect the fee from the bus terminal users in order to allow them to enter. The gates are opened manually by security guards in letting people in, for those who have paid the entrance revenue.</a:t>
            </a:r>
          </a:p>
          <a:p>
            <a:pPr>
              <a:lnSpc>
                <a:spcPct val="110000"/>
              </a:lnSpc>
            </a:pPr>
            <a:r>
              <a:rPr lang="en-US" dirty="0">
                <a:latin typeface="Times New Roman" panose="02020603050405020304" pitchFamily="18" charset="0"/>
                <a:cs typeface="Times New Roman" panose="02020603050405020304" pitchFamily="18" charset="0"/>
              </a:rPr>
              <a:t>Hence, fraud can be committed or conducted due to poor supervision of government collected revenue.</a:t>
            </a:r>
          </a:p>
          <a:p>
            <a:pPr>
              <a:lnSpc>
                <a:spcPct val="110000"/>
              </a:lnSpc>
            </a:pPr>
            <a:endParaRPr lang="en-US" dirty="0">
              <a:latin typeface="Times New Roman" panose="02020603050405020304" pitchFamily="18" charset="0"/>
              <a:cs typeface="Times New Roman" panose="02020603050405020304" pitchFamily="18" charset="0"/>
            </a:endParaRPr>
          </a:p>
          <a:p>
            <a:pPr marL="0" indent="0">
              <a:lnSpc>
                <a:spcPct val="110000"/>
              </a:lnSpc>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71F95-2A00-2629-FBC9-48001FE05579}"/>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BLOCK DIAGRAM OF THE EXISTING SYSTEM</a:t>
            </a:r>
            <a:endParaRPr lang="en-US" sz="3200" dirty="0"/>
          </a:p>
        </p:txBody>
      </p:sp>
      <p:sp>
        <p:nvSpPr>
          <p:cNvPr id="3" name="Content Placeholder 2">
            <a:extLst>
              <a:ext uri="{FF2B5EF4-FFF2-40B4-BE49-F238E27FC236}">
                <a16:creationId xmlns:a16="http://schemas.microsoft.com/office/drawing/2014/main" id="{19969C71-DCF3-154B-D56E-102632144ACA}"/>
              </a:ext>
            </a:extLst>
          </p:cNvPr>
          <p:cNvSpPr>
            <a:spLocks noGrp="1"/>
          </p:cNvSpPr>
          <p:nvPr>
            <p:ph idx="1"/>
          </p:nvPr>
        </p:nvSpPr>
        <p:spPr/>
        <p:txBody>
          <a:bodyPr/>
          <a:lstStyle/>
          <a:p>
            <a:pPr marL="0" indent="0" algn="ctr">
              <a:buNone/>
            </a:pPr>
            <a:r>
              <a:rPr lang="en-US" b="1" dirty="0">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50AE76BB-16E1-620B-6D43-3F71C91759BF}"/>
              </a:ext>
            </a:extLst>
          </p:cNvPr>
          <p:cNvSpPr>
            <a:spLocks noGrp="1"/>
          </p:cNvSpPr>
          <p:nvPr>
            <p:ph type="sldNum" sz="quarter" idx="12"/>
          </p:nvPr>
        </p:nvSpPr>
        <p:spPr/>
        <p:txBody>
          <a:bodyPr/>
          <a:lstStyle/>
          <a:p>
            <a:fld id="{9B618960-8005-486C-9A75-10CB2AAC16F9}" type="slidenum">
              <a:rPr lang="en-US" smtClean="0"/>
              <a:t>11</a:t>
            </a:fld>
            <a:endParaRPr lang="en-US"/>
          </a:p>
        </p:txBody>
      </p:sp>
      <p:grpSp>
        <p:nvGrpSpPr>
          <p:cNvPr id="9" name="Group 8">
            <a:extLst>
              <a:ext uri="{FF2B5EF4-FFF2-40B4-BE49-F238E27FC236}">
                <a16:creationId xmlns:a16="http://schemas.microsoft.com/office/drawing/2014/main" id="{29631593-7B4A-5E91-2BA5-C98A3801AB35}"/>
              </a:ext>
            </a:extLst>
          </p:cNvPr>
          <p:cNvGrpSpPr/>
          <p:nvPr/>
        </p:nvGrpSpPr>
        <p:grpSpPr>
          <a:xfrm>
            <a:off x="1345856" y="2797957"/>
            <a:ext cx="9500287" cy="1262085"/>
            <a:chOff x="1421026" y="2631982"/>
            <a:chExt cx="9500287" cy="1262085"/>
          </a:xfrm>
        </p:grpSpPr>
        <p:sp>
          <p:nvSpPr>
            <p:cNvPr id="5" name="Rectangle 4">
              <a:extLst>
                <a:ext uri="{FF2B5EF4-FFF2-40B4-BE49-F238E27FC236}">
                  <a16:creationId xmlns:a16="http://schemas.microsoft.com/office/drawing/2014/main" id="{34FC5D0D-76D1-0AB4-11E2-CDCF00F08173}"/>
                </a:ext>
              </a:extLst>
            </p:cNvPr>
            <p:cNvSpPr/>
            <p:nvPr/>
          </p:nvSpPr>
          <p:spPr>
            <a:xfrm>
              <a:off x="1421026" y="2644343"/>
              <a:ext cx="1556952" cy="12373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REVENUE COLLECTOR</a:t>
              </a:r>
            </a:p>
          </p:txBody>
        </p:sp>
        <p:sp>
          <p:nvSpPr>
            <p:cNvPr id="6" name="Rectangle 5">
              <a:extLst>
                <a:ext uri="{FF2B5EF4-FFF2-40B4-BE49-F238E27FC236}">
                  <a16:creationId xmlns:a16="http://schemas.microsoft.com/office/drawing/2014/main" id="{C79220C9-A0B5-137D-C96A-A4F1CC836F33}"/>
                </a:ext>
              </a:extLst>
            </p:cNvPr>
            <p:cNvSpPr/>
            <p:nvPr/>
          </p:nvSpPr>
          <p:spPr>
            <a:xfrm>
              <a:off x="3746672" y="2656700"/>
              <a:ext cx="1915298" cy="11986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COIN PAYMENT</a:t>
              </a:r>
            </a:p>
          </p:txBody>
        </p:sp>
        <p:sp>
          <p:nvSpPr>
            <p:cNvPr id="7" name="Rectangle 6">
              <a:extLst>
                <a:ext uri="{FF2B5EF4-FFF2-40B4-BE49-F238E27FC236}">
                  <a16:creationId xmlns:a16="http://schemas.microsoft.com/office/drawing/2014/main" id="{941C6E21-650C-20DC-B1B3-42F0361BFFCC}"/>
                </a:ext>
              </a:extLst>
            </p:cNvPr>
            <p:cNvSpPr/>
            <p:nvPr/>
          </p:nvSpPr>
          <p:spPr>
            <a:xfrm>
              <a:off x="6327689" y="2656699"/>
              <a:ext cx="2018273" cy="11986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RECEIVE RECEIPT/TICKET</a:t>
              </a:r>
            </a:p>
          </p:txBody>
        </p:sp>
        <p:sp>
          <p:nvSpPr>
            <p:cNvPr id="8" name="Rectangle 7">
              <a:extLst>
                <a:ext uri="{FF2B5EF4-FFF2-40B4-BE49-F238E27FC236}">
                  <a16:creationId xmlns:a16="http://schemas.microsoft.com/office/drawing/2014/main" id="{E6FE9DFC-4AA5-81B8-762B-69E764E8858B}"/>
                </a:ext>
              </a:extLst>
            </p:cNvPr>
            <p:cNvSpPr/>
            <p:nvPr/>
          </p:nvSpPr>
          <p:spPr>
            <a:xfrm>
              <a:off x="9114655" y="2631982"/>
              <a:ext cx="1806658" cy="126208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GATE PASS</a:t>
              </a:r>
            </a:p>
          </p:txBody>
        </p:sp>
        <p:cxnSp>
          <p:nvCxnSpPr>
            <p:cNvPr id="10" name="Straight Arrow Connector 9">
              <a:extLst>
                <a:ext uri="{FF2B5EF4-FFF2-40B4-BE49-F238E27FC236}">
                  <a16:creationId xmlns:a16="http://schemas.microsoft.com/office/drawing/2014/main" id="{DBD5A019-F1F2-ACB7-E563-1633FF9B47DC}"/>
                </a:ext>
              </a:extLst>
            </p:cNvPr>
            <p:cNvCxnSpPr>
              <a:cxnSpLocks/>
              <a:stCxn id="5" idx="3"/>
              <a:endCxn id="6" idx="1"/>
            </p:cNvCxnSpPr>
            <p:nvPr/>
          </p:nvCxnSpPr>
          <p:spPr>
            <a:xfrm flipV="1">
              <a:off x="2977978" y="3256003"/>
              <a:ext cx="768694" cy="70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436DDCB7-185F-DF27-F34E-0A0B77A91ABF}"/>
                </a:ext>
              </a:extLst>
            </p:cNvPr>
            <p:cNvCxnSpPr>
              <a:cxnSpLocks/>
              <a:stCxn id="6" idx="3"/>
              <a:endCxn id="7" idx="1"/>
            </p:cNvCxnSpPr>
            <p:nvPr/>
          </p:nvCxnSpPr>
          <p:spPr>
            <a:xfrm flipV="1">
              <a:off x="5661970" y="3256002"/>
              <a:ext cx="66571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808C3FBD-B728-54D1-6109-8371278924DC}"/>
                </a:ext>
              </a:extLst>
            </p:cNvPr>
            <p:cNvCxnSpPr>
              <a:cxnSpLocks/>
              <a:stCxn id="7" idx="3"/>
              <a:endCxn id="8" idx="1"/>
            </p:cNvCxnSpPr>
            <p:nvPr/>
          </p:nvCxnSpPr>
          <p:spPr>
            <a:xfrm>
              <a:off x="8345962" y="3256002"/>
              <a:ext cx="768693" cy="70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329983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2B746-355F-C40E-A7AE-7CAA81D5A13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system </a:t>
            </a:r>
            <a:r>
              <a:rPr lang="en-US" dirty="0" err="1">
                <a:latin typeface="Times New Roman" panose="02020603050405020304" pitchFamily="18" charset="0"/>
                <a:cs typeface="Times New Roman" panose="02020603050405020304" pitchFamily="18" charset="0"/>
              </a:rPr>
              <a:t>cont</a:t>
            </a:r>
            <a:r>
              <a:rPr lang="en-US" dirty="0">
                <a:latin typeface="Times New Roman" panose="02020603050405020304" pitchFamily="18" charset="0"/>
                <a:cs typeface="Times New Roman" panose="02020603050405020304" pitchFamily="18" charset="0"/>
              </a:rPr>
              <a:t>…</a:t>
            </a:r>
          </a:p>
        </p:txBody>
      </p:sp>
      <p:pic>
        <p:nvPicPr>
          <p:cNvPr id="6" name="Content Placeholder 5">
            <a:extLst>
              <a:ext uri="{FF2B5EF4-FFF2-40B4-BE49-F238E27FC236}">
                <a16:creationId xmlns:a16="http://schemas.microsoft.com/office/drawing/2014/main" id="{BB7C9656-A7E8-AE9E-17BA-AE4447051FB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87254" y="1690688"/>
            <a:ext cx="5252299" cy="3931634"/>
          </a:xfrm>
        </p:spPr>
      </p:pic>
      <p:sp>
        <p:nvSpPr>
          <p:cNvPr id="4" name="Slide Number Placeholder 3">
            <a:extLst>
              <a:ext uri="{FF2B5EF4-FFF2-40B4-BE49-F238E27FC236}">
                <a16:creationId xmlns:a16="http://schemas.microsoft.com/office/drawing/2014/main" id="{983CFAB8-3F1A-26CC-6AE8-BD0BD872569C}"/>
              </a:ext>
            </a:extLst>
          </p:cNvPr>
          <p:cNvSpPr>
            <a:spLocks noGrp="1"/>
          </p:cNvSpPr>
          <p:nvPr>
            <p:ph type="sldNum" sz="quarter" idx="12"/>
          </p:nvPr>
        </p:nvSpPr>
        <p:spPr/>
        <p:txBody>
          <a:bodyPr/>
          <a:lstStyle/>
          <a:p>
            <a:fld id="{9B618960-8005-486C-9A75-10CB2AAC16F9}" type="slidenum">
              <a:rPr lang="en-US" smtClean="0"/>
              <a:t>12</a:t>
            </a:fld>
            <a:endParaRPr lang="en-US"/>
          </a:p>
        </p:txBody>
      </p:sp>
      <p:pic>
        <p:nvPicPr>
          <p:cNvPr id="5" name="Picture 4">
            <a:extLst>
              <a:ext uri="{FF2B5EF4-FFF2-40B4-BE49-F238E27FC236}">
                <a16:creationId xmlns:a16="http://schemas.microsoft.com/office/drawing/2014/main" id="{B27A1091-A750-AE1B-4294-B982CF5835E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78" r="31892" b="178"/>
          <a:stretch/>
        </p:blipFill>
        <p:spPr>
          <a:xfrm rot="5400000">
            <a:off x="135409" y="2249380"/>
            <a:ext cx="4670854" cy="3086100"/>
          </a:xfrm>
          <a:prstGeom prst="rect">
            <a:avLst/>
          </a:prstGeom>
        </p:spPr>
      </p:pic>
    </p:spTree>
    <p:extLst>
      <p:ext uri="{BB962C8B-B14F-4D97-AF65-F5344CB8AC3E}">
        <p14:creationId xmlns:p14="http://schemas.microsoft.com/office/powerpoint/2010/main" val="985819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A9C5-9F20-CFC5-58DA-21995003606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DRAWBACKS OF EXISTING SYSTEM</a:t>
            </a:r>
          </a:p>
        </p:txBody>
      </p:sp>
      <p:sp>
        <p:nvSpPr>
          <p:cNvPr id="3" name="Content Placeholder 2">
            <a:extLst>
              <a:ext uri="{FF2B5EF4-FFF2-40B4-BE49-F238E27FC236}">
                <a16:creationId xmlns:a16="http://schemas.microsoft.com/office/drawing/2014/main" id="{48B3DC0A-C550-A1FD-CCF6-79280110ADE6}"/>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Poor government revenue collection</a:t>
            </a:r>
            <a:endParaRPr lang="en-US" sz="32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rPr>
              <a:t>It’s not</a:t>
            </a:r>
            <a:r>
              <a:rPr lang="en-US" sz="2800" b="0" i="0" u="none" strike="noStrike" baseline="0" dirty="0">
                <a:solidFill>
                  <a:srgbClr val="000000"/>
                </a:solidFill>
                <a:latin typeface="Times New Roman" panose="02020603050405020304" pitchFamily="18" charset="0"/>
              </a:rPr>
              <a:t> reliable since it is manually operated by employed men. </a:t>
            </a:r>
            <a:endParaRPr lang="en-US" sz="3200" b="0" i="0" u="none" strike="noStrike" baseline="0"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D</a:t>
            </a:r>
            <a:r>
              <a:rPr lang="en-US" sz="2800" b="0" i="0" u="none" strike="noStrike" baseline="0" dirty="0">
                <a:solidFill>
                  <a:srgbClr val="000000"/>
                </a:solidFill>
                <a:latin typeface="Times New Roman" panose="02020603050405020304" pitchFamily="18" charset="0"/>
              </a:rPr>
              <a:t>oes not have reliable security for the money collected because employed men who stay with money can easily lose money or tempted to steal the money collected. </a:t>
            </a:r>
            <a:endParaRPr lang="en-US" dirty="0"/>
          </a:p>
          <a:p>
            <a:r>
              <a:rPr lang="en-US" dirty="0">
                <a:latin typeface="Times New Roman" panose="02020603050405020304" pitchFamily="18" charset="0"/>
                <a:cs typeface="Times New Roman" panose="02020603050405020304" pitchFamily="18" charset="0"/>
              </a:rPr>
              <a:t>Jam during paying for receipts which can lead to failure in reaching on time for the bus.</a:t>
            </a:r>
          </a:p>
          <a:p>
            <a:r>
              <a:rPr lang="en-US" dirty="0">
                <a:latin typeface="Times New Roman" panose="02020603050405020304" pitchFamily="18" charset="0"/>
                <a:cs typeface="Times New Roman" panose="02020603050405020304" pitchFamily="18" charset="0"/>
              </a:rPr>
              <a:t>Congestion caused by human interaction may lead to health diseases</a:t>
            </a:r>
          </a:p>
          <a:p>
            <a:endParaRPr lang="en-US" dirty="0"/>
          </a:p>
        </p:txBody>
      </p:sp>
      <p:sp>
        <p:nvSpPr>
          <p:cNvPr id="4" name="Slide Number Placeholder 3">
            <a:extLst>
              <a:ext uri="{FF2B5EF4-FFF2-40B4-BE49-F238E27FC236}">
                <a16:creationId xmlns:a16="http://schemas.microsoft.com/office/drawing/2014/main" id="{72657BB7-91FA-459F-12E1-852D0ADAC59D}"/>
              </a:ext>
            </a:extLst>
          </p:cNvPr>
          <p:cNvSpPr>
            <a:spLocks noGrp="1"/>
          </p:cNvSpPr>
          <p:nvPr>
            <p:ph type="sldNum" sz="quarter" idx="12"/>
          </p:nvPr>
        </p:nvSpPr>
        <p:spPr/>
        <p:txBody>
          <a:bodyPr/>
          <a:lstStyle/>
          <a:p>
            <a:fld id="{9B618960-8005-486C-9A75-10CB2AAC16F9}" type="slidenum">
              <a:rPr lang="en-US" smtClean="0"/>
              <a:t>13</a:t>
            </a:fld>
            <a:endParaRPr lang="en-US"/>
          </a:p>
        </p:txBody>
      </p:sp>
    </p:spTree>
    <p:extLst>
      <p:ext uri="{BB962C8B-B14F-4D97-AF65-F5344CB8AC3E}">
        <p14:creationId xmlns:p14="http://schemas.microsoft.com/office/powerpoint/2010/main" val="325796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PROPOSED SYSTEM</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The system design will be </a:t>
            </a:r>
            <a:r>
              <a:rPr lang="en-US" dirty="0">
                <a:solidFill>
                  <a:srgbClr val="000000"/>
                </a:solidFill>
                <a:effectLst/>
                <a:latin typeface="Times New Roman" panose="02020603050405020304" pitchFamily="18" charset="0"/>
                <a:ea typeface="Calibri" panose="020F0502020204030204" pitchFamily="34" charset="0"/>
              </a:rPr>
              <a:t>implementation of an electronics system that will be able to accept coin only if it’s a genuine one. The coin will pass to the storage container and the control unit would give an output signal in order to print automatically a receipt/ticket that will be used as a passage signal in opening the gate. Hence, the gate will open automatically and payment will be recorded to the database for further management issue.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t>14</a:t>
            </a:fld>
            <a:endParaRPr lang="en-US"/>
          </a:p>
        </p:txBody>
      </p:sp>
    </p:spTree>
    <p:extLst>
      <p:ext uri="{BB962C8B-B14F-4D97-AF65-F5344CB8AC3E}">
        <p14:creationId xmlns:p14="http://schemas.microsoft.com/office/powerpoint/2010/main" val="472117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latin typeface="Times New Roman" panose="02020603050405020304" pitchFamily="18" charset="0"/>
                <a:cs typeface="Times New Roman" panose="02020603050405020304" pitchFamily="18" charset="0"/>
              </a:rPr>
              <a:t>     PROPOSED SYSTEM BLOCK DIAGRAM</a:t>
            </a:r>
          </a:p>
        </p:txBody>
      </p:sp>
      <p:sp>
        <p:nvSpPr>
          <p:cNvPr id="5" name="Slide Number Placeholder 4"/>
          <p:cNvSpPr>
            <a:spLocks noGrp="1"/>
          </p:cNvSpPr>
          <p:nvPr>
            <p:ph type="sldNum" sz="quarter" idx="12"/>
          </p:nvPr>
        </p:nvSpPr>
        <p:spPr/>
        <p:txBody>
          <a:bodyPr/>
          <a:lstStyle/>
          <a:p>
            <a:fld id="{9B618960-8005-486C-9A75-10CB2AAC16F9}" type="slidenum">
              <a:rPr lang="en-US" smtClean="0"/>
              <a:t>15</a:t>
            </a:fld>
            <a:endParaRPr lang="en-US"/>
          </a:p>
        </p:txBody>
      </p:sp>
      <p:pic>
        <p:nvPicPr>
          <p:cNvPr id="10" name="Content Placeholder 9">
            <a:extLst>
              <a:ext uri="{FF2B5EF4-FFF2-40B4-BE49-F238E27FC236}">
                <a16:creationId xmlns:a16="http://schemas.microsoft.com/office/drawing/2014/main" id="{44960F21-8D49-2849-91C7-2F108CB0A4A2}"/>
              </a:ext>
            </a:extLst>
          </p:cNvPr>
          <p:cNvPicPr>
            <a:picLocks noGrp="1" noChangeAspect="1"/>
          </p:cNvPicPr>
          <p:nvPr>
            <p:ph idx="1"/>
          </p:nvPr>
        </p:nvPicPr>
        <p:blipFill>
          <a:blip r:embed="rId2"/>
          <a:stretch>
            <a:fillRect/>
          </a:stretch>
        </p:blipFill>
        <p:spPr>
          <a:xfrm>
            <a:off x="2360142" y="1222776"/>
            <a:ext cx="7895966" cy="5222529"/>
          </a:xfrm>
        </p:spPr>
      </p:pic>
    </p:spTree>
    <p:extLst>
      <p:ext uri="{BB962C8B-B14F-4D97-AF65-F5344CB8AC3E}">
        <p14:creationId xmlns:p14="http://schemas.microsoft.com/office/powerpoint/2010/main" val="208804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607" y="252083"/>
            <a:ext cx="10707414" cy="809406"/>
          </a:xfrm>
        </p:spPr>
        <p:txBody>
          <a:bodyPr/>
          <a:lstStyle/>
          <a:p>
            <a:r>
              <a:rPr lang="en-US" dirty="0"/>
              <a:t>Proposed system Cont.....</a:t>
            </a:r>
          </a:p>
        </p:txBody>
      </p:sp>
      <p:sp>
        <p:nvSpPr>
          <p:cNvPr id="3" name="Content Placeholder 2"/>
          <p:cNvSpPr>
            <a:spLocks noGrp="1"/>
          </p:cNvSpPr>
          <p:nvPr>
            <p:ph idx="1"/>
          </p:nvPr>
        </p:nvSpPr>
        <p:spPr>
          <a:xfrm>
            <a:off x="325820" y="1061489"/>
            <a:ext cx="11540359" cy="5454869"/>
          </a:xfrm>
        </p:spPr>
        <p:txBody>
          <a:bodyPr>
            <a:normAutofit/>
          </a:bodyPr>
          <a:lstStyle/>
          <a:p>
            <a:pPr marL="0" indent="0">
              <a:lnSpc>
                <a:spcPct val="100000"/>
              </a:lnSpc>
              <a:buNone/>
            </a:pPr>
            <a:r>
              <a:rPr lang="en-US" b="1" dirty="0">
                <a:latin typeface="Times New Roman" panose="02020603050405020304" pitchFamily="18" charset="0"/>
                <a:cs typeface="Times New Roman" panose="02020603050405020304" pitchFamily="18" charset="0"/>
              </a:rPr>
              <a:t>The Significances of the Proposed System; </a:t>
            </a:r>
          </a:p>
          <a:p>
            <a:pPr lvl="0"/>
            <a:r>
              <a:rPr lang="en-US" dirty="0">
                <a:latin typeface="Times New Roman" panose="02020603050405020304" pitchFamily="18" charset="0"/>
                <a:cs typeface="Times New Roman" panose="02020603050405020304" pitchFamily="18" charset="0"/>
              </a:rPr>
              <a:t>It will reduce the work done by the operators since the system will be automated</a:t>
            </a:r>
          </a:p>
          <a:p>
            <a:pPr lvl="0"/>
            <a:r>
              <a:rPr lang="en-US" dirty="0">
                <a:latin typeface="Times New Roman" panose="02020603050405020304" pitchFamily="18" charset="0"/>
                <a:cs typeface="Times New Roman" panose="02020603050405020304" pitchFamily="18" charset="0"/>
              </a:rPr>
              <a:t>The system is easy to control </a:t>
            </a:r>
          </a:p>
          <a:p>
            <a:pPr lvl="0"/>
            <a:r>
              <a:rPr lang="en-US" dirty="0">
                <a:latin typeface="Times New Roman" panose="02020603050405020304" pitchFamily="18" charset="0"/>
                <a:cs typeface="Times New Roman" panose="02020603050405020304" pitchFamily="18" charset="0"/>
              </a:rPr>
              <a:t>Reliable </a:t>
            </a:r>
          </a:p>
          <a:p>
            <a:pPr lvl="0"/>
            <a:r>
              <a:rPr lang="en-US" dirty="0">
                <a:latin typeface="Times New Roman" panose="02020603050405020304" pitchFamily="18" charset="0"/>
                <a:cs typeface="Times New Roman" panose="02020603050405020304" pitchFamily="18" charset="0"/>
              </a:rPr>
              <a:t>Operated at low cost</a:t>
            </a:r>
          </a:p>
          <a:p>
            <a:pPr lvl="0"/>
            <a:r>
              <a:rPr lang="en-US" dirty="0">
                <a:latin typeface="Times New Roman" panose="02020603050405020304" pitchFamily="18" charset="0"/>
                <a:cs typeface="Times New Roman" panose="02020603050405020304" pitchFamily="18" charset="0"/>
              </a:rPr>
              <a:t>Ensures a precise secured collection of revenue on real life basis</a:t>
            </a:r>
          </a:p>
          <a:p>
            <a:pPr lvl="0"/>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t>16</a:t>
            </a:fld>
            <a:endParaRPr lang="en-US"/>
          </a:p>
        </p:txBody>
      </p:sp>
    </p:spTree>
    <p:extLst>
      <p:ext uri="{BB962C8B-B14F-4D97-AF65-F5344CB8AC3E}">
        <p14:creationId xmlns:p14="http://schemas.microsoft.com/office/powerpoint/2010/main" val="3567814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C991D1-EAD8-4747-8839-AF4A6DB68131}"/>
              </a:ext>
            </a:extLst>
          </p:cNvPr>
          <p:cNvSpPr>
            <a:spLocks noGrp="1"/>
          </p:cNvSpPr>
          <p:nvPr>
            <p:ph idx="1"/>
          </p:nvPr>
        </p:nvSpPr>
        <p:spPr>
          <a:xfrm>
            <a:off x="591127" y="461818"/>
            <a:ext cx="10762673" cy="5715145"/>
          </a:xfrm>
        </p:spPr>
        <p:txBody>
          <a:bodyPr/>
          <a:lstStyle/>
          <a:p>
            <a:pPr marL="0" lvl="0" indent="0" fontAlgn="base">
              <a:lnSpc>
                <a:spcPct val="100000"/>
              </a:lnSpc>
              <a:buNone/>
            </a:pPr>
            <a:r>
              <a:rPr lang="en-US" b="1" dirty="0">
                <a:latin typeface="Times New Roman" panose="02020603050405020304" pitchFamily="18" charset="0"/>
                <a:cs typeface="Times New Roman" panose="02020603050405020304" pitchFamily="18" charset="0"/>
              </a:rPr>
              <a:t>SCOPE OF THE PROJECT</a:t>
            </a:r>
          </a:p>
          <a:p>
            <a:pPr lvl="0" fontAlgn="base">
              <a:lnSpc>
                <a:spcPct val="100000"/>
              </a:lnSpc>
            </a:pPr>
            <a:r>
              <a:rPr lang="en-US" dirty="0">
                <a:latin typeface="Times New Roman" panose="02020603050405020304" pitchFamily="18" charset="0"/>
                <a:cs typeface="Times New Roman" panose="02020603050405020304" pitchFamily="18" charset="0"/>
              </a:rPr>
              <a:t>The coin machine will not serve users with note only coins can be served.</a:t>
            </a:r>
          </a:p>
          <a:p>
            <a:pPr lvl="0" fontAlgn="base">
              <a:lnSpc>
                <a:spcPct val="100000"/>
              </a:lnSpc>
            </a:pPr>
            <a:r>
              <a:rPr lang="en-US" dirty="0">
                <a:latin typeface="Times New Roman" panose="02020603050405020304" pitchFamily="18" charset="0"/>
                <a:cs typeface="Times New Roman" panose="02020603050405020304" pitchFamily="18" charset="0"/>
              </a:rPr>
              <a:t>The system will not control the changing system once someone puts 500shs and needs only 1 ticket, unless external supervisor is involved.</a:t>
            </a:r>
          </a:p>
          <a:p>
            <a:pPr lvl="0" fontAlgn="base">
              <a:lnSpc>
                <a:spcPct val="100000"/>
              </a:lnSpc>
            </a:pPr>
            <a:r>
              <a:rPr lang="en-US" dirty="0">
                <a:latin typeface="Times New Roman" panose="02020603050405020304" pitchFamily="18" charset="0"/>
                <a:cs typeface="Times New Roman" panose="02020603050405020304" pitchFamily="18" charset="0"/>
              </a:rPr>
              <a:t>Database will only record number of tickets printed for revenue calculation.</a:t>
            </a:r>
            <a:endParaRPr lang="en-US" dirty="0"/>
          </a:p>
        </p:txBody>
      </p:sp>
      <p:sp>
        <p:nvSpPr>
          <p:cNvPr id="4" name="Slide Number Placeholder 3">
            <a:extLst>
              <a:ext uri="{FF2B5EF4-FFF2-40B4-BE49-F238E27FC236}">
                <a16:creationId xmlns:a16="http://schemas.microsoft.com/office/drawing/2014/main" id="{C41224FC-FF79-41BB-B064-C9AFE86CFB66}"/>
              </a:ext>
            </a:extLst>
          </p:cNvPr>
          <p:cNvSpPr>
            <a:spLocks noGrp="1"/>
          </p:cNvSpPr>
          <p:nvPr>
            <p:ph type="sldNum" sz="quarter" idx="12"/>
          </p:nvPr>
        </p:nvSpPr>
        <p:spPr/>
        <p:txBody>
          <a:bodyPr/>
          <a:lstStyle/>
          <a:p>
            <a:fld id="{9B618960-8005-486C-9A75-10CB2AAC16F9}" type="slidenum">
              <a:rPr lang="en-US" smtClean="0"/>
              <a:t>17</a:t>
            </a:fld>
            <a:endParaRPr lang="en-US"/>
          </a:p>
        </p:txBody>
      </p:sp>
    </p:spTree>
    <p:extLst>
      <p:ext uri="{BB962C8B-B14F-4D97-AF65-F5344CB8AC3E}">
        <p14:creationId xmlns:p14="http://schemas.microsoft.com/office/powerpoint/2010/main" val="3636241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2ADA-E165-8640-C0F3-E54D800BFCE2}"/>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DATA COLLECTION</a:t>
            </a:r>
          </a:p>
        </p:txBody>
      </p:sp>
      <p:sp>
        <p:nvSpPr>
          <p:cNvPr id="3" name="Content Placeholder 2">
            <a:extLst>
              <a:ext uri="{FF2B5EF4-FFF2-40B4-BE49-F238E27FC236}">
                <a16:creationId xmlns:a16="http://schemas.microsoft.com/office/drawing/2014/main" id="{837B7319-C021-3DC4-1AB5-0685136F4A6C}"/>
              </a:ext>
            </a:extLst>
          </p:cNvPr>
          <p:cNvSpPr>
            <a:spLocks noGrp="1"/>
          </p:cNvSpPr>
          <p:nvPr>
            <p:ph idx="1"/>
          </p:nvPr>
        </p:nvSpPr>
        <p:spPr/>
        <p:txBody>
          <a:bodyPr>
            <a:normAutofit/>
          </a:bodyPr>
          <a:lstStyle/>
          <a:p>
            <a:r>
              <a:rPr lang="en-US" altLang="en-US" dirty="0">
                <a:latin typeface="Times New Roman" panose="02020603050405020304" charset="0"/>
                <a:cs typeface="Times New Roman" panose="02020603050405020304" charset="0"/>
              </a:rPr>
              <a:t>Data collection is collection of data to be used for</a:t>
            </a:r>
            <a:r>
              <a:rPr lang="" altLang="en-US" dirty="0">
                <a:latin typeface="Times New Roman" panose="02020603050405020304" charset="0"/>
                <a:cs typeface="Times New Roman" panose="02020603050405020304" charset="0"/>
              </a:rPr>
              <a:t> </a:t>
            </a:r>
            <a:r>
              <a:rPr lang="en-US" altLang="en-US" dirty="0">
                <a:latin typeface="Times New Roman" panose="02020603050405020304" charset="0"/>
                <a:cs typeface="Times New Roman" panose="02020603050405020304" charset="0"/>
              </a:rPr>
              <a:t>the designing of the proposed system.</a:t>
            </a:r>
          </a:p>
          <a:p>
            <a:pPr marL="0" indent="0">
              <a:buNone/>
            </a:pPr>
            <a:endParaRPr lang="en-US" altLang="en-US" dirty="0">
              <a:latin typeface="Times New Roman" panose="02020603050405020304" charset="0"/>
              <a:cs typeface="Times New Roman" panose="02020603050405020304" charset="0"/>
            </a:endParaRPr>
          </a:p>
          <a:p>
            <a:pPr marL="0" indent="0">
              <a:buNone/>
            </a:pPr>
            <a:r>
              <a:rPr lang="en-US" altLang="en-US" dirty="0">
                <a:latin typeface="Times New Roman" panose="02020603050405020304" charset="0"/>
                <a:cs typeface="Times New Roman" panose="02020603050405020304" charset="0"/>
              </a:rPr>
              <a:t>TYPE OF DATA COLLECTION:</a:t>
            </a:r>
          </a:p>
          <a:p>
            <a:r>
              <a:rPr lang="en-US" altLang="en-US" dirty="0">
                <a:latin typeface="Times New Roman" panose="02020603050405020304" charset="0"/>
                <a:cs typeface="Times New Roman" panose="02020603050405020304" charset="0"/>
              </a:rPr>
              <a:t>Primary data will be obtained through the use questionnaires to the intended users and interview questions to the </a:t>
            </a:r>
            <a:r>
              <a:rPr lang="en-US" altLang="en-US" dirty="0" err="1">
                <a:latin typeface="Times New Roman" panose="02020603050405020304" charset="0"/>
                <a:cs typeface="Times New Roman" panose="02020603050405020304" charset="0"/>
              </a:rPr>
              <a:t>Ubungo</a:t>
            </a:r>
            <a:r>
              <a:rPr lang="en-US" altLang="en-US" dirty="0">
                <a:latin typeface="Times New Roman" panose="02020603050405020304" charset="0"/>
                <a:cs typeface="Times New Roman" panose="02020603050405020304" charset="0"/>
              </a:rPr>
              <a:t> Municipal Council officers at </a:t>
            </a:r>
            <a:r>
              <a:rPr lang="en-US" altLang="en-US" dirty="0" err="1">
                <a:latin typeface="Times New Roman" panose="02020603050405020304" charset="0"/>
                <a:cs typeface="Times New Roman" panose="02020603050405020304" charset="0"/>
              </a:rPr>
              <a:t>Mbezi</a:t>
            </a:r>
            <a:r>
              <a:rPr lang="en-US" altLang="en-US" dirty="0">
                <a:latin typeface="Times New Roman" panose="02020603050405020304" charset="0"/>
                <a:cs typeface="Times New Roman" panose="02020603050405020304" charset="0"/>
              </a:rPr>
              <a:t> Bus terminal.</a:t>
            </a:r>
          </a:p>
          <a:p>
            <a:r>
              <a:rPr lang="en-US" altLang="en-US" dirty="0">
                <a:latin typeface="Times New Roman" panose="02020603050405020304" charset="0"/>
                <a:cs typeface="Times New Roman" panose="02020603050405020304" charset="0"/>
              </a:rPr>
              <a:t>Technical data on is based on different components which may be used on the project before choosing the best out of it.</a:t>
            </a:r>
          </a:p>
          <a:p>
            <a:pPr marL="0" indent="0">
              <a:buNone/>
            </a:pPr>
            <a:endParaRPr lang="en-US" altLang="en-US" dirty="0">
              <a:latin typeface="Times New Roman" panose="02020603050405020304" charset="0"/>
              <a:cs typeface="Times New Roman" panose="02020603050405020304" charset="0"/>
            </a:endParaRPr>
          </a:p>
          <a:p>
            <a:endParaRPr lang="en-US" dirty="0"/>
          </a:p>
        </p:txBody>
      </p:sp>
      <p:sp>
        <p:nvSpPr>
          <p:cNvPr id="4" name="Slide Number Placeholder 3">
            <a:extLst>
              <a:ext uri="{FF2B5EF4-FFF2-40B4-BE49-F238E27FC236}">
                <a16:creationId xmlns:a16="http://schemas.microsoft.com/office/drawing/2014/main" id="{8E3B3E8A-CFD4-4782-63F0-814F80D3DD55}"/>
              </a:ext>
            </a:extLst>
          </p:cNvPr>
          <p:cNvSpPr>
            <a:spLocks noGrp="1"/>
          </p:cNvSpPr>
          <p:nvPr>
            <p:ph type="sldNum" sz="quarter" idx="12"/>
          </p:nvPr>
        </p:nvSpPr>
        <p:spPr/>
        <p:txBody>
          <a:bodyPr/>
          <a:lstStyle/>
          <a:p>
            <a:fld id="{9B618960-8005-486C-9A75-10CB2AAC16F9}" type="slidenum">
              <a:rPr lang="en-US" smtClean="0"/>
              <a:t>18</a:t>
            </a:fld>
            <a:endParaRPr lang="en-US"/>
          </a:p>
        </p:txBody>
      </p:sp>
    </p:spTree>
    <p:extLst>
      <p:ext uri="{BB962C8B-B14F-4D97-AF65-F5344CB8AC3E}">
        <p14:creationId xmlns:p14="http://schemas.microsoft.com/office/powerpoint/2010/main" val="1447743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0E87-484D-FDEC-DE1B-B551E3F0C61F}"/>
              </a:ext>
            </a:extLst>
          </p:cNvPr>
          <p:cNvSpPr>
            <a:spLocks noGrp="1"/>
          </p:cNvSpPr>
          <p:nvPr>
            <p:ph type="title"/>
          </p:nvPr>
        </p:nvSpPr>
        <p:spPr>
          <a:xfrm>
            <a:off x="838197" y="319405"/>
            <a:ext cx="10515600" cy="1325563"/>
          </a:xfrm>
        </p:spPr>
        <p:txBody>
          <a:bodyPr>
            <a:normAutofit fontScale="90000"/>
          </a:bodyPr>
          <a:lstStyle/>
          <a:p>
            <a:r>
              <a:rPr lang="en-US" dirty="0"/>
              <a:t>Data collection </a:t>
            </a:r>
            <a:r>
              <a:rPr lang="en-US" dirty="0" err="1"/>
              <a:t>cont</a:t>
            </a:r>
            <a:r>
              <a:rPr lang="en-US" dirty="0"/>
              <a:t>…. </a:t>
            </a:r>
            <a:br>
              <a:rPr lang="en-US" dirty="0"/>
            </a:br>
            <a:r>
              <a:rPr lang="en-US" altLang="en-US" sz="4000" dirty="0">
                <a:latin typeface="Times New Roman" panose="02020603050405020304" charset="0"/>
                <a:cs typeface="Times New Roman" panose="02020603050405020304" charset="0"/>
              </a:rPr>
              <a:t>Below are Primary data obtained </a:t>
            </a:r>
            <a:br>
              <a:rPr lang="en-US" altLang="en-US" dirty="0">
                <a:latin typeface="Times New Roman" panose="02020603050405020304" charset="0"/>
                <a:cs typeface="Times New Roman" panose="02020603050405020304" charset="0"/>
              </a:rPr>
            </a:br>
            <a:endParaRPr lang="en-US" dirty="0"/>
          </a:p>
        </p:txBody>
      </p:sp>
      <p:graphicFrame>
        <p:nvGraphicFramePr>
          <p:cNvPr id="7" name="Table 7">
            <a:extLst>
              <a:ext uri="{FF2B5EF4-FFF2-40B4-BE49-F238E27FC236}">
                <a16:creationId xmlns:a16="http://schemas.microsoft.com/office/drawing/2014/main" id="{EA1E9985-8706-76E1-6246-CAB4EE15D0C4}"/>
              </a:ext>
            </a:extLst>
          </p:cNvPr>
          <p:cNvGraphicFramePr>
            <a:graphicFrameLocks noGrp="1"/>
          </p:cNvGraphicFramePr>
          <p:nvPr>
            <p:ph idx="1"/>
            <p:extLst>
              <p:ext uri="{D42A27DB-BD31-4B8C-83A1-F6EECF244321}">
                <p14:modId xmlns:p14="http://schemas.microsoft.com/office/powerpoint/2010/main" val="3196068445"/>
              </p:ext>
            </p:extLst>
          </p:nvPr>
        </p:nvGraphicFramePr>
        <p:xfrm>
          <a:off x="838200" y="1347788"/>
          <a:ext cx="10515597" cy="5509895"/>
        </p:xfrm>
        <a:graphic>
          <a:graphicData uri="http://schemas.openxmlformats.org/drawingml/2006/table">
            <a:tbl>
              <a:tblPr firstRow="1" bandRow="1">
                <a:tableStyleId>{5940675A-B579-460E-94D1-54222C63F5DA}</a:tableStyleId>
              </a:tblPr>
              <a:tblGrid>
                <a:gridCol w="807720">
                  <a:extLst>
                    <a:ext uri="{9D8B030D-6E8A-4147-A177-3AD203B41FA5}">
                      <a16:colId xmlns:a16="http://schemas.microsoft.com/office/drawing/2014/main" val="948422709"/>
                    </a:ext>
                  </a:extLst>
                </a:gridCol>
                <a:gridCol w="6202678">
                  <a:extLst>
                    <a:ext uri="{9D8B030D-6E8A-4147-A177-3AD203B41FA5}">
                      <a16:colId xmlns:a16="http://schemas.microsoft.com/office/drawing/2014/main" val="4284709427"/>
                    </a:ext>
                  </a:extLst>
                </a:gridCol>
                <a:gridCol w="3505199">
                  <a:extLst>
                    <a:ext uri="{9D8B030D-6E8A-4147-A177-3AD203B41FA5}">
                      <a16:colId xmlns:a16="http://schemas.microsoft.com/office/drawing/2014/main" val="1459278634"/>
                    </a:ext>
                  </a:extLst>
                </a:gridCol>
              </a:tblGrid>
              <a:tr h="572135">
                <a:tc>
                  <a:txBody>
                    <a:bodyPr/>
                    <a:lstStyle/>
                    <a:p>
                      <a:pPr algn="ctr"/>
                      <a:r>
                        <a:rPr lang="en-US" b="1" dirty="0">
                          <a:latin typeface="Times New Roman" panose="02020603050405020304" pitchFamily="18" charset="0"/>
                          <a:cs typeface="Times New Roman" panose="02020603050405020304" pitchFamily="18" charset="0"/>
                        </a:rPr>
                        <a:t>S/N</a:t>
                      </a:r>
                    </a:p>
                  </a:txBody>
                  <a:tcPr/>
                </a:tc>
                <a:tc>
                  <a:txBody>
                    <a:bodyPr/>
                    <a:lstStyle/>
                    <a:p>
                      <a:pPr algn="ctr"/>
                      <a:r>
                        <a:rPr lang="en-US" b="1" dirty="0">
                          <a:latin typeface="Times New Roman" panose="02020603050405020304" pitchFamily="18" charset="0"/>
                          <a:cs typeface="Times New Roman" panose="02020603050405020304" pitchFamily="18" charset="0"/>
                        </a:rPr>
                        <a:t>QUESTIONS</a:t>
                      </a:r>
                    </a:p>
                  </a:txBody>
                  <a:tcPr/>
                </a:tc>
                <a:tc>
                  <a:txBody>
                    <a:bodyPr/>
                    <a:lstStyle/>
                    <a:p>
                      <a:pPr algn="ctr"/>
                      <a:r>
                        <a:rPr lang="en-US" b="1" dirty="0">
                          <a:latin typeface="Times New Roman" panose="02020603050405020304" pitchFamily="18" charset="0"/>
                          <a:cs typeface="Times New Roman" panose="02020603050405020304" pitchFamily="18" charset="0"/>
                        </a:rPr>
                        <a:t>RESPONSE</a:t>
                      </a:r>
                    </a:p>
                  </a:txBody>
                  <a:tcPr/>
                </a:tc>
                <a:extLst>
                  <a:ext uri="{0D108BD9-81ED-4DB2-BD59-A6C34878D82A}">
                    <a16:rowId xmlns:a16="http://schemas.microsoft.com/office/drawing/2014/main" val="1596930855"/>
                  </a:ext>
                </a:extLst>
              </a:tr>
              <a:tr h="572135">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Which system do you use for collecting government revenue at </a:t>
                      </a:r>
                      <a:r>
                        <a:rPr lang="en-US" sz="1800" kern="1200" dirty="0" err="1">
                          <a:solidFill>
                            <a:schemeClr val="tx1"/>
                          </a:solidFill>
                          <a:effectLst/>
                          <a:latin typeface="+mn-lt"/>
                          <a:ea typeface="+mn-ea"/>
                          <a:cs typeface="+mn-cs"/>
                        </a:rPr>
                        <a:t>Mbezi</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louise</a:t>
                      </a:r>
                      <a:r>
                        <a:rPr lang="en-US" sz="1800" kern="1200" dirty="0">
                          <a:solidFill>
                            <a:schemeClr val="tx1"/>
                          </a:solidFill>
                          <a:effectLst/>
                          <a:latin typeface="+mn-lt"/>
                          <a:ea typeface="+mn-ea"/>
                          <a:cs typeface="+mn-cs"/>
                        </a:rPr>
                        <a:t> Bus terminal?</a:t>
                      </a:r>
                    </a:p>
                    <a:p>
                      <a:endParaRPr lang="en-US" dirty="0"/>
                    </a:p>
                  </a:txBody>
                  <a:tcPr/>
                </a:tc>
                <a:tc>
                  <a:txBody>
                    <a:bodyPr/>
                    <a:lstStyle/>
                    <a:p>
                      <a:endParaRPr lang="en-US"/>
                    </a:p>
                  </a:txBody>
                  <a:tcPr/>
                </a:tc>
                <a:extLst>
                  <a:ext uri="{0D108BD9-81ED-4DB2-BD59-A6C34878D82A}">
                    <a16:rowId xmlns:a16="http://schemas.microsoft.com/office/drawing/2014/main" val="1415789916"/>
                  </a:ext>
                </a:extLst>
              </a:tr>
              <a:tr h="572135">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How many employees do you need to accomplish the task?</a:t>
                      </a:r>
                    </a:p>
                    <a:p>
                      <a:endParaRPr lang="en-US" dirty="0"/>
                    </a:p>
                  </a:txBody>
                  <a:tcPr/>
                </a:tc>
                <a:tc>
                  <a:txBody>
                    <a:bodyPr/>
                    <a:lstStyle/>
                    <a:p>
                      <a:endParaRPr lang="en-US"/>
                    </a:p>
                  </a:txBody>
                  <a:tcPr/>
                </a:tc>
                <a:extLst>
                  <a:ext uri="{0D108BD9-81ED-4DB2-BD59-A6C34878D82A}">
                    <a16:rowId xmlns:a16="http://schemas.microsoft.com/office/drawing/2014/main" val="4052007213"/>
                  </a:ext>
                </a:extLst>
              </a:tr>
              <a:tr h="572135">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How do you see the limitation of your system of collecting revenue?</a:t>
                      </a:r>
                    </a:p>
                    <a:p>
                      <a:endParaRPr lang="en-US" dirty="0"/>
                    </a:p>
                  </a:txBody>
                  <a:tcPr/>
                </a:tc>
                <a:tc>
                  <a:txBody>
                    <a:bodyPr/>
                    <a:lstStyle/>
                    <a:p>
                      <a:endParaRPr lang="en-US"/>
                    </a:p>
                  </a:txBody>
                  <a:tcPr/>
                </a:tc>
                <a:extLst>
                  <a:ext uri="{0D108BD9-81ED-4DB2-BD59-A6C34878D82A}">
                    <a16:rowId xmlns:a16="http://schemas.microsoft.com/office/drawing/2014/main" val="2885758857"/>
                  </a:ext>
                </a:extLst>
              </a:tr>
              <a:tr h="572135">
                <a:tc>
                  <a:txBody>
                    <a:bodyPr/>
                    <a:lstStyle/>
                    <a:p>
                      <a:r>
                        <a:rPr lang="en-US"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Are you aware of the risks using employees to accept money and put on their pockets?</a:t>
                      </a:r>
                    </a:p>
                    <a:p>
                      <a:endParaRPr lang="en-US" dirty="0"/>
                    </a:p>
                  </a:txBody>
                  <a:tcPr/>
                </a:tc>
                <a:tc>
                  <a:txBody>
                    <a:bodyPr/>
                    <a:lstStyle/>
                    <a:p>
                      <a:endParaRPr lang="en-US" dirty="0"/>
                    </a:p>
                  </a:txBody>
                  <a:tcPr/>
                </a:tc>
                <a:extLst>
                  <a:ext uri="{0D108BD9-81ED-4DB2-BD59-A6C34878D82A}">
                    <a16:rowId xmlns:a16="http://schemas.microsoft.com/office/drawing/2014/main" val="809006995"/>
                  </a:ext>
                </a:extLst>
              </a:tr>
              <a:tr h="572135">
                <a:tc>
                  <a:txBody>
                    <a:bodyPr/>
                    <a:lstStyle/>
                    <a:p>
                      <a:r>
                        <a:rPr lang="en-US" dirty="0"/>
                        <a:t>5</a:t>
                      </a:r>
                    </a:p>
                  </a:txBody>
                  <a:tcPr/>
                </a:tc>
                <a:tc>
                  <a:txBody>
                    <a:bodyPr/>
                    <a:lstStyle/>
                    <a:p>
                      <a:r>
                        <a:rPr lang="en-US" sz="1800" kern="1200" dirty="0">
                          <a:solidFill>
                            <a:schemeClr val="tx1"/>
                          </a:solidFill>
                          <a:effectLst/>
                          <a:latin typeface="+mn-lt"/>
                          <a:ea typeface="+mn-ea"/>
                          <a:cs typeface="+mn-cs"/>
                        </a:rPr>
                        <a:t>How do know someone hasn’t committed any fraud or stole the revenue collected?</a:t>
                      </a:r>
                      <a:endParaRPr lang="en-US" dirty="0"/>
                    </a:p>
                  </a:txBody>
                  <a:tcPr/>
                </a:tc>
                <a:tc>
                  <a:txBody>
                    <a:bodyPr/>
                    <a:lstStyle/>
                    <a:p>
                      <a:endParaRPr lang="en-US" dirty="0"/>
                    </a:p>
                  </a:txBody>
                  <a:tcPr/>
                </a:tc>
                <a:extLst>
                  <a:ext uri="{0D108BD9-81ED-4DB2-BD59-A6C34878D82A}">
                    <a16:rowId xmlns:a16="http://schemas.microsoft.com/office/drawing/2014/main" val="2439188548"/>
                  </a:ext>
                </a:extLst>
              </a:tr>
              <a:tr h="572135">
                <a:tc>
                  <a:txBody>
                    <a:bodyPr/>
                    <a:lstStyle/>
                    <a:p>
                      <a:r>
                        <a:rPr lang="en-US"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mn-ea"/>
                          <a:cs typeface="+mn-cs"/>
                        </a:rPr>
                        <a:t>What do you think about the system proposed for collecting revenue and store information on your database?</a:t>
                      </a:r>
                    </a:p>
                    <a:p>
                      <a:endParaRPr lang="en-US" dirty="0"/>
                    </a:p>
                  </a:txBody>
                  <a:tcPr/>
                </a:tc>
                <a:tc>
                  <a:txBody>
                    <a:bodyPr/>
                    <a:lstStyle/>
                    <a:p>
                      <a:endParaRPr lang="en-US" dirty="0"/>
                    </a:p>
                  </a:txBody>
                  <a:tcPr/>
                </a:tc>
                <a:extLst>
                  <a:ext uri="{0D108BD9-81ED-4DB2-BD59-A6C34878D82A}">
                    <a16:rowId xmlns:a16="http://schemas.microsoft.com/office/drawing/2014/main" val="844462938"/>
                  </a:ext>
                </a:extLst>
              </a:tr>
            </a:tbl>
          </a:graphicData>
        </a:graphic>
      </p:graphicFrame>
      <p:sp>
        <p:nvSpPr>
          <p:cNvPr id="4" name="Slide Number Placeholder 3">
            <a:extLst>
              <a:ext uri="{FF2B5EF4-FFF2-40B4-BE49-F238E27FC236}">
                <a16:creationId xmlns:a16="http://schemas.microsoft.com/office/drawing/2014/main" id="{86592049-82BF-C8F1-2FE8-D06A179D0B74}"/>
              </a:ext>
            </a:extLst>
          </p:cNvPr>
          <p:cNvSpPr>
            <a:spLocks noGrp="1"/>
          </p:cNvSpPr>
          <p:nvPr>
            <p:ph type="sldNum" sz="quarter" idx="12"/>
          </p:nvPr>
        </p:nvSpPr>
        <p:spPr/>
        <p:txBody>
          <a:bodyPr/>
          <a:lstStyle/>
          <a:p>
            <a:fld id="{9B618960-8005-486C-9A75-10CB2AAC16F9}" type="slidenum">
              <a:rPr lang="en-US" smtClean="0"/>
              <a:t>19</a:t>
            </a:fld>
            <a:endParaRPr lang="en-US"/>
          </a:p>
        </p:txBody>
      </p:sp>
    </p:spTree>
    <p:extLst>
      <p:ext uri="{BB962C8B-B14F-4D97-AF65-F5344CB8AC3E}">
        <p14:creationId xmlns:p14="http://schemas.microsoft.com/office/powerpoint/2010/main" val="420542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4159-1514-DBAC-1DE4-A9BECD79782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PROJECT TITLE</a:t>
            </a:r>
          </a:p>
        </p:txBody>
      </p:sp>
      <p:sp>
        <p:nvSpPr>
          <p:cNvPr id="3" name="Content Placeholder 2">
            <a:extLst>
              <a:ext uri="{FF2B5EF4-FFF2-40B4-BE49-F238E27FC236}">
                <a16:creationId xmlns:a16="http://schemas.microsoft.com/office/drawing/2014/main" id="{67E4D2D2-472D-D720-D169-A8017AEDCBDA}"/>
              </a:ext>
            </a:extLst>
          </p:cNvPr>
          <p:cNvSpPr>
            <a:spLocks noGrp="1"/>
          </p:cNvSpPr>
          <p:nvPr>
            <p:ph idx="1"/>
          </p:nvPr>
        </p:nvSpPr>
        <p:spPr>
          <a:xfrm>
            <a:off x="838200" y="2005012"/>
            <a:ext cx="10515600" cy="4351338"/>
          </a:xfrm>
        </p:spPr>
        <p:txBody>
          <a:bodyPr/>
          <a:lstStyle/>
          <a:p>
            <a:pPr marL="0" indent="0">
              <a:buNone/>
            </a:pPr>
            <a:r>
              <a:rPr lang="en-US"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SMART GATE OPENING AND AUTOMATIC RECEIPT/TICKET  PAYMENT SYSTEM AT MAGUFULI MBEZI LOUIS BUS TERMINAL</a:t>
            </a:r>
          </a:p>
          <a:p>
            <a:endParaRPr lang="en-US" dirty="0"/>
          </a:p>
        </p:txBody>
      </p:sp>
      <p:sp>
        <p:nvSpPr>
          <p:cNvPr id="4" name="Slide Number Placeholder 3">
            <a:extLst>
              <a:ext uri="{FF2B5EF4-FFF2-40B4-BE49-F238E27FC236}">
                <a16:creationId xmlns:a16="http://schemas.microsoft.com/office/drawing/2014/main" id="{36B57F85-BDD6-E412-E90A-6607AB08C271}"/>
              </a:ext>
            </a:extLst>
          </p:cNvPr>
          <p:cNvSpPr>
            <a:spLocks noGrp="1"/>
          </p:cNvSpPr>
          <p:nvPr>
            <p:ph type="sldNum" sz="quarter" idx="12"/>
          </p:nvPr>
        </p:nvSpPr>
        <p:spPr/>
        <p:txBody>
          <a:bodyPr/>
          <a:lstStyle/>
          <a:p>
            <a:fld id="{9B618960-8005-486C-9A75-10CB2AAC16F9}" type="slidenum">
              <a:rPr lang="en-US" smtClean="0"/>
              <a:t>2</a:t>
            </a:fld>
            <a:endParaRPr lang="en-US"/>
          </a:p>
        </p:txBody>
      </p:sp>
    </p:spTree>
    <p:extLst>
      <p:ext uri="{BB962C8B-B14F-4D97-AF65-F5344CB8AC3E}">
        <p14:creationId xmlns:p14="http://schemas.microsoft.com/office/powerpoint/2010/main" val="234753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97468A1-45EF-313D-4899-A0DA7F9F9022}"/>
              </a:ext>
            </a:extLst>
          </p:cNvPr>
          <p:cNvSpPr>
            <a:spLocks noGrp="1"/>
          </p:cNvSpPr>
          <p:nvPr>
            <p:ph type="title"/>
          </p:nvPr>
        </p:nvSpPr>
        <p:spPr/>
        <p:txBody>
          <a:bodyPr/>
          <a:lstStyle/>
          <a:p>
            <a:r>
              <a:rPr lang="en-US" dirty="0" err="1"/>
              <a:t>Cont</a:t>
            </a:r>
            <a:r>
              <a:rPr lang="en-US" dirty="0"/>
              <a:t>….</a:t>
            </a:r>
          </a:p>
        </p:txBody>
      </p:sp>
      <p:sp>
        <p:nvSpPr>
          <p:cNvPr id="7" name="Text Placeholder 6">
            <a:extLst>
              <a:ext uri="{FF2B5EF4-FFF2-40B4-BE49-F238E27FC236}">
                <a16:creationId xmlns:a16="http://schemas.microsoft.com/office/drawing/2014/main" id="{D9F2AAC0-4ACD-FDC5-FB7B-E3D8925A05DF}"/>
              </a:ext>
            </a:extLst>
          </p:cNvPr>
          <p:cNvSpPr>
            <a:spLocks noGrp="1"/>
          </p:cNvSpPr>
          <p:nvPr>
            <p:ph type="body" idx="1"/>
          </p:nvPr>
        </p:nvSpPr>
        <p:spPr/>
        <p:txBody>
          <a:bodyPr/>
          <a:lstStyle/>
          <a:p>
            <a:endParaRPr lang="en-US" dirty="0"/>
          </a:p>
        </p:txBody>
      </p:sp>
      <p:graphicFrame>
        <p:nvGraphicFramePr>
          <p:cNvPr id="5" name="Content Placeholder 4">
            <a:extLst>
              <a:ext uri="{FF2B5EF4-FFF2-40B4-BE49-F238E27FC236}">
                <a16:creationId xmlns:a16="http://schemas.microsoft.com/office/drawing/2014/main" id="{251CB528-A701-4D43-BFD9-5579EA492F9C}"/>
              </a:ext>
            </a:extLst>
          </p:cNvPr>
          <p:cNvGraphicFramePr>
            <a:graphicFrameLocks noGrp="1"/>
          </p:cNvGraphicFramePr>
          <p:nvPr>
            <p:ph sz="half" idx="2"/>
            <p:extLst>
              <p:ext uri="{D42A27DB-BD31-4B8C-83A1-F6EECF244321}">
                <p14:modId xmlns:p14="http://schemas.microsoft.com/office/powerpoint/2010/main" val="3119372724"/>
              </p:ext>
            </p:extLst>
          </p:nvPr>
        </p:nvGraphicFramePr>
        <p:xfrm>
          <a:off x="839788" y="2505075"/>
          <a:ext cx="5157784" cy="3851274"/>
        </p:xfrm>
        <a:graphic>
          <a:graphicData uri="http://schemas.openxmlformats.org/drawingml/2006/table">
            <a:tbl>
              <a:tblPr firstRow="1" bandRow="1"/>
              <a:tblGrid>
                <a:gridCol w="366139">
                  <a:extLst>
                    <a:ext uri="{9D8B030D-6E8A-4147-A177-3AD203B41FA5}">
                      <a16:colId xmlns:a16="http://schemas.microsoft.com/office/drawing/2014/main" val="227349363"/>
                    </a:ext>
                  </a:extLst>
                </a:gridCol>
                <a:gridCol w="2117071">
                  <a:extLst>
                    <a:ext uri="{9D8B030D-6E8A-4147-A177-3AD203B41FA5}">
                      <a16:colId xmlns:a16="http://schemas.microsoft.com/office/drawing/2014/main" val="2394610868"/>
                    </a:ext>
                  </a:extLst>
                </a:gridCol>
                <a:gridCol w="789632">
                  <a:extLst>
                    <a:ext uri="{9D8B030D-6E8A-4147-A177-3AD203B41FA5}">
                      <a16:colId xmlns:a16="http://schemas.microsoft.com/office/drawing/2014/main" val="1747142324"/>
                    </a:ext>
                  </a:extLst>
                </a:gridCol>
                <a:gridCol w="672294">
                  <a:extLst>
                    <a:ext uri="{9D8B030D-6E8A-4147-A177-3AD203B41FA5}">
                      <a16:colId xmlns:a16="http://schemas.microsoft.com/office/drawing/2014/main" val="3051411503"/>
                    </a:ext>
                  </a:extLst>
                </a:gridCol>
                <a:gridCol w="1212648">
                  <a:extLst>
                    <a:ext uri="{9D8B030D-6E8A-4147-A177-3AD203B41FA5}">
                      <a16:colId xmlns:a16="http://schemas.microsoft.com/office/drawing/2014/main" val="1000881056"/>
                    </a:ext>
                  </a:extLst>
                </a:gridCol>
              </a:tblGrid>
              <a:tr h="600304">
                <a:tc rowSpan="2">
                  <a:txBody>
                    <a:bodyPr/>
                    <a:lstStyle/>
                    <a:p>
                      <a:pPr marL="0" marR="0">
                        <a:lnSpc>
                          <a:spcPct val="107000"/>
                        </a:lnSpc>
                        <a:spcBef>
                          <a:spcPts val="0"/>
                        </a:spcBef>
                        <a:spcAft>
                          <a:spcPts val="0"/>
                        </a:spcAft>
                      </a:pPr>
                      <a:r>
                        <a:rPr lang="en-US" sz="12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2075" marR="92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07000"/>
                        </a:lnSpc>
                        <a:spcBef>
                          <a:spcPts val="0"/>
                        </a:spcBef>
                        <a:spcAft>
                          <a:spcPts val="0"/>
                        </a:spcAft>
                      </a:pPr>
                      <a:r>
                        <a:rPr lang="en-US" sz="12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QUESTIONS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2075" marR="92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07000"/>
                        </a:lnSpc>
                        <a:spcBef>
                          <a:spcPts val="0"/>
                        </a:spcBef>
                        <a:spcAft>
                          <a:spcPts val="0"/>
                        </a:spcAft>
                      </a:pPr>
                      <a:r>
                        <a:rPr lang="en-US" sz="12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RESPONSE OF USERS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2075" marR="92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rowSpan="2">
                  <a:txBody>
                    <a:bodyPr/>
                    <a:lstStyle/>
                    <a:p>
                      <a:pPr marL="0" marR="0" algn="ctr">
                        <a:lnSpc>
                          <a:spcPct val="107000"/>
                        </a:lnSpc>
                        <a:spcBef>
                          <a:spcPts val="0"/>
                        </a:spcBef>
                        <a:spcAft>
                          <a:spcPts val="0"/>
                        </a:spcAft>
                      </a:pPr>
                      <a:r>
                        <a:rPr lang="en-US" sz="12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VALUATION OF THE EXISTING PROBLEM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4550869"/>
                  </a:ext>
                </a:extLst>
              </a:tr>
              <a:tr h="353272">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2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2075" marR="92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2075" marR="92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937583661"/>
                  </a:ext>
                </a:extLst>
              </a:tr>
              <a:tr h="600304">
                <a:tc>
                  <a:txBody>
                    <a:bodyPr/>
                    <a:lstStyle/>
                    <a:p>
                      <a:pPr marL="0" marR="0">
                        <a:lnSpc>
                          <a:spcPct val="107000"/>
                        </a:lnSpc>
                        <a:spcBef>
                          <a:spcPts val="0"/>
                        </a:spcBef>
                        <a:spcAft>
                          <a:spcPts val="0"/>
                        </a:spcAft>
                      </a:pPr>
                      <a:r>
                        <a:rPr lang="en-US" sz="12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2075" marR="92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 you save time from the current system?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2075" marR="92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2075" marR="92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2075" marR="92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93.33%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5756730"/>
                  </a:ext>
                </a:extLst>
              </a:tr>
              <a:tr h="600304">
                <a:tc>
                  <a:txBody>
                    <a:bodyPr/>
                    <a:lstStyle/>
                    <a:p>
                      <a:pPr marL="0" marR="0">
                        <a:lnSpc>
                          <a:spcPct val="107000"/>
                        </a:lnSpc>
                        <a:spcBef>
                          <a:spcPts val="0"/>
                        </a:spcBef>
                        <a:spcAft>
                          <a:spcPts val="0"/>
                        </a:spcAft>
                      </a:pPr>
                      <a:r>
                        <a:rPr lang="en-US" sz="12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2075" marR="92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Are you satisfied with the current service provided?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2075" marR="92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2075" marR="92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2075" marR="92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6737407"/>
                  </a:ext>
                </a:extLst>
              </a:tr>
              <a:tr h="848545">
                <a:tc>
                  <a:txBody>
                    <a:bodyPr/>
                    <a:lstStyle/>
                    <a:p>
                      <a:pPr marL="0" marR="0">
                        <a:lnSpc>
                          <a:spcPct val="107000"/>
                        </a:lnSpc>
                        <a:spcBef>
                          <a:spcPts val="0"/>
                        </a:spcBef>
                        <a:spcAft>
                          <a:spcPts val="0"/>
                        </a:spcAft>
                      </a:pPr>
                      <a:r>
                        <a:rPr lang="en-US" sz="12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2075" marR="92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Have you ever faced being stolen your property while paying for receipt/ticket?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2075" marR="92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2075" marR="92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2075" marR="92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53.33%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992993"/>
                  </a:ext>
                </a:extLst>
              </a:tr>
              <a:tr h="848545">
                <a:tc>
                  <a:txBody>
                    <a:bodyPr/>
                    <a:lstStyle/>
                    <a:p>
                      <a:pPr marL="0" marR="0">
                        <a:lnSpc>
                          <a:spcPct val="107000"/>
                        </a:lnSpc>
                        <a:spcBef>
                          <a:spcPts val="0"/>
                        </a:spcBef>
                        <a:spcAft>
                          <a:spcPts val="0"/>
                        </a:spcAft>
                      </a:pPr>
                      <a:r>
                        <a:rPr lang="en-US" sz="1200">
                          <a:effectLst/>
                          <a:latin typeface="Arial" panose="020B0604020202020204" pitchFamily="34" charset="0"/>
                          <a:ea typeface="Times New Roman" panose="02020603050405020304" pitchFamily="18"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2075" marR="92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 you think an automatic payment system and receipt printing will be helpful?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2075" marR="92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92075" marR="92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2075" marR="920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35654344"/>
                  </a:ext>
                </a:extLst>
              </a:tr>
            </a:tbl>
          </a:graphicData>
        </a:graphic>
      </p:graphicFrame>
      <p:sp>
        <p:nvSpPr>
          <p:cNvPr id="8" name="Text Placeholder 7">
            <a:extLst>
              <a:ext uri="{FF2B5EF4-FFF2-40B4-BE49-F238E27FC236}">
                <a16:creationId xmlns:a16="http://schemas.microsoft.com/office/drawing/2014/main" id="{89132930-9E48-F9D3-79AF-35F7BBBDFF33}"/>
              </a:ext>
            </a:extLst>
          </p:cNvPr>
          <p:cNvSpPr>
            <a:spLocks noGrp="1"/>
          </p:cNvSpPr>
          <p:nvPr>
            <p:ph type="body" sz="quarter" idx="3"/>
          </p:nvPr>
        </p:nvSpPr>
        <p:spPr/>
        <p:txBody>
          <a:bodyPr/>
          <a:lstStyle/>
          <a:p>
            <a:endParaRPr lang="en-US" dirty="0"/>
          </a:p>
        </p:txBody>
      </p:sp>
      <p:graphicFrame>
        <p:nvGraphicFramePr>
          <p:cNvPr id="10" name="Content Placeholder 9">
            <a:extLst>
              <a:ext uri="{FF2B5EF4-FFF2-40B4-BE49-F238E27FC236}">
                <a16:creationId xmlns:a16="http://schemas.microsoft.com/office/drawing/2014/main" id="{E699F296-38C1-8F4E-6D2E-F3ACFF3060C0}"/>
              </a:ext>
            </a:extLst>
          </p:cNvPr>
          <p:cNvGraphicFramePr>
            <a:graphicFrameLocks noGrp="1"/>
          </p:cNvGraphicFramePr>
          <p:nvPr>
            <p:ph sz="quarter" idx="4"/>
            <p:extLst>
              <p:ext uri="{D42A27DB-BD31-4B8C-83A1-F6EECF244321}">
                <p14:modId xmlns:p14="http://schemas.microsoft.com/office/powerpoint/2010/main" val="11712109"/>
              </p:ext>
            </p:extLst>
          </p:nvPr>
        </p:nvGraphicFramePr>
        <p:xfrm>
          <a:off x="6194430" y="2547467"/>
          <a:ext cx="5183188" cy="2137717"/>
        </p:xfrm>
        <a:graphic>
          <a:graphicData uri="http://schemas.openxmlformats.org/drawingml/2006/table">
            <a:tbl>
              <a:tblPr firstRow="1" bandRow="1"/>
              <a:tblGrid>
                <a:gridCol w="715254">
                  <a:extLst>
                    <a:ext uri="{9D8B030D-6E8A-4147-A177-3AD203B41FA5}">
                      <a16:colId xmlns:a16="http://schemas.microsoft.com/office/drawing/2014/main" val="4011886870"/>
                    </a:ext>
                  </a:extLst>
                </a:gridCol>
                <a:gridCol w="1539185">
                  <a:extLst>
                    <a:ext uri="{9D8B030D-6E8A-4147-A177-3AD203B41FA5}">
                      <a16:colId xmlns:a16="http://schemas.microsoft.com/office/drawing/2014/main" val="363718329"/>
                    </a:ext>
                  </a:extLst>
                </a:gridCol>
                <a:gridCol w="797647">
                  <a:extLst>
                    <a:ext uri="{9D8B030D-6E8A-4147-A177-3AD203B41FA5}">
                      <a16:colId xmlns:a16="http://schemas.microsoft.com/office/drawing/2014/main" val="440161246"/>
                    </a:ext>
                  </a:extLst>
                </a:gridCol>
                <a:gridCol w="797647">
                  <a:extLst>
                    <a:ext uri="{9D8B030D-6E8A-4147-A177-3AD203B41FA5}">
                      <a16:colId xmlns:a16="http://schemas.microsoft.com/office/drawing/2014/main" val="2119285903"/>
                    </a:ext>
                  </a:extLst>
                </a:gridCol>
                <a:gridCol w="1333455">
                  <a:extLst>
                    <a:ext uri="{9D8B030D-6E8A-4147-A177-3AD203B41FA5}">
                      <a16:colId xmlns:a16="http://schemas.microsoft.com/office/drawing/2014/main" val="456936264"/>
                    </a:ext>
                  </a:extLst>
                </a:gridCol>
              </a:tblGrid>
              <a:tr h="534429">
                <a:tc rowSpan="2">
                  <a:txBody>
                    <a:bodyPr/>
                    <a:lstStyle/>
                    <a:p>
                      <a:pPr marL="0" marR="0">
                        <a:lnSpc>
                          <a:spcPct val="107000"/>
                        </a:lnSpc>
                        <a:spcBef>
                          <a:spcPts val="0"/>
                        </a:spcBef>
                        <a:spcAft>
                          <a:spcPts val="0"/>
                        </a:spcAft>
                      </a:pPr>
                      <a:r>
                        <a:rPr lang="en-US" sz="1000" b="1"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912" marR="79912" marT="39956" marB="3995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marR="0" algn="ctr">
                        <a:lnSpc>
                          <a:spcPct val="107000"/>
                        </a:lnSpc>
                        <a:spcBef>
                          <a:spcPts val="0"/>
                        </a:spcBef>
                        <a:spcAft>
                          <a:spcPts val="0"/>
                        </a:spcAft>
                      </a:pPr>
                      <a:r>
                        <a:rPr lang="en-US" sz="10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QUESTIONS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912" marR="79912" marT="39956" marB="3995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algn="ctr">
                        <a:lnSpc>
                          <a:spcPct val="107000"/>
                        </a:lnSpc>
                        <a:spcBef>
                          <a:spcPts val="0"/>
                        </a:spcBef>
                        <a:spcAft>
                          <a:spcPts val="0"/>
                        </a:spcAft>
                      </a:pPr>
                      <a:r>
                        <a:rPr lang="en-US" sz="10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RESPONSE OF CASHIER</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912" marR="79912" marT="39956" marB="3995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rowSpan="2">
                  <a:txBody>
                    <a:bodyPr/>
                    <a:lstStyle/>
                    <a:p>
                      <a:pPr marL="0" marR="0" algn="ctr">
                        <a:lnSpc>
                          <a:spcPct val="107000"/>
                        </a:lnSpc>
                        <a:spcBef>
                          <a:spcPts val="0"/>
                        </a:spcBef>
                        <a:spcAft>
                          <a:spcPts val="0"/>
                        </a:spcAft>
                      </a:pPr>
                      <a:r>
                        <a:rPr lang="en-US" sz="10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VALUATION OF THE EXISTING PROBLEM</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2295662"/>
                  </a:ext>
                </a:extLst>
              </a:tr>
              <a:tr h="313430">
                <a:tc vMerge="1">
                  <a:txBody>
                    <a:bodyPr/>
                    <a:lstStyle/>
                    <a:p>
                      <a:endParaRPr lang="en-US"/>
                    </a:p>
                  </a:txBody>
                  <a:tcPr/>
                </a:tc>
                <a:tc vMerge="1">
                  <a:txBody>
                    <a:bodyPr/>
                    <a:lstStyle/>
                    <a:p>
                      <a:endParaRPr lang="en-US"/>
                    </a:p>
                  </a:txBody>
                  <a:tcPr/>
                </a:tc>
                <a:tc>
                  <a:txBody>
                    <a:bodyPr/>
                    <a:lstStyle/>
                    <a:p>
                      <a:pPr marL="0" marR="0" algn="ctr">
                        <a:lnSpc>
                          <a:spcPct val="107000"/>
                        </a:lnSpc>
                        <a:spcBef>
                          <a:spcPts val="0"/>
                        </a:spcBef>
                        <a:spcAft>
                          <a:spcPts val="0"/>
                        </a:spcAft>
                      </a:pPr>
                      <a:r>
                        <a:rPr lang="en-US" sz="10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912" marR="79912" marT="39956" marB="3995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b="1"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912" marR="79912" marT="39956" marB="3995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166331949"/>
                  </a:ext>
                </a:extLst>
              </a:tr>
              <a:tr h="534429">
                <a:tc>
                  <a:txBody>
                    <a:bodyPr/>
                    <a:lstStyle/>
                    <a:p>
                      <a:pPr marL="0" marR="0">
                        <a:lnSpc>
                          <a:spcPct val="107000"/>
                        </a:lnSpc>
                        <a:spcBef>
                          <a:spcPts val="0"/>
                        </a:spcBef>
                        <a:spcAft>
                          <a:spcPts val="0"/>
                        </a:spcAft>
                      </a:pPr>
                      <a:r>
                        <a:rPr lang="en-US" sz="10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912" marR="79912" marT="39956" marB="3995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 the system more challenging to you?</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912" marR="79912" marT="39956" marB="3995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912" marR="79912" marT="39956" marB="3995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912" marR="79912" marT="39956" marB="3995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a:effectLst/>
                          <a:latin typeface="Arial" panose="020B0604020202020204" pitchFamily="34" charset="0"/>
                          <a:ea typeface="Times New Roman" panose="02020603050405020304" pitchFamily="18" charset="0"/>
                          <a:cs typeface="Times New Roman" panose="02020603050405020304" pitchFamily="18" charset="0"/>
                        </a:rPr>
                        <a:t>77.77%</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0909532"/>
                  </a:ext>
                </a:extLst>
              </a:tr>
              <a:tr h="755429">
                <a:tc>
                  <a:txBody>
                    <a:bodyPr/>
                    <a:lstStyle/>
                    <a:p>
                      <a:pPr marL="0" marR="0">
                        <a:lnSpc>
                          <a:spcPct val="107000"/>
                        </a:lnSpc>
                        <a:spcBef>
                          <a:spcPts val="0"/>
                        </a:spcBef>
                        <a:spcAft>
                          <a:spcPts val="0"/>
                        </a:spcAft>
                      </a:pPr>
                      <a:r>
                        <a:rPr lang="en-US" sz="1000" kern="12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912" marR="79912" marT="39956" marB="3995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0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 people complain of the current payment method?</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912" marR="79912" marT="39956" marB="3995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912" marR="79912" marT="39956" marB="3995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kern="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912" marR="79912" marT="39956" marB="3995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0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66.67%</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1565566"/>
                  </a:ext>
                </a:extLst>
              </a:tr>
            </a:tbl>
          </a:graphicData>
        </a:graphic>
      </p:graphicFrame>
      <p:sp>
        <p:nvSpPr>
          <p:cNvPr id="4" name="Slide Number Placeholder 3">
            <a:extLst>
              <a:ext uri="{FF2B5EF4-FFF2-40B4-BE49-F238E27FC236}">
                <a16:creationId xmlns:a16="http://schemas.microsoft.com/office/drawing/2014/main" id="{8E315966-4817-E9F3-6283-01DE6A4807C4}"/>
              </a:ext>
            </a:extLst>
          </p:cNvPr>
          <p:cNvSpPr>
            <a:spLocks noGrp="1"/>
          </p:cNvSpPr>
          <p:nvPr>
            <p:ph type="sldNum" sz="quarter" idx="12"/>
          </p:nvPr>
        </p:nvSpPr>
        <p:spPr/>
        <p:txBody>
          <a:bodyPr/>
          <a:lstStyle/>
          <a:p>
            <a:fld id="{9B618960-8005-486C-9A75-10CB2AAC16F9}" type="slidenum">
              <a:rPr lang="en-US" smtClean="0"/>
              <a:t>20</a:t>
            </a:fld>
            <a:endParaRPr lang="en-US"/>
          </a:p>
        </p:txBody>
      </p:sp>
    </p:spTree>
    <p:extLst>
      <p:ext uri="{BB962C8B-B14F-4D97-AF65-F5344CB8AC3E}">
        <p14:creationId xmlns:p14="http://schemas.microsoft.com/office/powerpoint/2010/main" val="936125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A0B9-D288-F92B-5AC1-00AE1F608E3F}"/>
              </a:ext>
            </a:extLst>
          </p:cNvPr>
          <p:cNvSpPr>
            <a:spLocks noGrp="1"/>
          </p:cNvSpPr>
          <p:nvPr>
            <p:ph type="title"/>
          </p:nvPr>
        </p:nvSpPr>
        <p:spPr/>
        <p:txBody>
          <a:bodyPr/>
          <a:lstStyle/>
          <a:p>
            <a:r>
              <a:rPr lang="en-US" dirty="0" err="1"/>
              <a:t>Cont</a:t>
            </a:r>
            <a:r>
              <a:rPr lang="en-US" dirty="0"/>
              <a:t>…</a:t>
            </a:r>
          </a:p>
        </p:txBody>
      </p:sp>
      <p:sp>
        <p:nvSpPr>
          <p:cNvPr id="4" name="Slide Number Placeholder 3">
            <a:extLst>
              <a:ext uri="{FF2B5EF4-FFF2-40B4-BE49-F238E27FC236}">
                <a16:creationId xmlns:a16="http://schemas.microsoft.com/office/drawing/2014/main" id="{BEC85D86-FBFF-E399-CCE6-1005518AFA17}"/>
              </a:ext>
            </a:extLst>
          </p:cNvPr>
          <p:cNvSpPr>
            <a:spLocks noGrp="1"/>
          </p:cNvSpPr>
          <p:nvPr>
            <p:ph type="sldNum" sz="quarter" idx="12"/>
          </p:nvPr>
        </p:nvSpPr>
        <p:spPr/>
        <p:txBody>
          <a:bodyPr/>
          <a:lstStyle/>
          <a:p>
            <a:fld id="{9B618960-8005-486C-9A75-10CB2AAC16F9}" type="slidenum">
              <a:rPr lang="en-US" smtClean="0"/>
              <a:t>21</a:t>
            </a:fld>
            <a:endParaRPr lang="en-US"/>
          </a:p>
        </p:txBody>
      </p:sp>
      <p:graphicFrame>
        <p:nvGraphicFramePr>
          <p:cNvPr id="5" name="Content Placeholder 4">
            <a:extLst>
              <a:ext uri="{FF2B5EF4-FFF2-40B4-BE49-F238E27FC236}">
                <a16:creationId xmlns:a16="http://schemas.microsoft.com/office/drawing/2014/main" id="{5B866A22-7776-B654-BE7A-5F35D97D4EF3}"/>
              </a:ext>
            </a:extLst>
          </p:cNvPr>
          <p:cNvGraphicFramePr>
            <a:graphicFrameLocks noGrp="1"/>
          </p:cNvGraphicFramePr>
          <p:nvPr>
            <p:ph idx="1"/>
            <p:extLst>
              <p:ext uri="{D42A27DB-BD31-4B8C-83A1-F6EECF244321}">
                <p14:modId xmlns:p14="http://schemas.microsoft.com/office/powerpoint/2010/main" val="3564553249"/>
              </p:ext>
            </p:extLst>
          </p:nvPr>
        </p:nvGraphicFramePr>
        <p:xfrm>
          <a:off x="335280" y="1853128"/>
          <a:ext cx="6111240" cy="41133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829E8562-87E4-7175-3AB9-E3219E67CC9A}"/>
              </a:ext>
            </a:extLst>
          </p:cNvPr>
          <p:cNvGraphicFramePr/>
          <p:nvPr>
            <p:extLst>
              <p:ext uri="{D42A27DB-BD31-4B8C-83A1-F6EECF244321}">
                <p14:modId xmlns:p14="http://schemas.microsoft.com/office/powerpoint/2010/main" val="693457331"/>
              </p:ext>
            </p:extLst>
          </p:nvPr>
        </p:nvGraphicFramePr>
        <p:xfrm>
          <a:off x="7060565" y="1853128"/>
          <a:ext cx="4796155" cy="41133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1489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7F0A6-27AA-9186-E61C-BD28D11FA745}"/>
              </a:ext>
            </a:extLst>
          </p:cNvPr>
          <p:cNvSpPr>
            <a:spLocks noGrp="1"/>
          </p:cNvSpPr>
          <p:nvPr>
            <p:ph type="title"/>
          </p:nvPr>
        </p:nvSpPr>
        <p:spPr>
          <a:xfrm>
            <a:off x="707571" y="229201"/>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09F9D2B1-FA69-8F85-3BAB-155847015127}"/>
              </a:ext>
            </a:extLst>
          </p:cNvPr>
          <p:cNvSpPr>
            <a:spLocks noGrp="1"/>
          </p:cNvSpPr>
          <p:nvPr>
            <p:ph idx="1"/>
          </p:nvPr>
        </p:nvSpPr>
        <p:spPr>
          <a:xfrm>
            <a:off x="485191" y="1392367"/>
            <a:ext cx="10737980" cy="4963983"/>
          </a:xfrm>
        </p:spPr>
        <p:txBody>
          <a:bodyPr>
            <a:normAutofit/>
          </a:bodyPr>
          <a:lstStyle/>
          <a:p>
            <a:pPr marL="0" indent="0">
              <a:buNone/>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 </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 M.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Gebru</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 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Bezabih</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“Coin Based Vending Machine”, International Journal    of computer and information technology, vol. 4, pp. 207-302, May 2015</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solidFill>
                  <a:srgbClr val="000000"/>
                </a:solidFill>
                <a:effectLst/>
                <a:latin typeface="Times New Roman" panose="02020603050405020304" pitchFamily="18" charset="0"/>
                <a:ea typeface="Calibri" panose="020F0502020204030204" pitchFamily="34" charset="0"/>
              </a:rPr>
              <a:t>[2] E. K. </a:t>
            </a:r>
            <a:r>
              <a:rPr lang="en-US" dirty="0" err="1">
                <a:solidFill>
                  <a:srgbClr val="000000"/>
                </a:solidFill>
                <a:effectLst/>
                <a:latin typeface="Times New Roman" panose="02020603050405020304" pitchFamily="18" charset="0"/>
                <a:ea typeface="Calibri" panose="020F0502020204030204" pitchFamily="34" charset="0"/>
              </a:rPr>
              <a:t>Roggen</a:t>
            </a:r>
            <a:r>
              <a:rPr lang="en-US" dirty="0">
                <a:solidFill>
                  <a:srgbClr val="000000"/>
                </a:solidFill>
                <a:effectLst/>
                <a:latin typeface="Times New Roman" panose="02020603050405020304" pitchFamily="18" charset="0"/>
                <a:ea typeface="Calibri" panose="020F0502020204030204" pitchFamily="34" charset="0"/>
              </a:rPr>
              <a:t>, Electronification of payments in Europe, Monthly Bulletin, May 2003</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solidFill>
                  <a:srgbClr val="000000"/>
                </a:solidFill>
                <a:effectLst/>
                <a:latin typeface="Times New Roman" panose="02020603050405020304" pitchFamily="18" charset="0"/>
                <a:ea typeface="Calibri" panose="020F0502020204030204" pitchFamily="34" charset="0"/>
              </a:rPr>
              <a:t>[3] D. </a:t>
            </a:r>
            <a:r>
              <a:rPr lang="en-US" dirty="0" err="1">
                <a:solidFill>
                  <a:srgbClr val="000000"/>
                </a:solidFill>
                <a:effectLst/>
                <a:latin typeface="Times New Roman" panose="02020603050405020304" pitchFamily="18" charset="0"/>
                <a:ea typeface="Calibri" panose="020F0502020204030204" pitchFamily="34" charset="0"/>
              </a:rPr>
              <a:t>Wayhal</a:t>
            </a:r>
            <a:r>
              <a:rPr lang="en-US" dirty="0">
                <a:solidFill>
                  <a:srgbClr val="000000"/>
                </a:solidFill>
                <a:effectLst/>
                <a:latin typeface="Times New Roman" panose="02020603050405020304" pitchFamily="18" charset="0"/>
                <a:ea typeface="Calibri" panose="020F0502020204030204" pitchFamily="34" charset="0"/>
              </a:rPr>
              <a:t>, M. </a:t>
            </a:r>
            <a:r>
              <a:rPr lang="en-US" dirty="0" err="1">
                <a:solidFill>
                  <a:srgbClr val="000000"/>
                </a:solidFill>
                <a:effectLst/>
                <a:latin typeface="Times New Roman" panose="02020603050405020304" pitchFamily="18" charset="0"/>
                <a:ea typeface="Calibri" panose="020F0502020204030204" pitchFamily="34" charset="0"/>
              </a:rPr>
              <a:t>Giri</a:t>
            </a:r>
            <a:r>
              <a:rPr lang="en-US" dirty="0">
                <a:solidFill>
                  <a:srgbClr val="000000"/>
                </a:solidFill>
                <a:effectLst/>
                <a:latin typeface="Times New Roman" panose="02020603050405020304" pitchFamily="18" charset="0"/>
                <a:ea typeface="Calibri" panose="020F0502020204030204" pitchFamily="34" charset="0"/>
              </a:rPr>
              <a:t>, “Transit Fare Collection Technology  ”, International Journal of Advance Research, IJOAR .org, 2013, Online, pp.65-73</a:t>
            </a:r>
            <a:endParaRPr lang="en-US" sz="4000" dirty="0"/>
          </a:p>
        </p:txBody>
      </p:sp>
      <p:sp>
        <p:nvSpPr>
          <p:cNvPr id="4" name="Slide Number Placeholder 3">
            <a:extLst>
              <a:ext uri="{FF2B5EF4-FFF2-40B4-BE49-F238E27FC236}">
                <a16:creationId xmlns:a16="http://schemas.microsoft.com/office/drawing/2014/main" id="{2E49603E-B4B7-1640-5711-0D3665203AAC}"/>
              </a:ext>
            </a:extLst>
          </p:cNvPr>
          <p:cNvSpPr>
            <a:spLocks noGrp="1"/>
          </p:cNvSpPr>
          <p:nvPr>
            <p:ph type="sldNum" sz="quarter" idx="12"/>
          </p:nvPr>
        </p:nvSpPr>
        <p:spPr/>
        <p:txBody>
          <a:bodyPr/>
          <a:lstStyle/>
          <a:p>
            <a:fld id="{9B618960-8005-486C-9A75-10CB2AAC16F9}" type="slidenum">
              <a:rPr lang="en-US" smtClean="0"/>
              <a:t>22</a:t>
            </a:fld>
            <a:endParaRPr lang="en-US"/>
          </a:p>
        </p:txBody>
      </p:sp>
    </p:spTree>
    <p:extLst>
      <p:ext uri="{BB962C8B-B14F-4D97-AF65-F5344CB8AC3E}">
        <p14:creationId xmlns:p14="http://schemas.microsoft.com/office/powerpoint/2010/main" val="4076484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6712C5-DD9F-9547-86EE-673CE57D1C3E}"/>
              </a:ext>
            </a:extLst>
          </p:cNvPr>
          <p:cNvSpPr>
            <a:spLocks noGrp="1"/>
          </p:cNvSpPr>
          <p:nvPr>
            <p:ph idx="1"/>
          </p:nvPr>
        </p:nvSpPr>
        <p:spPr>
          <a:xfrm>
            <a:off x="0" y="2254723"/>
            <a:ext cx="10515600" cy="2071687"/>
          </a:xfrm>
        </p:spPr>
        <p:txBody>
          <a:bodyPr/>
          <a:lstStyle/>
          <a:p>
            <a:pPr marL="0" indent="0">
              <a:buNone/>
            </a:pPr>
            <a:endParaRPr lang="en-US" dirty="0"/>
          </a:p>
          <a:p>
            <a:pPr marL="0" indent="0">
              <a:buNone/>
            </a:pPr>
            <a:r>
              <a:rPr lang="en-US" sz="4000" dirty="0"/>
              <a:t>                                     THANK YOU…</a:t>
            </a:r>
          </a:p>
        </p:txBody>
      </p:sp>
      <p:sp>
        <p:nvSpPr>
          <p:cNvPr id="2" name="Slide Number Placeholder 1"/>
          <p:cNvSpPr>
            <a:spLocks noGrp="1"/>
          </p:cNvSpPr>
          <p:nvPr>
            <p:ph type="sldNum" sz="quarter" idx="12"/>
          </p:nvPr>
        </p:nvSpPr>
        <p:spPr/>
        <p:txBody>
          <a:bodyPr/>
          <a:lstStyle/>
          <a:p>
            <a:fld id="{9B618960-8005-486C-9A75-10CB2AAC16F9}" type="slidenum">
              <a:rPr lang="en-US" smtClean="0"/>
              <a:t>23</a:t>
            </a:fld>
            <a:endParaRPr lang="en-US"/>
          </a:p>
        </p:txBody>
      </p:sp>
    </p:spTree>
    <p:extLst>
      <p:ext uri="{BB962C8B-B14F-4D97-AF65-F5344CB8AC3E}">
        <p14:creationId xmlns:p14="http://schemas.microsoft.com/office/powerpoint/2010/main" val="1394558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C8733-A1D0-4E92-9667-A23F6AC7A361}"/>
              </a:ext>
            </a:extLst>
          </p:cNvPr>
          <p:cNvSpPr>
            <a:spLocks noGrp="1"/>
          </p:cNvSpPr>
          <p:nvPr>
            <p:ph type="title"/>
          </p:nvPr>
        </p:nvSpPr>
        <p:spPr>
          <a:xfrm>
            <a:off x="914400" y="365125"/>
            <a:ext cx="10439400" cy="567747"/>
          </a:xfrm>
        </p:spPr>
        <p:txBody>
          <a:bodyPr>
            <a:noAutofit/>
          </a:bodyPr>
          <a:lstStyle/>
          <a:p>
            <a:pPr algn="ctr"/>
            <a:r>
              <a:rPr lang="en-US" sz="3200" b="1" dirty="0">
                <a:latin typeface="Times New Roman" panose="02020603050405020304" pitchFamily="18" charset="0"/>
                <a:cs typeface="Times New Roman" panose="02020603050405020304" pitchFamily="18" charset="0"/>
              </a:rPr>
              <a:t>PROJECT OVERVIEW</a:t>
            </a:r>
          </a:p>
        </p:txBody>
      </p:sp>
      <p:sp>
        <p:nvSpPr>
          <p:cNvPr id="3" name="Content Placeholder 2">
            <a:extLst>
              <a:ext uri="{FF2B5EF4-FFF2-40B4-BE49-F238E27FC236}">
                <a16:creationId xmlns:a16="http://schemas.microsoft.com/office/drawing/2014/main" id="{3E4069A5-AB94-4695-9318-DB6AE8529BE0}"/>
              </a:ext>
            </a:extLst>
          </p:cNvPr>
          <p:cNvSpPr>
            <a:spLocks noGrp="1"/>
          </p:cNvSpPr>
          <p:nvPr>
            <p:ph idx="1"/>
          </p:nvPr>
        </p:nvSpPr>
        <p:spPr>
          <a:xfrm>
            <a:off x="461819" y="932873"/>
            <a:ext cx="10891982" cy="5244090"/>
          </a:xfrm>
        </p:spPr>
        <p:txBody>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Objective</a:t>
            </a:r>
          </a:p>
          <a:p>
            <a:r>
              <a:rPr lang="en-US" dirty="0">
                <a:latin typeface="Times New Roman" panose="02020603050405020304" pitchFamily="18" charset="0"/>
                <a:cs typeface="Times New Roman" panose="02020603050405020304" pitchFamily="18" charset="0"/>
              </a:rPr>
              <a:t>Methodology</a:t>
            </a:r>
          </a:p>
          <a:p>
            <a:r>
              <a:rPr lang="en-US" dirty="0">
                <a:latin typeface="Times New Roman" panose="02020603050405020304" pitchFamily="18" charset="0"/>
                <a:cs typeface="Times New Roman" panose="02020603050405020304" pitchFamily="18" charset="0"/>
              </a:rPr>
              <a:t>Literature overview</a:t>
            </a:r>
          </a:p>
          <a:p>
            <a:r>
              <a:rPr lang="en-US" dirty="0">
                <a:latin typeface="Times New Roman" panose="02020603050405020304" pitchFamily="18" charset="0"/>
                <a:cs typeface="Times New Roman" panose="02020603050405020304" pitchFamily="18" charset="0"/>
              </a:rPr>
              <a:t>Existing system</a:t>
            </a:r>
          </a:p>
          <a:p>
            <a:r>
              <a:rPr lang="en-US" dirty="0">
                <a:latin typeface="Times New Roman" panose="02020603050405020304" pitchFamily="18" charset="0"/>
                <a:cs typeface="Times New Roman" panose="02020603050405020304" pitchFamily="18" charset="0"/>
              </a:rPr>
              <a:t>Proposed system</a:t>
            </a:r>
          </a:p>
          <a:p>
            <a:r>
              <a:rPr lang="en-US" dirty="0">
                <a:latin typeface="Times New Roman" panose="02020603050405020304" pitchFamily="18" charset="0"/>
                <a:cs typeface="Times New Roman" panose="02020603050405020304" pitchFamily="18" charset="0"/>
              </a:rPr>
              <a:t>Conclusion</a:t>
            </a:r>
          </a:p>
          <a:p>
            <a:endParaRPr lang="en-US" dirty="0"/>
          </a:p>
        </p:txBody>
      </p:sp>
      <p:sp>
        <p:nvSpPr>
          <p:cNvPr id="4" name="Slide Number Placeholder 3">
            <a:extLst>
              <a:ext uri="{FF2B5EF4-FFF2-40B4-BE49-F238E27FC236}">
                <a16:creationId xmlns:a16="http://schemas.microsoft.com/office/drawing/2014/main" id="{DA079646-ECA9-4EE7-9CA2-33EA15436DA4}"/>
              </a:ext>
            </a:extLst>
          </p:cNvPr>
          <p:cNvSpPr>
            <a:spLocks noGrp="1"/>
          </p:cNvSpPr>
          <p:nvPr>
            <p:ph type="sldNum" sz="quarter" idx="12"/>
          </p:nvPr>
        </p:nvSpPr>
        <p:spPr/>
        <p:txBody>
          <a:bodyPr/>
          <a:lstStyle/>
          <a:p>
            <a:fld id="{9B618960-8005-486C-9A75-10CB2AAC16F9}" type="slidenum">
              <a:rPr lang="en-US" smtClean="0"/>
              <a:t>3</a:t>
            </a:fld>
            <a:endParaRPr lang="en-US"/>
          </a:p>
        </p:txBody>
      </p:sp>
    </p:spTree>
    <p:extLst>
      <p:ext uri="{BB962C8B-B14F-4D97-AF65-F5344CB8AC3E}">
        <p14:creationId xmlns:p14="http://schemas.microsoft.com/office/powerpoint/2010/main" val="491153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136525"/>
            <a:ext cx="10515600" cy="1325563"/>
          </a:xfrm>
        </p:spPr>
        <p:txBody>
          <a:bodyPr/>
          <a:lstStyle/>
          <a:p>
            <a:r>
              <a:rPr lang="en-US" dirty="0"/>
              <a:t>                    </a:t>
            </a:r>
            <a:r>
              <a:rPr lang="en-US" sz="32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298579" y="1287624"/>
            <a:ext cx="11663265" cy="5433851"/>
          </a:xfrm>
        </p:spPr>
        <p:txBody>
          <a:bodyPr>
            <a:normAutofit/>
          </a:bodyPr>
          <a:lstStyle/>
          <a:p>
            <a:pPr marL="0" marR="0" algn="just">
              <a:lnSpc>
                <a:spcPct val="107000"/>
              </a:lnSpc>
              <a:spcBef>
                <a:spcPts val="0"/>
              </a:spcBef>
              <a:spcAft>
                <a:spcPts val="800"/>
              </a:spcAft>
            </a:pP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Magufuli</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Mbezi</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err="1">
                <a:effectLst/>
                <a:latin typeface="Times New Roman" panose="02020603050405020304" pitchFamily="18" charset="0"/>
                <a:ea typeface="Calibri" panose="020F0502020204030204" pitchFamily="34" charset="0"/>
                <a:cs typeface="Times New Roman" panose="02020603050405020304" pitchFamily="18" charset="0"/>
              </a:rPr>
              <a:t>louise</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bus terminal is one of the commercial facilities used as a bus station for travelling services. It </a:t>
            </a:r>
            <a:r>
              <a:rPr lang="en-US" sz="3200" dirty="0">
                <a:solidFill>
                  <a:srgbClr val="222222"/>
                </a:solidFill>
                <a:effectLst/>
                <a:latin typeface="Times New Roman" panose="02020603050405020304" pitchFamily="18" charset="0"/>
                <a:ea typeface="Calibri" panose="020F0502020204030204" pitchFamily="34" charset="0"/>
                <a:cs typeface="Times New Roman" panose="02020603050405020304" pitchFamily="18" charset="0"/>
              </a:rPr>
              <a:t>not only enhance smooth and efficient movement of people but also spur economic growth. It also has</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 system of paying 300tsh for entrance for travelling, receiving or packaging anything. </a:t>
            </a:r>
          </a:p>
          <a:p>
            <a:pPr marL="0" marR="0" algn="just">
              <a:lnSpc>
                <a:spcPct val="107000"/>
              </a:lnSpc>
              <a:spcBef>
                <a:spcPts val="0"/>
              </a:spcBef>
              <a:spcAft>
                <a:spcPts val="80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This amount of money is used by the government as a tax revenue collection fee</a:t>
            </a:r>
            <a:r>
              <a:rPr lang="en-US" sz="3200" dirty="0">
                <a:latin typeface="Times New Roman" panose="02020603050405020304" pitchFamily="18" charset="0"/>
                <a:ea typeface="Calibri" panose="020F0502020204030204" pitchFamily="34" charset="0"/>
                <a:cs typeface="Times New Roman" panose="02020603050405020304" pitchFamily="18" charset="0"/>
              </a:rPr>
              <a:t> accordingly to the amount of people entering the terminal for various activities.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t>4</a:t>
            </a:fld>
            <a:endParaRPr lang="en-US"/>
          </a:p>
        </p:txBody>
      </p:sp>
    </p:spTree>
    <p:extLst>
      <p:ext uri="{BB962C8B-B14F-4D97-AF65-F5344CB8AC3E}">
        <p14:creationId xmlns:p14="http://schemas.microsoft.com/office/powerpoint/2010/main" val="2753288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                      </a:t>
            </a:r>
            <a:r>
              <a:rPr lang="en-US" sz="3200" b="1"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111967" y="1282831"/>
            <a:ext cx="11968065" cy="5438644"/>
          </a:xfrm>
        </p:spPr>
        <p:txBody>
          <a:bodyPr>
            <a:normAutofit/>
          </a:bodyPr>
          <a:lstStyle/>
          <a:p>
            <a:pPr marL="0" indent="0">
              <a:buNone/>
            </a:pPr>
            <a:endParaRPr lang="en-US" sz="4400" dirty="0"/>
          </a:p>
          <a:p>
            <a:pPr marL="0" indent="0" algn="just">
              <a:buNone/>
            </a:pPr>
            <a:r>
              <a:rPr lang="en-US" sz="3200" dirty="0">
                <a:effectLst/>
                <a:latin typeface="Times New Roman" panose="02020603050405020304" pitchFamily="18" charset="0"/>
                <a:ea typeface="Calibri" panose="020F0502020204030204" pitchFamily="34" charset="0"/>
              </a:rPr>
              <a:t>The amount of revenue collected manually by revenue supervisors is not a pleasing practice in reaching government’s collection target. </a:t>
            </a:r>
          </a:p>
          <a:p>
            <a:pPr marL="0" indent="0" algn="just">
              <a:buNone/>
            </a:pPr>
            <a:r>
              <a:rPr lang="en-US" sz="3200" dirty="0">
                <a:latin typeface="Times New Roman" panose="02020603050405020304" pitchFamily="18" charset="0"/>
                <a:ea typeface="Calibri" panose="020F0502020204030204" pitchFamily="34" charset="0"/>
              </a:rPr>
              <a:t>A</a:t>
            </a:r>
            <a:r>
              <a:rPr lang="en-US" sz="3200" dirty="0">
                <a:effectLst/>
                <a:latin typeface="Times New Roman" panose="02020603050405020304" pitchFamily="18" charset="0"/>
                <a:ea typeface="Calibri" panose="020F0502020204030204" pitchFamily="34" charset="0"/>
              </a:rPr>
              <a:t>lso, the congestion of people during payment causes discomfort to many others while entering the </a:t>
            </a:r>
            <a:r>
              <a:rPr lang="en-US" sz="3200" dirty="0">
                <a:latin typeface="Times New Roman" panose="02020603050405020304" pitchFamily="18" charset="0"/>
                <a:ea typeface="Calibri" panose="020F0502020204030204" pitchFamily="34" charset="0"/>
              </a:rPr>
              <a:t>terminal.</a:t>
            </a:r>
            <a:r>
              <a:rPr lang="en-US" sz="4400" dirty="0"/>
              <a:t> </a:t>
            </a:r>
          </a:p>
          <a:p>
            <a:pPr marL="0" indent="0">
              <a:buNone/>
            </a:pPr>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t>5</a:t>
            </a:fld>
            <a:endParaRPr lang="en-US"/>
          </a:p>
        </p:txBody>
      </p:sp>
    </p:spTree>
    <p:extLst>
      <p:ext uri="{BB962C8B-B14F-4D97-AF65-F5344CB8AC3E}">
        <p14:creationId xmlns:p14="http://schemas.microsoft.com/office/powerpoint/2010/main" val="2129208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561" y="0"/>
            <a:ext cx="10652234" cy="854075"/>
          </a:xfrm>
        </p:spPr>
        <p:txBody>
          <a:bodyPr>
            <a:normAutofit/>
          </a:bodyPr>
          <a:lstStyle/>
          <a:p>
            <a:r>
              <a:rPr lang="en-US" sz="4000" b="1" dirty="0"/>
              <a:t>                           </a:t>
            </a:r>
            <a:r>
              <a:rPr lang="en-US" sz="3200" b="1"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542265" y="854075"/>
            <a:ext cx="10775174" cy="5650057"/>
          </a:xfrm>
        </p:spPr>
        <p:txBody>
          <a:bodyPr>
            <a:normAutofit fontScale="92500" lnSpcReduction="20000"/>
          </a:bodyPr>
          <a:lstStyle/>
          <a:p>
            <a:pPr marL="0" indent="0">
              <a:buNone/>
            </a:pPr>
            <a:r>
              <a:rPr lang="en-US" b="1" dirty="0">
                <a:latin typeface="Times New Roman" panose="02020603050405020304" pitchFamily="18" charset="0"/>
                <a:cs typeface="Times New Roman" panose="02020603050405020304" pitchFamily="18" charset="0"/>
              </a:rPr>
              <a:t>MAIN OBJECTIVE </a:t>
            </a:r>
          </a:p>
          <a:p>
            <a:pPr algn="just">
              <a:lnSpc>
                <a:spcPct val="120000"/>
              </a:lnSpc>
            </a:pPr>
            <a:r>
              <a:rPr lang="en-US" dirty="0">
                <a:latin typeface="Times New Roman" panose="02020603050405020304" pitchFamily="18" charset="0"/>
                <a:cs typeface="Times New Roman" panose="02020603050405020304" pitchFamily="18" charset="0"/>
              </a:rPr>
              <a:t>The main objective of this project is to design an automatic payment system which accepts coins and prints a receipt/ticket and opens/close the gate automatically.</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SPECIFIC OBJECTIVE </a:t>
            </a:r>
          </a:p>
          <a:p>
            <a:pPr lvl="0"/>
            <a:r>
              <a:rPr lang="en-US" dirty="0">
                <a:latin typeface="Times New Roman" panose="02020603050405020304" pitchFamily="18" charset="0"/>
                <a:cs typeface="Times New Roman" panose="02020603050405020304" pitchFamily="18" charset="0"/>
              </a:rPr>
              <a:t>To establish design specification of the system.</a:t>
            </a:r>
          </a:p>
          <a:p>
            <a:pPr lvl="0"/>
            <a:r>
              <a:rPr lang="en-US" dirty="0">
                <a:latin typeface="Times New Roman" panose="02020603050405020304" pitchFamily="18" charset="0"/>
                <a:cs typeface="Times New Roman" panose="02020603050405020304" pitchFamily="18" charset="0"/>
              </a:rPr>
              <a:t>To design the power supply unit.</a:t>
            </a:r>
          </a:p>
          <a:p>
            <a:pPr lvl="0"/>
            <a:r>
              <a:rPr lang="en-US" dirty="0">
                <a:latin typeface="Times New Roman" panose="02020603050405020304" pitchFamily="18" charset="0"/>
                <a:cs typeface="Times New Roman" panose="02020603050405020304" pitchFamily="18" charset="0"/>
              </a:rPr>
              <a:t>To interface the coin detector with control unit.</a:t>
            </a:r>
          </a:p>
          <a:p>
            <a:pPr lvl="0"/>
            <a:r>
              <a:rPr lang="en-US" dirty="0">
                <a:latin typeface="Times New Roman" panose="02020603050405020304" pitchFamily="18" charset="0"/>
                <a:cs typeface="Times New Roman" panose="02020603050405020304" pitchFamily="18" charset="0"/>
              </a:rPr>
              <a:t>To interface of display unit with control unit</a:t>
            </a:r>
          </a:p>
          <a:p>
            <a:pPr lvl="0" algn="just"/>
            <a:r>
              <a:rPr lang="en-US" dirty="0">
                <a:latin typeface="Times New Roman" panose="02020603050405020304" pitchFamily="18" charset="0"/>
                <a:cs typeface="Times New Roman" panose="02020603050405020304" pitchFamily="18" charset="0"/>
              </a:rPr>
              <a:t>To design the interface of receipt printer unit and database system through communication module with microcontroller</a:t>
            </a:r>
          </a:p>
          <a:p>
            <a:pPr lvl="0"/>
            <a:r>
              <a:rPr lang="en-US" dirty="0">
                <a:latin typeface="Times New Roman" panose="02020603050405020304" pitchFamily="18" charset="0"/>
                <a:cs typeface="Times New Roman" panose="02020603050405020304" pitchFamily="18" charset="0"/>
              </a:rPr>
              <a:t>To design the gate opening and closing system</a:t>
            </a:r>
          </a:p>
          <a:p>
            <a:pPr lvl="0"/>
            <a:r>
              <a:rPr lang="en-US" dirty="0">
                <a:latin typeface="Times New Roman" panose="02020603050405020304" pitchFamily="18" charset="0"/>
                <a:cs typeface="Times New Roman" panose="02020603050405020304" pitchFamily="18" charset="0"/>
              </a:rPr>
              <a:t>To implementation by testing and building a prototype.</a:t>
            </a:r>
          </a:p>
          <a:p>
            <a:pPr marL="0" indent="0">
              <a:buNone/>
            </a:pPr>
            <a:endParaRPr lang="en-US" dirty="0">
              <a:latin typeface="Times New Roman" panose="02020603050405020304" pitchFamily="18" charset="0"/>
              <a:cs typeface="Times New Roman" panose="02020603050405020304" pitchFamily="18" charset="0"/>
            </a:endParaRPr>
          </a:p>
          <a:p>
            <a:pPr marL="0" lvl="0" indent="0" fontAlgn="base">
              <a:buNone/>
            </a:pPr>
            <a:endParaRPr lang="en-US" sz="37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t>6</a:t>
            </a:fld>
            <a:endParaRPr lang="en-US"/>
          </a:p>
        </p:txBody>
      </p:sp>
    </p:spTree>
    <p:extLst>
      <p:ext uri="{BB962C8B-B14F-4D97-AF65-F5344CB8AC3E}">
        <p14:creationId xmlns:p14="http://schemas.microsoft.com/office/powerpoint/2010/main" val="1449611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214" y="365126"/>
            <a:ext cx="10628586" cy="517744"/>
          </a:xfrm>
        </p:spPr>
        <p:txBody>
          <a:bodyPr>
            <a:noAutofit/>
          </a:bodyPr>
          <a:lstStyle/>
          <a:p>
            <a:pPr algn="ctr"/>
            <a:r>
              <a:rPr lang="en-US" sz="3200" b="1"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466960" y="796160"/>
            <a:ext cx="11532475" cy="5722882"/>
          </a:xfrm>
        </p:spPr>
        <p:txBody>
          <a:bodyPr>
            <a:normAutofit fontScale="77500" lnSpcReduction="20000"/>
          </a:bodyPr>
          <a:lstStyle/>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LITERATURE REVIEW</a:t>
            </a:r>
          </a:p>
          <a:p>
            <a:pPr marL="0" indent="0" algn="just">
              <a:lnSpc>
                <a:spcPct val="100000"/>
              </a:lnSpc>
              <a:buNone/>
            </a:pPr>
            <a:r>
              <a:rPr lang="en-US" dirty="0">
                <a:latin typeface="Times New Roman" panose="02020603050405020304" pitchFamily="18" charset="0"/>
                <a:cs typeface="Times New Roman" panose="02020603050405020304" pitchFamily="18" charset="0"/>
              </a:rPr>
              <a:t>In literature review, different sources of information based on principles of operations, features of the existing system have been revised. </a:t>
            </a:r>
          </a:p>
          <a:p>
            <a:pPr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DATA COLLECTION</a:t>
            </a:r>
          </a:p>
          <a:p>
            <a:pPr marL="0" indent="0" algn="just">
              <a:lnSpc>
                <a:spcPct val="100000"/>
              </a:lnSpc>
              <a:buNone/>
            </a:pPr>
            <a:r>
              <a:rPr lang="en-US" dirty="0">
                <a:latin typeface="Times New Roman" panose="02020603050405020304" pitchFamily="18" charset="0"/>
                <a:cs typeface="Times New Roman" panose="02020603050405020304" pitchFamily="18" charset="0"/>
              </a:rPr>
              <a:t>Data collection is the process of gathering and measuring information on variables of interest in an established system fashion that enables one to answer stated research question, test hypothesis and evaluate the outcomes.</a:t>
            </a:r>
          </a:p>
          <a:p>
            <a:pPr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DATA ANALYSIS</a:t>
            </a:r>
          </a:p>
          <a:p>
            <a:pPr marL="0" indent="0" algn="just">
              <a:lnSpc>
                <a:spcPct val="100000"/>
              </a:lnSpc>
              <a:buNone/>
            </a:pPr>
            <a:r>
              <a:rPr lang="en-US" dirty="0">
                <a:latin typeface="Times New Roman" panose="02020603050405020304" pitchFamily="18" charset="0"/>
                <a:cs typeface="Times New Roman" panose="02020603050405020304" pitchFamily="18" charset="0"/>
              </a:rPr>
              <a:t>Is based on the data collected that involves both qualitative analysis and quantitative analysis.</a:t>
            </a:r>
          </a:p>
          <a:p>
            <a:pPr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CIRCUIT DESIGN AND SIMULATION</a:t>
            </a:r>
          </a:p>
          <a:p>
            <a:pPr marL="0" indent="0" algn="just">
              <a:lnSpc>
                <a:spcPct val="100000"/>
              </a:lnSpc>
              <a:buNone/>
            </a:pPr>
            <a:r>
              <a:rPr lang="en-US" dirty="0">
                <a:latin typeface="Times New Roman" panose="02020603050405020304" pitchFamily="18" charset="0"/>
                <a:cs typeface="Times New Roman" panose="02020603050405020304" pitchFamily="18" charset="0"/>
              </a:rPr>
              <a:t>This is the process of making the circuit based on the specifications of the components and the imitation of the operation of the real-world process of the circuit.</a:t>
            </a:r>
          </a:p>
          <a:p>
            <a:pPr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PROTOTYPE BUILDING AND TESTING</a:t>
            </a:r>
          </a:p>
          <a:p>
            <a:pPr marL="0" indent="0" algn="just">
              <a:lnSpc>
                <a:spcPct val="100000"/>
              </a:lnSpc>
              <a:buNone/>
            </a:pPr>
            <a:r>
              <a:rPr lang="en-US" dirty="0">
                <a:latin typeface="Times New Roman" panose="02020603050405020304" pitchFamily="18" charset="0"/>
                <a:cs typeface="Times New Roman" panose="02020603050405020304" pitchFamily="18" charset="0"/>
              </a:rPr>
              <a:t> A prototype will be designed to test the circuit after simulation using appropriate software. </a:t>
            </a:r>
          </a:p>
          <a:p>
            <a:pPr algn="just">
              <a:lnSpc>
                <a:spcPct val="1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REPORT WRITING</a:t>
            </a:r>
          </a:p>
          <a:p>
            <a:pPr>
              <a:lnSpc>
                <a:spcPct val="100000"/>
              </a:lnSpc>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5613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D14BB-B1BF-ABB7-2CCF-4D415E6FE97F}"/>
              </a:ext>
            </a:extLst>
          </p:cNvPr>
          <p:cNvSpPr>
            <a:spLocks noGrp="1"/>
          </p:cNvSpPr>
          <p:nvPr>
            <p:ph type="title"/>
          </p:nvPr>
        </p:nvSpPr>
        <p:spPr>
          <a:xfrm>
            <a:off x="320040" y="136525"/>
            <a:ext cx="10515600" cy="1325563"/>
          </a:xfrm>
        </p:spPr>
        <p:txBody>
          <a:bodyPr/>
          <a:lstStyle/>
          <a:p>
            <a:pPr algn="ctr"/>
            <a:r>
              <a:rPr lang="en-US" b="1"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68771B6C-7B23-C18D-2DAA-8220AD8D763D}"/>
              </a:ext>
            </a:extLst>
          </p:cNvPr>
          <p:cNvSpPr>
            <a:spLocks noGrp="1"/>
          </p:cNvSpPr>
          <p:nvPr>
            <p:ph idx="1"/>
          </p:nvPr>
        </p:nvSpPr>
        <p:spPr>
          <a:xfrm>
            <a:off x="320040" y="1325880"/>
            <a:ext cx="11033760" cy="5395595"/>
          </a:xfrm>
        </p:spPr>
        <p:txBody>
          <a:bodyPr>
            <a:normAutofit fontScale="92500"/>
          </a:bodyPr>
          <a:lstStyle/>
          <a:p>
            <a:pPr marL="0" indent="0" algn="just">
              <a:buNone/>
            </a:pPr>
            <a:r>
              <a:rPr lang="en-US" sz="3200" dirty="0">
                <a:latin typeface="Times New Roman" panose="02020603050405020304" pitchFamily="18" charset="0"/>
                <a:cs typeface="Times New Roman" panose="02020603050405020304" pitchFamily="18" charset="0"/>
              </a:rPr>
              <a:t>Some of the technologies related to the proposed system which are advanced but lather more challenging;</a:t>
            </a:r>
          </a:p>
          <a:p>
            <a:pPr algn="just"/>
            <a:r>
              <a:rPr lang="en-US" sz="3200" b="1" dirty="0">
                <a:latin typeface="Times New Roman" panose="02020603050405020304" pitchFamily="18" charset="0"/>
                <a:cs typeface="Times New Roman" panose="02020603050405020304" pitchFamily="18" charset="0"/>
              </a:rPr>
              <a:t>Smart Card Technology; </a:t>
            </a:r>
            <a:r>
              <a:rPr lang="en-US" sz="3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Electronic contactless smartcards are more durable, hard plastic cards and have become common at many fee collection agencies. For customers, smartcards have advantage over other system, but successful implementation can be challenging. </a:t>
            </a:r>
          </a:p>
          <a:p>
            <a:pPr algn="just"/>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Smartphone Fee Collection: </a:t>
            </a:r>
            <a:r>
              <a:rPr lang="en-US" sz="3200" dirty="0">
                <a:solidFill>
                  <a:srgbClr val="000000"/>
                </a:solidFill>
                <a:effectLst/>
                <a:latin typeface="Times New Roman" panose="02020603050405020304" pitchFamily="18" charset="0"/>
                <a:ea typeface="Times New Roman" panose="02020603050405020304" pitchFamily="18" charset="0"/>
              </a:rPr>
              <a:t>Smartphone payment offers an increase in customer convenience over paper or smartcard payment as well as potential operational savings. Smartphone payments eliminate the need for customers to buy and carry a separate card, may reduce delay in fee payment by reducing the use of cash. </a:t>
            </a:r>
            <a:endPar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0E679F6-451F-A483-C63D-5DD337B4E8CD}"/>
              </a:ext>
            </a:extLst>
          </p:cNvPr>
          <p:cNvSpPr>
            <a:spLocks noGrp="1"/>
          </p:cNvSpPr>
          <p:nvPr>
            <p:ph type="sldNum" sz="quarter" idx="12"/>
          </p:nvPr>
        </p:nvSpPr>
        <p:spPr/>
        <p:txBody>
          <a:bodyPr/>
          <a:lstStyle/>
          <a:p>
            <a:fld id="{9B618960-8005-486C-9A75-10CB2AAC16F9}" type="slidenum">
              <a:rPr lang="en-US" smtClean="0"/>
              <a:t>8</a:t>
            </a:fld>
            <a:endParaRPr lang="en-US"/>
          </a:p>
        </p:txBody>
      </p:sp>
    </p:spTree>
    <p:extLst>
      <p:ext uri="{BB962C8B-B14F-4D97-AF65-F5344CB8AC3E}">
        <p14:creationId xmlns:p14="http://schemas.microsoft.com/office/powerpoint/2010/main" val="717223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8BF0-21EA-9825-7FA0-2C026DFCB554}"/>
              </a:ext>
            </a:extLst>
          </p:cNvPr>
          <p:cNvSpPr>
            <a:spLocks noGrp="1"/>
          </p:cNvSpPr>
          <p:nvPr>
            <p:ph type="title"/>
          </p:nvPr>
        </p:nvSpPr>
        <p:spPr>
          <a:xfrm>
            <a:off x="292443" y="247135"/>
            <a:ext cx="10515600" cy="1325563"/>
          </a:xfrm>
        </p:spPr>
        <p:txBody>
          <a:bodyPr/>
          <a:lstStyle/>
          <a:p>
            <a:r>
              <a:rPr lang="en-US" dirty="0">
                <a:latin typeface="Times New Roman" panose="02020603050405020304" pitchFamily="18" charset="0"/>
                <a:cs typeface="Times New Roman" panose="02020603050405020304" pitchFamily="18" charset="0"/>
              </a:rPr>
              <a:t>Literature review </a:t>
            </a:r>
            <a:r>
              <a:rPr lang="en-US" dirty="0" err="1">
                <a:latin typeface="Times New Roman" panose="02020603050405020304" pitchFamily="18" charset="0"/>
                <a:cs typeface="Times New Roman" panose="02020603050405020304" pitchFamily="18" charset="0"/>
              </a:rPr>
              <a:t>cont</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D81CFC3C-D06C-710E-503F-F3E77A0CBF14}"/>
              </a:ext>
            </a:extLst>
          </p:cNvPr>
          <p:cNvSpPr>
            <a:spLocks noGrp="1"/>
          </p:cNvSpPr>
          <p:nvPr>
            <p:ph idx="1"/>
          </p:nvPr>
        </p:nvSpPr>
        <p:spPr>
          <a:xfrm>
            <a:off x="172995" y="1253331"/>
            <a:ext cx="11726562" cy="5357534"/>
          </a:xfrm>
        </p:spPr>
        <p:txBody>
          <a:bodyPr/>
          <a:lstStyle/>
          <a:p>
            <a:pPr marL="0" marR="0" algn="just">
              <a:lnSpc>
                <a:spcPct val="150000"/>
              </a:lnSpc>
              <a:spcBef>
                <a:spcPts val="200"/>
              </a:spcBef>
              <a:spcAft>
                <a:spcPts val="0"/>
              </a:spcAf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Fare Collection System at DART (Dar as Salaam Rapid Transit) Stations</a:t>
            </a:r>
          </a:p>
          <a:p>
            <a:pPr marL="0" indent="0">
              <a:lnSpc>
                <a:spcPct val="100000"/>
              </a:lnSpc>
              <a:buNone/>
            </a:pPr>
            <a:r>
              <a:rPr lang="en-US" sz="2800" dirty="0">
                <a:solidFill>
                  <a:srgbClr val="000000"/>
                </a:solidFill>
                <a:effectLst/>
                <a:latin typeface="Times New Roman" panose="02020603050405020304" pitchFamily="18" charset="0"/>
                <a:ea typeface="Calibri" panose="020F0502020204030204" pitchFamily="34" charset="0"/>
              </a:rPr>
              <a:t>-DART this is the bus rapid transit system At Dar as Salaam Tanzania that began its operation in May 2016. With the objective of to increase the level of mobility of majority of residents enhancing their participation in a wide range of activities, it is a bus-based mass transit system which will operate on exclusive lanes, using high-capacity buses that’s can carry more than 140 passengers.</a:t>
            </a:r>
          </a:p>
          <a:p>
            <a:pPr marL="0" indent="0">
              <a:lnSpc>
                <a:spcPct val="100000"/>
              </a:lnSpc>
              <a:buNone/>
            </a:pPr>
            <a:r>
              <a:rPr lang="en-US" dirty="0">
                <a:solidFill>
                  <a:srgbClr val="000000"/>
                </a:solidFill>
                <a:latin typeface="Times New Roman" panose="02020603050405020304" pitchFamily="18" charset="0"/>
              </a:rPr>
              <a:t>-This system  include the two methods </a:t>
            </a:r>
            <a:r>
              <a:rPr lang="en-US">
                <a:solidFill>
                  <a:srgbClr val="000000"/>
                </a:solidFill>
                <a:latin typeface="Times New Roman" panose="02020603050405020304" pitchFamily="18" charset="0"/>
              </a:rPr>
              <a:t>which are </a:t>
            </a:r>
            <a:r>
              <a:rPr lang="en-US" i="1" dirty="0">
                <a:solidFill>
                  <a:srgbClr val="000000"/>
                </a:solidFill>
                <a:latin typeface="Times New Roman" panose="02020603050405020304" pitchFamily="18" charset="0"/>
              </a:rPr>
              <a:t>Selling Tickets </a:t>
            </a:r>
            <a:r>
              <a:rPr lang="en-US" dirty="0">
                <a:solidFill>
                  <a:srgbClr val="000000"/>
                </a:solidFill>
                <a:latin typeface="Times New Roman" panose="02020603050405020304" pitchFamily="18" charset="0"/>
              </a:rPr>
              <a:t>and By using </a:t>
            </a:r>
            <a:r>
              <a:rPr lang="en-US" i="1" dirty="0">
                <a:solidFill>
                  <a:srgbClr val="000000"/>
                </a:solidFill>
                <a:latin typeface="Times New Roman" panose="02020603050405020304" pitchFamily="18" charset="0"/>
              </a:rPr>
              <a:t>RFID Smartcards</a:t>
            </a:r>
            <a:endParaRPr lang="en-US" i="1" dirty="0"/>
          </a:p>
        </p:txBody>
      </p:sp>
      <p:sp>
        <p:nvSpPr>
          <p:cNvPr id="4" name="Slide Number Placeholder 3">
            <a:extLst>
              <a:ext uri="{FF2B5EF4-FFF2-40B4-BE49-F238E27FC236}">
                <a16:creationId xmlns:a16="http://schemas.microsoft.com/office/drawing/2014/main" id="{A73CA17F-96CD-6042-ABE6-09DB94003FF8}"/>
              </a:ext>
            </a:extLst>
          </p:cNvPr>
          <p:cNvSpPr>
            <a:spLocks noGrp="1"/>
          </p:cNvSpPr>
          <p:nvPr>
            <p:ph type="sldNum" sz="quarter" idx="12"/>
          </p:nvPr>
        </p:nvSpPr>
        <p:spPr/>
        <p:txBody>
          <a:bodyPr/>
          <a:lstStyle/>
          <a:p>
            <a:fld id="{9B618960-8005-486C-9A75-10CB2AAC16F9}" type="slidenum">
              <a:rPr lang="en-US" smtClean="0"/>
              <a:t>9</a:t>
            </a:fld>
            <a:endParaRPr lang="en-US"/>
          </a:p>
        </p:txBody>
      </p:sp>
    </p:spTree>
    <p:extLst>
      <p:ext uri="{BB962C8B-B14F-4D97-AF65-F5344CB8AC3E}">
        <p14:creationId xmlns:p14="http://schemas.microsoft.com/office/powerpoint/2010/main" val="3178958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3029</TotalTime>
  <Words>1488</Words>
  <Application>Microsoft Office PowerPoint</Application>
  <PresentationFormat>Widescreen</PresentationFormat>
  <Paragraphs>192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Times New Roman</vt:lpstr>
      <vt:lpstr>Wingdings</vt:lpstr>
      <vt:lpstr>Office Theme</vt:lpstr>
      <vt:lpstr>PowerPoint Presentation</vt:lpstr>
      <vt:lpstr>PROJECT TITLE</vt:lpstr>
      <vt:lpstr>PROJECT OVERVIEW</vt:lpstr>
      <vt:lpstr>                    INTRODUCTION</vt:lpstr>
      <vt:lpstr>                      PROBLEM STATEMENT</vt:lpstr>
      <vt:lpstr>                           OBJECTIVES</vt:lpstr>
      <vt:lpstr>METHODOLOGY</vt:lpstr>
      <vt:lpstr>LITERATURE REVIEW</vt:lpstr>
      <vt:lpstr>Literature review cont…</vt:lpstr>
      <vt:lpstr>PowerPoint Presentation</vt:lpstr>
      <vt:lpstr>BLOCK DIAGRAM OF THE EXISTING SYSTEM</vt:lpstr>
      <vt:lpstr>Existing system cont…</vt:lpstr>
      <vt:lpstr>DRAWBACKS OF EXISTING SYSTEM</vt:lpstr>
      <vt:lpstr>PROPOSED SYSTEM</vt:lpstr>
      <vt:lpstr>     PROPOSED SYSTEM BLOCK DIAGRAM</vt:lpstr>
      <vt:lpstr>Proposed system Cont.....</vt:lpstr>
      <vt:lpstr>PowerPoint Presentation</vt:lpstr>
      <vt:lpstr>DATA COLLECTION</vt:lpstr>
      <vt:lpstr>Data collection cont….  Below are Primary data obtained  </vt:lpstr>
      <vt:lpstr>Cont….</vt:lpstr>
      <vt:lpstr>Cont…</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Dell</dc:creator>
  <cp:lastModifiedBy>henricko dastan</cp:lastModifiedBy>
  <cp:revision>175</cp:revision>
  <dcterms:created xsi:type="dcterms:W3CDTF">2021-11-03T22:29:00Z</dcterms:created>
  <dcterms:modified xsi:type="dcterms:W3CDTF">2022-12-28T16:33:12Z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F272D8A54BA64E8C9FC343928798CA16</vt:lpwstr>
  </property>
  <property fmtid="{D5CDD505-2E9C-101B-9397-08002B2CF9AE}" pid="3" name="KSOProductBuildVer">
    <vt:lpwstr>1033-11.2.0.10323</vt:lpwstr>
  </property>
</Properties>
</file>