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632" r:id="rId1"/>
  </p:sldMasterIdLst>
  <p:sldIdLst>
    <p:sldId id="257" r:id="rId2"/>
    <p:sldId id="261" r:id="rId3"/>
    <p:sldId id="263" r:id="rId4"/>
    <p:sldId id="260" r:id="rId5"/>
    <p:sldId id="264" r:id="rId6"/>
    <p:sldId id="265" r:id="rId7"/>
    <p:sldId id="266" r:id="rId8"/>
    <p:sldId id="267" r:id="rId9"/>
    <p:sldId id="269" r:id="rId10"/>
    <p:sldId id="270" r:id="rId11"/>
    <p:sldId id="271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3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2F5005-EED2-6085-400B-C90D51D7C2FD}" v="1109" dt="2021-06-01T22:39:58.525"/>
    <p1510:client id="{7D8F43E1-712D-6784-0F93-669E4187496B}" v="1615" dt="2021-05-29T16:26:53.298"/>
    <p1510:client id="{A7ECCC05-78AA-3E76-3084-C5D0EA9E8901}" v="3628" dt="2021-05-31T11:39:48.316"/>
    <p1510:client id="{C262E829-39CC-E5D1-C2B6-4FCF1C542BCC}" v="1092" dt="2021-05-29T14:44:06.063"/>
    <p1510:client id="{E0E25376-9E57-7A02-74ED-818569ADDF8E}" v="19" dt="2021-05-29T16:28:30.897"/>
    <p1510:client id="{E31D4620-C3FC-45EB-AAFE-643088B5A5F6}" v="656" dt="2021-05-29T12:23:07.4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646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94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076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58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98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125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561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787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749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09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065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61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3" r:id="rId1"/>
    <p:sldLayoutId id="2147484634" r:id="rId2"/>
    <p:sldLayoutId id="2147484635" r:id="rId3"/>
    <p:sldLayoutId id="2147484636" r:id="rId4"/>
    <p:sldLayoutId id="2147484637" r:id="rId5"/>
    <p:sldLayoutId id="2147484638" r:id="rId6"/>
    <p:sldLayoutId id="2147484639" r:id="rId7"/>
    <p:sldLayoutId id="2147484640" r:id="rId8"/>
    <p:sldLayoutId id="2147484641" r:id="rId9"/>
    <p:sldLayoutId id="2147484642" r:id="rId10"/>
    <p:sldLayoutId id="21474846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17C10-F138-4699-B0AD-257C806A0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1343577"/>
            <a:ext cx="6858000" cy="17907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ea typeface="+mj-lt"/>
                <a:cs typeface="+mj-lt"/>
              </a:rPr>
              <a:t>Distributed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847078-19BC-445D-84E8-7588241EDA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latin typeface="Calibri Light"/>
                <a:ea typeface="+mn-lt"/>
                <a:cs typeface="+mn-lt"/>
              </a:rPr>
              <a:t>Pavlos </a:t>
            </a:r>
            <a:r>
              <a:rPr lang="en-US" dirty="0" err="1">
                <a:latin typeface="Calibri Light"/>
                <a:ea typeface="+mn-lt"/>
                <a:cs typeface="+mn-lt"/>
              </a:rPr>
              <a:t>Sofroniou</a:t>
            </a:r>
            <a:endParaRPr lang="en-US" dirty="0">
              <a:latin typeface="Calibri Light"/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Calibri Light"/>
                <a:ea typeface="+mn-lt"/>
                <a:cs typeface="+mn-lt"/>
              </a:rPr>
              <a:t>Alexandros N. </a:t>
            </a:r>
            <a:r>
              <a:rPr lang="en-US" dirty="0" err="1">
                <a:latin typeface="Calibri Light"/>
                <a:ea typeface="+mn-lt"/>
                <a:cs typeface="+mn-lt"/>
              </a:rPr>
              <a:t>Zafeirakopoulos</a:t>
            </a:r>
            <a:endParaRPr lang="en-US" dirty="0">
              <a:latin typeface="Calibri Light"/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endParaRPr lang="en-US" dirty="0">
              <a:latin typeface="Calibri Light"/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Calibri Light"/>
                <a:ea typeface="+mn-lt"/>
                <a:cs typeface="+mn-lt"/>
              </a:rPr>
              <a:t>Technical University of Crete, June 2</a:t>
            </a:r>
            <a:r>
              <a:rPr lang="en-US" baseline="30000" dirty="0">
                <a:latin typeface="Calibri Light"/>
                <a:ea typeface="+mn-lt"/>
                <a:cs typeface="+mn-lt"/>
              </a:rPr>
              <a:t>nd</a:t>
            </a:r>
            <a:r>
              <a:rPr lang="en-US" dirty="0">
                <a:latin typeface="Calibri Light"/>
                <a:ea typeface="+mn-lt"/>
                <a:cs typeface="+mn-lt"/>
              </a:rPr>
              <a:t> 2021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11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8EA8358-D487-42B5-B2F2-96ECF7158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4210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100">
                <a:solidFill>
                  <a:srgbClr val="0070C0"/>
                </a:solidFill>
                <a:cs typeface="Calibri Light"/>
              </a:rPr>
              <a:t>gRPC (ghz) – System Performance</a:t>
            </a:r>
            <a:endParaRPr lang="en-US" sz="4100" dirty="0">
              <a:solidFill>
                <a:srgbClr val="0070C0"/>
              </a:solidFill>
              <a:cs typeface="Calibri Light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5D33A8E-FE6A-479A-8B20-DDBA85916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51480"/>
            <a:ext cx="5157787" cy="823912"/>
          </a:xfrm>
        </p:spPr>
        <p:txBody>
          <a:bodyPr/>
          <a:lstStyle/>
          <a:p>
            <a:r>
              <a:rPr lang="en-US" b="0">
                <a:latin typeface="Calibri Light"/>
                <a:ea typeface="+mn-lt"/>
                <a:cs typeface="+mn-lt"/>
              </a:rPr>
              <a:t>GameMaster.createTournament()</a:t>
            </a:r>
            <a:endParaRPr lang="en-US" b="0" dirty="0">
              <a:latin typeface="Calibri Light"/>
              <a:ea typeface="+mn-lt"/>
              <a:cs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969B4-6297-46F2-AA52-B122AC5109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68580" tIns="34290" rIns="68580" bIns="34290" rtlCol="0" anchor="b">
            <a:normAutofit/>
          </a:bodyPr>
          <a:lstStyle/>
          <a:p>
            <a:pPr marL="285750" indent="-285750"/>
            <a:endParaRPr lang="en-US" sz="1800" b="1" dirty="0">
              <a:latin typeface="Calibri Light"/>
              <a:cs typeface="Calibri"/>
            </a:endParaRPr>
          </a:p>
          <a:p>
            <a:pPr>
              <a:buNone/>
            </a:pPr>
            <a:endParaRPr lang="en-US" sz="1800" i="1" dirty="0">
              <a:latin typeface="Calibri Light"/>
              <a:cs typeface="Calibri"/>
            </a:endParaRPr>
          </a:p>
          <a:p>
            <a:pPr>
              <a:buNone/>
            </a:pPr>
            <a:endParaRPr lang="en-US" sz="1800" i="1" dirty="0">
              <a:latin typeface="Calibri Light"/>
              <a:cs typeface="Calibri"/>
            </a:endParaRPr>
          </a:p>
          <a:p>
            <a:pPr>
              <a:buNone/>
            </a:pPr>
            <a:endParaRPr lang="en-US" sz="1800" i="1" dirty="0">
              <a:latin typeface="Calibri Light"/>
              <a:cs typeface="Calibri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300F57E-3FC3-46D1-9B1A-87A808478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7859" y="1151480"/>
            <a:ext cx="5183188" cy="823912"/>
          </a:xfrm>
        </p:spPr>
        <p:txBody>
          <a:bodyPr/>
          <a:lstStyle/>
          <a:p>
            <a:r>
              <a:rPr lang="en-US" b="0">
                <a:latin typeface="Calibri Light"/>
                <a:cs typeface="Calibri Light"/>
              </a:rPr>
              <a:t>GameMaster.getTournamentList()</a:t>
            </a:r>
            <a:endParaRPr lang="en-US"/>
          </a:p>
        </p:txBody>
      </p:sp>
      <p:pic>
        <p:nvPicPr>
          <p:cNvPr id="5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0DF8B2F-F07A-4C81-A3D0-F254790A0CB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1023702" y="2217002"/>
            <a:ext cx="4561282" cy="3684588"/>
          </a:xfrm>
        </p:spPr>
      </p:pic>
      <p:pic>
        <p:nvPicPr>
          <p:cNvPr id="8" name="Picture 13">
            <a:extLst>
              <a:ext uri="{FF2B5EF4-FFF2-40B4-BE49-F238E27FC236}">
                <a16:creationId xmlns:a16="http://schemas.microsoft.com/office/drawing/2014/main" id="{DA2D890B-3131-4001-9F62-2428FEA1E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010" y="2216236"/>
            <a:ext cx="4713248" cy="367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02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8EA8358-D487-42B5-B2F2-96ECF7158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4210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100">
                <a:solidFill>
                  <a:srgbClr val="0070C0"/>
                </a:solidFill>
                <a:cs typeface="Calibri Light"/>
              </a:rPr>
              <a:t>gRPC (ghz) – System Performance</a:t>
            </a:r>
            <a:endParaRPr lang="en-US" sz="4100" dirty="0">
              <a:solidFill>
                <a:srgbClr val="0070C0"/>
              </a:solidFill>
              <a:cs typeface="Calibri Light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5D33A8E-FE6A-479A-8B20-DDBA85916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32894"/>
            <a:ext cx="5157787" cy="823912"/>
          </a:xfrm>
        </p:spPr>
        <p:txBody>
          <a:bodyPr/>
          <a:lstStyle/>
          <a:p>
            <a:r>
              <a:rPr lang="en-US" b="0">
                <a:latin typeface="Calibri Light"/>
                <a:ea typeface="+mn-lt"/>
                <a:cs typeface="+mn-lt"/>
              </a:rPr>
              <a:t>PlayMaster.initializeGame()</a:t>
            </a:r>
            <a:endParaRPr lang="en-US" b="0" dirty="0">
              <a:latin typeface="Calibri Light"/>
              <a:ea typeface="+mn-lt"/>
              <a:cs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969B4-6297-46F2-AA52-B122AC5109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68580" tIns="34290" rIns="68580" bIns="34290" rtlCol="0" anchor="b">
            <a:normAutofit/>
          </a:bodyPr>
          <a:lstStyle/>
          <a:p>
            <a:pPr marL="285750" indent="-285750"/>
            <a:endParaRPr lang="en-US" sz="1800" b="1" dirty="0">
              <a:latin typeface="Calibri Light"/>
              <a:cs typeface="Calibri"/>
            </a:endParaRPr>
          </a:p>
          <a:p>
            <a:pPr>
              <a:buNone/>
            </a:pPr>
            <a:endParaRPr lang="en-US" sz="1800" i="1" dirty="0">
              <a:latin typeface="Calibri Light"/>
              <a:cs typeface="Calibri"/>
            </a:endParaRPr>
          </a:p>
          <a:p>
            <a:pPr>
              <a:buNone/>
            </a:pPr>
            <a:endParaRPr lang="en-US" sz="1800" i="1" dirty="0">
              <a:latin typeface="Calibri Light"/>
              <a:cs typeface="Calibri"/>
            </a:endParaRPr>
          </a:p>
          <a:p>
            <a:pPr>
              <a:buNone/>
            </a:pPr>
            <a:endParaRPr lang="en-US" sz="1800" i="1" dirty="0">
              <a:latin typeface="Calibri Light"/>
              <a:cs typeface="Calibri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300F57E-3FC3-46D1-9B1A-87A808478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7859" y="1132894"/>
            <a:ext cx="5183188" cy="823912"/>
          </a:xfrm>
        </p:spPr>
        <p:txBody>
          <a:bodyPr/>
          <a:lstStyle/>
          <a:p>
            <a:r>
              <a:rPr lang="en-US" b="0">
                <a:latin typeface="Calibri Light"/>
                <a:cs typeface="Calibri"/>
              </a:rPr>
              <a:t>PlayMaster.receiveMove()</a:t>
            </a:r>
            <a:endParaRPr lang="en-US" b="0" dirty="0">
              <a:latin typeface="Calibri Light"/>
              <a:cs typeface="Calibri"/>
            </a:endParaRPr>
          </a:p>
        </p:txBody>
      </p:sp>
      <p:pic>
        <p:nvPicPr>
          <p:cNvPr id="14" name="Picture 14">
            <a:extLst>
              <a:ext uri="{FF2B5EF4-FFF2-40B4-BE49-F238E27FC236}">
                <a16:creationId xmlns:a16="http://schemas.microsoft.com/office/drawing/2014/main" id="{B00C49DC-C253-4A33-B87E-36BBE711C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279" y="2174362"/>
            <a:ext cx="4527394" cy="3680154"/>
          </a:xfrm>
          <a:prstGeom prst="rect">
            <a:avLst/>
          </a:prstGeom>
        </p:spPr>
      </p:pic>
      <p:pic>
        <p:nvPicPr>
          <p:cNvPr id="15" name="Picture 15" descr="Graphical user interface&#10;&#10;Description automatically generated">
            <a:extLst>
              <a:ext uri="{FF2B5EF4-FFF2-40B4-BE49-F238E27FC236}">
                <a16:creationId xmlns:a16="http://schemas.microsoft.com/office/drawing/2014/main" id="{291586C7-4A0D-4A3B-92DE-732D7A51F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523" y="2176813"/>
            <a:ext cx="4731834" cy="367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827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8EA8358-D487-42B5-B2F2-96ECF7158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76876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100">
                <a:solidFill>
                  <a:srgbClr val="0070C0"/>
                </a:solidFill>
                <a:cs typeface="Calibri Light"/>
              </a:rPr>
              <a:t>Thank you for your time!</a:t>
            </a:r>
            <a:br>
              <a:rPr lang="en-US" sz="4100" dirty="0">
                <a:solidFill>
                  <a:srgbClr val="0070C0"/>
                </a:solidFill>
                <a:cs typeface="Calibri Light"/>
              </a:rPr>
            </a:br>
            <a:r>
              <a:rPr lang="en-US" sz="4100">
                <a:solidFill>
                  <a:srgbClr val="0070C0"/>
                </a:solidFill>
                <a:cs typeface="Calibri Light"/>
              </a:rPr>
              <a:t>Now we will proceed to the demo.</a:t>
            </a:r>
            <a:endParaRPr lang="en-US" sz="4100" dirty="0">
              <a:solidFill>
                <a:srgbClr val="0070C0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969B4-6297-46F2-AA52-B122AC5109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68580" tIns="34290" rIns="68580" bIns="34290" rtlCol="0" anchor="b">
            <a:normAutofit/>
          </a:bodyPr>
          <a:lstStyle/>
          <a:p>
            <a:pPr marL="285750" indent="-285750"/>
            <a:endParaRPr lang="en-US" sz="1800" b="1" dirty="0">
              <a:latin typeface="Calibri Light"/>
              <a:cs typeface="Calibri"/>
            </a:endParaRPr>
          </a:p>
          <a:p>
            <a:pPr>
              <a:buNone/>
            </a:pPr>
            <a:endParaRPr lang="en-US" sz="1800" i="1" dirty="0">
              <a:latin typeface="Calibri Light"/>
              <a:cs typeface="Calibri"/>
            </a:endParaRPr>
          </a:p>
          <a:p>
            <a:pPr>
              <a:buNone/>
            </a:pPr>
            <a:endParaRPr lang="en-US" sz="1800" i="1" dirty="0">
              <a:latin typeface="Calibri Light"/>
              <a:cs typeface="Calibri"/>
            </a:endParaRPr>
          </a:p>
          <a:p>
            <a:pPr>
              <a:buNone/>
            </a:pPr>
            <a:endParaRPr lang="en-US" sz="1800" i="1" dirty="0">
              <a:latin typeface="Calibri Ligh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5588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1F77D47F-04F9-499C-BFAD-4D6FBA47A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160" y="913495"/>
            <a:ext cx="5193680" cy="50310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5BA3CB-67D8-48A5-8746-3AF8A7C7BC39}"/>
              </a:ext>
            </a:extLst>
          </p:cNvPr>
          <p:cNvSpPr txBox="1"/>
          <p:nvPr/>
        </p:nvSpPr>
        <p:spPr>
          <a:xfrm>
            <a:off x="1353671" y="546847"/>
            <a:ext cx="274320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solidFill>
                  <a:srgbClr val="0070C0"/>
                </a:solidFill>
                <a:latin typeface="Calibri Light"/>
                <a:cs typeface="Calibri"/>
              </a:rPr>
              <a:t>Architecture Diagram</a:t>
            </a:r>
            <a:endParaRPr lang="en-US" sz="4000" dirty="0">
              <a:solidFill>
                <a:srgbClr val="0070C0"/>
              </a:solidFill>
              <a:latin typeface="Calibri Ligh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091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066AA-8644-4068-9D46-B2721DB65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>
            <a:normAutofit/>
          </a:bodyPr>
          <a:lstStyle/>
          <a:p>
            <a:pPr algn="r"/>
            <a:r>
              <a:rPr lang="en-US" sz="4100" dirty="0">
                <a:solidFill>
                  <a:srgbClr val="0070C0"/>
                </a:solidFill>
                <a:cs typeface="Calibri Light" panose="020F0302020204030204"/>
              </a:rPr>
              <a:t>Tools, Frameworks and Libraries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750DBA4-18A1-487E-9F33-63255D58FAA8}"/>
              </a:ext>
            </a:extLst>
          </p:cNvPr>
          <p:cNvCxnSpPr/>
          <p:nvPr/>
        </p:nvCxnSpPr>
        <p:spPr>
          <a:xfrm flipH="1">
            <a:off x="4653776" y="2144752"/>
            <a:ext cx="0" cy="2499729"/>
          </a:xfrm>
          <a:prstGeom prst="straightConnector1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8F5A4918-1255-497C-8A81-4FBA75F8A555}"/>
              </a:ext>
            </a:extLst>
          </p:cNvPr>
          <p:cNvSpPr txBox="1">
            <a:spLocks/>
          </p:cNvSpPr>
          <p:nvPr/>
        </p:nvSpPr>
        <p:spPr>
          <a:xfrm>
            <a:off x="4979747" y="712852"/>
            <a:ext cx="6250940" cy="5659282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latin typeface="Calibri Light"/>
                <a:ea typeface="+mn-lt"/>
                <a:cs typeface="Calibri Light"/>
              </a:rPr>
              <a:t>Server-side scripting done with NodeJS and Express</a:t>
            </a:r>
            <a:endParaRPr lang="en-US" sz="1800">
              <a:latin typeface="Calibri Light"/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latin typeface="Calibri Light"/>
                <a:ea typeface="+mn-lt"/>
                <a:cs typeface="Calibri Light"/>
              </a:rPr>
              <a:t>Axios and AJAX 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latin typeface="Calibri Light"/>
                <a:ea typeface="+mn-lt"/>
                <a:cs typeface="Calibri Light"/>
              </a:rPr>
              <a:t>gRPC</a:t>
            </a:r>
            <a:r>
              <a:rPr lang="en-US" sz="1800" dirty="0">
                <a:latin typeface="Calibri Light"/>
                <a:ea typeface="+mn-lt"/>
                <a:cs typeface="Calibri Light"/>
              </a:rPr>
              <a:t> for interservice communications</a:t>
            </a:r>
            <a:endParaRPr lang="en-US" sz="1800">
              <a:latin typeface="Calibri Light"/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latin typeface="Calibri Light"/>
                <a:cs typeface="Calibri Light"/>
              </a:rPr>
              <a:t>SQL with </a:t>
            </a:r>
            <a:r>
              <a:rPr lang="en-US" sz="1800" dirty="0" err="1">
                <a:latin typeface="Calibri Light"/>
                <a:cs typeface="Calibri Light"/>
              </a:rPr>
              <a:t>Sequelize</a:t>
            </a:r>
            <a:r>
              <a:rPr lang="en-US" sz="1800" dirty="0">
                <a:latin typeface="Calibri Light"/>
                <a:cs typeface="Calibri Light"/>
              </a:rPr>
              <a:t> ORM</a:t>
            </a:r>
            <a:endParaRPr lang="en-US" sz="1800">
              <a:latin typeface="Calibri Light"/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latin typeface="Calibri Light"/>
                <a:cs typeface="Calibri Light"/>
              </a:rPr>
              <a:t>MongoDB with Mongoose ODM 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alibri Light"/>
                <a:cs typeface="Calibri Light"/>
              </a:rPr>
              <a:t>Docker for container deployment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alibri Light"/>
                <a:cs typeface="Calibri Light"/>
              </a:rPr>
              <a:t>EJS for HTML templating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alibri Light"/>
                <a:cs typeface="Calibri Light"/>
              </a:rPr>
              <a:t>CSS with Bootstrap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alibri Light"/>
                <a:cs typeface="Calibri Light"/>
              </a:rPr>
              <a:t>JavaScript for game logic(chess, tic-tac-toe)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alibri Light"/>
                <a:cs typeface="Calibri Light"/>
              </a:rPr>
              <a:t>Postman</a:t>
            </a:r>
            <a:endParaRPr lang="en-US" sz="1800">
              <a:latin typeface="Calibri Light"/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US" sz="1800" dirty="0" err="1">
                <a:latin typeface="Calibri Light"/>
                <a:cs typeface="Calibri Light"/>
              </a:rPr>
              <a:t>Github</a:t>
            </a:r>
            <a:r>
              <a:rPr lang="en-US" sz="1800" dirty="0">
                <a:latin typeface="Calibri Light"/>
                <a:cs typeface="Calibri Light"/>
              </a:rPr>
              <a:t>, Git, </a:t>
            </a:r>
            <a:r>
              <a:rPr lang="en-US" sz="1800" dirty="0" err="1">
                <a:latin typeface="Calibri Light"/>
                <a:cs typeface="Calibri Light"/>
              </a:rPr>
              <a:t>Github</a:t>
            </a:r>
            <a:r>
              <a:rPr lang="en-US" sz="1800" dirty="0">
                <a:latin typeface="Calibri Light"/>
                <a:cs typeface="Calibri Light"/>
              </a:rPr>
              <a:t> desktop, </a:t>
            </a:r>
            <a:r>
              <a:rPr lang="en-US" sz="1800" dirty="0" err="1">
                <a:latin typeface="Calibri Light"/>
                <a:cs typeface="Calibri Light"/>
              </a:rPr>
              <a:t>GitKraken</a:t>
            </a:r>
            <a:endParaRPr lang="en-US" sz="1800">
              <a:latin typeface="Calibri Light"/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latin typeface="Calibri Light"/>
                <a:cs typeface="Calibri Light"/>
              </a:rPr>
              <a:t>phpMyAdmin, </a:t>
            </a:r>
            <a:r>
              <a:rPr lang="en-US" sz="1800" dirty="0" err="1">
                <a:latin typeface="Calibri Light"/>
                <a:cs typeface="Calibri Light"/>
              </a:rPr>
              <a:t>pgAdmin</a:t>
            </a:r>
            <a:endParaRPr lang="en-US" sz="1800" dirty="0">
              <a:latin typeface="Calibri Light"/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latin typeface="Calibri Light"/>
                <a:cs typeface="Calibri Light"/>
              </a:rPr>
              <a:t>mongo-express</a:t>
            </a:r>
            <a:endParaRPr lang="en-US" sz="18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79775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066AA-8644-4068-9D46-B2721DB65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>
            <a:normAutofit/>
          </a:bodyPr>
          <a:lstStyle/>
          <a:p>
            <a:pPr algn="r"/>
            <a:r>
              <a:rPr lang="en-US" sz="4100" dirty="0">
                <a:solidFill>
                  <a:srgbClr val="0070C0"/>
                </a:solidFill>
                <a:cs typeface="Calibri Light" panose="020F0302020204030204"/>
              </a:rPr>
              <a:t>Authentication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969B4-6297-46F2-AA52-B122AC510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6030" y="362873"/>
            <a:ext cx="6250940" cy="2905261"/>
          </a:xfrm>
        </p:spPr>
        <p:txBody>
          <a:bodyPr vert="horz" lIns="68580" tIns="34290" rIns="68580" bIns="34290" rtlCol="0" anchor="b"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Calibri Light"/>
                <a:cs typeface="Calibri"/>
              </a:rPr>
              <a:t>Player, Admin and Official</a:t>
            </a:r>
          </a:p>
          <a:p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Calibri Light"/>
                <a:cs typeface="Calibri"/>
              </a:rPr>
              <a:t>POST</a:t>
            </a:r>
            <a:r>
              <a:rPr lang="en-US" sz="1800" dirty="0">
                <a:latin typeface="Calibri Light"/>
                <a:cs typeface="Calibri"/>
              </a:rPr>
              <a:t>: /</a:t>
            </a:r>
            <a:r>
              <a:rPr lang="en-US" sz="1800" dirty="0" err="1">
                <a:latin typeface="Calibri Light"/>
                <a:cs typeface="Calibri"/>
              </a:rPr>
              <a:t>api</a:t>
            </a:r>
            <a:r>
              <a:rPr lang="en-US" sz="1800" dirty="0">
                <a:latin typeface="Calibri Light"/>
                <a:cs typeface="Calibri"/>
              </a:rPr>
              <a:t>/user/register 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libri Light"/>
                <a:ea typeface="+mn-lt"/>
                <a:cs typeface="+mn-lt"/>
              </a:rPr>
              <a:t>    </a:t>
            </a:r>
            <a:r>
              <a:rPr lang="en-US" sz="1800" i="1" dirty="0">
                <a:solidFill>
                  <a:srgbClr val="000000"/>
                </a:solidFill>
                <a:latin typeface="Calibri Light"/>
                <a:ea typeface="+mn-lt"/>
                <a:cs typeface="+mn-lt"/>
              </a:rPr>
              <a:t>Validate user details and insert into SQL DB.</a:t>
            </a:r>
          </a:p>
          <a:p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Calibri Light"/>
                <a:ea typeface="+mn-lt"/>
                <a:cs typeface="+mn-lt"/>
              </a:rPr>
              <a:t>POST</a:t>
            </a:r>
            <a:r>
              <a:rPr lang="en-US" sz="1800" dirty="0">
                <a:latin typeface="Calibri Light"/>
                <a:cs typeface="Calibri"/>
              </a:rPr>
              <a:t>: /</a:t>
            </a:r>
            <a:r>
              <a:rPr lang="en-US" sz="1800" dirty="0" err="1">
                <a:latin typeface="Calibri Light"/>
                <a:cs typeface="Calibri"/>
              </a:rPr>
              <a:t>api</a:t>
            </a:r>
            <a:r>
              <a:rPr lang="en-US" sz="1800" dirty="0">
                <a:latin typeface="Calibri Light"/>
                <a:cs typeface="Calibri"/>
              </a:rPr>
              <a:t>/user/login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libri Light"/>
                <a:ea typeface="+mn-lt"/>
                <a:cs typeface="+mn-lt"/>
              </a:rPr>
              <a:t>    </a:t>
            </a:r>
            <a:r>
              <a:rPr lang="en-US" sz="1800" i="1" dirty="0">
                <a:solidFill>
                  <a:srgbClr val="000000"/>
                </a:solidFill>
                <a:latin typeface="Calibri Light"/>
                <a:ea typeface="+mn-lt"/>
                <a:cs typeface="+mn-lt"/>
              </a:rPr>
              <a:t>Authenticate user and issue a JWT.</a:t>
            </a:r>
          </a:p>
          <a:p>
            <a:r>
              <a:rPr lang="en-US" sz="1800" dirty="0">
                <a:solidFill>
                  <a:srgbClr val="00B050"/>
                </a:solidFill>
                <a:latin typeface="Calibri Light"/>
                <a:ea typeface="+mn-lt"/>
                <a:cs typeface="+mn-lt"/>
              </a:rPr>
              <a:t>GET</a:t>
            </a:r>
            <a:r>
              <a:rPr lang="en-US" sz="1800" dirty="0">
                <a:latin typeface="Calibri Light"/>
                <a:cs typeface="Calibri"/>
              </a:rPr>
              <a:t>: /</a:t>
            </a:r>
            <a:r>
              <a:rPr lang="en-US" sz="1800" dirty="0" err="1">
                <a:latin typeface="Calibri Light"/>
                <a:cs typeface="Calibri"/>
              </a:rPr>
              <a:t>api</a:t>
            </a:r>
            <a:r>
              <a:rPr lang="en-US" sz="1800" dirty="0">
                <a:latin typeface="Calibri Light"/>
                <a:cs typeface="Calibri"/>
              </a:rPr>
              <a:t>/user/</a:t>
            </a:r>
            <a:r>
              <a:rPr lang="en-US" sz="1800" dirty="0" err="1">
                <a:latin typeface="Calibri Light"/>
                <a:cs typeface="Calibri"/>
              </a:rPr>
              <a:t>tokenValidation</a:t>
            </a:r>
            <a:endParaRPr lang="en-US" sz="1800" dirty="0">
              <a:latin typeface="Calibri Light"/>
              <a:cs typeface="Calibri"/>
            </a:endParaRPr>
          </a:p>
          <a:p>
            <a:pPr marL="0" indent="0">
              <a:buNone/>
            </a:pPr>
            <a:r>
              <a:rPr lang="en-US" sz="1800" dirty="0">
                <a:latin typeface="Calibri Light"/>
                <a:cs typeface="Calibri"/>
              </a:rPr>
              <a:t>    </a:t>
            </a:r>
            <a:r>
              <a:rPr lang="en-US" sz="1800" i="1" dirty="0">
                <a:latin typeface="Calibri Light"/>
                <a:cs typeface="Calibri"/>
              </a:rPr>
              <a:t>Check if token is valid.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3E6D427-B729-40F4-B879-1D8F6D8D0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6030" y="3589866"/>
            <a:ext cx="6250940" cy="3183169"/>
          </a:xfrm>
        </p:spPr>
        <p:txBody>
          <a:bodyPr vert="horz" lIns="68580" tIns="34290" rIns="68580" bIns="34290" rtlCol="0" anchor="t"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Calibri Light"/>
                <a:cs typeface="Calibri"/>
              </a:rPr>
              <a:t>Admin</a:t>
            </a:r>
          </a:p>
          <a:p>
            <a:pPr marL="285750" indent="-285750"/>
            <a:r>
              <a:rPr lang="en-US" sz="1800" dirty="0">
                <a:solidFill>
                  <a:srgbClr val="00B050"/>
                </a:solidFill>
                <a:latin typeface="Calibri Light"/>
                <a:cs typeface="Calibri"/>
              </a:rPr>
              <a:t>GET</a:t>
            </a:r>
            <a:r>
              <a:rPr lang="en-US" sz="1800" dirty="0">
                <a:latin typeface="Calibri Light"/>
                <a:cs typeface="Calibri"/>
              </a:rPr>
              <a:t>: /</a:t>
            </a:r>
            <a:r>
              <a:rPr lang="en-US" sz="1800" dirty="0" err="1">
                <a:latin typeface="Calibri Light"/>
                <a:cs typeface="Calibri"/>
              </a:rPr>
              <a:t>api</a:t>
            </a:r>
            <a:r>
              <a:rPr lang="en-US" sz="1800" dirty="0">
                <a:latin typeface="Calibri Light"/>
                <a:cs typeface="Calibri"/>
              </a:rPr>
              <a:t>/user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libri Light"/>
                <a:cs typeface="Calibri"/>
              </a:rPr>
              <a:t>      </a:t>
            </a:r>
            <a:r>
              <a:rPr lang="en-US" sz="1800" i="1" dirty="0">
                <a:solidFill>
                  <a:srgbClr val="000000"/>
                </a:solidFill>
                <a:latin typeface="Calibri Light"/>
                <a:cs typeface="Calibri"/>
              </a:rPr>
              <a:t>Fetch all users except admins.</a:t>
            </a:r>
          </a:p>
          <a:p>
            <a:pPr marL="285750" indent="-285750"/>
            <a:r>
              <a:rPr lang="en-US" sz="1800" dirty="0">
                <a:solidFill>
                  <a:srgbClr val="FF0000"/>
                </a:solidFill>
                <a:latin typeface="Calibri Light"/>
                <a:cs typeface="Calibri"/>
              </a:rPr>
              <a:t>DELETE</a:t>
            </a:r>
            <a:r>
              <a:rPr lang="en-US" sz="1800" dirty="0">
                <a:latin typeface="Calibri Light"/>
                <a:cs typeface="Calibri"/>
              </a:rPr>
              <a:t>: /</a:t>
            </a:r>
            <a:r>
              <a:rPr lang="en-US" sz="1800" dirty="0" err="1">
                <a:latin typeface="Calibri Light"/>
                <a:cs typeface="Calibri"/>
              </a:rPr>
              <a:t>api</a:t>
            </a:r>
            <a:r>
              <a:rPr lang="en-US" sz="1800" dirty="0">
                <a:latin typeface="Calibri Light"/>
                <a:cs typeface="Calibri"/>
              </a:rPr>
              <a:t>/user/:username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libri Light"/>
                <a:cs typeface="Calibri"/>
              </a:rPr>
              <a:t>      </a:t>
            </a:r>
            <a:r>
              <a:rPr lang="en-US" sz="1800" i="1" dirty="0">
                <a:solidFill>
                  <a:srgbClr val="000000"/>
                </a:solidFill>
                <a:latin typeface="Calibri Light"/>
                <a:cs typeface="Calibri"/>
              </a:rPr>
              <a:t>Delete a specified user.</a:t>
            </a:r>
          </a:p>
          <a:p>
            <a:pPr marL="285750" indent="-285750"/>
            <a:r>
              <a:rPr lang="en-US" sz="1800" dirty="0">
                <a:solidFill>
                  <a:srgbClr val="0070C0"/>
                </a:solidFill>
                <a:latin typeface="Calibri Light"/>
                <a:cs typeface="Calibri"/>
              </a:rPr>
              <a:t>PUT</a:t>
            </a:r>
            <a:r>
              <a:rPr lang="en-US" sz="1800" dirty="0">
                <a:latin typeface="Calibri Light"/>
                <a:cs typeface="Calibri"/>
              </a:rPr>
              <a:t>: /</a:t>
            </a:r>
            <a:r>
              <a:rPr lang="en-US" sz="1800" dirty="0" err="1">
                <a:latin typeface="Calibri Light"/>
                <a:cs typeface="Calibri"/>
              </a:rPr>
              <a:t>api</a:t>
            </a:r>
            <a:r>
              <a:rPr lang="en-US" sz="1800" dirty="0">
                <a:latin typeface="Calibri Light"/>
                <a:ea typeface="+mn-lt"/>
                <a:cs typeface="+mn-lt"/>
              </a:rPr>
              <a:t>/user/:username</a:t>
            </a:r>
          </a:p>
          <a:p>
            <a:pPr marL="0" indent="0">
              <a:buNone/>
            </a:pPr>
            <a:r>
              <a:rPr lang="en-US" sz="1800" dirty="0">
                <a:latin typeface="Calibri Light"/>
                <a:cs typeface="Calibri"/>
              </a:rPr>
              <a:t>      </a:t>
            </a:r>
            <a:r>
              <a:rPr lang="en-US" sz="1800" i="1" dirty="0">
                <a:latin typeface="Calibri Light"/>
                <a:cs typeface="Calibri"/>
              </a:rPr>
              <a:t>Update user email and role.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750DBA4-18A1-487E-9F33-63255D58FAA8}"/>
              </a:ext>
            </a:extLst>
          </p:cNvPr>
          <p:cNvCxnSpPr/>
          <p:nvPr/>
        </p:nvCxnSpPr>
        <p:spPr>
          <a:xfrm flipH="1">
            <a:off x="4653776" y="2144752"/>
            <a:ext cx="0" cy="2499729"/>
          </a:xfrm>
          <a:prstGeom prst="straightConnector1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593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066AA-8644-4068-9D46-B2721DB65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" y="963507"/>
            <a:ext cx="3494362" cy="4930986"/>
          </a:xfrm>
        </p:spPr>
        <p:txBody>
          <a:bodyPr>
            <a:normAutofit/>
          </a:bodyPr>
          <a:lstStyle/>
          <a:p>
            <a:pPr algn="r"/>
            <a:r>
              <a:rPr lang="en-US" sz="4100" dirty="0">
                <a:solidFill>
                  <a:srgbClr val="0070C0"/>
                </a:solidFill>
                <a:cs typeface="Calibri Light" panose="020F0302020204030204"/>
              </a:rPr>
              <a:t>   GameMaster</a:t>
            </a:r>
            <a:br>
              <a:rPr lang="en-US" sz="4100" dirty="0">
                <a:solidFill>
                  <a:srgbClr val="0070C0"/>
                </a:solidFill>
                <a:cs typeface="Calibri Light" panose="020F0302020204030204"/>
              </a:rPr>
            </a:br>
            <a:r>
              <a:rPr lang="en-US" sz="4100" dirty="0">
                <a:solidFill>
                  <a:srgbClr val="0070C0"/>
                </a:solidFill>
                <a:cs typeface="Calibri Light" panose="020F0302020204030204"/>
              </a:rPr>
              <a:t>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969B4-6297-46F2-AA52-B122AC510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16807" y="237368"/>
            <a:ext cx="7819763" cy="6150483"/>
          </a:xfrm>
        </p:spPr>
        <p:txBody>
          <a:bodyPr vert="horz" lIns="68580" tIns="34290" rIns="68580" bIns="34290" rtlCol="0" anchor="b">
            <a:normAutofit fontScale="92500" lnSpcReduction="20000"/>
          </a:bodyPr>
          <a:lstStyle/>
          <a:p>
            <a:pPr marL="285750" indent="-285750"/>
            <a:r>
              <a:rPr lang="en-US" sz="1800" b="1" dirty="0">
                <a:latin typeface="Calibri Light"/>
                <a:cs typeface="Calibri"/>
              </a:rPr>
              <a:t>Practice play </a:t>
            </a:r>
          </a:p>
          <a:p>
            <a:pPr marL="0" indent="0">
              <a:buNone/>
            </a:pPr>
            <a:r>
              <a:rPr lang="en-US" sz="1800" dirty="0" err="1">
                <a:latin typeface="Calibri Light"/>
                <a:cs typeface="Calibri"/>
              </a:rPr>
              <a:t>connectUser</a:t>
            </a:r>
            <a:r>
              <a:rPr lang="en-US" sz="1800" dirty="0">
                <a:latin typeface="Calibri Light"/>
                <a:cs typeface="Calibri"/>
              </a:rPr>
              <a:t>() </a:t>
            </a:r>
            <a:endParaRPr lang="en-US" sz="1800" dirty="0">
              <a:latin typeface="Calibri Light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i="1" dirty="0">
                <a:latin typeface="Calibri Light"/>
                <a:ea typeface="+mn-lt"/>
                <a:cs typeface="+mn-lt"/>
              </a:rPr>
              <a:t>    - Check if the user already exists in matchmaking</a:t>
            </a:r>
            <a:endParaRPr lang="en-US" sz="1800" dirty="0">
              <a:latin typeface="Calibri Light"/>
              <a:ea typeface="+mn-lt"/>
              <a:cs typeface="+mn-lt"/>
            </a:endParaRPr>
          </a:p>
          <a:p>
            <a:pPr>
              <a:buNone/>
            </a:pPr>
            <a:r>
              <a:rPr lang="en-US" sz="1800" dirty="0" err="1">
                <a:latin typeface="Calibri Light"/>
                <a:ea typeface="+mn-lt"/>
                <a:cs typeface="+mn-lt"/>
              </a:rPr>
              <a:t>joinGame</a:t>
            </a:r>
            <a:r>
              <a:rPr lang="en-US" sz="1800" dirty="0">
                <a:latin typeface="Calibri Light"/>
                <a:ea typeface="+mn-lt"/>
                <a:cs typeface="+mn-lt"/>
              </a:rPr>
              <a:t>() </a:t>
            </a:r>
            <a:endParaRPr lang="en-US" sz="1800" i="1" dirty="0">
              <a:latin typeface="Calibri Light"/>
              <a:ea typeface="+mn-lt"/>
              <a:cs typeface="+mn-lt"/>
            </a:endParaRPr>
          </a:p>
          <a:p>
            <a:pPr>
              <a:buNone/>
            </a:pPr>
            <a:r>
              <a:rPr lang="en-US" sz="1800" dirty="0">
                <a:latin typeface="Calibri Light"/>
                <a:ea typeface="+mn-lt"/>
                <a:cs typeface="+mn-lt"/>
              </a:rPr>
              <a:t>    - T</a:t>
            </a:r>
            <a:r>
              <a:rPr lang="en-US" sz="1800" i="1" dirty="0">
                <a:latin typeface="Calibri Light"/>
                <a:ea typeface="+mn-lt"/>
                <a:cs typeface="+mn-lt"/>
              </a:rPr>
              <a:t>ry to join an already existing play or create one</a:t>
            </a:r>
            <a:endParaRPr lang="en-US" sz="1800" i="1" dirty="0">
              <a:latin typeface="Calibri Light"/>
              <a:ea typeface="+mn-lt"/>
              <a:cs typeface="Calibri"/>
            </a:endParaRPr>
          </a:p>
          <a:p>
            <a:pPr>
              <a:buNone/>
            </a:pPr>
            <a:r>
              <a:rPr lang="en-US" sz="1800" dirty="0" err="1">
                <a:latin typeface="Calibri Light"/>
                <a:ea typeface="+mn-lt"/>
                <a:cs typeface="+mn-lt"/>
              </a:rPr>
              <a:t>deleteGame</a:t>
            </a:r>
            <a:r>
              <a:rPr lang="en-US" sz="1800" dirty="0">
                <a:latin typeface="Calibri Light"/>
                <a:ea typeface="+mn-lt"/>
                <a:cs typeface="+mn-lt"/>
              </a:rPr>
              <a:t>()</a:t>
            </a:r>
            <a:endParaRPr lang="en-US" sz="1800" i="1" dirty="0">
              <a:latin typeface="Calibri Light"/>
              <a:ea typeface="+mn-lt"/>
              <a:cs typeface="+mn-lt"/>
            </a:endParaRPr>
          </a:p>
          <a:p>
            <a:pPr>
              <a:buNone/>
            </a:pPr>
            <a:r>
              <a:rPr lang="en-US" sz="1800" dirty="0">
                <a:latin typeface="Calibri Light"/>
                <a:ea typeface="+mn-lt"/>
                <a:cs typeface="+mn-lt"/>
              </a:rPr>
              <a:t>    - D</a:t>
            </a:r>
            <a:r>
              <a:rPr lang="en-US" sz="1800" i="1" dirty="0">
                <a:latin typeface="Calibri Light"/>
                <a:ea typeface="+mn-lt"/>
                <a:cs typeface="+mn-lt"/>
              </a:rPr>
              <a:t>elete game after the timeout for matchmaking has been reached</a:t>
            </a:r>
            <a:endParaRPr lang="en-US" sz="1800" i="1" dirty="0">
              <a:latin typeface="Calibri Light"/>
              <a:cs typeface="Calibri"/>
            </a:endParaRPr>
          </a:p>
          <a:p>
            <a:pPr>
              <a:buNone/>
            </a:pPr>
            <a:r>
              <a:rPr lang="en-US" sz="1800" dirty="0" err="1">
                <a:latin typeface="Calibri Light"/>
                <a:ea typeface="+mn-lt"/>
                <a:cs typeface="+mn-lt"/>
              </a:rPr>
              <a:t>gameHistory</a:t>
            </a:r>
            <a:r>
              <a:rPr lang="en-US" sz="1800" dirty="0">
                <a:latin typeface="Calibri Light"/>
                <a:ea typeface="+mn-lt"/>
                <a:cs typeface="+mn-lt"/>
              </a:rPr>
              <a:t>() </a:t>
            </a:r>
          </a:p>
          <a:p>
            <a:pPr>
              <a:buNone/>
            </a:pPr>
            <a:r>
              <a:rPr lang="en-US" sz="1800" i="1" dirty="0">
                <a:latin typeface="Calibri Light"/>
                <a:ea typeface="+mn-lt"/>
                <a:cs typeface="+mn-lt"/>
              </a:rPr>
              <a:t>    - After the end of a play, move the game from the </a:t>
            </a:r>
            <a:r>
              <a:rPr lang="en-US" sz="1800" i="1" dirty="0" err="1">
                <a:latin typeface="Calibri Light"/>
                <a:ea typeface="+mn-lt"/>
                <a:cs typeface="+mn-lt"/>
              </a:rPr>
              <a:t>GameList</a:t>
            </a:r>
            <a:r>
              <a:rPr lang="en-US" sz="1800" i="1" dirty="0">
                <a:latin typeface="Calibri Light"/>
                <a:ea typeface="+mn-lt"/>
                <a:cs typeface="+mn-lt"/>
              </a:rPr>
              <a:t> table into the </a:t>
            </a:r>
          </a:p>
          <a:p>
            <a:pPr>
              <a:buNone/>
            </a:pPr>
            <a:r>
              <a:rPr lang="en-US" sz="1800" i="1" dirty="0">
                <a:latin typeface="Calibri Light"/>
                <a:ea typeface="+mn-lt"/>
                <a:cs typeface="+mn-lt"/>
              </a:rPr>
              <a:t>    </a:t>
            </a:r>
            <a:r>
              <a:rPr lang="en-US" sz="1800" i="1" dirty="0" err="1">
                <a:latin typeface="Calibri Light"/>
                <a:ea typeface="+mn-lt"/>
                <a:cs typeface="+mn-lt"/>
              </a:rPr>
              <a:t>GameHistory</a:t>
            </a:r>
            <a:r>
              <a:rPr lang="en-US" sz="1800" i="1" dirty="0">
                <a:latin typeface="Calibri Light"/>
                <a:ea typeface="+mn-lt"/>
                <a:cs typeface="+mn-lt"/>
              </a:rPr>
              <a:t> table</a:t>
            </a:r>
            <a:br>
              <a:rPr lang="en-US" sz="1800" i="1" dirty="0">
                <a:latin typeface="Calibri Light"/>
                <a:ea typeface="+mn-lt"/>
                <a:cs typeface="+mn-lt"/>
              </a:rPr>
            </a:br>
            <a:endParaRPr lang="en-US" sz="1800" i="1">
              <a:latin typeface="Calibri Light"/>
              <a:ea typeface="+mn-lt"/>
              <a:cs typeface="+mn-lt"/>
            </a:endParaRPr>
          </a:p>
          <a:p>
            <a:r>
              <a:rPr lang="en-US" sz="1800" b="1" dirty="0">
                <a:latin typeface="Calibri Light"/>
                <a:ea typeface="+mn-lt"/>
                <a:cs typeface="+mn-lt"/>
              </a:rPr>
              <a:t>History</a:t>
            </a:r>
          </a:p>
          <a:p>
            <a:pPr>
              <a:buNone/>
            </a:pPr>
            <a:r>
              <a:rPr lang="en-US" sz="1800" dirty="0" err="1">
                <a:latin typeface="Calibri Light"/>
                <a:ea typeface="+mn-lt"/>
                <a:cs typeface="+mn-lt"/>
              </a:rPr>
              <a:t>getPracticeHistory</a:t>
            </a:r>
            <a:r>
              <a:rPr lang="en-US" sz="1800" dirty="0">
                <a:latin typeface="Calibri Light"/>
                <a:ea typeface="+mn-lt"/>
                <a:cs typeface="+mn-lt"/>
              </a:rPr>
              <a:t>() </a:t>
            </a:r>
            <a:endParaRPr lang="en-US" sz="1800" i="1" dirty="0">
              <a:latin typeface="Calibri Light"/>
              <a:ea typeface="+mn-lt"/>
              <a:cs typeface="+mn-lt"/>
            </a:endParaRPr>
          </a:p>
          <a:p>
            <a:pPr>
              <a:buNone/>
            </a:pPr>
            <a:r>
              <a:rPr lang="en-US" sz="1800" i="1" dirty="0">
                <a:latin typeface="Calibri Light"/>
                <a:ea typeface="+mn-lt"/>
                <a:cs typeface="+mn-lt"/>
              </a:rPr>
              <a:t>    - Return the practice history of the plays for a given user</a:t>
            </a:r>
          </a:p>
          <a:p>
            <a:pPr>
              <a:buNone/>
            </a:pPr>
            <a:r>
              <a:rPr lang="en-US" sz="1800" dirty="0" err="1">
                <a:latin typeface="Calibri Light"/>
                <a:ea typeface="+mn-lt"/>
                <a:cs typeface="+mn-lt"/>
              </a:rPr>
              <a:t>getTournamentHistory</a:t>
            </a:r>
            <a:r>
              <a:rPr lang="en-US" sz="1800" dirty="0">
                <a:latin typeface="Calibri Light"/>
                <a:ea typeface="+mn-lt"/>
                <a:cs typeface="+mn-lt"/>
              </a:rPr>
              <a:t>()</a:t>
            </a:r>
            <a:endParaRPr lang="en-US" sz="1800">
              <a:latin typeface="Calibri Light"/>
              <a:cs typeface="Calibri Light"/>
            </a:endParaRPr>
          </a:p>
          <a:p>
            <a:pPr>
              <a:buNone/>
            </a:pPr>
            <a:r>
              <a:rPr lang="en-US" sz="1800" i="1" dirty="0">
                <a:latin typeface="Calibri Light"/>
                <a:ea typeface="+mn-lt"/>
                <a:cs typeface="+mn-lt"/>
              </a:rPr>
              <a:t>    </a:t>
            </a:r>
            <a:r>
              <a:rPr lang="en-US" sz="1800" i="1" dirty="0">
                <a:latin typeface="Calibri Light"/>
                <a:ea typeface="+mn-lt"/>
                <a:cs typeface="Calibri Light"/>
              </a:rPr>
              <a:t> - Return the tournament history of all the plays</a:t>
            </a:r>
            <a:br>
              <a:rPr lang="en-US" sz="1800" i="1" dirty="0">
                <a:latin typeface="Calibri Light"/>
                <a:ea typeface="+mn-lt"/>
                <a:cs typeface="+mn-lt"/>
              </a:rPr>
            </a:br>
            <a:endParaRPr lang="en-US" sz="1800" i="1" dirty="0">
              <a:latin typeface="Calibri Light"/>
              <a:ea typeface="+mn-lt"/>
              <a:cs typeface="+mn-lt"/>
            </a:endParaRPr>
          </a:p>
          <a:p>
            <a:r>
              <a:rPr lang="en-US" sz="1800" b="1" dirty="0">
                <a:latin typeface="Calibri Light"/>
                <a:ea typeface="+mn-lt"/>
                <a:cs typeface="+mn-lt"/>
              </a:rPr>
              <a:t>Leaderboards</a:t>
            </a:r>
          </a:p>
          <a:p>
            <a:pPr>
              <a:buNone/>
            </a:pPr>
            <a:r>
              <a:rPr lang="en-US" sz="1800" dirty="0">
                <a:latin typeface="Calibri Light"/>
                <a:ea typeface="+mn-lt"/>
                <a:cs typeface="+mn-lt"/>
              </a:rPr>
              <a:t>leaderboards()</a:t>
            </a:r>
            <a:endParaRPr lang="en-US" dirty="0">
              <a:latin typeface="Calibri Light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i="1" dirty="0">
                <a:latin typeface="Calibri Light"/>
                <a:ea typeface="+mn-lt"/>
                <a:cs typeface="+mn-lt"/>
              </a:rPr>
              <a:t>    - Return the scores (practice or tournament) for all players</a:t>
            </a:r>
            <a:endParaRPr lang="en-US" sz="1800" b="1" i="1" dirty="0">
              <a:latin typeface="Calibri Light"/>
              <a:ea typeface="+mn-lt"/>
              <a:cs typeface="+mn-lt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750DBA4-18A1-487E-9F33-63255D58FAA8}"/>
              </a:ext>
            </a:extLst>
          </p:cNvPr>
          <p:cNvCxnSpPr/>
          <p:nvPr/>
        </p:nvCxnSpPr>
        <p:spPr>
          <a:xfrm flipH="1">
            <a:off x="3721447" y="2180611"/>
            <a:ext cx="0" cy="2499729"/>
          </a:xfrm>
          <a:prstGeom prst="straightConnector1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854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066AA-8644-4068-9D46-B2721DB65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" y="963507"/>
            <a:ext cx="3494362" cy="4930986"/>
          </a:xfrm>
        </p:spPr>
        <p:txBody>
          <a:bodyPr>
            <a:normAutofit/>
          </a:bodyPr>
          <a:lstStyle/>
          <a:p>
            <a:pPr algn="r"/>
            <a:r>
              <a:rPr lang="en-US" sz="4100" dirty="0">
                <a:solidFill>
                  <a:srgbClr val="0070C0"/>
                </a:solidFill>
                <a:cs typeface="Calibri Light" panose="020F0302020204030204"/>
              </a:rPr>
              <a:t>   GameMaster</a:t>
            </a:r>
            <a:br>
              <a:rPr lang="en-US" sz="4100" dirty="0">
                <a:solidFill>
                  <a:srgbClr val="0070C0"/>
                </a:solidFill>
                <a:cs typeface="Calibri Light" panose="020F0302020204030204"/>
              </a:rPr>
            </a:br>
            <a:r>
              <a:rPr lang="en-US" sz="4100" dirty="0">
                <a:solidFill>
                  <a:srgbClr val="0070C0"/>
                </a:solidFill>
                <a:cs typeface="Calibri Light" panose="020F0302020204030204"/>
              </a:rPr>
              <a:t>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969B4-6297-46F2-AA52-B122AC510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16807" y="156686"/>
            <a:ext cx="7819763" cy="6482176"/>
          </a:xfrm>
        </p:spPr>
        <p:txBody>
          <a:bodyPr vert="horz" lIns="68580" tIns="34290" rIns="68580" bIns="34290" rtlCol="0" anchor="b">
            <a:normAutofit fontScale="92500" lnSpcReduction="20000"/>
          </a:bodyPr>
          <a:lstStyle/>
          <a:p>
            <a:pPr marL="285750" indent="-285750"/>
            <a:r>
              <a:rPr lang="en-US" sz="1800" b="1" dirty="0">
                <a:latin typeface="Calibri Light"/>
                <a:ea typeface="+mn-lt"/>
                <a:cs typeface="+mn-lt"/>
              </a:rPr>
              <a:t>Tournament creation and deletion (Official)</a:t>
            </a:r>
            <a:endParaRPr lang="en-US" sz="1800" b="1">
              <a:latin typeface="Calibri Light"/>
              <a:ea typeface="+mn-lt"/>
              <a:cs typeface="+mn-lt"/>
            </a:endParaRPr>
          </a:p>
          <a:p>
            <a:pPr>
              <a:buNone/>
            </a:pPr>
            <a:r>
              <a:rPr lang="en-US" sz="1800" dirty="0" err="1">
                <a:latin typeface="Calibri Light"/>
                <a:ea typeface="+mn-lt"/>
                <a:cs typeface="+mn-lt"/>
              </a:rPr>
              <a:t>createTournament</a:t>
            </a:r>
            <a:r>
              <a:rPr lang="en-US" sz="1800" dirty="0">
                <a:latin typeface="Calibri Light"/>
                <a:ea typeface="+mn-lt"/>
                <a:cs typeface="+mn-lt"/>
              </a:rPr>
              <a:t>()</a:t>
            </a:r>
            <a:endParaRPr lang="en-US" sz="1800">
              <a:latin typeface="Calibri Light"/>
              <a:cs typeface="Calibri Light"/>
            </a:endParaRPr>
          </a:p>
          <a:p>
            <a:pPr>
              <a:buNone/>
            </a:pPr>
            <a:r>
              <a:rPr lang="en-US" sz="1800" dirty="0">
                <a:latin typeface="Calibri Light"/>
                <a:ea typeface="+mn-lt"/>
                <a:cs typeface="+mn-lt"/>
              </a:rPr>
              <a:t>   </a:t>
            </a:r>
            <a:r>
              <a:rPr lang="en-US" sz="1800" i="1" dirty="0">
                <a:latin typeface="Calibri Light"/>
                <a:ea typeface="+mn-lt"/>
                <a:cs typeface="+mn-lt"/>
              </a:rPr>
              <a:t> - Create a tournament with the given options</a:t>
            </a:r>
            <a:endParaRPr lang="en-US" sz="1800" i="1">
              <a:latin typeface="Calibri Light"/>
              <a:ea typeface="+mn-lt"/>
              <a:cs typeface="+mn-lt"/>
            </a:endParaRPr>
          </a:p>
          <a:p>
            <a:pPr>
              <a:buNone/>
            </a:pPr>
            <a:r>
              <a:rPr lang="en-US" sz="1800" dirty="0" err="1">
                <a:latin typeface="Calibri Light"/>
                <a:ea typeface="+mn-lt"/>
                <a:cs typeface="+mn-lt"/>
              </a:rPr>
              <a:t>deleteTournament</a:t>
            </a:r>
            <a:r>
              <a:rPr lang="en-US" sz="1800" dirty="0">
                <a:latin typeface="Calibri Light"/>
                <a:ea typeface="+mn-lt"/>
                <a:cs typeface="+mn-lt"/>
              </a:rPr>
              <a:t>()</a:t>
            </a:r>
            <a:endParaRPr lang="en-US" sz="1800">
              <a:latin typeface="Calibri Light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b="1" dirty="0">
                <a:latin typeface="Calibri Light"/>
                <a:ea typeface="+mn-lt"/>
                <a:cs typeface="+mn-lt"/>
              </a:rPr>
              <a:t>    </a:t>
            </a:r>
            <a:r>
              <a:rPr lang="en-US" sz="1800" i="1" dirty="0">
                <a:latin typeface="Calibri Light"/>
                <a:ea typeface="+mn-lt"/>
                <a:cs typeface="+mn-lt"/>
              </a:rPr>
              <a:t>- Delete a specific tournament from the available ones</a:t>
            </a:r>
            <a:endParaRPr lang="en-US" sz="1800" i="1">
              <a:latin typeface="Calibri Light"/>
              <a:ea typeface="+mn-lt"/>
              <a:cs typeface="+mn-lt"/>
            </a:endParaRPr>
          </a:p>
          <a:p>
            <a:pPr marL="0" indent="0">
              <a:buNone/>
            </a:pPr>
            <a:endParaRPr lang="en-US" sz="1800" dirty="0">
              <a:latin typeface="Calibri Light"/>
              <a:ea typeface="+mn-lt"/>
              <a:cs typeface="+mn-lt"/>
            </a:endParaRPr>
          </a:p>
          <a:p>
            <a:r>
              <a:rPr lang="en-US" sz="1800" b="1" dirty="0">
                <a:latin typeface="Calibri Light"/>
                <a:ea typeface="+mn-lt"/>
                <a:cs typeface="+mn-lt"/>
              </a:rPr>
              <a:t>Joining and leaving a Tournament (Player)</a:t>
            </a:r>
            <a:endParaRPr lang="en-US" sz="1800" b="1">
              <a:latin typeface="Calibri Light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 err="1">
                <a:latin typeface="Calibri Light"/>
                <a:ea typeface="+mn-lt"/>
                <a:cs typeface="+mn-lt"/>
              </a:rPr>
              <a:t>joinTournament</a:t>
            </a:r>
            <a:r>
              <a:rPr lang="en-US" sz="1800" dirty="0">
                <a:latin typeface="Calibri Light"/>
                <a:ea typeface="+mn-lt"/>
                <a:cs typeface="+mn-lt"/>
              </a:rPr>
              <a:t>()</a:t>
            </a:r>
            <a:endParaRPr lang="en-US" sz="1800">
              <a:latin typeface="Calibri Light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latin typeface="Calibri Light"/>
                <a:ea typeface="+mn-lt"/>
                <a:cs typeface="+mn-lt"/>
              </a:rPr>
              <a:t>    - </a:t>
            </a:r>
            <a:r>
              <a:rPr lang="en-US" sz="1800" i="1" dirty="0">
                <a:latin typeface="Calibri Light"/>
                <a:ea typeface="+mn-lt"/>
                <a:cs typeface="+mn-lt"/>
              </a:rPr>
              <a:t>join a tournament and wait for all players to join</a:t>
            </a:r>
            <a:endParaRPr lang="en-US" sz="1800" i="1">
              <a:latin typeface="Calibri Light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 err="1">
                <a:latin typeface="Calibri Light"/>
                <a:ea typeface="+mn-lt"/>
                <a:cs typeface="+mn-lt"/>
              </a:rPr>
              <a:t>leaveTournament</a:t>
            </a:r>
            <a:r>
              <a:rPr lang="en-US" sz="1800" dirty="0">
                <a:latin typeface="Calibri Light"/>
                <a:ea typeface="+mn-lt"/>
                <a:cs typeface="+mn-lt"/>
              </a:rPr>
              <a:t>()</a:t>
            </a:r>
            <a:endParaRPr lang="en-US" sz="1800">
              <a:latin typeface="Calibri Light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latin typeface="Calibri Light"/>
                <a:ea typeface="+mn-lt"/>
                <a:cs typeface="+mn-lt"/>
              </a:rPr>
              <a:t>    - </a:t>
            </a:r>
            <a:r>
              <a:rPr lang="en-US" sz="1800" i="1" dirty="0">
                <a:latin typeface="Calibri Light"/>
                <a:ea typeface="+mn-lt"/>
                <a:cs typeface="+mn-lt"/>
              </a:rPr>
              <a:t>leave a tournament </a:t>
            </a:r>
            <a:endParaRPr lang="en-US" sz="1800" i="1">
              <a:latin typeface="Calibri Light"/>
              <a:ea typeface="+mn-lt"/>
              <a:cs typeface="+mn-lt"/>
            </a:endParaRPr>
          </a:p>
          <a:p>
            <a:pPr marL="0" indent="0">
              <a:buNone/>
            </a:pPr>
            <a:endParaRPr lang="en-US" sz="1800" dirty="0">
              <a:latin typeface="Calibri Light"/>
              <a:ea typeface="+mn-lt"/>
              <a:cs typeface="+mn-lt"/>
            </a:endParaRPr>
          </a:p>
          <a:p>
            <a:pPr marL="285750" indent="-285750"/>
            <a:r>
              <a:rPr lang="en-US" sz="1800" b="1" dirty="0">
                <a:latin typeface="Calibri Light"/>
                <a:ea typeface="+mn-lt"/>
                <a:cs typeface="+mn-lt"/>
              </a:rPr>
              <a:t>Tournament execution</a:t>
            </a:r>
            <a:endParaRPr lang="en-US" sz="1800" b="1">
              <a:latin typeface="Calibri Light"/>
              <a:ea typeface="+mn-lt"/>
              <a:cs typeface="+mn-lt"/>
            </a:endParaRPr>
          </a:p>
          <a:p>
            <a:pPr>
              <a:buNone/>
            </a:pPr>
            <a:r>
              <a:rPr lang="en-US" sz="1800" dirty="0" err="1">
                <a:latin typeface="Calibri Light"/>
                <a:ea typeface="+mn-lt"/>
                <a:cs typeface="+mn-lt"/>
              </a:rPr>
              <a:t>joinGameTournament</a:t>
            </a:r>
            <a:r>
              <a:rPr lang="en-US" sz="1800" dirty="0">
                <a:latin typeface="Calibri Light"/>
                <a:ea typeface="+mn-lt"/>
                <a:cs typeface="+mn-lt"/>
              </a:rPr>
              <a:t>()</a:t>
            </a:r>
            <a:endParaRPr lang="en-US" sz="1800">
              <a:latin typeface="Calibri Light"/>
              <a:cs typeface="Calibri Light"/>
            </a:endParaRPr>
          </a:p>
          <a:p>
            <a:pPr>
              <a:buNone/>
            </a:pPr>
            <a:r>
              <a:rPr lang="en-US" sz="1800" dirty="0">
                <a:latin typeface="Calibri Light"/>
                <a:ea typeface="+mn-lt"/>
                <a:cs typeface="+mn-lt"/>
              </a:rPr>
              <a:t>    - </a:t>
            </a:r>
            <a:r>
              <a:rPr lang="en-US" sz="1800" i="1" dirty="0">
                <a:latin typeface="Calibri Light"/>
                <a:ea typeface="+mn-lt"/>
                <a:cs typeface="+mn-lt"/>
              </a:rPr>
              <a:t>Matchmake all tournament players for a round (normal, semifinal, final)</a:t>
            </a:r>
            <a:endParaRPr lang="en-US" sz="1800" i="1">
              <a:latin typeface="Calibri Light"/>
              <a:ea typeface="+mn-lt"/>
              <a:cs typeface="+mn-lt"/>
            </a:endParaRPr>
          </a:p>
          <a:p>
            <a:pPr>
              <a:buNone/>
            </a:pPr>
            <a:r>
              <a:rPr lang="en-US" sz="1800" dirty="0" err="1">
                <a:latin typeface="Calibri Light"/>
                <a:ea typeface="+mn-lt"/>
                <a:cs typeface="+mn-lt"/>
              </a:rPr>
              <a:t>continueTournament</a:t>
            </a:r>
            <a:r>
              <a:rPr lang="en-US" sz="1800" dirty="0">
                <a:latin typeface="Calibri Light"/>
                <a:ea typeface="+mn-lt"/>
                <a:cs typeface="+mn-lt"/>
              </a:rPr>
              <a:t>()</a:t>
            </a:r>
            <a:endParaRPr lang="en-US" sz="1800">
              <a:latin typeface="Calibri Light"/>
              <a:cs typeface="Calibri Light"/>
            </a:endParaRPr>
          </a:p>
          <a:p>
            <a:pPr>
              <a:buNone/>
            </a:pPr>
            <a:r>
              <a:rPr lang="en-US" sz="1800" dirty="0">
                <a:latin typeface="Calibri Light"/>
                <a:ea typeface="+mn-lt"/>
                <a:cs typeface="+mn-lt"/>
              </a:rPr>
              <a:t>    - </a:t>
            </a:r>
            <a:r>
              <a:rPr lang="en-US" sz="1800" i="1" dirty="0">
                <a:latin typeface="Calibri Light"/>
                <a:ea typeface="+mn-lt"/>
                <a:cs typeface="+mn-lt"/>
              </a:rPr>
              <a:t>If won, wait for all the plays to finish before continuing to the next round</a:t>
            </a:r>
            <a:endParaRPr lang="en-US" sz="1800" i="1">
              <a:latin typeface="Calibri Light"/>
              <a:ea typeface="+mn-lt"/>
              <a:cs typeface="+mn-lt"/>
            </a:endParaRPr>
          </a:p>
          <a:p>
            <a:pPr>
              <a:buNone/>
            </a:pPr>
            <a:r>
              <a:rPr lang="en-US" sz="1800" dirty="0" err="1">
                <a:latin typeface="Calibri Light"/>
                <a:ea typeface="+mn-lt"/>
                <a:cs typeface="+mn-lt"/>
              </a:rPr>
              <a:t>removePlayerTournament</a:t>
            </a:r>
            <a:r>
              <a:rPr lang="en-US" sz="1800" dirty="0">
                <a:latin typeface="Calibri Light"/>
                <a:ea typeface="+mn-lt"/>
                <a:cs typeface="+mn-lt"/>
              </a:rPr>
              <a:t>()</a:t>
            </a:r>
            <a:endParaRPr lang="en-US" sz="1800" dirty="0">
              <a:latin typeface="Calibri Light"/>
              <a:cs typeface="Calibri"/>
            </a:endParaRPr>
          </a:p>
          <a:p>
            <a:pPr>
              <a:buNone/>
            </a:pPr>
            <a:r>
              <a:rPr lang="en-US" sz="1800" dirty="0">
                <a:latin typeface="Calibri Light"/>
                <a:ea typeface="+mn-lt"/>
                <a:cs typeface="+mn-lt"/>
              </a:rPr>
              <a:t>    - </a:t>
            </a:r>
            <a:r>
              <a:rPr lang="en-US" sz="1800" i="1" dirty="0">
                <a:latin typeface="Calibri Light"/>
                <a:ea typeface="+mn-lt"/>
                <a:cs typeface="+mn-lt"/>
              </a:rPr>
              <a:t>If lost, remove from the tournament and update relevant score</a:t>
            </a:r>
            <a:endParaRPr lang="en-US" sz="1800" i="1">
              <a:latin typeface="Calibri Light"/>
              <a:ea typeface="+mn-lt"/>
              <a:cs typeface="+mn-lt"/>
            </a:endParaRPr>
          </a:p>
          <a:p>
            <a:pPr>
              <a:buNone/>
            </a:pPr>
            <a:r>
              <a:rPr lang="en-US" sz="1800" dirty="0" err="1">
                <a:latin typeface="Calibri Light"/>
                <a:ea typeface="+mn-lt"/>
                <a:cs typeface="+mn-lt"/>
              </a:rPr>
              <a:t>checkTournamentEnd</a:t>
            </a:r>
            <a:r>
              <a:rPr lang="en-US" sz="1800" dirty="0">
                <a:latin typeface="Calibri Light"/>
                <a:ea typeface="+mn-lt"/>
                <a:cs typeface="+mn-lt"/>
              </a:rPr>
              <a:t>()</a:t>
            </a:r>
            <a:endParaRPr lang="en-US" sz="1800">
              <a:latin typeface="Calibri Light"/>
              <a:ea typeface="+mn-lt"/>
              <a:cs typeface="+mn-lt"/>
            </a:endParaRPr>
          </a:p>
          <a:p>
            <a:pPr>
              <a:buNone/>
            </a:pPr>
            <a:r>
              <a:rPr lang="en-US" sz="1800" dirty="0">
                <a:latin typeface="Calibri Light"/>
                <a:ea typeface="+mn-lt"/>
                <a:cs typeface="+mn-lt"/>
              </a:rPr>
              <a:t>    - </a:t>
            </a:r>
            <a:r>
              <a:rPr lang="en-US" sz="1800" i="1" dirty="0">
                <a:latin typeface="Calibri Light"/>
                <a:ea typeface="+mn-lt"/>
                <a:cs typeface="+mn-lt"/>
              </a:rPr>
              <a:t>check if tournament has ended and move it to history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750DBA4-18A1-487E-9F33-63255D58FAA8}"/>
              </a:ext>
            </a:extLst>
          </p:cNvPr>
          <p:cNvCxnSpPr/>
          <p:nvPr/>
        </p:nvCxnSpPr>
        <p:spPr>
          <a:xfrm flipH="1">
            <a:off x="3721447" y="2180611"/>
            <a:ext cx="0" cy="2499729"/>
          </a:xfrm>
          <a:prstGeom prst="straightConnector1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396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066AA-8644-4068-9D46-B2721DB65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" y="963507"/>
            <a:ext cx="3494362" cy="4930986"/>
          </a:xfrm>
        </p:spPr>
        <p:txBody>
          <a:bodyPr>
            <a:normAutofit/>
          </a:bodyPr>
          <a:lstStyle/>
          <a:p>
            <a:pPr algn="r"/>
            <a:r>
              <a:rPr lang="en-US" sz="4100" dirty="0">
                <a:solidFill>
                  <a:srgbClr val="0070C0"/>
                </a:solidFill>
                <a:cs typeface="Calibri Light" panose="020F0302020204030204"/>
              </a:rPr>
              <a:t>   </a:t>
            </a:r>
            <a:r>
              <a:rPr lang="en-US" sz="4100" dirty="0" err="1">
                <a:solidFill>
                  <a:srgbClr val="0070C0"/>
                </a:solidFill>
                <a:cs typeface="Calibri Light" panose="020F0302020204030204"/>
              </a:rPr>
              <a:t>PlayMaster</a:t>
            </a:r>
            <a:br>
              <a:rPr lang="en-US" sz="4100" dirty="0">
                <a:solidFill>
                  <a:srgbClr val="0070C0"/>
                </a:solidFill>
                <a:cs typeface="Calibri Light" panose="020F0302020204030204"/>
              </a:rPr>
            </a:br>
            <a:r>
              <a:rPr lang="en-US" sz="4100" dirty="0">
                <a:solidFill>
                  <a:srgbClr val="0070C0"/>
                </a:solidFill>
                <a:cs typeface="Calibri Light" panose="020F0302020204030204"/>
              </a:rPr>
              <a:t>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969B4-6297-46F2-AA52-B122AC510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16807" y="156686"/>
            <a:ext cx="7819763" cy="6482176"/>
          </a:xfrm>
        </p:spPr>
        <p:txBody>
          <a:bodyPr vert="horz" lIns="68580" tIns="34290" rIns="68580" bIns="34290" rtlCol="0" anchor="b">
            <a:normAutofit/>
          </a:bodyPr>
          <a:lstStyle/>
          <a:p>
            <a:pPr marL="285750" indent="-285750"/>
            <a:r>
              <a:rPr lang="en-US" sz="1800" b="1" dirty="0">
                <a:latin typeface="Calibri Light"/>
                <a:ea typeface="+mn-lt"/>
                <a:cs typeface="+mn-lt"/>
              </a:rPr>
              <a:t>Individual play management</a:t>
            </a:r>
          </a:p>
          <a:p>
            <a:pPr>
              <a:buNone/>
            </a:pPr>
            <a:r>
              <a:rPr lang="en-US" sz="1800" dirty="0" err="1">
                <a:latin typeface="Calibri Light"/>
                <a:ea typeface="+mn-lt"/>
                <a:cs typeface="+mn-lt"/>
              </a:rPr>
              <a:t>initializeGame</a:t>
            </a:r>
            <a:r>
              <a:rPr lang="en-US" sz="1800" dirty="0">
                <a:latin typeface="Calibri Light"/>
                <a:ea typeface="+mn-lt"/>
                <a:cs typeface="+mn-lt"/>
              </a:rPr>
              <a:t>()</a:t>
            </a:r>
            <a:endParaRPr lang="en-US" dirty="0">
              <a:latin typeface="Calibri Light"/>
              <a:cs typeface="Calibri Light"/>
            </a:endParaRPr>
          </a:p>
          <a:p>
            <a:pPr>
              <a:buNone/>
            </a:pPr>
            <a:r>
              <a:rPr lang="en-US" sz="1800" dirty="0">
                <a:latin typeface="Calibri Light"/>
                <a:ea typeface="+mn-lt"/>
                <a:cs typeface="+mn-lt"/>
              </a:rPr>
              <a:t>   </a:t>
            </a:r>
            <a:r>
              <a:rPr lang="en-US" sz="1800" i="1" dirty="0">
                <a:latin typeface="Calibri Light"/>
                <a:ea typeface="+mn-lt"/>
                <a:cs typeface="+mn-lt"/>
              </a:rPr>
              <a:t> - Initialize the game with default values in the database</a:t>
            </a:r>
          </a:p>
          <a:p>
            <a:pPr>
              <a:buNone/>
            </a:pPr>
            <a:r>
              <a:rPr lang="en-US" sz="1800" dirty="0" err="1">
                <a:latin typeface="Calibri Light"/>
                <a:ea typeface="+mn-lt"/>
                <a:cs typeface="+mn-lt"/>
              </a:rPr>
              <a:t>pushMove</a:t>
            </a:r>
            <a:r>
              <a:rPr lang="en-US" sz="1800" dirty="0">
                <a:latin typeface="Calibri Light"/>
                <a:ea typeface="+mn-lt"/>
                <a:cs typeface="+mn-lt"/>
              </a:rPr>
              <a:t>()</a:t>
            </a:r>
            <a:endParaRPr lang="en-US" dirty="0">
              <a:latin typeface="Calibri Light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b="1" dirty="0">
                <a:latin typeface="Calibri Light"/>
                <a:ea typeface="+mn-lt"/>
                <a:cs typeface="+mn-lt"/>
              </a:rPr>
              <a:t>    </a:t>
            </a:r>
            <a:r>
              <a:rPr lang="en-US" sz="1800" i="1" dirty="0">
                <a:latin typeface="Calibri Light"/>
                <a:ea typeface="+mn-lt"/>
                <a:cs typeface="+mn-lt"/>
              </a:rPr>
              <a:t>- save last move made by a player</a:t>
            </a:r>
          </a:p>
          <a:p>
            <a:pPr>
              <a:buNone/>
            </a:pPr>
            <a:r>
              <a:rPr lang="en-US" sz="1800" dirty="0" err="1">
                <a:latin typeface="Calibri Light"/>
                <a:ea typeface="+mn-lt"/>
                <a:cs typeface="+mn-lt"/>
              </a:rPr>
              <a:t>checkTurn</a:t>
            </a:r>
            <a:r>
              <a:rPr lang="en-US" sz="1800" dirty="0">
                <a:latin typeface="Calibri Light"/>
                <a:ea typeface="+mn-lt"/>
                <a:cs typeface="+mn-lt"/>
              </a:rPr>
              <a:t>()</a:t>
            </a:r>
            <a:endParaRPr lang="en-US" sz="1800" dirty="0">
              <a:latin typeface="Calibri Light"/>
              <a:cs typeface="Calibri"/>
            </a:endParaRPr>
          </a:p>
          <a:p>
            <a:pPr>
              <a:buNone/>
            </a:pPr>
            <a:r>
              <a:rPr lang="en-US" sz="1800" dirty="0">
                <a:latin typeface="Calibri Light"/>
                <a:cs typeface="Calibri"/>
              </a:rPr>
              <a:t>    </a:t>
            </a:r>
            <a:r>
              <a:rPr lang="en-US" sz="1800" i="1" dirty="0">
                <a:latin typeface="Calibri Light"/>
                <a:cs typeface="Calibri"/>
              </a:rPr>
              <a:t>- check if the player's turn has come</a:t>
            </a:r>
          </a:p>
          <a:p>
            <a:pPr>
              <a:buNone/>
            </a:pPr>
            <a:r>
              <a:rPr lang="en-US" sz="1800" dirty="0" err="1">
                <a:latin typeface="Calibri Light"/>
                <a:ea typeface="+mn-lt"/>
                <a:cs typeface="+mn-lt"/>
              </a:rPr>
              <a:t>receiveMove</a:t>
            </a:r>
            <a:r>
              <a:rPr lang="en-US" sz="1800" dirty="0">
                <a:latin typeface="Calibri Light"/>
                <a:ea typeface="+mn-lt"/>
                <a:cs typeface="+mn-lt"/>
              </a:rPr>
              <a:t>()</a:t>
            </a:r>
            <a:endParaRPr lang="en-US" sz="1800" dirty="0">
              <a:latin typeface="Calibri Light"/>
              <a:cs typeface="Calibri"/>
            </a:endParaRPr>
          </a:p>
          <a:p>
            <a:pPr>
              <a:buNone/>
            </a:pPr>
            <a:r>
              <a:rPr lang="en-US" sz="1800" dirty="0">
                <a:latin typeface="Calibri Light"/>
                <a:cs typeface="Calibri"/>
              </a:rPr>
              <a:t>    - </a:t>
            </a:r>
            <a:r>
              <a:rPr lang="en-US" sz="1800" i="1" dirty="0">
                <a:latin typeface="Calibri Light"/>
                <a:cs typeface="Calibri"/>
              </a:rPr>
              <a:t>retrieve the move made by the opponent and check if the game has ended</a:t>
            </a:r>
          </a:p>
          <a:p>
            <a:pPr>
              <a:buNone/>
            </a:pPr>
            <a:r>
              <a:rPr lang="en-US" sz="1800" dirty="0" err="1">
                <a:latin typeface="Calibri Light"/>
                <a:ea typeface="+mn-lt"/>
                <a:cs typeface="+mn-lt"/>
              </a:rPr>
              <a:t>gameEnd</a:t>
            </a:r>
            <a:r>
              <a:rPr lang="en-US" sz="1800" dirty="0">
                <a:latin typeface="Calibri Light"/>
                <a:ea typeface="+mn-lt"/>
                <a:cs typeface="+mn-lt"/>
              </a:rPr>
              <a:t>()</a:t>
            </a:r>
            <a:endParaRPr lang="en-US" sz="1800" dirty="0">
              <a:latin typeface="Calibri Light"/>
              <a:cs typeface="Calibri"/>
            </a:endParaRPr>
          </a:p>
          <a:p>
            <a:pPr>
              <a:buNone/>
            </a:pPr>
            <a:r>
              <a:rPr lang="en-US" sz="1800" dirty="0">
                <a:latin typeface="Calibri Light"/>
                <a:cs typeface="Calibri"/>
              </a:rPr>
              <a:t>    </a:t>
            </a:r>
            <a:r>
              <a:rPr lang="en-US" sz="1800" i="1" dirty="0">
                <a:latin typeface="Calibri Light"/>
                <a:cs typeface="Calibri"/>
              </a:rPr>
              <a:t>- update the status and winner of the game when it ends</a:t>
            </a:r>
          </a:p>
          <a:p>
            <a:pPr>
              <a:buNone/>
            </a:pPr>
            <a:endParaRPr lang="en-US" sz="1800" i="1" dirty="0">
              <a:latin typeface="Calibri Light"/>
              <a:cs typeface="Calibri"/>
            </a:endParaRPr>
          </a:p>
          <a:p>
            <a:pPr>
              <a:buNone/>
            </a:pPr>
            <a:endParaRPr lang="en-US" sz="1800" i="1" dirty="0">
              <a:latin typeface="Calibri Light"/>
              <a:cs typeface="Calibri"/>
            </a:endParaRPr>
          </a:p>
          <a:p>
            <a:pPr>
              <a:buNone/>
            </a:pPr>
            <a:endParaRPr lang="en-US" sz="1800" i="1" dirty="0">
              <a:latin typeface="Calibri Light"/>
              <a:cs typeface="Calibri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750DBA4-18A1-487E-9F33-63255D58FAA8}"/>
              </a:ext>
            </a:extLst>
          </p:cNvPr>
          <p:cNvCxnSpPr/>
          <p:nvPr/>
        </p:nvCxnSpPr>
        <p:spPr>
          <a:xfrm flipH="1">
            <a:off x="3721447" y="2180611"/>
            <a:ext cx="0" cy="2499729"/>
          </a:xfrm>
          <a:prstGeom prst="straightConnector1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057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066AA-8644-4068-9D46-B2721DB65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55" y="963507"/>
            <a:ext cx="4193607" cy="4930986"/>
          </a:xfrm>
        </p:spPr>
        <p:txBody>
          <a:bodyPr>
            <a:normAutofit/>
          </a:bodyPr>
          <a:lstStyle/>
          <a:p>
            <a:pPr algn="r"/>
            <a:r>
              <a:rPr lang="en-US" sz="4100" dirty="0">
                <a:solidFill>
                  <a:srgbClr val="0070C0"/>
                </a:solidFill>
                <a:cs typeface="Calibri Light" panose="020F0302020204030204"/>
              </a:rPr>
              <a:t>Problems,</a:t>
            </a:r>
            <a:br>
              <a:rPr lang="en-US" sz="4100" dirty="0">
                <a:solidFill>
                  <a:srgbClr val="0070C0"/>
                </a:solidFill>
                <a:cs typeface="Calibri Light" panose="020F0302020204030204"/>
              </a:rPr>
            </a:br>
            <a:r>
              <a:rPr lang="en-US" sz="4100" dirty="0">
                <a:solidFill>
                  <a:srgbClr val="0070C0"/>
                </a:solidFill>
                <a:cs typeface="Calibri Light" panose="020F0302020204030204"/>
              </a:rPr>
              <a:t>Missing Features</a:t>
            </a:r>
            <a:br>
              <a:rPr lang="en-US" sz="4100" dirty="0">
                <a:solidFill>
                  <a:srgbClr val="0070C0"/>
                </a:solidFill>
                <a:cs typeface="Calibri Light" panose="020F0302020204030204"/>
              </a:rPr>
            </a:br>
            <a:r>
              <a:rPr lang="en-US" sz="4100" dirty="0">
                <a:solidFill>
                  <a:srgbClr val="0070C0"/>
                </a:solidFill>
                <a:cs typeface="Calibri Light" panose="020F0302020204030204"/>
              </a:rPr>
              <a:t>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969B4-6297-46F2-AA52-B122AC510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6030" y="362873"/>
            <a:ext cx="6250940" cy="6240131"/>
          </a:xfrm>
        </p:spPr>
        <p:txBody>
          <a:bodyPr vert="horz" lIns="68580" tIns="34290" rIns="68580" bIns="34290" rtlCol="0" anchor="b">
            <a:normAutofit/>
          </a:bodyPr>
          <a:lstStyle/>
          <a:p>
            <a:pPr marL="285750" indent="-285750"/>
            <a:r>
              <a:rPr lang="en-US" sz="1800" b="1" dirty="0">
                <a:latin typeface="Calibri Light"/>
                <a:cs typeface="Calibri"/>
              </a:rPr>
              <a:t>Problems and possible solutions</a:t>
            </a:r>
          </a:p>
          <a:p>
            <a:pPr marL="0" indent="0">
              <a:buNone/>
            </a:pPr>
            <a:r>
              <a:rPr lang="en-US" sz="1800">
                <a:latin typeface="Calibri Light"/>
                <a:cs typeface="Calibri"/>
              </a:rPr>
              <a:t>Not fault tolerant </a:t>
            </a:r>
            <a:endParaRPr lang="en-US">
              <a:latin typeface="Calibri Light"/>
              <a:cs typeface="Calibri"/>
            </a:endParaRPr>
          </a:p>
          <a:p>
            <a:pPr marL="0" indent="0">
              <a:buNone/>
            </a:pPr>
            <a:r>
              <a:rPr lang="en-US" sz="1800">
                <a:latin typeface="Calibri Light"/>
                <a:cs typeface="Calibri"/>
              </a:rPr>
              <a:t>- disconnections</a:t>
            </a:r>
            <a:endParaRPr lang="en-US">
              <a:latin typeface="Calibri Light"/>
              <a:cs typeface="Calibri"/>
            </a:endParaRPr>
          </a:p>
          <a:p>
            <a:pPr marL="0" indent="0">
              <a:buNone/>
            </a:pPr>
            <a:r>
              <a:rPr lang="en-US" sz="1800" dirty="0">
                <a:latin typeface="Calibri Light"/>
                <a:cs typeface="Calibri"/>
              </a:rPr>
              <a:t>- user must be consistent(inputs, refreshes, redirections)</a:t>
            </a:r>
          </a:p>
          <a:p>
            <a:pPr marL="0" indent="0">
              <a:buNone/>
            </a:pPr>
            <a:r>
              <a:rPr lang="en-US" sz="1800" dirty="0">
                <a:latin typeface="Calibri Light"/>
                <a:cs typeface="Calibri"/>
              </a:rPr>
              <a:t>- concurrency in matchmaking</a:t>
            </a:r>
          </a:p>
          <a:p>
            <a:pPr marL="0" indent="0">
              <a:buNone/>
            </a:pPr>
            <a:r>
              <a:rPr lang="en-US" sz="1800" dirty="0">
                <a:latin typeface="Calibri Light"/>
                <a:cs typeface="Calibri"/>
              </a:rPr>
              <a:t>- non critical bugs </a:t>
            </a:r>
          </a:p>
          <a:p>
            <a:pPr marL="0" indent="0">
              <a:buNone/>
            </a:pPr>
            <a:endParaRPr lang="en-US" sz="1800" dirty="0">
              <a:latin typeface="Calibri Light"/>
              <a:cs typeface="Calibri"/>
            </a:endParaRPr>
          </a:p>
          <a:p>
            <a:pPr marL="285750" indent="-285750"/>
            <a:r>
              <a:rPr lang="en-US" sz="1800" b="1" dirty="0">
                <a:latin typeface="Calibri Light"/>
                <a:cs typeface="Calibri"/>
              </a:rPr>
              <a:t>Missing features</a:t>
            </a:r>
          </a:p>
          <a:p>
            <a:pPr marL="0" indent="0">
              <a:buNone/>
            </a:pPr>
            <a:r>
              <a:rPr lang="en-US" sz="1800" dirty="0">
                <a:latin typeface="Calibri Light"/>
                <a:cs typeface="Calibri"/>
              </a:rPr>
              <a:t>- Spectator functionality</a:t>
            </a:r>
          </a:p>
          <a:p>
            <a:pPr marL="0" indent="0">
              <a:buNone/>
            </a:pPr>
            <a:r>
              <a:rPr lang="en-US" sz="1800">
                <a:latin typeface="Calibri Light"/>
                <a:cs typeface="Calibri"/>
              </a:rPr>
              <a:t>- Kubernetes implementation and Okeanos deployment</a:t>
            </a:r>
          </a:p>
          <a:p>
            <a:pPr marL="0" indent="0">
              <a:buNone/>
            </a:pPr>
            <a:r>
              <a:rPr lang="en-US" sz="1800" dirty="0">
                <a:latin typeface="Calibri Light"/>
                <a:cs typeface="Calibri"/>
              </a:rPr>
              <a:t>- </a:t>
            </a:r>
            <a:r>
              <a:rPr lang="en-US" sz="1800" err="1">
                <a:latin typeface="Calibri Light"/>
                <a:cs typeface="Calibri"/>
              </a:rPr>
              <a:t>PlayMaster</a:t>
            </a:r>
            <a:r>
              <a:rPr lang="en-US" sz="1800" dirty="0">
                <a:latin typeface="Calibri Light"/>
                <a:cs typeface="Calibri"/>
              </a:rPr>
              <a:t> replication (if a node fails)</a:t>
            </a:r>
          </a:p>
          <a:p>
            <a:pPr marL="0" indent="0">
              <a:buNone/>
            </a:pPr>
            <a:endParaRPr lang="en-US" sz="1800" dirty="0">
              <a:latin typeface="Calibri Light"/>
              <a:cs typeface="Calibri"/>
            </a:endParaRPr>
          </a:p>
          <a:p>
            <a:pPr marL="0" indent="0">
              <a:buNone/>
            </a:pPr>
            <a:endParaRPr lang="en-US" sz="1800" dirty="0">
              <a:latin typeface="Calibri Light"/>
              <a:cs typeface="Calibri"/>
            </a:endParaRPr>
          </a:p>
          <a:p>
            <a:pPr marL="0" indent="0">
              <a:buNone/>
            </a:pPr>
            <a:endParaRPr lang="en-US" sz="1800" dirty="0">
              <a:latin typeface="Calibri Light"/>
              <a:cs typeface="Calibri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750DBA4-18A1-487E-9F33-63255D58FAA8}"/>
              </a:ext>
            </a:extLst>
          </p:cNvPr>
          <p:cNvCxnSpPr/>
          <p:nvPr/>
        </p:nvCxnSpPr>
        <p:spPr>
          <a:xfrm flipH="1">
            <a:off x="4653776" y="2144752"/>
            <a:ext cx="0" cy="2499729"/>
          </a:xfrm>
          <a:prstGeom prst="straightConnector1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672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8EA8358-D487-42B5-B2F2-96ECF7158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4210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100">
                <a:solidFill>
                  <a:srgbClr val="0070C0"/>
                </a:solidFill>
                <a:cs typeface="Calibri Light"/>
              </a:rPr>
              <a:t>Apache Bench – System Performance</a:t>
            </a:r>
            <a:endParaRPr lang="en-US" sz="4100" dirty="0">
              <a:solidFill>
                <a:srgbClr val="0070C0"/>
              </a:solidFill>
              <a:cs typeface="Calibri Light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5D33A8E-FE6A-479A-8B20-DDBA85916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095724"/>
            <a:ext cx="5157787" cy="823912"/>
          </a:xfrm>
        </p:spPr>
        <p:txBody>
          <a:bodyPr/>
          <a:lstStyle/>
          <a:p>
            <a:r>
              <a:rPr lang="en-US">
                <a:latin typeface="Calibri Light"/>
                <a:cs typeface="Calibri"/>
              </a:rPr>
              <a:t>POST</a:t>
            </a:r>
            <a:r>
              <a:rPr lang="en-US">
                <a:cs typeface="Calibri"/>
              </a:rPr>
              <a:t>: </a:t>
            </a:r>
            <a:r>
              <a:rPr lang="en-US" b="0">
                <a:latin typeface="Calibri Light"/>
                <a:ea typeface="+mn-lt"/>
                <a:cs typeface="+mn-lt"/>
              </a:rPr>
              <a:t>http://127.0.0.1:3000/login/auth</a:t>
            </a:r>
            <a:endParaRPr lang="en-US">
              <a:latin typeface="Calibri Light"/>
              <a:ea typeface="+mn-lt"/>
              <a:cs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969B4-6297-46F2-AA52-B122AC5109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68580" tIns="34290" rIns="68580" bIns="34290" rtlCol="0" anchor="b">
            <a:normAutofit/>
          </a:bodyPr>
          <a:lstStyle/>
          <a:p>
            <a:pPr marL="285750" indent="-285750"/>
            <a:endParaRPr lang="en-US" sz="1800" b="1" dirty="0">
              <a:latin typeface="Calibri Light"/>
              <a:cs typeface="Calibri"/>
            </a:endParaRPr>
          </a:p>
          <a:p>
            <a:pPr>
              <a:buNone/>
            </a:pPr>
            <a:endParaRPr lang="en-US" sz="1800" i="1" dirty="0">
              <a:latin typeface="Calibri Light"/>
              <a:cs typeface="Calibri"/>
            </a:endParaRPr>
          </a:p>
          <a:p>
            <a:pPr>
              <a:buNone/>
            </a:pPr>
            <a:endParaRPr lang="en-US" sz="1800" i="1" dirty="0">
              <a:latin typeface="Calibri Light"/>
              <a:cs typeface="Calibri"/>
            </a:endParaRPr>
          </a:p>
          <a:p>
            <a:pPr>
              <a:buNone/>
            </a:pPr>
            <a:endParaRPr lang="en-US" sz="1800" i="1" dirty="0">
              <a:latin typeface="Calibri Light"/>
              <a:cs typeface="Calibri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300F57E-3FC3-46D1-9B1A-87A808478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7859" y="1095724"/>
            <a:ext cx="5183188" cy="823912"/>
          </a:xfrm>
        </p:spPr>
        <p:txBody>
          <a:bodyPr/>
          <a:lstStyle/>
          <a:p>
            <a:r>
              <a:rPr lang="en-US">
                <a:latin typeface="Calibri Light"/>
                <a:cs typeface="Calibri"/>
              </a:rPr>
              <a:t>GET</a:t>
            </a:r>
            <a:r>
              <a:rPr lang="en-US">
                <a:cs typeface="Calibri"/>
              </a:rPr>
              <a:t>: </a:t>
            </a:r>
            <a:r>
              <a:rPr lang="en-US" b="0">
                <a:latin typeface="Calibri Light"/>
                <a:cs typeface="Calibri"/>
              </a:rPr>
              <a:t>http://127.0.0.1:3000/login</a:t>
            </a:r>
            <a:endParaRPr lang="en-US">
              <a:latin typeface="Calibri Light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C0120C7-4360-442B-9CC7-3D170052250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cs typeface="Calibri" panose="020F0502020204030204"/>
            </a:endParaRPr>
          </a:p>
        </p:txBody>
      </p:sp>
      <p:pic>
        <p:nvPicPr>
          <p:cNvPr id="4" name="Picture 4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E8F85FC7-7B92-4814-A1D7-5A49DD243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1378" y="2105880"/>
            <a:ext cx="3040564" cy="1912112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3C93261-E66E-4DE5-9F82-4B2413CA5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908826"/>
              </p:ext>
            </p:extLst>
          </p:nvPr>
        </p:nvGraphicFramePr>
        <p:xfrm>
          <a:off x="6170341" y="3995853"/>
          <a:ext cx="3656199" cy="2190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907">
                  <a:extLst>
                    <a:ext uri="{9D8B030D-6E8A-4147-A177-3AD203B41FA5}">
                      <a16:colId xmlns:a16="http://schemas.microsoft.com/office/drawing/2014/main" val="2853133616"/>
                    </a:ext>
                  </a:extLst>
                </a:gridCol>
                <a:gridCol w="1914292">
                  <a:extLst>
                    <a:ext uri="{9D8B030D-6E8A-4147-A177-3AD203B41FA5}">
                      <a16:colId xmlns:a16="http://schemas.microsoft.com/office/drawing/2014/main" val="1522279856"/>
                    </a:ext>
                  </a:extLst>
                </a:gridCol>
              </a:tblGrid>
              <a:tr h="3159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concurrency</a:t>
                      </a:r>
                    </a:p>
                  </a:txBody>
                  <a:tcPr marL="28575" marR="28575" marT="19050" marB="1905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response(ms)</a:t>
                      </a:r>
                    </a:p>
                  </a:txBody>
                  <a:tcPr marL="28575" marR="28575" marT="19050" marB="1905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501097"/>
                  </a:ext>
                </a:extLst>
              </a:tr>
              <a:tr h="18850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493996"/>
                  </a:ext>
                </a:extLst>
              </a:tr>
              <a:tr h="18850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50</a:t>
                      </a:r>
                    </a:p>
                  </a:txBody>
                  <a:tcPr marL="28575" marR="28575" marT="19050" marB="1905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92</a:t>
                      </a:r>
                    </a:p>
                  </a:txBody>
                  <a:tcPr marL="28575" marR="28575" marT="19050" marB="1905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378273"/>
                  </a:ext>
                </a:extLst>
              </a:tr>
              <a:tr h="18850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100</a:t>
                      </a:r>
                    </a:p>
                  </a:txBody>
                  <a:tcPr marL="28575" marR="28575" marT="19050" marB="1905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130</a:t>
                      </a:r>
                    </a:p>
                  </a:txBody>
                  <a:tcPr marL="28575" marR="28575" marT="19050" marB="1905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468174"/>
                  </a:ext>
                </a:extLst>
              </a:tr>
              <a:tr h="18850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200</a:t>
                      </a:r>
                    </a:p>
                  </a:txBody>
                  <a:tcPr marL="28575" marR="28575" marT="19050" marB="1905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185</a:t>
                      </a:r>
                    </a:p>
                  </a:txBody>
                  <a:tcPr marL="28575" marR="28575" marT="19050" marB="1905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727530"/>
                  </a:ext>
                </a:extLst>
              </a:tr>
              <a:tr h="18850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500</a:t>
                      </a:r>
                    </a:p>
                  </a:txBody>
                  <a:tcPr marL="28575" marR="28575" marT="19050" marB="1905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397</a:t>
                      </a:r>
                    </a:p>
                  </a:txBody>
                  <a:tcPr marL="28575" marR="28575" marT="19050" marB="1905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542398"/>
                  </a:ext>
                </a:extLst>
              </a:tr>
              <a:tr h="18850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1000</a:t>
                      </a:r>
                    </a:p>
                  </a:txBody>
                  <a:tcPr marL="28575" marR="28575" marT="19050" marB="1905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667</a:t>
                      </a:r>
                    </a:p>
                  </a:txBody>
                  <a:tcPr marL="28575" marR="28575" marT="19050" marB="1905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82142"/>
                  </a:ext>
                </a:extLst>
              </a:tr>
            </a:tbl>
          </a:graphicData>
        </a:graphic>
      </p:graphicFrame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E9635C66-1971-4E21-93A0-74625E6D1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450" y="2125555"/>
            <a:ext cx="2929053" cy="193782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807235E-89B2-458F-9761-6A00A6C33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736256"/>
              </p:ext>
            </p:extLst>
          </p:nvPr>
        </p:nvGraphicFramePr>
        <p:xfrm>
          <a:off x="808463" y="3986560"/>
          <a:ext cx="3535736" cy="2194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585">
                  <a:extLst>
                    <a:ext uri="{9D8B030D-6E8A-4147-A177-3AD203B41FA5}">
                      <a16:colId xmlns:a16="http://schemas.microsoft.com/office/drawing/2014/main" val="44941370"/>
                    </a:ext>
                  </a:extLst>
                </a:gridCol>
                <a:gridCol w="1747151">
                  <a:extLst>
                    <a:ext uri="{9D8B030D-6E8A-4147-A177-3AD203B41FA5}">
                      <a16:colId xmlns:a16="http://schemas.microsoft.com/office/drawing/2014/main" val="1189569880"/>
                    </a:ext>
                  </a:extLst>
                </a:gridCol>
              </a:tblGrid>
              <a:tr h="3159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concurrency</a:t>
                      </a:r>
                    </a:p>
                  </a:txBody>
                  <a:tcPr marL="28575" marR="28575" marT="19050" marB="1905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response(ms)</a:t>
                      </a:r>
                    </a:p>
                  </a:txBody>
                  <a:tcPr marL="28575" marR="28575" marT="19050" marB="1905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461779"/>
                  </a:ext>
                </a:extLst>
              </a:tr>
              <a:tr h="3159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203</a:t>
                      </a:r>
                    </a:p>
                  </a:txBody>
                  <a:tcPr marL="28575" marR="28575" marT="19050" marB="1905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1122159"/>
                  </a:ext>
                </a:extLst>
              </a:tr>
              <a:tr h="1856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marL="28575" marR="28575" marT="19050" marB="1905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2484</a:t>
                      </a:r>
                    </a:p>
                  </a:txBody>
                  <a:tcPr marL="28575" marR="28575" marT="19050" marB="1905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274502"/>
                  </a:ext>
                </a:extLst>
              </a:tr>
              <a:tr h="1856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</a:p>
                  </a:txBody>
                  <a:tcPr marL="28575" marR="28575" marT="19050" marB="1905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4741</a:t>
                      </a:r>
                    </a:p>
                  </a:txBody>
                  <a:tcPr marL="28575" marR="28575" marT="19050" marB="1905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4091"/>
                  </a:ext>
                </a:extLst>
              </a:tr>
              <a:tr h="1856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</a:p>
                  </a:txBody>
                  <a:tcPr marL="28575" marR="28575" marT="19050" marB="1905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9446</a:t>
                      </a:r>
                    </a:p>
                  </a:txBody>
                  <a:tcPr marL="28575" marR="28575" marT="19050" marB="1905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708625"/>
                  </a:ext>
                </a:extLst>
              </a:tr>
              <a:tr h="1856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</a:p>
                  </a:txBody>
                  <a:tcPr marL="28575" marR="28575" marT="19050" marB="1905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23476</a:t>
                      </a:r>
                    </a:p>
                  </a:txBody>
                  <a:tcPr marL="28575" marR="28575" marT="19050" marB="1905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89324"/>
                  </a:ext>
                </a:extLst>
              </a:tr>
              <a:tr h="1856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1000</a:t>
                      </a:r>
                    </a:p>
                  </a:txBody>
                  <a:tcPr marL="28575" marR="28575" marT="19050" marB="1905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46638</a:t>
                      </a:r>
                    </a:p>
                  </a:txBody>
                  <a:tcPr marL="28575" marR="28575" marT="19050" marB="1905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931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12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Distributed Systems</vt:lpstr>
      <vt:lpstr>PowerPoint Presentation</vt:lpstr>
      <vt:lpstr>Tools, Frameworks and Libraries</vt:lpstr>
      <vt:lpstr>Authentication Service</vt:lpstr>
      <vt:lpstr>   GameMaster Service</vt:lpstr>
      <vt:lpstr>   GameMaster Service</vt:lpstr>
      <vt:lpstr>   PlayMaster Service</vt:lpstr>
      <vt:lpstr>Problems, Missing Features and Future Work</vt:lpstr>
      <vt:lpstr>Apache Bench – System Performance</vt:lpstr>
      <vt:lpstr>gRPC (ghz) – System Performance</vt:lpstr>
      <vt:lpstr>gRPC (ghz) – System Performance</vt:lpstr>
      <vt:lpstr>Thank you for your time! Now we will proceed to the demo.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1460</cp:revision>
  <dcterms:created xsi:type="dcterms:W3CDTF">2021-05-29T11:49:34Z</dcterms:created>
  <dcterms:modified xsi:type="dcterms:W3CDTF">2021-06-01T23:09:15Z</dcterms:modified>
</cp:coreProperties>
</file>