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209593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209593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5059971" y="1337969"/>
            <a:ext cx="3483937" cy="2166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Teamwork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         &amp;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Collaboration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5059970" y="3563169"/>
            <a:ext cx="3483937" cy="86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 sz="1500">
                <a:solidFill>
                  <a:schemeClr val="lt1"/>
                </a:solidFill>
              </a:rPr>
              <a:t>How to work effectively in teams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flipH="1">
            <a:off x="0" y="0"/>
            <a:ext cx="4629586" cy="51435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0" y="0"/>
            <a:ext cx="4518115" cy="51435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36" y="540744"/>
            <a:ext cx="3035882" cy="303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Why Teams Fail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52321" y="1526415"/>
            <a:ext cx="5460288" cy="3486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70"/>
              <a:buChar char="•"/>
            </a:pPr>
            <a:r>
              <a:rPr lang="en-US" sz="1870">
                <a:solidFill>
                  <a:schemeClr val="accent5"/>
                </a:solidFill>
              </a:rPr>
              <a:t>Processes:</a:t>
            </a:r>
            <a:endParaRPr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Lack of open communication </a:t>
            </a:r>
            <a:endParaRPr sz="1700"/>
          </a:p>
          <a:p>
            <a:pPr indent="-6350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Poor planning and organization leading to missed deadlines</a:t>
            </a:r>
            <a:endParaRPr/>
          </a:p>
          <a:p>
            <a:pPr indent="-6350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Ineffective problem solving when team encounters a hurdle</a:t>
            </a:r>
            <a:endParaRPr/>
          </a:p>
          <a:p>
            <a:pPr indent="-6350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Poor decision-making </a:t>
            </a:r>
            <a:endParaRPr/>
          </a:p>
          <a:p>
            <a:pPr indent="-171450" lvl="2" marL="8572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i="1" lang="en-US" sz="1530"/>
              <a:t>Overthinking decisions </a:t>
            </a:r>
            <a:endParaRPr i="1" sz="1530"/>
          </a:p>
          <a:p>
            <a:pPr indent="-171450" lvl="2" marL="8572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</a:pPr>
            <a:r>
              <a:rPr i="1" lang="en-US" sz="1530"/>
              <a:t>Not spending enough time making the right decisions </a:t>
            </a:r>
            <a:endParaRPr i="1" sz="1530"/>
          </a:p>
          <a:p>
            <a:pPr indent="0" lvl="2" marL="68580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Lack of resources (right equipment, tools and authority to work)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Why Teams Fail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52321" y="1708629"/>
            <a:ext cx="4850901" cy="25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•"/>
            </a:pPr>
            <a:r>
              <a:rPr lang="en-US" sz="1900">
                <a:solidFill>
                  <a:schemeClr val="accent5"/>
                </a:solidFill>
              </a:rPr>
              <a:t>Poor relationships within the group:</a:t>
            </a:r>
            <a:endParaRPr sz="1900">
              <a:solidFill>
                <a:schemeClr val="accent5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Lack of trust </a:t>
            </a:r>
            <a:endParaRPr sz="1700">
              <a:solidFill>
                <a:srgbClr val="000000"/>
              </a:solidFill>
            </a:endParaRPr>
          </a:p>
          <a:p>
            <a:pPr indent="-63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Lack of honest discussions on team dynamics (personality styles, communication styles, motivations, individual strengths and weaknesses etc.)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Why Teams Fail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852321" y="1708629"/>
            <a:ext cx="4850901" cy="25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•"/>
            </a:pPr>
            <a:r>
              <a:rPr lang="en-US" sz="1900">
                <a:solidFill>
                  <a:schemeClr val="accent5"/>
                </a:solidFill>
              </a:rPr>
              <a:t>Individuals:</a:t>
            </a:r>
            <a:endParaRPr sz="1900">
              <a:solidFill>
                <a:schemeClr val="accent5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Unwillingness to cooperate</a:t>
            </a:r>
            <a:endParaRPr/>
          </a:p>
          <a:p>
            <a:pPr indent="-63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Close-minded individuals who are not adaptable</a:t>
            </a:r>
            <a:endParaRPr/>
          </a:p>
          <a:p>
            <a:pPr indent="-63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Poor motivation and commitment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5059971" y="1337969"/>
            <a:ext cx="3483937" cy="2166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</a:pPr>
            <a:r>
              <a:rPr lang="en-US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Avoiding Team Failure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5059970" y="3563169"/>
            <a:ext cx="3483937" cy="86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can do to make sure your team does not fail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flipH="1">
            <a:off x="0" y="0"/>
            <a:ext cx="4629586" cy="51435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0" y="0"/>
            <a:ext cx="4518115" cy="51435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36" y="540744"/>
            <a:ext cx="3035882" cy="303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241173" y="240030"/>
            <a:ext cx="8661654" cy="466344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Make your team prevail #winning</a:t>
            </a:r>
            <a:endParaRPr/>
          </a:p>
        </p:txBody>
      </p:sp>
      <p:cxnSp>
        <p:nvCxnSpPr>
          <p:cNvPr id="229" name="Google Shape;229;p31"/>
          <p:cNvCxnSpPr/>
          <p:nvPr/>
        </p:nvCxnSpPr>
        <p:spPr>
          <a:xfrm>
            <a:off x="3490722" y="1543050"/>
            <a:ext cx="0" cy="20574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Have a </a:t>
            </a:r>
            <a:r>
              <a:rPr lang="en-US" sz="1800">
                <a:solidFill>
                  <a:schemeClr val="accent5"/>
                </a:solidFill>
              </a:rPr>
              <a:t>clear and well communicated </a:t>
            </a:r>
            <a:r>
              <a:rPr lang="en-US" sz="1800"/>
              <a:t>definition of </a:t>
            </a:r>
            <a:r>
              <a:rPr lang="en-US" sz="1800">
                <a:solidFill>
                  <a:schemeClr val="accent5"/>
                </a:solidFill>
              </a:rPr>
              <a:t>purpose</a:t>
            </a:r>
            <a:r>
              <a:rPr lang="en-US" sz="1800"/>
              <a:t> will align your team for success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Have </a:t>
            </a:r>
            <a:r>
              <a:rPr lang="en-US" sz="1800">
                <a:solidFill>
                  <a:schemeClr val="accent5"/>
                </a:solidFill>
              </a:rPr>
              <a:t>clear role definitions </a:t>
            </a:r>
            <a:r>
              <a:rPr lang="en-US" sz="1800"/>
              <a:t>and regular discussion regarding who's responsible for what and making sure there are no big overlaps or gaps between each person on the team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241173" y="240030"/>
            <a:ext cx="8661600" cy="46635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628650" y="722907"/>
            <a:ext cx="2620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Make your team prevail #winning</a:t>
            </a:r>
            <a:endParaRPr/>
          </a:p>
        </p:txBody>
      </p:sp>
      <p:cxnSp>
        <p:nvCxnSpPr>
          <p:cNvPr id="237" name="Google Shape;237;p32"/>
          <p:cNvCxnSpPr/>
          <p:nvPr/>
        </p:nvCxnSpPr>
        <p:spPr>
          <a:xfrm>
            <a:off x="3490722" y="1543050"/>
            <a:ext cx="0" cy="20574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732023" y="722907"/>
            <a:ext cx="47832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Have a </a:t>
            </a:r>
            <a:r>
              <a:rPr lang="en-US" sz="1800">
                <a:solidFill>
                  <a:schemeClr val="accent5"/>
                </a:solidFill>
              </a:rPr>
              <a:t>growth mindset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Have a process </a:t>
            </a:r>
            <a:r>
              <a:rPr lang="en-US" sz="1800"/>
              <a:t>for how you would make </a:t>
            </a:r>
            <a:r>
              <a:rPr lang="en-US" sz="1800">
                <a:solidFill>
                  <a:schemeClr val="accent5"/>
                </a:solidFill>
              </a:rPr>
              <a:t>decisions</a:t>
            </a:r>
            <a:r>
              <a:rPr lang="en-US" sz="1800"/>
              <a:t> &amp; who needs to be involved in each stage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1386348" y="2474041"/>
            <a:ext cx="6371303" cy="133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Discussion: </a:t>
            </a:r>
            <a:b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Dynamics </a:t>
            </a:r>
            <a:b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3769435" y="666938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197" y="1028700"/>
            <a:ext cx="881606" cy="88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3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Making your team work: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505677" y="3127875"/>
            <a:ext cx="2743200" cy="114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help build a collaborative team environment, you’ll have to develop and practice the following:</a:t>
            </a:r>
            <a:endParaRPr/>
          </a:p>
        </p:txBody>
      </p:sp>
      <p:cxnSp>
        <p:nvCxnSpPr>
          <p:cNvPr id="254" name="Google Shape;254;p34"/>
          <p:cNvCxnSpPr/>
          <p:nvPr/>
        </p:nvCxnSpPr>
        <p:spPr>
          <a:xfrm>
            <a:off x="893344" y="2932700"/>
            <a:ext cx="1940093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7647" y="369429"/>
            <a:ext cx="4410597" cy="441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Making your team work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852321" y="1708629"/>
            <a:ext cx="4850901" cy="25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•"/>
            </a:pPr>
            <a:r>
              <a:rPr i="1" lang="en-US" sz="1900">
                <a:solidFill>
                  <a:schemeClr val="accent5"/>
                </a:solidFill>
              </a:rPr>
              <a:t>Trust</a:t>
            </a:r>
            <a:r>
              <a:rPr lang="en-US" sz="1900">
                <a:solidFill>
                  <a:schemeClr val="accent5"/>
                </a:solidFill>
              </a:rPr>
              <a:t>: </a:t>
            </a:r>
            <a:endParaRPr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Be honest;</a:t>
            </a:r>
            <a:endParaRPr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Work to eliminate conflicts of interest; </a:t>
            </a:r>
            <a:endParaRPr sz="1700"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Avoid talking behind each other’s back; </a:t>
            </a:r>
            <a:endParaRPr sz="1700"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Trust teammates (you must trust them before they will trust you); give team members the benefit of the doubt.</a:t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Making your team work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852321" y="1769179"/>
            <a:ext cx="48510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•"/>
            </a:pPr>
            <a:r>
              <a:rPr i="1" lang="en-US" sz="1900">
                <a:solidFill>
                  <a:schemeClr val="accent5"/>
                </a:solidFill>
              </a:rPr>
              <a:t>Clarify Roles</a:t>
            </a:r>
            <a:r>
              <a:rPr lang="en-US" sz="1900">
                <a:solidFill>
                  <a:schemeClr val="accent5"/>
                </a:solidFill>
              </a:rPr>
              <a:t>: </a:t>
            </a:r>
            <a:endParaRPr sz="1900">
              <a:solidFill>
                <a:schemeClr val="accent5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Review team member roles frequently; </a:t>
            </a:r>
            <a:endParaRPr sz="1700"/>
          </a:p>
          <a:p>
            <a:pPr indent="-63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Clarify responsibilities when action planning; </a:t>
            </a:r>
            <a:endParaRPr sz="1700"/>
          </a:p>
          <a:p>
            <a:pPr indent="-63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Relate team member expectations to team’s overall purpose; </a:t>
            </a:r>
            <a:endParaRPr sz="1700"/>
          </a:p>
          <a:p>
            <a:pPr indent="-635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Figure out ways to help each other.</a:t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866610" y="373761"/>
            <a:ext cx="7426998" cy="4395978"/>
            <a:chOff x="1155481" y="498348"/>
            <a:chExt cx="9902663" cy="5861304"/>
          </a:xfrm>
        </p:grpSpPr>
        <p:sp>
          <p:nvSpPr>
            <p:cNvPr id="118" name="Google Shape;118;p19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/>
          <p:nvPr/>
        </p:nvSpPr>
        <p:spPr>
          <a:xfrm>
            <a:off x="0" y="1885950"/>
            <a:ext cx="91440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143000" y="2082403"/>
            <a:ext cx="6858000" cy="10358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 sz="3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ACTIVITY:</a:t>
            </a:r>
            <a:br>
              <a:rPr lang="en-US" sz="3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HULA HOOP PASS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Making your team work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852321" y="1708629"/>
            <a:ext cx="4850901" cy="25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7"/>
              <a:buChar char="•"/>
            </a:pPr>
            <a:r>
              <a:rPr i="1" lang="en-US" sz="1757">
                <a:solidFill>
                  <a:schemeClr val="accent5"/>
                </a:solidFill>
              </a:rPr>
              <a:t>Communicate Openly &amp; Effectively</a:t>
            </a:r>
            <a:r>
              <a:rPr lang="en-US" sz="1757">
                <a:solidFill>
                  <a:schemeClr val="accent5"/>
                </a:solidFill>
              </a:rPr>
              <a:t>: </a:t>
            </a:r>
            <a:endParaRPr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Work to clear up misunderstandings quickly and accurately;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Seek to understand all perspectives;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Err on the side of over communicating;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Reinforce and recognize team member efforts.</a:t>
            </a:r>
            <a:endParaRPr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Learn to listen well.</a:t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Making your team work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852321" y="1708629"/>
            <a:ext cx="5273057" cy="328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•"/>
            </a:pPr>
            <a:r>
              <a:rPr i="1" lang="en-US" sz="1900">
                <a:solidFill>
                  <a:schemeClr val="accent5"/>
                </a:solidFill>
              </a:rPr>
              <a:t>Appreciate Diversity of Ideas</a:t>
            </a:r>
            <a:r>
              <a:rPr lang="en-US" sz="1900">
                <a:solidFill>
                  <a:schemeClr val="accent5"/>
                </a:solidFill>
              </a:rPr>
              <a:t>: </a:t>
            </a:r>
            <a:endParaRPr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Evaluate a new idea based on its merits; </a:t>
            </a:r>
            <a:endParaRPr sz="1700"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Remember that reasonable people can and do differ with one another; </a:t>
            </a:r>
            <a:endParaRPr sz="1700"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Avoid remarks that draw negative attention to a person’s unique characteristics; </a:t>
            </a:r>
            <a:endParaRPr sz="1700"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Don’t ignore the differences among team members; </a:t>
            </a:r>
            <a:endParaRPr sz="1700"/>
          </a:p>
          <a:p>
            <a:pPr indent="-6350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Try to learn as much as you can from others</a:t>
            </a:r>
            <a:r>
              <a:rPr lang="en-US"/>
              <a:t>.</a:t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Making your team work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852321" y="1708629"/>
            <a:ext cx="5460288" cy="3127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7"/>
              <a:buChar char="•"/>
            </a:pPr>
            <a:r>
              <a:rPr i="1" lang="en-US" sz="1757">
                <a:solidFill>
                  <a:schemeClr val="accent5"/>
                </a:solidFill>
              </a:rPr>
              <a:t>Balance the Team’s Focus: </a:t>
            </a:r>
            <a:endParaRPr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Regularly review and evaluate the effectiveness of team meetings;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Design individual performance goals that emphasize both results and teamwork;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Praise individual effort;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Assign specific team members to monitor task needs and others to monitor relationship needs; </a:t>
            </a:r>
            <a:endParaRPr sz="1665"/>
          </a:p>
          <a:p>
            <a:pPr indent="-65722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171450" lvl="1" marL="514350" rtl="0" algn="l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Hold team celebrations for achieving results.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>
            <a:off x="0" y="2794"/>
            <a:ext cx="4211157" cy="5143500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>
            <p:ph type="title"/>
          </p:nvPr>
        </p:nvSpPr>
        <p:spPr>
          <a:xfrm>
            <a:off x="4570578" y="602216"/>
            <a:ext cx="3733482" cy="109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Calibri"/>
              <a:buNone/>
            </a:pPr>
            <a:r>
              <a:rPr lang="en-US" sz="2300">
                <a:solidFill>
                  <a:schemeClr val="accent5"/>
                </a:solidFill>
              </a:rPr>
              <a:t>Quick Recap on Collaborative Team Practices</a:t>
            </a: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0" y="553964"/>
            <a:ext cx="3750328" cy="4050721"/>
          </a:xfrm>
          <a:custGeom>
            <a:rect b="b" l="l" r="r" t="t"/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690" y="1221816"/>
            <a:ext cx="2715016" cy="271501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4567930" y="1816261"/>
            <a:ext cx="3733184" cy="2729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•"/>
            </a:pPr>
            <a:r>
              <a:rPr i="1" lang="en-US" sz="1850">
                <a:solidFill>
                  <a:srgbClr val="000000"/>
                </a:solidFill>
              </a:rPr>
              <a:t>Trust</a:t>
            </a:r>
            <a:endParaRPr/>
          </a:p>
          <a:p>
            <a:pPr indent="-5397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i="1" sz="1850"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50"/>
              <a:buChar char="•"/>
            </a:pPr>
            <a:r>
              <a:rPr i="1" lang="en-US" sz="1850">
                <a:solidFill>
                  <a:srgbClr val="000000"/>
                </a:solidFill>
              </a:rPr>
              <a:t>Clarify Roles</a:t>
            </a:r>
            <a:endParaRPr/>
          </a:p>
          <a:p>
            <a:pPr indent="-5397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i="1" sz="1850"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50"/>
              <a:buChar char="•"/>
            </a:pPr>
            <a:r>
              <a:rPr i="1" lang="en-US" sz="1850">
                <a:solidFill>
                  <a:srgbClr val="000000"/>
                </a:solidFill>
              </a:rPr>
              <a:t>Communicate Openly &amp; Effectively</a:t>
            </a:r>
            <a:endParaRPr/>
          </a:p>
          <a:p>
            <a:pPr indent="-5397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i="1" sz="1850"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50"/>
              <a:buChar char="•"/>
            </a:pPr>
            <a:r>
              <a:rPr i="1" lang="en-US" sz="1850">
                <a:solidFill>
                  <a:srgbClr val="000000"/>
                </a:solidFill>
              </a:rPr>
              <a:t>Appreciate Diversity of Ideas</a:t>
            </a:r>
            <a:endParaRPr/>
          </a:p>
          <a:p>
            <a:pPr indent="-5397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i="1" sz="1850"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50"/>
              <a:buChar char="•"/>
            </a:pPr>
            <a:r>
              <a:rPr i="1" lang="en-US" sz="1850">
                <a:solidFill>
                  <a:srgbClr val="000000"/>
                </a:solidFill>
              </a:rPr>
              <a:t>Balance the Team’s Focus</a:t>
            </a:r>
            <a:endParaRPr/>
          </a:p>
          <a:p>
            <a:pPr indent="-83375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t/>
            </a:r>
            <a:endParaRPr sz="138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 rot="10800000">
            <a:off x="720090" y="0"/>
            <a:ext cx="8413995" cy="5143500"/>
          </a:xfrm>
          <a:custGeom>
            <a:rect b="b" l="l" r="r" t="t"/>
            <a:pathLst>
              <a:path extrusionOk="0" h="6858000" w="11218661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/>
          <p:nvPr/>
        </p:nvSpPr>
        <p:spPr>
          <a:xfrm rot="10800000">
            <a:off x="1065186" y="0"/>
            <a:ext cx="8078814" cy="5143500"/>
          </a:xfrm>
          <a:custGeom>
            <a:rect b="b" l="l" r="r" t="t"/>
            <a:pathLst>
              <a:path extrusionOk="0" h="6858000" w="10771752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 txBox="1"/>
          <p:nvPr>
            <p:ph type="title"/>
          </p:nvPr>
        </p:nvSpPr>
        <p:spPr>
          <a:xfrm>
            <a:off x="3288029" y="273843"/>
            <a:ext cx="537337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/>
              <a:t>How to be a Great Team Player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" y="1286836"/>
            <a:ext cx="2569467" cy="256946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3288029" y="1222722"/>
            <a:ext cx="5688111" cy="3966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Be reliable: </a:t>
            </a:r>
            <a:r>
              <a:rPr lang="en-US" sz="1800"/>
              <a:t>complete tasks assigned and stick to deadlines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Be cooperative </a:t>
            </a:r>
            <a:r>
              <a:rPr lang="en-US" sz="1800"/>
              <a:t>– pitch in to help &amp; quit complaining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Be an </a:t>
            </a:r>
            <a:r>
              <a:rPr lang="en-US" sz="1800">
                <a:solidFill>
                  <a:schemeClr val="accent4"/>
                </a:solidFill>
              </a:rPr>
              <a:t>active listener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Treat your team members in a </a:t>
            </a:r>
            <a:r>
              <a:rPr lang="en-US" sz="1800">
                <a:solidFill>
                  <a:schemeClr val="accent4"/>
                </a:solidFill>
              </a:rPr>
              <a:t>respectful and supportive</a:t>
            </a:r>
            <a:r>
              <a:rPr lang="en-US" sz="1800"/>
              <a:t> manner 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Be a </a:t>
            </a:r>
            <a:r>
              <a:rPr lang="en-US" sz="1800">
                <a:solidFill>
                  <a:schemeClr val="accent4"/>
                </a:solidFill>
              </a:rPr>
              <a:t>problem-solver 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Share your enthusiasm </a:t>
            </a:r>
            <a:r>
              <a:rPr lang="en-US" sz="1800"/>
              <a:t>about the work your team is doing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/>
          <p:nvPr/>
        </p:nvSpPr>
        <p:spPr>
          <a:xfrm rot="10800000">
            <a:off x="720090" y="0"/>
            <a:ext cx="8413995" cy="5143500"/>
          </a:xfrm>
          <a:custGeom>
            <a:rect b="b" l="l" r="r" t="t"/>
            <a:pathLst>
              <a:path extrusionOk="0" h="6858000" w="11218661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/>
          <p:nvPr/>
        </p:nvSpPr>
        <p:spPr>
          <a:xfrm rot="10800000">
            <a:off x="1065186" y="0"/>
            <a:ext cx="8078814" cy="5143500"/>
          </a:xfrm>
          <a:custGeom>
            <a:rect b="b" l="l" r="r" t="t"/>
            <a:pathLst>
              <a:path extrusionOk="0" h="6858000" w="10771752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3288029" y="273843"/>
            <a:ext cx="537337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/>
              <a:t>How to be a Great Team Player</a:t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" y="1286836"/>
            <a:ext cx="2569467" cy="25694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3290636" y="1516950"/>
            <a:ext cx="5555909" cy="311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Be an </a:t>
            </a:r>
            <a:r>
              <a:rPr lang="en-US" sz="1800">
                <a:solidFill>
                  <a:schemeClr val="accent4"/>
                </a:solidFill>
              </a:rPr>
              <a:t>active participant</a:t>
            </a:r>
            <a:r>
              <a:rPr lang="en-US" sz="1800"/>
              <a:t>: contribute your ideas &amp; be open to feedback (both good &amp; critical)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Deal with </a:t>
            </a:r>
            <a:r>
              <a:rPr lang="en-US" sz="1800">
                <a:solidFill>
                  <a:schemeClr val="accent4"/>
                </a:solidFill>
              </a:rPr>
              <a:t>challenges in a positive way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Embrace differences </a:t>
            </a:r>
            <a:r>
              <a:rPr lang="en-US" sz="1800"/>
              <a:t>&amp; celebrate individuality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Be adaptable</a:t>
            </a:r>
            <a:r>
              <a:rPr lang="en-US" sz="1800"/>
              <a:t>/show flexibility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en-US" sz="1800">
                <a:solidFill>
                  <a:schemeClr val="accent4"/>
                </a:solidFill>
              </a:rPr>
              <a:t>Show commitment </a:t>
            </a:r>
            <a:r>
              <a:rPr lang="en-US" sz="1800"/>
              <a:t>to the team</a:t>
            </a:r>
            <a:endParaRPr/>
          </a:p>
          <a:p>
            <a:pPr indent="-762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/>
          <p:nvPr/>
        </p:nvSpPr>
        <p:spPr>
          <a:xfrm>
            <a:off x="0" y="0"/>
            <a:ext cx="3985788" cy="51435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>
            <p:ph type="title"/>
          </p:nvPr>
        </p:nvSpPr>
        <p:spPr>
          <a:xfrm>
            <a:off x="622335" y="2059302"/>
            <a:ext cx="2774103" cy="1024896"/>
          </a:xfrm>
          <a:prstGeom prst="rect">
            <a:avLst/>
          </a:prstGeom>
          <a:solidFill>
            <a:srgbClr val="FFFFFF"/>
          </a:solidFill>
          <a:ln cap="sq" cmpd="sng" w="254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262626"/>
                </a:solidFill>
              </a:rPr>
              <a:t>References</a:t>
            </a:r>
            <a:endParaRPr/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4536886" y="601978"/>
            <a:ext cx="4056522" cy="3939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/>
              <a:t>Adapted from </a:t>
            </a:r>
            <a:r>
              <a:rPr lang="en-US" sz="1800"/>
              <a:t>Belgrad, W., Fisher, K., &amp; Rayner, S. (1995)</a:t>
            </a:r>
            <a:r>
              <a:rPr i="1" lang="en-US" sz="1800"/>
              <a:t>. Tips for Teams: A Ready Reference for Solving Common Team Problems. </a:t>
            </a:r>
            <a:r>
              <a:rPr lang="en-US" sz="1800"/>
              <a:t>McGraw-Hill: New York.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4"/>
          <p:cNvSpPr txBox="1"/>
          <p:nvPr>
            <p:ph type="ctrTitle"/>
          </p:nvPr>
        </p:nvSpPr>
        <p:spPr>
          <a:xfrm>
            <a:off x="1386348" y="2474041"/>
            <a:ext cx="6371303" cy="1338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Any Questions, Comments or AH-AHA’s?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3769435" y="666938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197" y="1028700"/>
            <a:ext cx="881606" cy="88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41173" y="240030"/>
            <a:ext cx="8661654" cy="466344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Benefits of Teamwork &amp; Collaboration</a:t>
            </a:r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3490722" y="1543050"/>
            <a:ext cx="0" cy="20574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Helps </a:t>
            </a:r>
            <a:r>
              <a:rPr lang="en-US" sz="1800">
                <a:solidFill>
                  <a:schemeClr val="accent5"/>
                </a:solidFill>
              </a:rPr>
              <a:t>people learn from each other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Better problem solving </a:t>
            </a:r>
            <a:r>
              <a:rPr lang="en-US" sz="1800"/>
              <a:t>because of diverse ideas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Makes us more efficient </a:t>
            </a:r>
            <a:r>
              <a:rPr lang="en-US" sz="1800"/>
              <a:t>– team work REALLY does make the dream work!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241173" y="240030"/>
            <a:ext cx="8661654" cy="466344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Benefits of Teamwork &amp; Collaboration</a:t>
            </a: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3490722" y="1543050"/>
            <a:ext cx="0" cy="20574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Enhances individual skills </a:t>
            </a:r>
            <a:r>
              <a:rPr lang="en-US" sz="1800"/>
              <a:t>– each team member has a chance to communicate their ideas and use their unique skills in their role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Allows for focus on the bigger picture </a:t>
            </a:r>
            <a:r>
              <a:rPr lang="en-US" sz="1800"/>
              <a:t>- even if the project does not shape up the way you wanted it to in the end, teamwork helps you achieve a great deal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4086469"/>
            <a:ext cx="5053837" cy="1057031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flipH="1">
            <a:off x="4576572" y="2706747"/>
            <a:ext cx="3392097" cy="2436753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1143000" y="2258337"/>
            <a:ext cx="4963538" cy="10168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Discussion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0" y="0"/>
            <a:ext cx="4440463" cy="2172193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4593" y="888560"/>
            <a:ext cx="2309347" cy="230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4700107" y="4086469"/>
            <a:ext cx="4443893" cy="1057031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866610" y="373761"/>
            <a:ext cx="7426998" cy="4395978"/>
            <a:chOff x="1155481" y="498348"/>
            <a:chExt cx="9902663" cy="5861304"/>
          </a:xfrm>
        </p:grpSpPr>
        <p:sp>
          <p:nvSpPr>
            <p:cNvPr id="154" name="Google Shape;154;p23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3"/>
          <p:cNvSpPr/>
          <p:nvPr/>
        </p:nvSpPr>
        <p:spPr>
          <a:xfrm>
            <a:off x="0" y="1885950"/>
            <a:ext cx="91440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143000" y="2082403"/>
            <a:ext cx="6858000" cy="103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REFLECTION: </a:t>
            </a:r>
            <a:b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PAST EXPERIENCES IN TEAMS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1386348" y="2474041"/>
            <a:ext cx="6371303" cy="133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Failures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386348" y="3944138"/>
            <a:ext cx="6371303" cy="67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teams fail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769435" y="666938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197" y="1028700"/>
            <a:ext cx="881606" cy="88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Why Teams Fail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852321" y="1708629"/>
            <a:ext cx="4850901" cy="25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50"/>
              <a:buChar char="•"/>
            </a:pPr>
            <a:r>
              <a:rPr lang="en-US" sz="1850">
                <a:solidFill>
                  <a:schemeClr val="accent5"/>
                </a:solidFill>
              </a:rPr>
              <a:t>Goals:</a:t>
            </a:r>
            <a:endParaRPr/>
          </a:p>
          <a:p>
            <a:pPr indent="-285750" lvl="2" marL="6286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Lack of a clear purpose (WHY are you working together? WHAT are you trying to achieve?)</a:t>
            </a:r>
            <a:endParaRPr/>
          </a:p>
          <a:p>
            <a:pPr indent="-180022" lvl="2" marL="6286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285750" lvl="2" marL="6286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Lack of participation in setting goals leading to lack of ownership of goals. This reduces team commitment</a:t>
            </a:r>
            <a:endParaRPr/>
          </a:p>
          <a:p>
            <a:pPr indent="-180022" lvl="2" marL="6286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285750" lvl="2" marL="6286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Goals not clearly communicated to each team member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852321" y="470673"/>
            <a:ext cx="56056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Why Teams Fail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52321" y="1708629"/>
            <a:ext cx="4850901" cy="258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50"/>
              <a:buChar char="•"/>
            </a:pPr>
            <a:r>
              <a:rPr lang="en-US" sz="1850">
                <a:solidFill>
                  <a:schemeClr val="accent5"/>
                </a:solidFill>
              </a:rPr>
              <a:t>Roles:</a:t>
            </a:r>
            <a:endParaRPr/>
          </a:p>
          <a:p>
            <a:pPr indent="-285750" lvl="2" marL="6286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i="1" lang="en-US" sz="1665"/>
              <a:t>Unclear roles</a:t>
            </a:r>
            <a:r>
              <a:rPr lang="en-US" sz="1665"/>
              <a:t>: members do not know what exactly they are supposed to do</a:t>
            </a:r>
            <a:endParaRPr/>
          </a:p>
          <a:p>
            <a:pPr indent="-180022" lvl="2" marL="6286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285750" lvl="2" marL="6286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i="1" lang="en-US" sz="1665"/>
              <a:t>Lack of leadership</a:t>
            </a:r>
            <a:r>
              <a:rPr lang="en-US" sz="1665"/>
              <a:t>: not having the right leader leaves a team without clear direction or accountability</a:t>
            </a:r>
            <a:endParaRPr/>
          </a:p>
          <a:p>
            <a:pPr indent="-180022" lvl="2" marL="6286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285750" lvl="2" marL="6286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i="1" lang="en-US" sz="1665"/>
              <a:t>Power plays for authority and control </a:t>
            </a:r>
            <a:r>
              <a:rPr lang="en-US" sz="1665"/>
              <a:t>– members forget their interdependence and want to work as individuals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489" y="2143125"/>
            <a:ext cx="857249" cy="8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