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64" r:id="rId4"/>
    <p:sldId id="273" r:id="rId5"/>
    <p:sldId id="266" r:id="rId6"/>
    <p:sldId id="275" r:id="rId7"/>
    <p:sldId id="269" r:id="rId8"/>
    <p:sldId id="270" r:id="rId9"/>
    <p:sldId id="268" r:id="rId10"/>
    <p:sldId id="272" r:id="rId11"/>
    <p:sldId id="276"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0B19"/>
    <a:srgbClr val="38060D"/>
    <a:srgbClr val="F06A7D"/>
    <a:srgbClr val="820D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68" autoAdjust="0"/>
    <p:restoredTop sz="94660"/>
  </p:normalViewPr>
  <p:slideViewPr>
    <p:cSldViewPr snapToGrid="0">
      <p:cViewPr>
        <p:scale>
          <a:sx n="77" d="100"/>
          <a:sy n="77" d="100"/>
        </p:scale>
        <p:origin x="1051"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3DFF-C345-6F16-0FAF-FA8534A30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79D951-6105-193A-C907-F717C73834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461CC7-848F-A540-95F6-FE19A95C5FCF}"/>
              </a:ext>
            </a:extLst>
          </p:cNvPr>
          <p:cNvSpPr>
            <a:spLocks noGrp="1"/>
          </p:cNvSpPr>
          <p:nvPr>
            <p:ph type="dt" sz="half" idx="10"/>
          </p:nvPr>
        </p:nvSpPr>
        <p:spPr/>
        <p:txBody>
          <a:bodyPr/>
          <a:lstStyle/>
          <a:p>
            <a:fld id="{E8FEDA67-4F19-4550-80B8-BFF7C3846D8D}" type="datetimeFigureOut">
              <a:rPr lang="en-IN" smtClean="0"/>
              <a:t>21-06-2022</a:t>
            </a:fld>
            <a:endParaRPr lang="en-IN"/>
          </a:p>
        </p:txBody>
      </p:sp>
      <p:sp>
        <p:nvSpPr>
          <p:cNvPr id="5" name="Footer Placeholder 4">
            <a:extLst>
              <a:ext uri="{FF2B5EF4-FFF2-40B4-BE49-F238E27FC236}">
                <a16:creationId xmlns:a16="http://schemas.microsoft.com/office/drawing/2014/main" id="{857401E2-F939-5E85-0D76-4B9333C1B6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1C1DA-49AE-EA62-B19E-47B6FA3B275D}"/>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412841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5916-2DDF-A64A-4FD8-433D7496BD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6E89A7-4973-F810-2B0C-D9979CC6A5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700BF1-27A4-7382-84B8-A5AFCF6FEEB6}"/>
              </a:ext>
            </a:extLst>
          </p:cNvPr>
          <p:cNvSpPr>
            <a:spLocks noGrp="1"/>
          </p:cNvSpPr>
          <p:nvPr>
            <p:ph type="dt" sz="half" idx="10"/>
          </p:nvPr>
        </p:nvSpPr>
        <p:spPr/>
        <p:txBody>
          <a:bodyPr/>
          <a:lstStyle/>
          <a:p>
            <a:fld id="{E8FEDA67-4F19-4550-80B8-BFF7C3846D8D}" type="datetimeFigureOut">
              <a:rPr lang="en-IN" smtClean="0"/>
              <a:t>21-06-2022</a:t>
            </a:fld>
            <a:endParaRPr lang="en-IN"/>
          </a:p>
        </p:txBody>
      </p:sp>
      <p:sp>
        <p:nvSpPr>
          <p:cNvPr id="5" name="Footer Placeholder 4">
            <a:extLst>
              <a:ext uri="{FF2B5EF4-FFF2-40B4-BE49-F238E27FC236}">
                <a16:creationId xmlns:a16="http://schemas.microsoft.com/office/drawing/2014/main" id="{DB47313E-0C68-FBFD-0D7C-A0F3A823D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26D74-EA86-FB77-B2AC-027A2DA713B7}"/>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84662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63E3F-142B-5E5D-48ED-148BE70A10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613206-DC65-6621-F7B7-D7B9B00132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95CB83-FEDF-920A-F2ED-CA56CE59703C}"/>
              </a:ext>
            </a:extLst>
          </p:cNvPr>
          <p:cNvSpPr>
            <a:spLocks noGrp="1"/>
          </p:cNvSpPr>
          <p:nvPr>
            <p:ph type="dt" sz="half" idx="10"/>
          </p:nvPr>
        </p:nvSpPr>
        <p:spPr/>
        <p:txBody>
          <a:bodyPr/>
          <a:lstStyle/>
          <a:p>
            <a:fld id="{E8FEDA67-4F19-4550-80B8-BFF7C3846D8D}" type="datetimeFigureOut">
              <a:rPr lang="en-IN" smtClean="0"/>
              <a:t>21-06-2022</a:t>
            </a:fld>
            <a:endParaRPr lang="en-IN"/>
          </a:p>
        </p:txBody>
      </p:sp>
      <p:sp>
        <p:nvSpPr>
          <p:cNvPr id="5" name="Footer Placeholder 4">
            <a:extLst>
              <a:ext uri="{FF2B5EF4-FFF2-40B4-BE49-F238E27FC236}">
                <a16:creationId xmlns:a16="http://schemas.microsoft.com/office/drawing/2014/main" id="{73E63FCC-5A8D-4DF0-1F79-1FF56C6E88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7DC1A-F921-A991-2E1C-8B7AB643A9F8}"/>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22641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221C-E504-7195-41E1-AB617E3735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04519D-7496-B0E4-DB3B-38568B999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849534-76FF-99E5-890B-DD9BE05595E0}"/>
              </a:ext>
            </a:extLst>
          </p:cNvPr>
          <p:cNvSpPr>
            <a:spLocks noGrp="1"/>
          </p:cNvSpPr>
          <p:nvPr>
            <p:ph type="dt" sz="half" idx="10"/>
          </p:nvPr>
        </p:nvSpPr>
        <p:spPr/>
        <p:txBody>
          <a:bodyPr/>
          <a:lstStyle/>
          <a:p>
            <a:fld id="{E8FEDA67-4F19-4550-80B8-BFF7C3846D8D}" type="datetimeFigureOut">
              <a:rPr lang="en-IN" smtClean="0"/>
              <a:t>21-06-2022</a:t>
            </a:fld>
            <a:endParaRPr lang="en-IN"/>
          </a:p>
        </p:txBody>
      </p:sp>
      <p:sp>
        <p:nvSpPr>
          <p:cNvPr id="5" name="Footer Placeholder 4">
            <a:extLst>
              <a:ext uri="{FF2B5EF4-FFF2-40B4-BE49-F238E27FC236}">
                <a16:creationId xmlns:a16="http://schemas.microsoft.com/office/drawing/2014/main" id="{CAC3BD8F-6123-9091-DCA6-D807E148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5F44EF-E968-B73B-C941-E387B92FC699}"/>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35761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0E77-207A-56A4-208F-2BFDF7AF88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42DC25-8431-A3F4-38AF-5B25F42457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ADC53F-2ACE-9A11-F30F-EA99B3131620}"/>
              </a:ext>
            </a:extLst>
          </p:cNvPr>
          <p:cNvSpPr>
            <a:spLocks noGrp="1"/>
          </p:cNvSpPr>
          <p:nvPr>
            <p:ph type="dt" sz="half" idx="10"/>
          </p:nvPr>
        </p:nvSpPr>
        <p:spPr/>
        <p:txBody>
          <a:bodyPr/>
          <a:lstStyle/>
          <a:p>
            <a:fld id="{E8FEDA67-4F19-4550-80B8-BFF7C3846D8D}" type="datetimeFigureOut">
              <a:rPr lang="en-IN" smtClean="0"/>
              <a:t>21-06-2022</a:t>
            </a:fld>
            <a:endParaRPr lang="en-IN"/>
          </a:p>
        </p:txBody>
      </p:sp>
      <p:sp>
        <p:nvSpPr>
          <p:cNvPr id="5" name="Footer Placeholder 4">
            <a:extLst>
              <a:ext uri="{FF2B5EF4-FFF2-40B4-BE49-F238E27FC236}">
                <a16:creationId xmlns:a16="http://schemas.microsoft.com/office/drawing/2014/main" id="{0ED58C6D-4E2D-7CE5-2C4D-F1B93277CA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4936E9-D264-B934-C197-897667E74681}"/>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149817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8FFC-7A5D-86FC-EA2A-4927C2C3FB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CFAF99-E83C-B33C-D4A2-2489E0E0D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B2C7E3-074A-5765-31C1-F5C82AABCF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E8809F-07EA-78B7-64A3-328C983F8F4A}"/>
              </a:ext>
            </a:extLst>
          </p:cNvPr>
          <p:cNvSpPr>
            <a:spLocks noGrp="1"/>
          </p:cNvSpPr>
          <p:nvPr>
            <p:ph type="dt" sz="half" idx="10"/>
          </p:nvPr>
        </p:nvSpPr>
        <p:spPr/>
        <p:txBody>
          <a:bodyPr/>
          <a:lstStyle/>
          <a:p>
            <a:fld id="{E8FEDA67-4F19-4550-80B8-BFF7C3846D8D}" type="datetimeFigureOut">
              <a:rPr lang="en-IN" smtClean="0"/>
              <a:t>21-06-2022</a:t>
            </a:fld>
            <a:endParaRPr lang="en-IN"/>
          </a:p>
        </p:txBody>
      </p:sp>
      <p:sp>
        <p:nvSpPr>
          <p:cNvPr id="6" name="Footer Placeholder 5">
            <a:extLst>
              <a:ext uri="{FF2B5EF4-FFF2-40B4-BE49-F238E27FC236}">
                <a16:creationId xmlns:a16="http://schemas.microsoft.com/office/drawing/2014/main" id="{8E7C347D-FC3F-399F-E584-FFC3DBFC0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1B2E32-F627-F93A-6711-363BB5E54553}"/>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44829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9474-FD63-3C03-63D6-6F8E0EA16B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96FC8E-9F8C-A6D3-82AA-17FAFD8C3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BB46CD-A91B-5D1B-4F8C-EF87681CA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D2C866-8272-EA55-A01B-075A07D9C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6329DB-3581-1C90-914B-00007066E3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FC6B01-FF26-46F0-4F78-FC30015B626C}"/>
              </a:ext>
            </a:extLst>
          </p:cNvPr>
          <p:cNvSpPr>
            <a:spLocks noGrp="1"/>
          </p:cNvSpPr>
          <p:nvPr>
            <p:ph type="dt" sz="half" idx="10"/>
          </p:nvPr>
        </p:nvSpPr>
        <p:spPr/>
        <p:txBody>
          <a:bodyPr/>
          <a:lstStyle/>
          <a:p>
            <a:fld id="{E8FEDA67-4F19-4550-80B8-BFF7C3846D8D}" type="datetimeFigureOut">
              <a:rPr lang="en-IN" smtClean="0"/>
              <a:t>21-06-2022</a:t>
            </a:fld>
            <a:endParaRPr lang="en-IN"/>
          </a:p>
        </p:txBody>
      </p:sp>
      <p:sp>
        <p:nvSpPr>
          <p:cNvPr id="8" name="Footer Placeholder 7">
            <a:extLst>
              <a:ext uri="{FF2B5EF4-FFF2-40B4-BE49-F238E27FC236}">
                <a16:creationId xmlns:a16="http://schemas.microsoft.com/office/drawing/2014/main" id="{54476EA9-5BCA-8619-4358-ACD45B4A9C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7F5BFB-773F-2627-9D39-6F04F67919EA}"/>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298906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3052-23F8-7D56-4F0F-07BD0F507D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C55E3F-A198-E44A-9855-0D406F62A452}"/>
              </a:ext>
            </a:extLst>
          </p:cNvPr>
          <p:cNvSpPr>
            <a:spLocks noGrp="1"/>
          </p:cNvSpPr>
          <p:nvPr>
            <p:ph type="dt" sz="half" idx="10"/>
          </p:nvPr>
        </p:nvSpPr>
        <p:spPr/>
        <p:txBody>
          <a:bodyPr/>
          <a:lstStyle/>
          <a:p>
            <a:fld id="{E8FEDA67-4F19-4550-80B8-BFF7C3846D8D}" type="datetimeFigureOut">
              <a:rPr lang="en-IN" smtClean="0"/>
              <a:t>21-06-2022</a:t>
            </a:fld>
            <a:endParaRPr lang="en-IN"/>
          </a:p>
        </p:txBody>
      </p:sp>
      <p:sp>
        <p:nvSpPr>
          <p:cNvPr id="4" name="Footer Placeholder 3">
            <a:extLst>
              <a:ext uri="{FF2B5EF4-FFF2-40B4-BE49-F238E27FC236}">
                <a16:creationId xmlns:a16="http://schemas.microsoft.com/office/drawing/2014/main" id="{505068FF-AF10-8050-C155-69F0EDE108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94F2E6-1938-9421-F0DD-263F66221D35}"/>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290797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866288-E531-457E-CEB3-EF107D90E339}"/>
              </a:ext>
            </a:extLst>
          </p:cNvPr>
          <p:cNvSpPr>
            <a:spLocks noGrp="1"/>
          </p:cNvSpPr>
          <p:nvPr>
            <p:ph type="dt" sz="half" idx="10"/>
          </p:nvPr>
        </p:nvSpPr>
        <p:spPr/>
        <p:txBody>
          <a:bodyPr/>
          <a:lstStyle/>
          <a:p>
            <a:fld id="{E8FEDA67-4F19-4550-80B8-BFF7C3846D8D}" type="datetimeFigureOut">
              <a:rPr lang="en-IN" smtClean="0"/>
              <a:t>21-06-2022</a:t>
            </a:fld>
            <a:endParaRPr lang="en-IN"/>
          </a:p>
        </p:txBody>
      </p:sp>
      <p:sp>
        <p:nvSpPr>
          <p:cNvPr id="3" name="Footer Placeholder 2">
            <a:extLst>
              <a:ext uri="{FF2B5EF4-FFF2-40B4-BE49-F238E27FC236}">
                <a16:creationId xmlns:a16="http://schemas.microsoft.com/office/drawing/2014/main" id="{D1454836-2A28-5B00-521F-78900C4281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608CA6-7639-898F-F6D7-3A2CC3467B76}"/>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361158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7535-4F16-606F-69F2-A5C382261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3251A4-D2D5-3EA2-5A7E-7271C02D5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244F25-E57D-9EB9-B287-EC2F3AEC0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287E1-044A-487B-13FF-A6C4E3A431DE}"/>
              </a:ext>
            </a:extLst>
          </p:cNvPr>
          <p:cNvSpPr>
            <a:spLocks noGrp="1"/>
          </p:cNvSpPr>
          <p:nvPr>
            <p:ph type="dt" sz="half" idx="10"/>
          </p:nvPr>
        </p:nvSpPr>
        <p:spPr/>
        <p:txBody>
          <a:bodyPr/>
          <a:lstStyle/>
          <a:p>
            <a:fld id="{E8FEDA67-4F19-4550-80B8-BFF7C3846D8D}" type="datetimeFigureOut">
              <a:rPr lang="en-IN" smtClean="0"/>
              <a:t>21-06-2022</a:t>
            </a:fld>
            <a:endParaRPr lang="en-IN"/>
          </a:p>
        </p:txBody>
      </p:sp>
      <p:sp>
        <p:nvSpPr>
          <p:cNvPr id="6" name="Footer Placeholder 5">
            <a:extLst>
              <a:ext uri="{FF2B5EF4-FFF2-40B4-BE49-F238E27FC236}">
                <a16:creationId xmlns:a16="http://schemas.microsoft.com/office/drawing/2014/main" id="{3EAB165B-9921-DF6C-A3FE-36769D9F84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4E94BD-9705-E3E5-F67F-8A4C035E0318}"/>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220911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2342-10FA-65C6-3B62-04D27E79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2774B7-62FD-351B-43D2-5161B4F922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638434-26D1-7BD8-EDE0-814BDCDC8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42D4A-74CA-E664-7A66-614D242AB5E1}"/>
              </a:ext>
            </a:extLst>
          </p:cNvPr>
          <p:cNvSpPr>
            <a:spLocks noGrp="1"/>
          </p:cNvSpPr>
          <p:nvPr>
            <p:ph type="dt" sz="half" idx="10"/>
          </p:nvPr>
        </p:nvSpPr>
        <p:spPr/>
        <p:txBody>
          <a:bodyPr/>
          <a:lstStyle/>
          <a:p>
            <a:fld id="{E8FEDA67-4F19-4550-80B8-BFF7C3846D8D}" type="datetimeFigureOut">
              <a:rPr lang="en-IN" smtClean="0"/>
              <a:t>21-06-2022</a:t>
            </a:fld>
            <a:endParaRPr lang="en-IN"/>
          </a:p>
        </p:txBody>
      </p:sp>
      <p:sp>
        <p:nvSpPr>
          <p:cNvPr id="6" name="Footer Placeholder 5">
            <a:extLst>
              <a:ext uri="{FF2B5EF4-FFF2-40B4-BE49-F238E27FC236}">
                <a16:creationId xmlns:a16="http://schemas.microsoft.com/office/drawing/2014/main" id="{BDCDBDC1-1E90-EB3D-386A-895A22E3DA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4C9F3D-2C52-4F62-017C-7D4C525CCC07}"/>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35863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A664D-4946-0061-DFAC-BE0C97F3F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FBD04F-3443-970C-C1EC-781BEADC0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5F64DD-E296-36EF-0137-AC12F6717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EDA67-4F19-4550-80B8-BFF7C3846D8D}" type="datetimeFigureOut">
              <a:rPr lang="en-IN" smtClean="0"/>
              <a:t>21-06-2022</a:t>
            </a:fld>
            <a:endParaRPr lang="en-IN"/>
          </a:p>
        </p:txBody>
      </p:sp>
      <p:sp>
        <p:nvSpPr>
          <p:cNvPr id="5" name="Footer Placeholder 4">
            <a:extLst>
              <a:ext uri="{FF2B5EF4-FFF2-40B4-BE49-F238E27FC236}">
                <a16:creationId xmlns:a16="http://schemas.microsoft.com/office/drawing/2014/main" id="{52A529FB-E71E-FB2B-372C-12D02C9CE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63CF41-3D75-D6FB-FA1B-B0F0720B0A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0D6C5-BE25-4767-896C-7EE9E0B796EA}" type="slidenum">
              <a:rPr lang="en-IN" smtClean="0"/>
              <a:t>‹#›</a:t>
            </a:fld>
            <a:endParaRPr lang="en-IN"/>
          </a:p>
        </p:txBody>
      </p:sp>
    </p:spTree>
    <p:extLst>
      <p:ext uri="{BB962C8B-B14F-4D97-AF65-F5344CB8AC3E}">
        <p14:creationId xmlns:p14="http://schemas.microsoft.com/office/powerpoint/2010/main" val="714343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Global_Namespace" TargetMode="External"/><Relationship Id="rId3" Type="http://schemas.microsoft.com/office/2007/relationships/hdphoto" Target="../media/hdphoto2.wdp"/><Relationship Id="rId7" Type="http://schemas.openxmlformats.org/officeDocument/2006/relationships/hyperlink" Target="https://en.wikipedia.org/wiki/Content-addressable_storage"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en.wikipedia.org/wiki/Distributed_file_system" TargetMode="External"/><Relationship Id="rId5" Type="http://schemas.openxmlformats.org/officeDocument/2006/relationships/hyperlink" Target="https://en.wikipedia.org/wiki/Peer-to-peer" TargetMode="External"/><Relationship Id="rId4" Type="http://schemas.openxmlformats.org/officeDocument/2006/relationships/hyperlink" Target="https://en.wikipedia.org/wiki/Communications_protocol"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442666" y="2783771"/>
            <a:ext cx="4550340" cy="1290457"/>
          </a:xfrm>
        </p:spPr>
        <p:txBody>
          <a:bodyPr>
            <a:normAutofit fontScale="90000"/>
          </a:bodyPr>
          <a:lstStyle/>
          <a:p>
            <a:r>
              <a:rPr lang="en-IN" sz="5400" dirty="0">
                <a:solidFill>
                  <a:schemeClr val="bg1"/>
                </a:solidFill>
                <a:latin typeface="Abadi" panose="020B0604020104020204" pitchFamily="34" charset="0"/>
              </a:rPr>
              <a:t>Team Paradox 2.0</a:t>
            </a:r>
          </a:p>
        </p:txBody>
      </p:sp>
      <p:pic>
        <p:nvPicPr>
          <p:cNvPr id="5" name="Content Placeholder 4">
            <a:extLst>
              <a:ext uri="{FF2B5EF4-FFF2-40B4-BE49-F238E27FC236}">
                <a16:creationId xmlns:a16="http://schemas.microsoft.com/office/drawing/2014/main" id="{28831128-DFA7-0CD3-62C5-386DB71AE7AE}"/>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1938" y="-1128511"/>
            <a:ext cx="9115022" cy="9115022"/>
          </a:xfrm>
          <a:prstGeom prst="rect">
            <a:avLst/>
          </a:prstGeom>
          <a:ln>
            <a:noFill/>
          </a:ln>
          <a:effectLst>
            <a:glow rad="1016000">
              <a:schemeClr val="bg1">
                <a:alpha val="13000"/>
              </a:schemeClr>
            </a:glow>
            <a:outerShdw blurRad="292100" dir="4020000" sx="99000" sy="99000" algn="tl" rotWithShape="0">
              <a:schemeClr val="bg1">
                <a:alpha val="0"/>
              </a:schemeClr>
            </a:outerShdw>
            <a:reflection stA="0" endPos="80000" dist="495300" dir="5400000" sy="-100000" algn="bl" rotWithShape="0"/>
            <a:softEdge rad="0"/>
          </a:effectLst>
        </p:spPr>
      </p:pic>
    </p:spTree>
    <p:extLst>
      <p:ext uri="{BB962C8B-B14F-4D97-AF65-F5344CB8AC3E}">
        <p14:creationId xmlns:p14="http://schemas.microsoft.com/office/powerpoint/2010/main" val="151405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793714-7A2A-9213-5103-A09661B5CD5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a:alphaModFix amt="35000"/>
            <a:extLst>
              <a:ext uri="{28A0092B-C50C-407E-A947-70E740481C1C}">
                <a14:useLocalDpi xmlns:a14="http://schemas.microsoft.com/office/drawing/2010/main" val="0"/>
              </a:ext>
            </a:extLst>
          </a:blip>
          <a:stretch>
            <a:fillRect/>
          </a:stretch>
        </p:blipFill>
        <p:spPr>
          <a:xfrm>
            <a:off x="3242820" y="675748"/>
            <a:ext cx="5920687" cy="5351976"/>
          </a:xfrm>
          <a:prstGeom prst="rect">
            <a:avLst/>
          </a:prstGeom>
        </p:spPr>
      </p:pic>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660646" y="0"/>
            <a:ext cx="10515600" cy="1325563"/>
          </a:xfrm>
        </p:spPr>
        <p:txBody>
          <a:bodyPr>
            <a:normAutofit/>
          </a:bodyPr>
          <a:lstStyle/>
          <a:p>
            <a:pPr algn="ctr"/>
            <a:r>
              <a:rPr lang="en-IN" sz="3300" dirty="0">
                <a:solidFill>
                  <a:schemeClr val="bg1"/>
                </a:solidFill>
                <a:latin typeface="Abadi" panose="020B0604020104020204" pitchFamily="34" charset="0"/>
              </a:rPr>
              <a:t>Business Model</a:t>
            </a:r>
          </a:p>
        </p:txBody>
      </p:sp>
      <p:sp>
        <p:nvSpPr>
          <p:cNvPr id="3" name="Content Placeholder 2">
            <a:extLst>
              <a:ext uri="{FF2B5EF4-FFF2-40B4-BE49-F238E27FC236}">
                <a16:creationId xmlns:a16="http://schemas.microsoft.com/office/drawing/2014/main" id="{9C27E56B-313F-6E04-EC9B-B929ED00CF8B}"/>
              </a:ext>
            </a:extLst>
          </p:cNvPr>
          <p:cNvSpPr>
            <a:spLocks noGrp="1"/>
          </p:cNvSpPr>
          <p:nvPr>
            <p:ph idx="1"/>
          </p:nvPr>
        </p:nvSpPr>
        <p:spPr>
          <a:xfrm>
            <a:off x="739044" y="2001311"/>
            <a:ext cx="10515600" cy="4379867"/>
          </a:xfrm>
        </p:spPr>
        <p:txBody>
          <a:bodyPr>
            <a:normAutofit/>
          </a:bodyPr>
          <a:lstStyle/>
          <a:p>
            <a:r>
              <a:rPr lang="en-IN" sz="1800" dirty="0">
                <a:solidFill>
                  <a:schemeClr val="bg1"/>
                </a:solidFill>
                <a:latin typeface="Abadi" panose="020B0604020104020204" pitchFamily="34" charset="0"/>
              </a:rPr>
              <a:t>Subscription based model can be used to generate revenue in which a small fess will be taken from user to avail storage feature  . (Small subscription fees like Rs. 100-200 per family).</a:t>
            </a:r>
          </a:p>
          <a:p>
            <a:endParaRPr lang="en-IN" sz="1800" dirty="0">
              <a:solidFill>
                <a:schemeClr val="bg1"/>
              </a:solidFill>
              <a:latin typeface="Abadi" panose="020B0604020104020204" pitchFamily="34" charset="0"/>
            </a:endParaRPr>
          </a:p>
          <a:p>
            <a:pPr algn="l"/>
            <a:r>
              <a:rPr lang="en-IN" sz="1800" dirty="0">
                <a:solidFill>
                  <a:schemeClr val="bg1"/>
                </a:solidFill>
                <a:latin typeface="Abadi" panose="020B0604020104020204" pitchFamily="34" charset="0"/>
              </a:rPr>
              <a:t>We can also collaborate with the Indian Government to help reach the out to unreachable sections of India and cover much wider population</a:t>
            </a:r>
            <a:r>
              <a:rPr lang="en-IN" sz="1200" dirty="0">
                <a:solidFill>
                  <a:schemeClr val="bg1"/>
                </a:solidFill>
                <a:latin typeface="Abadi" panose="020B0604020104020204" pitchFamily="34" charset="0"/>
              </a:rPr>
              <a:t>. (</a:t>
            </a:r>
            <a:r>
              <a:rPr lang="en-IN" sz="1200" b="1" i="0" cap="all" dirty="0">
                <a:solidFill>
                  <a:schemeClr val="bg1"/>
                </a:solidFill>
                <a:effectLst/>
                <a:latin typeface="Raleway" panose="020B0604020202020204" pitchFamily="2" charset="0"/>
              </a:rPr>
              <a:t>PMGDISHA)</a:t>
            </a:r>
          </a:p>
          <a:p>
            <a:pPr algn="l"/>
            <a:endParaRPr lang="en-IN" sz="1200" dirty="0">
              <a:solidFill>
                <a:schemeClr val="bg1"/>
              </a:solidFill>
              <a:latin typeface="Abadi" panose="020B0604020104020204" pitchFamily="34" charset="0"/>
            </a:endParaRPr>
          </a:p>
          <a:p>
            <a:r>
              <a:rPr lang="en-IN" sz="1800" dirty="0">
                <a:solidFill>
                  <a:schemeClr val="bg1"/>
                </a:solidFill>
                <a:latin typeface="Abadi" panose="020B0604020104020204" pitchFamily="34" charset="0"/>
              </a:rPr>
              <a:t>There will be a different subscription model, exclusive to hospital management to provide service related to store and manage electronic health record for them. </a:t>
            </a:r>
          </a:p>
          <a:p>
            <a:endParaRPr lang="en-IN" sz="1800" dirty="0">
              <a:solidFill>
                <a:schemeClr val="bg1"/>
              </a:solidFill>
              <a:latin typeface="Abadi" panose="020B0604020104020204" pitchFamily="34" charset="0"/>
            </a:endParaRPr>
          </a:p>
        </p:txBody>
      </p:sp>
    </p:spTree>
    <p:extLst>
      <p:ext uri="{BB962C8B-B14F-4D97-AF65-F5344CB8AC3E}">
        <p14:creationId xmlns:p14="http://schemas.microsoft.com/office/powerpoint/2010/main" val="4088696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D742AD-097D-9E78-CCFA-6FE3E0DC93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a:alphaModFix amt="35000"/>
            <a:extLst>
              <a:ext uri="{28A0092B-C50C-407E-A947-70E740481C1C}">
                <a14:useLocalDpi xmlns:a14="http://schemas.microsoft.com/office/drawing/2010/main" val="0"/>
              </a:ext>
            </a:extLst>
          </a:blip>
          <a:stretch>
            <a:fillRect/>
          </a:stretch>
        </p:blipFill>
        <p:spPr>
          <a:xfrm>
            <a:off x="3242820" y="675748"/>
            <a:ext cx="5920687" cy="5351976"/>
          </a:xfrm>
          <a:prstGeom prst="rect">
            <a:avLst/>
          </a:prstGeom>
        </p:spPr>
      </p:pic>
      <p:sp>
        <p:nvSpPr>
          <p:cNvPr id="5" name="TextBox 4">
            <a:extLst>
              <a:ext uri="{FF2B5EF4-FFF2-40B4-BE49-F238E27FC236}">
                <a16:creationId xmlns:a16="http://schemas.microsoft.com/office/drawing/2014/main" id="{832B927C-794E-8663-38A6-64F90B251C7E}"/>
              </a:ext>
            </a:extLst>
          </p:cNvPr>
          <p:cNvSpPr txBox="1"/>
          <p:nvPr/>
        </p:nvSpPr>
        <p:spPr>
          <a:xfrm>
            <a:off x="4698508" y="456739"/>
            <a:ext cx="6094520" cy="600164"/>
          </a:xfrm>
          <a:prstGeom prst="rect">
            <a:avLst/>
          </a:prstGeom>
          <a:noFill/>
        </p:spPr>
        <p:txBody>
          <a:bodyPr wrap="square">
            <a:spAutoFit/>
          </a:bodyPr>
          <a:lstStyle/>
          <a:p>
            <a:r>
              <a:rPr lang="en-IN" sz="3300" dirty="0">
                <a:solidFill>
                  <a:schemeClr val="bg1"/>
                </a:solidFill>
                <a:latin typeface="Abadi" panose="020B0604020104020204" pitchFamily="34" charset="0"/>
              </a:rPr>
              <a:t>Future Plan</a:t>
            </a:r>
            <a:endParaRPr lang="en-IN" sz="3300" dirty="0"/>
          </a:p>
        </p:txBody>
      </p:sp>
      <p:sp>
        <p:nvSpPr>
          <p:cNvPr id="7" name="TextBox 6">
            <a:extLst>
              <a:ext uri="{FF2B5EF4-FFF2-40B4-BE49-F238E27FC236}">
                <a16:creationId xmlns:a16="http://schemas.microsoft.com/office/drawing/2014/main" id="{988DF64E-A6DC-B18B-414F-C73229477AB4}"/>
              </a:ext>
            </a:extLst>
          </p:cNvPr>
          <p:cNvSpPr txBox="1"/>
          <p:nvPr/>
        </p:nvSpPr>
        <p:spPr>
          <a:xfrm>
            <a:off x="891467" y="1261459"/>
            <a:ext cx="10214498" cy="3462486"/>
          </a:xfrm>
          <a:prstGeom prst="rect">
            <a:avLst/>
          </a:prstGeom>
          <a:noFill/>
        </p:spPr>
        <p:txBody>
          <a:bodyPr wrap="square">
            <a:spAutoFit/>
          </a:bodyPr>
          <a:lstStyle/>
          <a:p>
            <a:pPr marL="285750" indent="-285750">
              <a:buFont typeface="Arial" panose="020B0604020202020204" pitchFamily="34" charset="0"/>
              <a:buChar char="•"/>
            </a:pPr>
            <a:r>
              <a:rPr lang="en-IN" sz="1700" dirty="0">
                <a:solidFill>
                  <a:schemeClr val="bg1"/>
                </a:solidFill>
                <a:latin typeface="Abadi" panose="020B0604020104020204" pitchFamily="34" charset="0"/>
              </a:rPr>
              <a:t>To have a feature to manage health data of family members.</a:t>
            </a:r>
          </a:p>
          <a:p>
            <a:pPr marL="285750" indent="-285750">
              <a:buFont typeface="Arial" panose="020B0604020202020204" pitchFamily="34" charset="0"/>
              <a:buChar char="•"/>
            </a:pPr>
            <a:endParaRPr lang="en-IN" sz="1700" dirty="0">
              <a:solidFill>
                <a:schemeClr val="bg1"/>
              </a:solidFill>
              <a:latin typeface="Abadi" panose="020B0604020104020204" pitchFamily="34" charset="0"/>
            </a:endParaRPr>
          </a:p>
          <a:p>
            <a:pPr marL="285750" indent="-285750">
              <a:buFont typeface="Arial" panose="020B0604020202020204" pitchFamily="34" charset="0"/>
              <a:buChar char="•"/>
            </a:pPr>
            <a:r>
              <a:rPr lang="en-IN" sz="1700" dirty="0">
                <a:solidFill>
                  <a:schemeClr val="bg1"/>
                </a:solidFill>
                <a:latin typeface="Abadi" panose="020B0604020104020204" pitchFamily="34" charset="0"/>
              </a:rPr>
              <a:t>Integrate and partner with insurance company to provide them with EHR data , by this data insurance companies can provide score to categorise future customers or  validate insurance claim more accurately.</a:t>
            </a:r>
          </a:p>
          <a:p>
            <a:pPr marL="285750" indent="-285750">
              <a:buFont typeface="Arial" panose="020B0604020202020204" pitchFamily="34" charset="0"/>
              <a:buChar char="•"/>
            </a:pPr>
            <a:endParaRPr lang="en-IN" sz="1700" dirty="0">
              <a:solidFill>
                <a:schemeClr val="bg1"/>
              </a:solidFill>
              <a:latin typeface="Abadi" panose="020B0604020104020204" pitchFamily="34" charset="0"/>
            </a:endParaRPr>
          </a:p>
          <a:p>
            <a:pPr marL="285750" indent="-285750">
              <a:buFont typeface="Arial" panose="020B0604020202020204" pitchFamily="34" charset="0"/>
              <a:buChar char="•"/>
            </a:pPr>
            <a:r>
              <a:rPr lang="en-IN" sz="1700" dirty="0">
                <a:solidFill>
                  <a:schemeClr val="bg1"/>
                </a:solidFill>
                <a:latin typeface="Abadi" panose="020B0604020104020204" pitchFamily="34" charset="0"/>
              </a:rPr>
              <a:t>The data in masked format can be used in </a:t>
            </a:r>
            <a:r>
              <a:rPr lang="en-US" sz="1700" dirty="0">
                <a:solidFill>
                  <a:schemeClr val="bg1"/>
                </a:solidFill>
                <a:latin typeface="Abadi" panose="020B0604020104020204" pitchFamily="34" charset="0"/>
              </a:rPr>
              <a:t>analytics including predictive analytics to support personalized care, improved health policy decisions based on better understanding of the underlying issues, etc., all translating into improved personal and public health. </a:t>
            </a:r>
          </a:p>
          <a:p>
            <a:pPr marL="285750" indent="-285750">
              <a:buFont typeface="Arial" panose="020B0604020202020204" pitchFamily="34" charset="0"/>
              <a:buChar char="•"/>
            </a:pPr>
            <a:endParaRPr lang="en-US" sz="1700" dirty="0">
              <a:solidFill>
                <a:schemeClr val="bg1"/>
              </a:solidFill>
              <a:latin typeface="Abadi" panose="020B0604020104020204" pitchFamily="34" charset="0"/>
            </a:endParaRPr>
          </a:p>
          <a:p>
            <a:pPr marL="285750" indent="-285750">
              <a:buFont typeface="Arial" panose="020B0604020202020204" pitchFamily="34" charset="0"/>
              <a:buChar char="•"/>
            </a:pPr>
            <a:r>
              <a:rPr lang="en-US" sz="1700" dirty="0">
                <a:solidFill>
                  <a:schemeClr val="bg1"/>
                </a:solidFill>
                <a:latin typeface="Abadi" panose="020B0604020104020204" pitchFamily="34" charset="0"/>
              </a:rPr>
              <a:t>We can use the analytics to provide the user with health tips and issue warning when we deduce possibility of emerging disease. </a:t>
            </a:r>
            <a:endParaRPr lang="en-IN" sz="1700" dirty="0">
              <a:solidFill>
                <a:schemeClr val="bg1"/>
              </a:solidFill>
              <a:latin typeface="Abadi" panose="020B0604020104020204" pitchFamily="34" charset="0"/>
            </a:endParaRPr>
          </a:p>
          <a:p>
            <a:endParaRPr lang="en-IN" sz="1600" dirty="0">
              <a:solidFill>
                <a:schemeClr val="bg1"/>
              </a:solidFill>
              <a:latin typeface="Abadi" panose="020B0604020104020204" pitchFamily="34" charset="0"/>
            </a:endParaRPr>
          </a:p>
          <a:p>
            <a:r>
              <a:rPr lang="en-IN" sz="1600" dirty="0">
                <a:solidFill>
                  <a:schemeClr val="bg1"/>
                </a:solidFill>
                <a:latin typeface="Abadi" panose="020B0604020104020204" pitchFamily="34" charset="0"/>
              </a:rPr>
              <a:t> </a:t>
            </a:r>
          </a:p>
        </p:txBody>
      </p:sp>
    </p:spTree>
    <p:extLst>
      <p:ext uri="{BB962C8B-B14F-4D97-AF65-F5344CB8AC3E}">
        <p14:creationId xmlns:p14="http://schemas.microsoft.com/office/powerpoint/2010/main" val="407208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4624140" y="4843463"/>
            <a:ext cx="3395909" cy="1290457"/>
          </a:xfrm>
        </p:spPr>
        <p:txBody>
          <a:bodyPr>
            <a:normAutofit/>
          </a:bodyPr>
          <a:lstStyle/>
          <a:p>
            <a:r>
              <a:rPr lang="en-IN" sz="5400" dirty="0">
                <a:solidFill>
                  <a:schemeClr val="bg1"/>
                </a:solidFill>
                <a:latin typeface="Abadi" panose="020B0604020104020204" pitchFamily="34" charset="0"/>
              </a:rPr>
              <a:t>Thank You</a:t>
            </a:r>
          </a:p>
        </p:txBody>
      </p:sp>
      <p:pic>
        <p:nvPicPr>
          <p:cNvPr id="7" name="Content Placeholder 6">
            <a:extLst>
              <a:ext uri="{FF2B5EF4-FFF2-40B4-BE49-F238E27FC236}">
                <a16:creationId xmlns:a16="http://schemas.microsoft.com/office/drawing/2014/main" id="{CF91DCA5-B81D-E9E1-FECC-16DE1A83A0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6426" y="349250"/>
            <a:ext cx="4351338" cy="4351338"/>
          </a:xfrm>
        </p:spPr>
      </p:pic>
    </p:spTree>
    <p:extLst>
      <p:ext uri="{BB962C8B-B14F-4D97-AF65-F5344CB8AC3E}">
        <p14:creationId xmlns:p14="http://schemas.microsoft.com/office/powerpoint/2010/main" val="426483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DB1018-ED9E-719A-8A94-45256026ECFB}"/>
              </a:ext>
              <a:ext uri="{C183D7F6-B498-43B3-948B-1728B52AA6E4}">
                <adec:decorative xmlns:adec="http://schemas.microsoft.com/office/drawing/2017/decorative" val="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5743668" y="165179"/>
            <a:ext cx="6527641" cy="6692821"/>
          </a:xfrm>
          <a:prstGeom prst="rect">
            <a:avLst/>
          </a:prstGeom>
        </p:spPr>
      </p:pic>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636181" y="0"/>
            <a:ext cx="10515600" cy="1325563"/>
          </a:xfrm>
        </p:spPr>
        <p:txBody>
          <a:bodyPr/>
          <a:lstStyle/>
          <a:p>
            <a:pPr algn="ctr"/>
            <a:r>
              <a:rPr lang="en-IN" dirty="0">
                <a:solidFill>
                  <a:schemeClr val="bg1"/>
                </a:solidFill>
              </a:rPr>
              <a:t> </a:t>
            </a:r>
            <a:r>
              <a:rPr lang="en-IN" dirty="0">
                <a:solidFill>
                  <a:schemeClr val="bg1"/>
                </a:solidFill>
                <a:latin typeface="Abadi" panose="020B0604020104020204" pitchFamily="34" charset="0"/>
              </a:rPr>
              <a:t>Why</a:t>
            </a:r>
            <a:endParaRPr lang="en-IN" dirty="0"/>
          </a:p>
        </p:txBody>
      </p:sp>
      <p:sp>
        <p:nvSpPr>
          <p:cNvPr id="3" name="Content Placeholder 2">
            <a:extLst>
              <a:ext uri="{FF2B5EF4-FFF2-40B4-BE49-F238E27FC236}">
                <a16:creationId xmlns:a16="http://schemas.microsoft.com/office/drawing/2014/main" id="{9C27E56B-313F-6E04-EC9B-B929ED00CF8B}"/>
              </a:ext>
            </a:extLst>
          </p:cNvPr>
          <p:cNvSpPr>
            <a:spLocks noGrp="1"/>
          </p:cNvSpPr>
          <p:nvPr>
            <p:ph idx="1"/>
          </p:nvPr>
        </p:nvSpPr>
        <p:spPr>
          <a:xfrm>
            <a:off x="838200" y="1091094"/>
            <a:ext cx="10515600" cy="4840989"/>
          </a:xfrm>
        </p:spPr>
        <p:txBody>
          <a:bodyPr>
            <a:noAutofit/>
          </a:bodyPr>
          <a:lstStyle/>
          <a:p>
            <a:pPr>
              <a:spcBef>
                <a:spcPts val="0"/>
              </a:spcBef>
            </a:pPr>
            <a:r>
              <a:rPr lang="en-US" sz="1400" dirty="0">
                <a:solidFill>
                  <a:schemeClr val="bg1"/>
                </a:solidFill>
                <a:effectLst/>
                <a:latin typeface="Abadi" panose="020B0604020104020204" pitchFamily="34" charset="0"/>
                <a:ea typeface="DengXian" panose="02010600030101010101" pitchFamily="2" charset="-122"/>
                <a:cs typeface="Times New Roman" panose="02020603050405020304" pitchFamily="18" charset="0"/>
              </a:rPr>
              <a:t>The hospital industry in India is forecast to increase to Rs. 8.6 trillion (US$ 132.84 billion) by FY22 from Rs. 4 trillion (US$ 61.79 billion) in FY17 at a CAGR of 16–17%. The Government of India is planning to increase public health spending to 2.5% of the country's GDP by 2025.</a:t>
            </a:r>
          </a:p>
          <a:p>
            <a:pPr>
              <a:spcBef>
                <a:spcPts val="0"/>
              </a:spcBef>
            </a:pPr>
            <a:endParaRPr lang="en-IN" sz="1400" dirty="0">
              <a:solidFill>
                <a:schemeClr val="bg1"/>
              </a:solidFill>
              <a:effectLst/>
              <a:latin typeface="Abadi" panose="020B0604020104020204" pitchFamily="34" charset="0"/>
              <a:ea typeface="DengXian" panose="02010600030101010101" pitchFamily="2" charset="-122"/>
              <a:cs typeface="Times New Roman" panose="02020603050405020304" pitchFamily="18" charset="0"/>
            </a:endParaRPr>
          </a:p>
          <a:p>
            <a:pPr>
              <a:spcBef>
                <a:spcPts val="0"/>
              </a:spcBef>
            </a:pPr>
            <a:r>
              <a:rPr lang="en-IN" sz="1400" dirty="0">
                <a:solidFill>
                  <a:schemeClr val="bg1"/>
                </a:solidFill>
                <a:effectLst/>
                <a:latin typeface="Abadi" panose="020B0604020104020204" pitchFamily="34" charset="0"/>
                <a:ea typeface="DengXian" panose="02010600030101010101" pitchFamily="2" charset="-122"/>
                <a:cs typeface="Times New Roman" panose="02020603050405020304" pitchFamily="18" charset="0"/>
              </a:rPr>
              <a:t>The Indian electronic medical record market is projected to witness a compound annual growth rate of 6.67% to grow to </a:t>
            </a:r>
            <a:r>
              <a:rPr lang="en-IN" sz="1400" b="1" i="1" dirty="0">
                <a:solidFill>
                  <a:schemeClr val="bg1"/>
                </a:solidFill>
                <a:effectLst/>
                <a:latin typeface="Abadi" panose="020B0604020104020204" pitchFamily="34" charset="0"/>
                <a:ea typeface="DengXian" panose="02010600030101010101" pitchFamily="2" charset="-122"/>
                <a:cs typeface="Times New Roman" panose="02020603050405020304" pitchFamily="18" charset="0"/>
              </a:rPr>
              <a:t>US$314.720 million by 2026, from US$200.240 million in 2019</a:t>
            </a:r>
            <a:r>
              <a:rPr lang="en-IN" sz="1400" dirty="0">
                <a:solidFill>
                  <a:schemeClr val="bg1"/>
                </a:solidFill>
                <a:effectLst/>
                <a:latin typeface="Abadi" panose="020B0604020104020204" pitchFamily="34" charset="0"/>
                <a:ea typeface="DengXian" panose="02010600030101010101" pitchFamily="2" charset="-122"/>
                <a:cs typeface="Times New Roman" panose="02020603050405020304" pitchFamily="18" charset="0"/>
              </a:rPr>
              <a:t>. The Indian electronic medical record market is expected to grow owing to the rapid digitalization happening in the medical sector in India.</a:t>
            </a:r>
          </a:p>
          <a:p>
            <a:pPr>
              <a:spcBef>
                <a:spcPts val="0"/>
              </a:spcBef>
            </a:pPr>
            <a:endParaRPr lang="en-IN" sz="1400" dirty="0">
              <a:solidFill>
                <a:schemeClr val="bg1"/>
              </a:solidFill>
              <a:effectLst/>
              <a:latin typeface="Abadi" panose="020B0604020104020204" pitchFamily="34" charset="0"/>
              <a:ea typeface="DengXian" panose="02010600030101010101" pitchFamily="2" charset="-122"/>
              <a:cs typeface="Times New Roman" panose="02020603050405020304" pitchFamily="18" charset="0"/>
            </a:endParaRPr>
          </a:p>
          <a:p>
            <a:pPr>
              <a:spcBef>
                <a:spcPts val="0"/>
              </a:spcBef>
            </a:pPr>
            <a:r>
              <a:rPr lang="en-US" sz="1400" i="0" dirty="0">
                <a:solidFill>
                  <a:schemeClr val="bg1"/>
                </a:solidFill>
                <a:effectLst/>
                <a:latin typeface="Abadi" panose="020B0604020104020204" pitchFamily="34" charset="0"/>
              </a:rPr>
              <a:t>Electronic Health Records ( EHR ) is the digitized collection of patients or populations' medical or health information. The vital health records of people are entered electronically by the healthcare providers throughout his/her lifetime. EHRs aim towards making the patient-centered records securely and instantly available to authorized users on demand.</a:t>
            </a:r>
          </a:p>
          <a:p>
            <a:pPr>
              <a:spcBef>
                <a:spcPts val="0"/>
              </a:spcBef>
            </a:pPr>
            <a:endParaRPr lang="en-IN" sz="1400" dirty="0">
              <a:solidFill>
                <a:schemeClr val="bg1"/>
              </a:solidFill>
              <a:effectLst/>
              <a:latin typeface="Abadi" panose="020B0604020104020204" pitchFamily="34" charset="0"/>
              <a:ea typeface="DengXian" panose="02010600030101010101" pitchFamily="2" charset="-122"/>
              <a:cs typeface="Times New Roman" panose="02020603050405020304" pitchFamily="18" charset="0"/>
            </a:endParaRPr>
          </a:p>
          <a:p>
            <a:pPr>
              <a:spcBef>
                <a:spcPts val="0"/>
              </a:spcBef>
            </a:pPr>
            <a:r>
              <a:rPr lang="en-IN" sz="1400" dirty="0">
                <a:solidFill>
                  <a:schemeClr val="bg1"/>
                </a:solidFill>
                <a:effectLst/>
                <a:latin typeface="Abadi" panose="020B0604020104020204" pitchFamily="34" charset="0"/>
                <a:ea typeface="DengXian" panose="02010600030101010101" pitchFamily="2" charset="-122"/>
                <a:cs typeface="Times New Roman" panose="02020603050405020304" pitchFamily="18" charset="0"/>
              </a:rPr>
              <a:t>Although EMR has tangible positive outcomes, the adoption rate has been low. The market comprises handful of hospitals using EMR. The usage of EMR is limited to corporate hospitals in the various metro cities of India. The known hospital chain Fortis and Apollo have been using EMR in a few of their hospitals.</a:t>
            </a:r>
          </a:p>
          <a:p>
            <a:pPr>
              <a:spcBef>
                <a:spcPts val="0"/>
              </a:spcBef>
            </a:pPr>
            <a:endParaRPr lang="en-IN" sz="1400" dirty="0">
              <a:solidFill>
                <a:schemeClr val="bg1"/>
              </a:solidFill>
              <a:latin typeface="Abadi" panose="020B0604020104020204" pitchFamily="34" charset="0"/>
              <a:ea typeface="DengXian" panose="02010600030101010101" pitchFamily="2" charset="-122"/>
              <a:cs typeface="Times New Roman" panose="02020603050405020304" pitchFamily="18" charset="0"/>
            </a:endParaRPr>
          </a:p>
          <a:p>
            <a:pPr>
              <a:spcBef>
                <a:spcPts val="0"/>
              </a:spcBef>
            </a:pPr>
            <a:endParaRPr lang="en-US" sz="1400" i="0" dirty="0">
              <a:solidFill>
                <a:schemeClr val="bg1"/>
              </a:solidFill>
              <a:effectLst/>
              <a:latin typeface="Abadi" panose="020B0604020104020204" pitchFamily="34" charset="0"/>
            </a:endParaRPr>
          </a:p>
          <a:p>
            <a:pPr>
              <a:spcBef>
                <a:spcPts val="0"/>
              </a:spcBef>
            </a:pPr>
            <a:r>
              <a:rPr lang="en-US" sz="1400" dirty="0">
                <a:solidFill>
                  <a:schemeClr val="bg1"/>
                </a:solidFill>
                <a:latin typeface="Abadi" panose="020B0604020104020204" pitchFamily="34" charset="0"/>
              </a:rPr>
              <a:t>Biggest challenge for EHR in India is the lack of capital needed for implementation in hospitals of non-metro cities or unawareness of benefits of EHR. </a:t>
            </a:r>
            <a:br>
              <a:rPr lang="en-US" sz="1400" dirty="0">
                <a:latin typeface="Abadi" panose="020B0604020104020204" pitchFamily="34" charset="0"/>
              </a:rPr>
            </a:br>
            <a:endParaRPr lang="en-US" sz="1400" dirty="0">
              <a:solidFill>
                <a:schemeClr val="bg1"/>
              </a:solidFill>
              <a:latin typeface="Abadi" panose="020B0604020104020204" pitchFamily="34" charset="0"/>
            </a:endParaRPr>
          </a:p>
          <a:p>
            <a:pPr>
              <a:spcBef>
                <a:spcPts val="0"/>
              </a:spcBef>
            </a:pPr>
            <a:r>
              <a:rPr lang="en-US" sz="1400" dirty="0">
                <a:solidFill>
                  <a:schemeClr val="bg1"/>
                </a:solidFill>
                <a:latin typeface="Abadi" panose="020B0604020104020204" pitchFamily="34" charset="0"/>
              </a:rPr>
              <a:t>There is a need of platform which would be mobile and easy to use by both Physician/Doctor and User/Patient to keep track of medical data.</a:t>
            </a:r>
            <a:br>
              <a:rPr lang="en-US" sz="1400" dirty="0">
                <a:solidFill>
                  <a:schemeClr val="bg1"/>
                </a:solidFill>
              </a:rPr>
            </a:br>
            <a:endParaRPr lang="en-IN" sz="14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endParaRPr>
          </a:p>
          <a:p>
            <a:pPr>
              <a:spcBef>
                <a:spcPts val="0"/>
              </a:spcBef>
            </a:pPr>
            <a:endParaRPr lang="en-IN" sz="14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endParaRPr>
          </a:p>
          <a:p>
            <a:pPr rtl="0">
              <a:spcBef>
                <a:spcPts val="0"/>
              </a:spcBef>
              <a:spcAft>
                <a:spcPts val="0"/>
              </a:spcAft>
            </a:pPr>
            <a:endParaRPr lang="en-US" sz="1400" b="1" dirty="0">
              <a:solidFill>
                <a:schemeClr val="bg1"/>
              </a:solidFill>
              <a:latin typeface="Abadi Extra Light" panose="020B0204020104020204" pitchFamily="34" charset="0"/>
            </a:endParaRPr>
          </a:p>
          <a:p>
            <a:pPr rtl="0">
              <a:spcBef>
                <a:spcPts val="0"/>
              </a:spcBef>
              <a:spcAft>
                <a:spcPts val="0"/>
              </a:spcAft>
            </a:pPr>
            <a:endParaRPr lang="en-US" sz="1400" b="1" dirty="0">
              <a:solidFill>
                <a:schemeClr val="bg1"/>
              </a:solidFill>
              <a:latin typeface="Arial" panose="020B0604020202020204" pitchFamily="34" charset="0"/>
            </a:endParaRPr>
          </a:p>
          <a:p>
            <a:pPr rtl="0">
              <a:spcBef>
                <a:spcPts val="0"/>
              </a:spcBef>
              <a:spcAft>
                <a:spcPts val="0"/>
              </a:spcAft>
            </a:pPr>
            <a:endParaRPr lang="en-US" sz="1400" b="1" dirty="0">
              <a:solidFill>
                <a:schemeClr val="bg1"/>
              </a:solidFill>
              <a:latin typeface="Arial" panose="020B0604020202020204" pitchFamily="34" charset="0"/>
            </a:endParaRPr>
          </a:p>
          <a:p>
            <a:pPr rtl="0">
              <a:spcBef>
                <a:spcPts val="0"/>
              </a:spcBef>
              <a:spcAft>
                <a:spcPts val="0"/>
              </a:spcAft>
            </a:pPr>
            <a:endParaRPr lang="en-US" sz="1400" b="1" i="0" u="none" strike="noStrike" dirty="0">
              <a:solidFill>
                <a:schemeClr val="bg1"/>
              </a:solidFill>
              <a:effectLst/>
              <a:latin typeface="Arial" panose="020B0604020202020204" pitchFamily="34" charset="0"/>
            </a:endParaRPr>
          </a:p>
          <a:p>
            <a:pPr rtl="0">
              <a:spcBef>
                <a:spcPts val="0"/>
              </a:spcBef>
              <a:spcAft>
                <a:spcPts val="0"/>
              </a:spcAft>
            </a:pPr>
            <a:endParaRPr lang="en-US" sz="1400" b="1" i="0" u="none" strike="noStrike" dirty="0">
              <a:solidFill>
                <a:schemeClr val="bg1"/>
              </a:solidFill>
              <a:effectLst/>
              <a:latin typeface="Arial" panose="020B0604020202020204" pitchFamily="34" charset="0"/>
            </a:endParaRPr>
          </a:p>
          <a:p>
            <a:pPr marL="0" indent="0" rtl="0">
              <a:spcBef>
                <a:spcPts val="0"/>
              </a:spcBef>
              <a:spcAft>
                <a:spcPts val="0"/>
              </a:spcAft>
              <a:buNone/>
            </a:pPr>
            <a:r>
              <a:rPr lang="en-US" sz="1400" b="1" dirty="0">
                <a:solidFill>
                  <a:schemeClr val="bg1"/>
                </a:solidFill>
                <a:latin typeface="Arial" panose="020B0604020202020204" pitchFamily="34" charset="0"/>
              </a:rPr>
              <a:t> </a:t>
            </a:r>
          </a:p>
          <a:p>
            <a:pPr marL="0" indent="0">
              <a:buFont typeface="Arial" panose="020B0604020202020204" pitchFamily="34" charset="0"/>
              <a:buNone/>
            </a:pPr>
            <a:endParaRPr lang="en-IN" sz="1400" dirty="0">
              <a:solidFill>
                <a:schemeClr val="bg1"/>
              </a:solidFill>
              <a:latin typeface="Avenir Next LT Pro" panose="020B0504020202020204" pitchFamily="34" charset="0"/>
            </a:endParaRPr>
          </a:p>
          <a:p>
            <a:endParaRPr lang="en-IN" sz="1400" dirty="0">
              <a:solidFill>
                <a:schemeClr val="bg1"/>
              </a:solidFill>
            </a:endParaRPr>
          </a:p>
        </p:txBody>
      </p:sp>
    </p:spTree>
    <p:extLst>
      <p:ext uri="{BB962C8B-B14F-4D97-AF65-F5344CB8AC3E}">
        <p14:creationId xmlns:p14="http://schemas.microsoft.com/office/powerpoint/2010/main" val="231200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1444255" y="2103436"/>
            <a:ext cx="10515600" cy="1325563"/>
          </a:xfrm>
        </p:spPr>
        <p:txBody>
          <a:bodyPr>
            <a:normAutofit/>
          </a:bodyPr>
          <a:lstStyle/>
          <a:p>
            <a:r>
              <a:rPr lang="en-IN" sz="6600" dirty="0">
                <a:solidFill>
                  <a:schemeClr val="bg1"/>
                </a:solidFill>
                <a:latin typeface="Abadi" panose="020B0604020104020204" pitchFamily="34" charset="0"/>
              </a:rPr>
              <a:t>COGNITIO</a:t>
            </a:r>
          </a:p>
        </p:txBody>
      </p:sp>
      <p:sp>
        <p:nvSpPr>
          <p:cNvPr id="7" name="Vertical Text Placeholder 6">
            <a:extLst>
              <a:ext uri="{FF2B5EF4-FFF2-40B4-BE49-F238E27FC236}">
                <a16:creationId xmlns:a16="http://schemas.microsoft.com/office/drawing/2014/main" id="{C46E4A42-5005-739E-D3E5-F33CD725CD50}"/>
              </a:ext>
            </a:extLst>
          </p:cNvPr>
          <p:cNvSpPr>
            <a:spLocks noGrp="1"/>
          </p:cNvSpPr>
          <p:nvPr>
            <p:ph type="body" orient="vert" idx="1"/>
          </p:nvPr>
        </p:nvSpPr>
        <p:spPr>
          <a:xfrm rot="16200000">
            <a:off x="3050164" y="1972551"/>
            <a:ext cx="681841" cy="2912897"/>
          </a:xfrm>
        </p:spPr>
        <p:txBody>
          <a:bodyPr/>
          <a:lstStyle/>
          <a:p>
            <a:pPr marL="0" indent="0">
              <a:buNone/>
            </a:pPr>
            <a:r>
              <a:rPr lang="en-IN" dirty="0">
                <a:solidFill>
                  <a:schemeClr val="bg1"/>
                </a:solidFill>
                <a:latin typeface="Abadi Extra Light" panose="020B0204020104020204" pitchFamily="34" charset="0"/>
              </a:rPr>
              <a:t>Your Health Record</a:t>
            </a:r>
          </a:p>
        </p:txBody>
      </p:sp>
      <p:sp>
        <p:nvSpPr>
          <p:cNvPr id="9" name="TextBox 8">
            <a:extLst>
              <a:ext uri="{FF2B5EF4-FFF2-40B4-BE49-F238E27FC236}">
                <a16:creationId xmlns:a16="http://schemas.microsoft.com/office/drawing/2014/main" id="{313CC584-CEA7-F495-5C6D-5FFA38651D92}"/>
              </a:ext>
            </a:extLst>
          </p:cNvPr>
          <p:cNvSpPr txBox="1"/>
          <p:nvPr/>
        </p:nvSpPr>
        <p:spPr>
          <a:xfrm>
            <a:off x="1032244" y="3888054"/>
            <a:ext cx="4861737" cy="369332"/>
          </a:xfrm>
          <a:prstGeom prst="rect">
            <a:avLst/>
          </a:prstGeom>
          <a:noFill/>
        </p:spPr>
        <p:txBody>
          <a:bodyPr wrap="square">
            <a:spAutoFit/>
          </a:bodyPr>
          <a:lstStyle/>
          <a:p>
            <a:pPr marL="0" indent="0">
              <a:buNone/>
            </a:pPr>
            <a:r>
              <a:rPr lang="en-IN" i="1" dirty="0">
                <a:solidFill>
                  <a:schemeClr val="bg1"/>
                </a:solidFill>
                <a:latin typeface="Abadi Extra Light" panose="020B0204020104020204" pitchFamily="34" charset="0"/>
              </a:rPr>
              <a:t>A decentralised affordable medical history database</a:t>
            </a:r>
          </a:p>
        </p:txBody>
      </p:sp>
      <p:pic>
        <p:nvPicPr>
          <p:cNvPr id="13" name="Picture 12" descr="A picture containing text, electronics, different&#10;&#10;Description automatically generated">
            <a:extLst>
              <a:ext uri="{FF2B5EF4-FFF2-40B4-BE49-F238E27FC236}">
                <a16:creationId xmlns:a16="http://schemas.microsoft.com/office/drawing/2014/main" id="{9CB6522C-FE91-34B3-ACE7-B7235B8BE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021" y="130697"/>
            <a:ext cx="5576265" cy="6596604"/>
          </a:xfrm>
          <a:prstGeom prst="rect">
            <a:avLst/>
          </a:prstGeom>
        </p:spPr>
      </p:pic>
    </p:spTree>
    <p:extLst>
      <p:ext uri="{BB962C8B-B14F-4D97-AF65-F5344CB8AC3E}">
        <p14:creationId xmlns:p14="http://schemas.microsoft.com/office/powerpoint/2010/main" val="409312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0E89C465-37DD-CFB5-C1C8-F415C904A98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7429675" y="2016162"/>
            <a:ext cx="4762325" cy="4762325"/>
          </a:xfrm>
          <a:prstGeom prst="rect">
            <a:avLst/>
          </a:prstGeom>
        </p:spPr>
      </p:pic>
      <p:sp>
        <p:nvSpPr>
          <p:cNvPr id="3" name="Content Placeholder 2">
            <a:extLst>
              <a:ext uri="{FF2B5EF4-FFF2-40B4-BE49-F238E27FC236}">
                <a16:creationId xmlns:a16="http://schemas.microsoft.com/office/drawing/2014/main" id="{9C27E56B-313F-6E04-EC9B-B929ED00CF8B}"/>
              </a:ext>
            </a:extLst>
          </p:cNvPr>
          <p:cNvSpPr>
            <a:spLocks noGrp="1"/>
          </p:cNvSpPr>
          <p:nvPr>
            <p:ph idx="1"/>
          </p:nvPr>
        </p:nvSpPr>
        <p:spPr>
          <a:xfrm>
            <a:off x="838200" y="692459"/>
            <a:ext cx="10515600" cy="5474094"/>
          </a:xfrm>
        </p:spPr>
        <p:txBody>
          <a:bodyPr>
            <a:noAutofit/>
          </a:bodyPr>
          <a:lstStyle/>
          <a:p>
            <a:pPr marL="0" indent="0">
              <a:spcBef>
                <a:spcPts val="0"/>
              </a:spcBef>
              <a:buNone/>
            </a:pPr>
            <a:r>
              <a:rPr lang="en-IN" sz="18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rPr>
              <a:t>Right now, </a:t>
            </a:r>
            <a:r>
              <a:rPr lang="en-IN"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rPr>
              <a:t>big </a:t>
            </a:r>
            <a:r>
              <a:rPr lang="en-IN" sz="18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rPr>
              <a:t>hospitals have their own EMR system , major problem with that system is;</a:t>
            </a:r>
          </a:p>
          <a:p>
            <a:pPr marL="0" indent="0">
              <a:spcBef>
                <a:spcPts val="0"/>
              </a:spcBef>
              <a:buNone/>
            </a:pPr>
            <a:endParaRPr lang="en-IN" sz="18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endParaRPr>
          </a:p>
          <a:p>
            <a:pPr>
              <a:spcBef>
                <a:spcPts val="0"/>
              </a:spcBef>
            </a:pPr>
            <a:r>
              <a:rPr lang="en-IN" sz="18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rPr>
              <a:t> Cost of Implementation</a:t>
            </a:r>
          </a:p>
          <a:p>
            <a:pPr>
              <a:spcBef>
                <a:spcPts val="0"/>
              </a:spcBef>
            </a:pPr>
            <a:r>
              <a:rPr lang="en-IN" sz="18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rPr>
              <a:t>Data is centralised and only available to that hospital , due to this reason there is no integration of data from  different hospital organization</a:t>
            </a:r>
            <a:r>
              <a:rPr lang="en-IN"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rPr>
              <a:t> </a:t>
            </a:r>
          </a:p>
          <a:p>
            <a:pPr>
              <a:spcBef>
                <a:spcPts val="0"/>
              </a:spcBef>
            </a:pPr>
            <a:r>
              <a:rPr lang="en-IN"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rPr>
              <a:t>The digitized data is often not shared with the patients </a:t>
            </a:r>
          </a:p>
          <a:p>
            <a:pPr>
              <a:spcBef>
                <a:spcPts val="0"/>
              </a:spcBef>
            </a:pPr>
            <a:endParaRPr lang="en-IN"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endParaRPr>
          </a:p>
          <a:p>
            <a:pPr>
              <a:spcBef>
                <a:spcPts val="0"/>
              </a:spcBef>
            </a:pPr>
            <a:endParaRPr lang="en-IN"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endParaRPr>
          </a:p>
          <a:p>
            <a:pPr marL="0" indent="0">
              <a:spcBef>
                <a:spcPts val="0"/>
              </a:spcBef>
              <a:buNone/>
            </a:pPr>
            <a:r>
              <a:rPr lang="en-IN"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rPr>
              <a:t>Our platform provide feature to store past medical records and data  and access them at one place.</a:t>
            </a:r>
          </a:p>
          <a:p>
            <a:pPr marL="0" indent="0">
              <a:spcBef>
                <a:spcPts val="0"/>
              </a:spcBef>
              <a:buNone/>
            </a:pPr>
            <a:endParaRPr lang="en-IN"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endParaRPr>
          </a:p>
          <a:p>
            <a:pPr marL="0" indent="0">
              <a:spcBef>
                <a:spcPts val="0"/>
              </a:spcBef>
              <a:buNone/>
            </a:pPr>
            <a:r>
              <a:rPr lang="en-US"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rPr>
              <a:t>The purpose of collecting medical records, as much as possible, are manifold – better and evidence-based care, increasingly accurate and </a:t>
            </a:r>
            <a:r>
              <a:rPr lang="en-US" sz="1800" b="1"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rPr>
              <a:t>faster diagnosis </a:t>
            </a:r>
            <a:r>
              <a:rPr lang="en-US"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rPr>
              <a:t>that translates into </a:t>
            </a:r>
            <a:r>
              <a:rPr lang="en-US" sz="1800" b="1"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rPr>
              <a:t>better treatment at lower costs of care</a:t>
            </a:r>
            <a:r>
              <a:rPr lang="en-US"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rPr>
              <a:t>, avoid repeating unnecessary investigations .</a:t>
            </a:r>
          </a:p>
          <a:p>
            <a:pPr marL="0" indent="0">
              <a:spcBef>
                <a:spcPts val="0"/>
              </a:spcBef>
              <a:buNone/>
            </a:pPr>
            <a:endParaRPr lang="en-US" sz="1800" b="1"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endParaRPr>
          </a:p>
          <a:p>
            <a:pPr marL="0" indent="0">
              <a:spcBef>
                <a:spcPts val="0"/>
              </a:spcBef>
              <a:buNone/>
            </a:pPr>
            <a:r>
              <a:rPr lang="en-IN" sz="1800" dirty="0">
                <a:solidFill>
                  <a:schemeClr val="bg1"/>
                </a:solidFill>
                <a:effectLst/>
                <a:latin typeface="Abadi" panose="020B0604020104020204" pitchFamily="34" charset="0"/>
                <a:ea typeface="DengXian" panose="02010600030101010101" pitchFamily="2" charset="-122"/>
              </a:rPr>
              <a:t>The benefits are COGNITIO can reduce application and treatment  time while improving customer experience.</a:t>
            </a:r>
            <a:endParaRPr lang="en-US" sz="1800" b="1" dirty="0">
              <a:solidFill>
                <a:schemeClr val="bg1"/>
              </a:solidFill>
              <a:latin typeface="Abadi" panose="020B0604020104020204" pitchFamily="34" charset="0"/>
              <a:ea typeface="DengXian" panose="02010600030101010101" pitchFamily="2" charset="-122"/>
              <a:cs typeface="Times New Roman" panose="02020603050405020304" pitchFamily="18" charset="0"/>
            </a:endParaRPr>
          </a:p>
          <a:p>
            <a:pPr marL="0" indent="0">
              <a:spcBef>
                <a:spcPts val="0"/>
              </a:spcBef>
              <a:buNone/>
            </a:pPr>
            <a:endParaRPr lang="en-US"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endParaRPr>
          </a:p>
          <a:p>
            <a:pPr marL="0" indent="0">
              <a:spcBef>
                <a:spcPts val="0"/>
              </a:spcBef>
              <a:buNone/>
            </a:pPr>
            <a:endParaRPr lang="en-IN"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endParaRPr>
          </a:p>
          <a:p>
            <a:pPr marL="0" indent="0">
              <a:spcBef>
                <a:spcPts val="0"/>
              </a:spcBef>
              <a:buNone/>
            </a:pPr>
            <a:endParaRPr lang="en-IN"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endParaRPr>
          </a:p>
          <a:p>
            <a:pPr marL="0" indent="0">
              <a:spcBef>
                <a:spcPts val="0"/>
              </a:spcBef>
              <a:buNone/>
            </a:pPr>
            <a:endParaRPr lang="en-IN" sz="18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endParaRPr>
          </a:p>
          <a:p>
            <a:pPr marL="0" indent="0">
              <a:spcBef>
                <a:spcPts val="0"/>
              </a:spcBef>
              <a:buNone/>
            </a:pPr>
            <a:endParaRPr lang="en-IN" sz="18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endParaRPr>
          </a:p>
          <a:p>
            <a:pPr>
              <a:spcBef>
                <a:spcPts val="0"/>
              </a:spcBef>
            </a:pPr>
            <a:endParaRPr lang="en-IN" sz="18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endParaRPr>
          </a:p>
          <a:p>
            <a:pPr>
              <a:spcBef>
                <a:spcPts val="0"/>
              </a:spcBef>
            </a:pPr>
            <a:endParaRPr lang="en-IN" sz="18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endParaRPr>
          </a:p>
          <a:p>
            <a:pPr rtl="0">
              <a:spcBef>
                <a:spcPts val="0"/>
              </a:spcBef>
              <a:spcAft>
                <a:spcPts val="0"/>
              </a:spcAft>
            </a:pPr>
            <a:endParaRPr lang="en-US" sz="2800" b="1" dirty="0">
              <a:solidFill>
                <a:schemeClr val="bg1"/>
              </a:solidFill>
              <a:latin typeface="Abadi Extra Light" panose="020B0204020104020204" pitchFamily="34" charset="0"/>
            </a:endParaRPr>
          </a:p>
          <a:p>
            <a:pPr rtl="0">
              <a:spcBef>
                <a:spcPts val="0"/>
              </a:spcBef>
              <a:spcAft>
                <a:spcPts val="0"/>
              </a:spcAft>
            </a:pPr>
            <a:endParaRPr lang="en-US" sz="1800" b="1" dirty="0">
              <a:solidFill>
                <a:schemeClr val="bg1"/>
              </a:solidFill>
              <a:latin typeface="Arial" panose="020B0604020202020204" pitchFamily="34" charset="0"/>
            </a:endParaRPr>
          </a:p>
          <a:p>
            <a:pPr rtl="0">
              <a:spcBef>
                <a:spcPts val="0"/>
              </a:spcBef>
              <a:spcAft>
                <a:spcPts val="0"/>
              </a:spcAft>
            </a:pPr>
            <a:endParaRPr lang="en-US" sz="1800" b="1" dirty="0">
              <a:solidFill>
                <a:schemeClr val="bg1"/>
              </a:solidFill>
              <a:latin typeface="Arial" panose="020B0604020202020204" pitchFamily="34" charset="0"/>
            </a:endParaRPr>
          </a:p>
          <a:p>
            <a:pPr rtl="0">
              <a:spcBef>
                <a:spcPts val="0"/>
              </a:spcBef>
              <a:spcAft>
                <a:spcPts val="0"/>
              </a:spcAft>
            </a:pPr>
            <a:endParaRPr lang="en-US" sz="1800" b="1" i="0" u="none" strike="noStrike" dirty="0">
              <a:solidFill>
                <a:schemeClr val="bg1"/>
              </a:solidFill>
              <a:effectLst/>
              <a:latin typeface="Arial" panose="020B0604020202020204" pitchFamily="34" charset="0"/>
            </a:endParaRPr>
          </a:p>
          <a:p>
            <a:pPr rtl="0">
              <a:spcBef>
                <a:spcPts val="0"/>
              </a:spcBef>
              <a:spcAft>
                <a:spcPts val="0"/>
              </a:spcAft>
            </a:pPr>
            <a:endParaRPr lang="en-US" sz="1800" b="1" i="0" u="none" strike="noStrike" dirty="0">
              <a:solidFill>
                <a:schemeClr val="bg1"/>
              </a:solidFill>
              <a:effectLst/>
              <a:latin typeface="Arial" panose="020B0604020202020204" pitchFamily="34" charset="0"/>
            </a:endParaRPr>
          </a:p>
          <a:p>
            <a:pPr marL="0" indent="0" rtl="0">
              <a:spcBef>
                <a:spcPts val="0"/>
              </a:spcBef>
              <a:spcAft>
                <a:spcPts val="0"/>
              </a:spcAft>
              <a:buNone/>
            </a:pPr>
            <a:r>
              <a:rPr lang="en-US" sz="1800" b="1" dirty="0">
                <a:solidFill>
                  <a:schemeClr val="bg1"/>
                </a:solidFill>
                <a:latin typeface="Arial" panose="020B0604020202020204" pitchFamily="34" charset="0"/>
              </a:rPr>
              <a:t> </a:t>
            </a:r>
          </a:p>
          <a:p>
            <a:pPr marL="0" indent="0">
              <a:buFont typeface="Arial" panose="020B0604020202020204" pitchFamily="34" charset="0"/>
              <a:buNone/>
            </a:pPr>
            <a:endParaRPr lang="en-IN" sz="1800" dirty="0">
              <a:solidFill>
                <a:schemeClr val="bg1"/>
              </a:solidFill>
              <a:latin typeface="Avenir Next LT Pro" panose="020B05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411908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888CC0-491C-5415-6A06-9F1D935E98F8}"/>
              </a:ext>
              <a:ext uri="{C183D7F6-B498-43B3-948B-1728B52AA6E4}">
                <adec:decorative xmlns:adec="http://schemas.microsoft.com/office/drawing/2017/decorative" val="1"/>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307584" y="1289956"/>
            <a:ext cx="4334480" cy="4887007"/>
          </a:xfrm>
          <a:prstGeom prst="rect">
            <a:avLst/>
          </a:prstGeom>
        </p:spPr>
      </p:pic>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838200" y="365125"/>
            <a:ext cx="10515600" cy="1325563"/>
          </a:xfrm>
        </p:spPr>
        <p:txBody>
          <a:bodyPr/>
          <a:lstStyle/>
          <a:p>
            <a:pPr algn="ctr"/>
            <a:r>
              <a:rPr lang="en-US" sz="4400" b="1" i="0" dirty="0">
                <a:solidFill>
                  <a:schemeClr val="bg1"/>
                </a:solidFill>
                <a:effectLst/>
                <a:latin typeface="Abadi" panose="020B0604020104020204" pitchFamily="34" charset="0"/>
              </a:rPr>
              <a:t>IPFS</a:t>
            </a:r>
            <a:endParaRPr lang="en-IN" dirty="0">
              <a:solidFill>
                <a:schemeClr val="bg1"/>
              </a:solidFill>
              <a:latin typeface="Abadi" panose="020B0604020104020204" pitchFamily="34" charset="0"/>
            </a:endParaRPr>
          </a:p>
        </p:txBody>
      </p:sp>
      <p:sp>
        <p:nvSpPr>
          <p:cNvPr id="3" name="Content Placeholder 2">
            <a:extLst>
              <a:ext uri="{FF2B5EF4-FFF2-40B4-BE49-F238E27FC236}">
                <a16:creationId xmlns:a16="http://schemas.microsoft.com/office/drawing/2014/main" id="{9C27E56B-313F-6E04-EC9B-B929ED00CF8B}"/>
              </a:ext>
            </a:extLst>
          </p:cNvPr>
          <p:cNvSpPr>
            <a:spLocks noGrp="1"/>
          </p:cNvSpPr>
          <p:nvPr>
            <p:ph idx="1"/>
          </p:nvPr>
        </p:nvSpPr>
        <p:spPr/>
        <p:txBody>
          <a:bodyPr>
            <a:normAutofit fontScale="92500" lnSpcReduction="20000"/>
          </a:bodyPr>
          <a:lstStyle/>
          <a:p>
            <a:r>
              <a:rPr lang="en-US" sz="1800" b="0" i="0" dirty="0">
                <a:solidFill>
                  <a:schemeClr val="bg1"/>
                </a:solidFill>
                <a:effectLst/>
                <a:latin typeface="Abadi" panose="020B0604020104020204" pitchFamily="34" charset="0"/>
              </a:rPr>
              <a:t>The </a:t>
            </a:r>
            <a:r>
              <a:rPr lang="en-US" sz="1800" b="1" i="0" dirty="0">
                <a:solidFill>
                  <a:schemeClr val="bg1"/>
                </a:solidFill>
                <a:effectLst/>
                <a:latin typeface="Abadi" panose="020B0604020104020204" pitchFamily="34" charset="0"/>
              </a:rPr>
              <a:t>Interplanetary File System</a:t>
            </a:r>
            <a:r>
              <a:rPr lang="en-US" sz="1800" b="0" i="0" dirty="0">
                <a:solidFill>
                  <a:schemeClr val="bg1"/>
                </a:solidFill>
                <a:effectLst/>
                <a:latin typeface="Abadi" panose="020B0604020104020204" pitchFamily="34" charset="0"/>
              </a:rPr>
              <a:t> (</a:t>
            </a:r>
            <a:r>
              <a:rPr lang="en-US" sz="1800" b="1" i="0" dirty="0">
                <a:solidFill>
                  <a:schemeClr val="bg1"/>
                </a:solidFill>
                <a:effectLst/>
                <a:latin typeface="Abadi" panose="020B0604020104020204" pitchFamily="34" charset="0"/>
              </a:rPr>
              <a:t>IPFS</a:t>
            </a:r>
            <a:r>
              <a:rPr lang="en-US" sz="1800" b="0" i="0" dirty="0">
                <a:solidFill>
                  <a:schemeClr val="bg1"/>
                </a:solidFill>
                <a:effectLst/>
                <a:latin typeface="Abadi" panose="020B0604020104020204" pitchFamily="34" charset="0"/>
              </a:rPr>
              <a:t>) is a file system </a:t>
            </a:r>
            <a:r>
              <a:rPr lang="en-US" sz="1800" b="0" i="0" u="none" strike="noStrike" dirty="0">
                <a:solidFill>
                  <a:schemeClr val="bg1"/>
                </a:solidFill>
                <a:effectLst/>
                <a:latin typeface="Abadi" panose="020B0604020104020204" pitchFamily="34" charset="0"/>
                <a:hlinkClick r:id="rId4" tooltip="Communications protocol">
                  <a:extLst>
                    <a:ext uri="{A12FA001-AC4F-418D-AE19-62706E023703}">
                      <ahyp:hlinkClr xmlns:ahyp="http://schemas.microsoft.com/office/drawing/2018/hyperlinkcolor" val="tx"/>
                    </a:ext>
                  </a:extLst>
                </a:hlinkClick>
              </a:rPr>
              <a:t>protocol</a:t>
            </a:r>
            <a:r>
              <a:rPr lang="en-US" sz="1800" b="0" i="0" dirty="0">
                <a:solidFill>
                  <a:schemeClr val="bg1"/>
                </a:solidFill>
                <a:effectLst/>
                <a:latin typeface="Abadi" panose="020B0604020104020204" pitchFamily="34" charset="0"/>
              </a:rPr>
              <a:t> </a:t>
            </a:r>
            <a:r>
              <a:rPr lang="en-US" sz="1800" dirty="0">
                <a:solidFill>
                  <a:schemeClr val="bg1"/>
                </a:solidFill>
                <a:latin typeface="Abadi" panose="020B0604020104020204" pitchFamily="34" charset="0"/>
              </a:rPr>
              <a:t>based on a </a:t>
            </a:r>
            <a:r>
              <a:rPr lang="en-US" sz="1800" b="0" i="0" u="none" strike="noStrike" dirty="0">
                <a:solidFill>
                  <a:schemeClr val="bg1"/>
                </a:solidFill>
                <a:effectLst/>
                <a:latin typeface="Abadi" panose="020B0604020104020204" pitchFamily="34" charset="0"/>
                <a:hlinkClick r:id="rId5" tooltip="Peer-to-peer">
                  <a:extLst>
                    <a:ext uri="{A12FA001-AC4F-418D-AE19-62706E023703}">
                      <ahyp:hlinkClr xmlns:ahyp="http://schemas.microsoft.com/office/drawing/2018/hyperlinkcolor" val="tx"/>
                    </a:ext>
                  </a:extLst>
                </a:hlinkClick>
              </a:rPr>
              <a:t>peer-to-peer</a:t>
            </a:r>
            <a:r>
              <a:rPr lang="en-US" sz="1800" b="0" i="0" dirty="0">
                <a:solidFill>
                  <a:schemeClr val="bg1"/>
                </a:solidFill>
                <a:effectLst/>
                <a:latin typeface="Abadi" panose="020B0604020104020204" pitchFamily="34" charset="0"/>
              </a:rPr>
              <a:t> network for storing and sharing data in a </a:t>
            </a:r>
            <a:r>
              <a:rPr lang="en-US" sz="1800" b="0" i="0" u="none" strike="noStrike" dirty="0">
                <a:solidFill>
                  <a:schemeClr val="bg1"/>
                </a:solidFill>
                <a:effectLst/>
                <a:latin typeface="Abadi" panose="020B0604020104020204" pitchFamily="34" charset="0"/>
                <a:hlinkClick r:id="rId6" tooltip="Distributed file system">
                  <a:extLst>
                    <a:ext uri="{A12FA001-AC4F-418D-AE19-62706E023703}">
                      <ahyp:hlinkClr xmlns:ahyp="http://schemas.microsoft.com/office/drawing/2018/hyperlinkcolor" val="tx"/>
                    </a:ext>
                  </a:extLst>
                </a:hlinkClick>
              </a:rPr>
              <a:t>distributed file system</a:t>
            </a:r>
            <a:r>
              <a:rPr lang="en-US" sz="1800" b="0" i="0" dirty="0">
                <a:solidFill>
                  <a:schemeClr val="bg1"/>
                </a:solidFill>
                <a:effectLst/>
                <a:latin typeface="Abadi" panose="020B0604020104020204" pitchFamily="34" charset="0"/>
              </a:rPr>
              <a:t>. IPFS uses </a:t>
            </a:r>
            <a:r>
              <a:rPr lang="en-US" sz="1800" b="0" i="0" u="none" strike="noStrike" dirty="0">
                <a:solidFill>
                  <a:schemeClr val="bg1"/>
                </a:solidFill>
                <a:effectLst/>
                <a:latin typeface="Abadi" panose="020B0604020104020204" pitchFamily="34" charset="0"/>
                <a:hlinkClick r:id="rId7" tooltip="Content-addressable storage">
                  <a:extLst>
                    <a:ext uri="{A12FA001-AC4F-418D-AE19-62706E023703}">
                      <ahyp:hlinkClr xmlns:ahyp="http://schemas.microsoft.com/office/drawing/2018/hyperlinkcolor" val="tx"/>
                    </a:ext>
                  </a:extLst>
                </a:hlinkClick>
              </a:rPr>
              <a:t>content-addressing</a:t>
            </a:r>
            <a:r>
              <a:rPr lang="en-US" sz="1800" b="0" i="0" dirty="0">
                <a:solidFill>
                  <a:schemeClr val="bg1"/>
                </a:solidFill>
                <a:effectLst/>
                <a:latin typeface="Abadi" panose="020B0604020104020204" pitchFamily="34" charset="0"/>
              </a:rPr>
              <a:t> to uniquely identify each file in a </a:t>
            </a:r>
            <a:r>
              <a:rPr lang="en-US" sz="1800" b="0" i="0" u="none" strike="noStrike" dirty="0">
                <a:solidFill>
                  <a:schemeClr val="bg1"/>
                </a:solidFill>
                <a:effectLst/>
                <a:latin typeface="Abadi" panose="020B0604020104020204" pitchFamily="34" charset="0"/>
                <a:hlinkClick r:id="rId8" tooltip="Global Namespace">
                  <a:extLst>
                    <a:ext uri="{A12FA001-AC4F-418D-AE19-62706E023703}">
                      <ahyp:hlinkClr xmlns:ahyp="http://schemas.microsoft.com/office/drawing/2018/hyperlinkcolor" val="tx"/>
                    </a:ext>
                  </a:extLst>
                </a:hlinkClick>
              </a:rPr>
              <a:t>global namespace</a:t>
            </a:r>
            <a:r>
              <a:rPr lang="en-US" sz="1800" b="0" i="0" dirty="0">
                <a:solidFill>
                  <a:schemeClr val="bg1"/>
                </a:solidFill>
                <a:effectLst/>
                <a:latin typeface="Abadi" panose="020B0604020104020204" pitchFamily="34" charset="0"/>
              </a:rPr>
              <a:t> connecting all computing devices.</a:t>
            </a:r>
          </a:p>
          <a:p>
            <a:r>
              <a:rPr lang="en-IN" sz="1800" dirty="0">
                <a:solidFill>
                  <a:schemeClr val="bg1"/>
                </a:solidFill>
                <a:latin typeface="Abadi" panose="020B0604020104020204" pitchFamily="34" charset="0"/>
              </a:rPr>
              <a:t>In our platform the major part of data is stored on IPFS  and can only be viewed through the hash generated by IPFS.</a:t>
            </a:r>
            <a:endParaRPr lang="en-US" sz="1800" b="0" i="0" dirty="0">
              <a:solidFill>
                <a:schemeClr val="bg1"/>
              </a:solidFill>
              <a:effectLst/>
              <a:latin typeface="Abadi" panose="020B0604020104020204" pitchFamily="34" charset="0"/>
            </a:endParaRPr>
          </a:p>
          <a:p>
            <a:r>
              <a:rPr lang="en-US" sz="1800" dirty="0">
                <a:solidFill>
                  <a:schemeClr val="bg1"/>
                </a:solidFill>
                <a:latin typeface="Abadi" panose="020B0604020104020204" pitchFamily="34" charset="0"/>
              </a:rPr>
              <a:t>The data stored is linked to a hash which can then later be used to query the data stored on the file system. </a:t>
            </a:r>
          </a:p>
          <a:p>
            <a:r>
              <a:rPr lang="en-US" sz="1800" b="0" i="0" dirty="0">
                <a:solidFill>
                  <a:schemeClr val="bg1"/>
                </a:solidFill>
                <a:effectLst/>
                <a:latin typeface="Abadi" panose="020B0604020104020204" pitchFamily="34" charset="0"/>
              </a:rPr>
              <a:t>In our platform</a:t>
            </a:r>
            <a:r>
              <a:rPr lang="en-US" sz="1800" dirty="0">
                <a:solidFill>
                  <a:schemeClr val="bg1"/>
                </a:solidFill>
                <a:latin typeface="Abadi" panose="020B0604020104020204" pitchFamily="34" charset="0"/>
              </a:rPr>
              <a:t>, the whole IPFS query model is separated into a node application, which we refer to as an IPFS engine. It consists of three API endpoints:</a:t>
            </a:r>
          </a:p>
          <a:p>
            <a:pPr lvl="1"/>
            <a:r>
              <a:rPr lang="en-US" sz="1400" b="0" i="0" dirty="0">
                <a:solidFill>
                  <a:schemeClr val="bg1"/>
                </a:solidFill>
                <a:effectLst/>
                <a:latin typeface="Abadi" panose="020B0604020104020204" pitchFamily="34" charset="0"/>
              </a:rPr>
              <a:t>One that stores text data to the filesystem.</a:t>
            </a:r>
          </a:p>
          <a:p>
            <a:pPr lvl="1"/>
            <a:r>
              <a:rPr lang="en-US" sz="1400" b="0" i="0" dirty="0">
                <a:solidFill>
                  <a:schemeClr val="bg1"/>
                </a:solidFill>
                <a:effectLst/>
                <a:latin typeface="Abadi" panose="020B0604020104020204" pitchFamily="34" charset="0"/>
              </a:rPr>
              <a:t>Second is res</a:t>
            </a:r>
            <a:r>
              <a:rPr lang="en-US" sz="1400" dirty="0">
                <a:solidFill>
                  <a:schemeClr val="bg1"/>
                </a:solidFill>
                <a:latin typeface="Abadi" panose="020B0604020104020204" pitchFamily="34" charset="0"/>
              </a:rPr>
              <a:t>ponsible for storing the binary data to the system.</a:t>
            </a:r>
          </a:p>
          <a:p>
            <a:pPr lvl="1"/>
            <a:r>
              <a:rPr lang="en-US" sz="1400" b="0" i="0" dirty="0">
                <a:solidFill>
                  <a:schemeClr val="bg1"/>
                </a:solidFill>
                <a:effectLst/>
                <a:latin typeface="Abadi" panose="020B0604020104020204" pitchFamily="34" charset="0"/>
              </a:rPr>
              <a:t>And the final one is responsi</a:t>
            </a:r>
            <a:r>
              <a:rPr lang="en-US" sz="1400" dirty="0">
                <a:solidFill>
                  <a:schemeClr val="bg1"/>
                </a:solidFill>
                <a:latin typeface="Abadi" panose="020B0604020104020204" pitchFamily="34" charset="0"/>
              </a:rPr>
              <a:t>ble that fetch the saved data by using the hashes that we got by the response of the two endpoints we discussed earlier.</a:t>
            </a:r>
          </a:p>
          <a:p>
            <a:pPr lvl="1"/>
            <a:endParaRPr lang="en-US" sz="1400" b="0" i="0" dirty="0">
              <a:solidFill>
                <a:schemeClr val="bg1"/>
              </a:solidFill>
              <a:effectLst/>
              <a:latin typeface="Abadi" panose="020B0604020104020204" pitchFamily="34" charset="0"/>
            </a:endParaRPr>
          </a:p>
          <a:p>
            <a:pPr marL="0" indent="0">
              <a:spcBef>
                <a:spcPts val="0"/>
              </a:spcBef>
              <a:buNone/>
            </a:pPr>
            <a:r>
              <a:rPr lang="en-US"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rPr>
              <a:t>Because of IFPS  there is high availability of data.</a:t>
            </a:r>
          </a:p>
          <a:p>
            <a:pPr marL="0" indent="0">
              <a:spcBef>
                <a:spcPts val="0"/>
              </a:spcBef>
              <a:buNone/>
            </a:pPr>
            <a:r>
              <a:rPr lang="en-US" sz="1800" dirty="0">
                <a:solidFill>
                  <a:schemeClr val="bg1"/>
                </a:solidFill>
                <a:latin typeface="Abadi Extra Light" panose="020B0204020104020204" pitchFamily="34" charset="0"/>
                <a:ea typeface="DengXian" panose="02010600030101010101" pitchFamily="2" charset="-122"/>
                <a:cs typeface="Times New Roman" panose="02020603050405020304" pitchFamily="18" charset="0"/>
              </a:rPr>
              <a:t>Since data is on distributed file system, because the whole system is paired with some asymmetric cryptographical algo it tends to have more security than traditional file system.</a:t>
            </a:r>
          </a:p>
          <a:p>
            <a:endParaRPr lang="en-IN" sz="1800" dirty="0">
              <a:solidFill>
                <a:schemeClr val="bg1"/>
              </a:solidFill>
              <a:latin typeface="Abadi" panose="020B0604020104020204" pitchFamily="34" charset="0"/>
            </a:endParaRPr>
          </a:p>
          <a:p>
            <a:r>
              <a:rPr lang="en-IN" sz="1800" dirty="0">
                <a:solidFill>
                  <a:schemeClr val="bg1"/>
                </a:solidFill>
                <a:latin typeface="Abadi" panose="020B0604020104020204" pitchFamily="34" charset="0"/>
              </a:rPr>
              <a:t>This hash generated is based on sha-256, which has a reputation of not getting broken unlike some popular hashing algorithms.</a:t>
            </a:r>
          </a:p>
          <a:p>
            <a:endParaRPr lang="en-IN" sz="1800" dirty="0">
              <a:solidFill>
                <a:schemeClr val="bg1"/>
              </a:solidFill>
              <a:latin typeface="Abadi" panose="020B0604020104020204" pitchFamily="34" charset="0"/>
            </a:endParaRPr>
          </a:p>
          <a:p>
            <a:endParaRPr lang="en-IN" sz="1800" dirty="0">
              <a:solidFill>
                <a:schemeClr val="bg1"/>
              </a:solidFill>
              <a:latin typeface="Abadi" panose="020B0604020104020204" pitchFamily="34" charset="0"/>
            </a:endParaRPr>
          </a:p>
        </p:txBody>
      </p:sp>
    </p:spTree>
    <p:extLst>
      <p:ext uri="{BB962C8B-B14F-4D97-AF65-F5344CB8AC3E}">
        <p14:creationId xmlns:p14="http://schemas.microsoft.com/office/powerpoint/2010/main" val="261169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888CC0-491C-5415-6A06-9F1D935E98F8}"/>
              </a:ext>
              <a:ext uri="{C183D7F6-B498-43B3-948B-1728B52AA6E4}">
                <adec:decorative xmlns:adec="http://schemas.microsoft.com/office/drawing/2017/decorative" val="1"/>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203321" y="1970993"/>
            <a:ext cx="4334480" cy="4887007"/>
          </a:xfrm>
          <a:prstGeom prst="rect">
            <a:avLst/>
          </a:prstGeom>
        </p:spPr>
      </p:pic>
      <p:pic>
        <p:nvPicPr>
          <p:cNvPr id="6" name="Content Placeholder 5" descr="Table&#10;&#10;Description automatically generated">
            <a:extLst>
              <a:ext uri="{FF2B5EF4-FFF2-40B4-BE49-F238E27FC236}">
                <a16:creationId xmlns:a16="http://schemas.microsoft.com/office/drawing/2014/main" id="{5E11DF5F-F2F5-93FE-C629-70E42D0827E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617008" y="184203"/>
            <a:ext cx="6071184" cy="6489593"/>
          </a:xfrm>
        </p:spPr>
      </p:pic>
      <p:sp>
        <p:nvSpPr>
          <p:cNvPr id="12" name="TextBox 11">
            <a:extLst>
              <a:ext uri="{FF2B5EF4-FFF2-40B4-BE49-F238E27FC236}">
                <a16:creationId xmlns:a16="http://schemas.microsoft.com/office/drawing/2014/main" id="{1C559212-C80B-C55D-AFD1-4741A18AB658}"/>
              </a:ext>
            </a:extLst>
          </p:cNvPr>
          <p:cNvSpPr txBox="1"/>
          <p:nvPr/>
        </p:nvSpPr>
        <p:spPr>
          <a:xfrm>
            <a:off x="1804387" y="3128917"/>
            <a:ext cx="6094520" cy="600164"/>
          </a:xfrm>
          <a:prstGeom prst="rect">
            <a:avLst/>
          </a:prstGeom>
          <a:noFill/>
        </p:spPr>
        <p:txBody>
          <a:bodyPr wrap="square">
            <a:spAutoFit/>
          </a:bodyPr>
          <a:lstStyle/>
          <a:p>
            <a:r>
              <a:rPr lang="en-US" sz="3300" b="1" i="0" dirty="0">
                <a:solidFill>
                  <a:schemeClr val="bg1"/>
                </a:solidFill>
                <a:effectLst/>
                <a:latin typeface="Abadi" panose="020B0604020104020204" pitchFamily="34" charset="0"/>
              </a:rPr>
              <a:t>SCHEMA</a:t>
            </a:r>
            <a:endParaRPr lang="en-IN" sz="3300" dirty="0"/>
          </a:p>
        </p:txBody>
      </p:sp>
    </p:spTree>
    <p:extLst>
      <p:ext uri="{BB962C8B-B14F-4D97-AF65-F5344CB8AC3E}">
        <p14:creationId xmlns:p14="http://schemas.microsoft.com/office/powerpoint/2010/main" val="55631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7F282-B6D8-7B8D-0091-BE75E16F5941}"/>
              </a:ext>
            </a:extLst>
          </p:cNvPr>
          <p:cNvSpPr>
            <a:spLocks noGrp="1"/>
          </p:cNvSpPr>
          <p:nvPr>
            <p:ph type="title"/>
          </p:nvPr>
        </p:nvSpPr>
        <p:spPr>
          <a:xfrm>
            <a:off x="838200" y="365125"/>
            <a:ext cx="10515600" cy="1325563"/>
          </a:xfrm>
        </p:spPr>
        <p:txBody>
          <a:bodyPr>
            <a:normAutofit fontScale="90000"/>
          </a:bodyPr>
          <a:lstStyle/>
          <a:p>
            <a:r>
              <a:rPr lang="en-IN" sz="2000" dirty="0">
                <a:solidFill>
                  <a:schemeClr val="bg1"/>
                </a:solidFill>
                <a:latin typeface="Abadi" panose="020B0604020104020204" pitchFamily="34" charset="0"/>
              </a:rPr>
              <a:t>User App :</a:t>
            </a:r>
            <a:br>
              <a:rPr lang="en-IN" sz="2000" dirty="0">
                <a:solidFill>
                  <a:schemeClr val="bg1"/>
                </a:solidFill>
                <a:latin typeface="Abadi" panose="020B0604020104020204" pitchFamily="34" charset="0"/>
              </a:rPr>
            </a:br>
            <a:br>
              <a:rPr lang="en-IN" sz="1600" dirty="0">
                <a:solidFill>
                  <a:schemeClr val="bg1"/>
                </a:solidFill>
                <a:latin typeface="Abadi" panose="020B0604020104020204" pitchFamily="34" charset="0"/>
              </a:rPr>
            </a:br>
            <a:r>
              <a:rPr lang="en-IN" sz="1600" dirty="0">
                <a:solidFill>
                  <a:schemeClr val="bg1"/>
                </a:solidFill>
                <a:latin typeface="Abadi" panose="020B0604020104020204" pitchFamily="34" charset="0"/>
              </a:rPr>
              <a:t>User can register and one unique medical id will be generated. </a:t>
            </a:r>
            <a:br>
              <a:rPr lang="en-IN" sz="1600" dirty="0">
                <a:solidFill>
                  <a:schemeClr val="bg1"/>
                </a:solidFill>
                <a:latin typeface="Abadi" panose="020B0604020104020204" pitchFamily="34" charset="0"/>
              </a:rPr>
            </a:br>
            <a:r>
              <a:rPr lang="en-IN" sz="1600" dirty="0">
                <a:solidFill>
                  <a:schemeClr val="bg1"/>
                </a:solidFill>
                <a:latin typeface="Abadi" panose="020B0604020104020204" pitchFamily="34" charset="0"/>
              </a:rPr>
              <a:t>User can fill out basic info and upload older medical info.</a:t>
            </a:r>
            <a:br>
              <a:rPr lang="en-IN" sz="1600" dirty="0">
                <a:solidFill>
                  <a:schemeClr val="bg1"/>
                </a:solidFill>
                <a:latin typeface="Abadi" panose="020B0604020104020204" pitchFamily="34" charset="0"/>
              </a:rPr>
            </a:br>
            <a:r>
              <a:rPr lang="en-IN" sz="1600" dirty="0">
                <a:solidFill>
                  <a:schemeClr val="bg1"/>
                </a:solidFill>
                <a:latin typeface="Abadi" panose="020B0604020104020204" pitchFamily="34" charset="0"/>
              </a:rPr>
              <a:t>User can view past medical history </a:t>
            </a:r>
            <a:br>
              <a:rPr lang="en-IN" sz="1600" dirty="0">
                <a:solidFill>
                  <a:schemeClr val="bg1"/>
                </a:solidFill>
                <a:latin typeface="Abadi" panose="020B0604020104020204" pitchFamily="34" charset="0"/>
              </a:rPr>
            </a:br>
            <a:br>
              <a:rPr lang="en-IN" sz="1600" dirty="0">
                <a:solidFill>
                  <a:schemeClr val="bg1"/>
                </a:solidFill>
                <a:latin typeface="Abadi" panose="020B0604020104020204" pitchFamily="34" charset="0"/>
              </a:rPr>
            </a:br>
            <a:br>
              <a:rPr lang="en-IN" sz="1600" dirty="0">
                <a:solidFill>
                  <a:schemeClr val="bg1"/>
                </a:solidFill>
                <a:latin typeface="Abadi" panose="020B0604020104020204" pitchFamily="34" charset="0"/>
              </a:rPr>
            </a:br>
            <a:endParaRPr lang="en-IN" sz="1600" dirty="0">
              <a:solidFill>
                <a:schemeClr val="bg1"/>
              </a:solidFill>
              <a:latin typeface="Abadi" panose="020B0604020104020204" pitchFamily="34" charset="0"/>
            </a:endParaRPr>
          </a:p>
        </p:txBody>
      </p:sp>
      <p:pic>
        <p:nvPicPr>
          <p:cNvPr id="18" name="Picture 17" descr="Graphical user interface&#10;&#10;Description automatically generated">
            <a:extLst>
              <a:ext uri="{FF2B5EF4-FFF2-40B4-BE49-F238E27FC236}">
                <a16:creationId xmlns:a16="http://schemas.microsoft.com/office/drawing/2014/main" id="{9800FEB9-26EC-1959-1511-E57B3B0C0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29" y="2240605"/>
            <a:ext cx="2644951" cy="3703873"/>
          </a:xfrm>
          <a:prstGeom prst="rect">
            <a:avLst/>
          </a:prstGeom>
        </p:spPr>
      </p:pic>
      <p:pic>
        <p:nvPicPr>
          <p:cNvPr id="20" name="Picture 19" descr="Text&#10;&#10;Description automatically generated with medium confidence">
            <a:extLst>
              <a:ext uri="{FF2B5EF4-FFF2-40B4-BE49-F238E27FC236}">
                <a16:creationId xmlns:a16="http://schemas.microsoft.com/office/drawing/2014/main" id="{D0E9A5BD-1871-C7D5-C5F7-FBF411EDD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930" y="2240605"/>
            <a:ext cx="2644951" cy="3703873"/>
          </a:xfrm>
          <a:prstGeom prst="rect">
            <a:avLst/>
          </a:prstGeom>
        </p:spPr>
      </p:pic>
      <p:pic>
        <p:nvPicPr>
          <p:cNvPr id="22" name="Picture 21">
            <a:extLst>
              <a:ext uri="{FF2B5EF4-FFF2-40B4-BE49-F238E27FC236}">
                <a16:creationId xmlns:a16="http://schemas.microsoft.com/office/drawing/2014/main" id="{16777935-6226-C08C-8E7B-E7866142C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6026" y="2105502"/>
            <a:ext cx="2524945" cy="3765929"/>
          </a:xfrm>
          <a:prstGeom prst="rect">
            <a:avLst/>
          </a:prstGeom>
        </p:spPr>
      </p:pic>
      <p:sp>
        <p:nvSpPr>
          <p:cNvPr id="7" name="TextBox 6">
            <a:extLst>
              <a:ext uri="{FF2B5EF4-FFF2-40B4-BE49-F238E27FC236}">
                <a16:creationId xmlns:a16="http://schemas.microsoft.com/office/drawing/2014/main" id="{E4413D57-8865-3D14-19D5-6C29E4B9FA56}"/>
              </a:ext>
            </a:extLst>
          </p:cNvPr>
          <p:cNvSpPr txBox="1"/>
          <p:nvPr/>
        </p:nvSpPr>
        <p:spPr>
          <a:xfrm>
            <a:off x="2699368" y="6046451"/>
            <a:ext cx="6094428" cy="369332"/>
          </a:xfrm>
          <a:prstGeom prst="rect">
            <a:avLst/>
          </a:prstGeom>
          <a:noFill/>
        </p:spPr>
        <p:txBody>
          <a:bodyPr wrap="square">
            <a:spAutoFit/>
          </a:bodyPr>
          <a:lstStyle/>
          <a:p>
            <a:r>
              <a:rPr lang="en-IN" sz="1800" dirty="0">
                <a:solidFill>
                  <a:schemeClr val="bg1"/>
                </a:solidFill>
                <a:latin typeface="Abadi" panose="020B0604020104020204" pitchFamily="34" charset="0"/>
              </a:rPr>
              <a:t>Sign up / Login</a:t>
            </a:r>
          </a:p>
        </p:txBody>
      </p:sp>
      <p:sp>
        <p:nvSpPr>
          <p:cNvPr id="9" name="TextBox 8">
            <a:extLst>
              <a:ext uri="{FF2B5EF4-FFF2-40B4-BE49-F238E27FC236}">
                <a16:creationId xmlns:a16="http://schemas.microsoft.com/office/drawing/2014/main" id="{C34EF8A9-5946-E66F-6F7C-348CA5568F1C}"/>
              </a:ext>
            </a:extLst>
          </p:cNvPr>
          <p:cNvSpPr txBox="1"/>
          <p:nvPr/>
        </p:nvSpPr>
        <p:spPr>
          <a:xfrm>
            <a:off x="9344319" y="6046451"/>
            <a:ext cx="6094428" cy="369332"/>
          </a:xfrm>
          <a:prstGeom prst="rect">
            <a:avLst/>
          </a:prstGeom>
          <a:noFill/>
        </p:spPr>
        <p:txBody>
          <a:bodyPr wrap="square">
            <a:spAutoFit/>
          </a:bodyPr>
          <a:lstStyle/>
          <a:p>
            <a:r>
              <a:rPr lang="en-IN" sz="1800" dirty="0">
                <a:solidFill>
                  <a:schemeClr val="bg1"/>
                </a:solidFill>
                <a:latin typeface="Abadi" panose="020B0604020104020204" pitchFamily="34" charset="0"/>
              </a:rPr>
              <a:t>Fill out basic info</a:t>
            </a:r>
          </a:p>
        </p:txBody>
      </p:sp>
    </p:spTree>
    <p:extLst>
      <p:ext uri="{BB962C8B-B14F-4D97-AF65-F5344CB8AC3E}">
        <p14:creationId xmlns:p14="http://schemas.microsoft.com/office/powerpoint/2010/main" val="344407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7F282-B6D8-7B8D-0091-BE75E16F5941}"/>
              </a:ext>
            </a:extLst>
          </p:cNvPr>
          <p:cNvSpPr>
            <a:spLocks noGrp="1"/>
          </p:cNvSpPr>
          <p:nvPr>
            <p:ph type="title"/>
          </p:nvPr>
        </p:nvSpPr>
        <p:spPr>
          <a:xfrm>
            <a:off x="838200" y="365125"/>
            <a:ext cx="10515600" cy="2349795"/>
          </a:xfrm>
        </p:spPr>
        <p:txBody>
          <a:bodyPr>
            <a:normAutofit/>
          </a:bodyPr>
          <a:lstStyle/>
          <a:p>
            <a:r>
              <a:rPr lang="en-IN" sz="2700" dirty="0">
                <a:solidFill>
                  <a:schemeClr val="bg1"/>
                </a:solidFill>
                <a:latin typeface="Abadi" panose="020B0604020104020204" pitchFamily="34" charset="0"/>
              </a:rPr>
              <a:t>Hospital/</a:t>
            </a:r>
            <a:r>
              <a:rPr lang="en-IN" sz="2700" i="0" dirty="0">
                <a:solidFill>
                  <a:schemeClr val="bg1"/>
                </a:solidFill>
                <a:effectLst/>
                <a:latin typeface="Abadi" panose="020B0604020104020204" pitchFamily="34" charset="0"/>
              </a:rPr>
              <a:t>Physician (PHP based Web App) :</a:t>
            </a:r>
            <a:br>
              <a:rPr lang="en-IN" sz="2700" i="0" dirty="0">
                <a:solidFill>
                  <a:schemeClr val="bg1"/>
                </a:solidFill>
                <a:effectLst/>
                <a:latin typeface="Abadi" panose="020B0604020104020204" pitchFamily="34" charset="0"/>
              </a:rPr>
            </a:br>
            <a:br>
              <a:rPr lang="en-IN" sz="800" i="0" dirty="0">
                <a:solidFill>
                  <a:schemeClr val="bg1"/>
                </a:solidFill>
                <a:effectLst/>
                <a:latin typeface="Abadi" panose="020B0604020104020204" pitchFamily="34" charset="0"/>
              </a:rPr>
            </a:br>
            <a:r>
              <a:rPr lang="en-IN" sz="1600" dirty="0">
                <a:solidFill>
                  <a:schemeClr val="bg1"/>
                </a:solidFill>
                <a:latin typeface="Abadi" panose="020B0604020104020204" pitchFamily="34" charset="0"/>
              </a:rPr>
              <a:t>Physician can ask for permission to update medical history using patient unique id (Authorization done with </a:t>
            </a:r>
            <a:r>
              <a:rPr lang="en-IN" sz="1600" dirty="0" err="1">
                <a:solidFill>
                  <a:schemeClr val="bg1"/>
                </a:solidFill>
                <a:latin typeface="Abadi" panose="020B0604020104020204" pitchFamily="34" charset="0"/>
              </a:rPr>
              <a:t>Otp</a:t>
            </a:r>
            <a:r>
              <a:rPr lang="en-IN" sz="1600" dirty="0">
                <a:solidFill>
                  <a:schemeClr val="bg1"/>
                </a:solidFill>
                <a:latin typeface="Abadi" panose="020B0604020104020204" pitchFamily="34" charset="0"/>
              </a:rPr>
              <a:t> check)</a:t>
            </a:r>
            <a:br>
              <a:rPr lang="en-IN" sz="1600" dirty="0">
                <a:solidFill>
                  <a:schemeClr val="bg1"/>
                </a:solidFill>
                <a:latin typeface="Abadi" panose="020B0604020104020204" pitchFamily="34" charset="0"/>
              </a:rPr>
            </a:br>
            <a:r>
              <a:rPr lang="en-IN" sz="1600" i="0" dirty="0">
                <a:solidFill>
                  <a:schemeClr val="bg1"/>
                </a:solidFill>
                <a:effectLst/>
                <a:latin typeface="Abadi" panose="020B0604020104020204" pitchFamily="34" charset="0"/>
              </a:rPr>
              <a:t>Physic</a:t>
            </a:r>
            <a:r>
              <a:rPr lang="en-IN" sz="1600" dirty="0">
                <a:solidFill>
                  <a:schemeClr val="bg1"/>
                </a:solidFill>
                <a:latin typeface="Abadi" panose="020B0604020104020204" pitchFamily="34" charset="0"/>
              </a:rPr>
              <a:t>ian can upload Prescription, Lab reports , Diagnose summary etc.</a:t>
            </a:r>
            <a:br>
              <a:rPr lang="en-IN" sz="1600" dirty="0">
                <a:solidFill>
                  <a:schemeClr val="bg1"/>
                </a:solidFill>
                <a:latin typeface="Abadi" panose="020B0604020104020204" pitchFamily="34" charset="0"/>
              </a:rPr>
            </a:br>
            <a:r>
              <a:rPr lang="en-IN" sz="1600" dirty="0">
                <a:solidFill>
                  <a:schemeClr val="bg1"/>
                </a:solidFill>
                <a:latin typeface="Abadi" panose="020B0604020104020204" pitchFamily="34" charset="0"/>
              </a:rPr>
              <a:t>The image data will be compressed before saving on database.</a:t>
            </a:r>
            <a:br>
              <a:rPr lang="en-IN" sz="1600" dirty="0">
                <a:solidFill>
                  <a:schemeClr val="bg1"/>
                </a:solidFill>
                <a:latin typeface="Abadi" panose="020B0604020104020204" pitchFamily="34" charset="0"/>
              </a:rPr>
            </a:br>
            <a:r>
              <a:rPr lang="en-IN" sz="1600" dirty="0">
                <a:solidFill>
                  <a:schemeClr val="bg1"/>
                </a:solidFill>
                <a:latin typeface="Abadi" panose="020B0604020104020204" pitchFamily="34" charset="0"/>
              </a:rPr>
              <a:t>There will be two portals out there , admin portal and hospital portal.</a:t>
            </a:r>
            <a:br>
              <a:rPr lang="en-IN" sz="1600" dirty="0">
                <a:solidFill>
                  <a:schemeClr val="bg1"/>
                </a:solidFill>
                <a:latin typeface="Abadi" panose="020B0604020104020204" pitchFamily="34" charset="0"/>
              </a:rPr>
            </a:br>
            <a:endParaRPr lang="en-IN" sz="1600" dirty="0">
              <a:solidFill>
                <a:schemeClr val="bg1"/>
              </a:solidFill>
              <a:latin typeface="Abadi" panose="020B0604020104020204" pitchFamily="34" charset="0"/>
            </a:endParaRPr>
          </a:p>
        </p:txBody>
      </p:sp>
      <p:pic>
        <p:nvPicPr>
          <p:cNvPr id="3" name="Picture 2" descr="Graphical user interface, application&#10;&#10;Description automatically generated">
            <a:extLst>
              <a:ext uri="{FF2B5EF4-FFF2-40B4-BE49-F238E27FC236}">
                <a16:creationId xmlns:a16="http://schemas.microsoft.com/office/drawing/2014/main" id="{4C851836-7C60-5282-1824-50871B8AB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918" y="2884602"/>
            <a:ext cx="2816054" cy="3440776"/>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68DE5EA8-FD8D-2206-05A2-32B8ABC72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149" y="2809184"/>
            <a:ext cx="2537699" cy="3440776"/>
          </a:xfrm>
          <a:prstGeom prst="rect">
            <a:avLst/>
          </a:prstGeom>
        </p:spPr>
      </p:pic>
      <p:pic>
        <p:nvPicPr>
          <p:cNvPr id="8" name="Picture 7" descr="Table&#10;&#10;Description automatically generated">
            <a:extLst>
              <a:ext uri="{FF2B5EF4-FFF2-40B4-BE49-F238E27FC236}">
                <a16:creationId xmlns:a16="http://schemas.microsoft.com/office/drawing/2014/main" id="{61740AA2-BDE1-6476-4C92-D89407150A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5349" y="2809184"/>
            <a:ext cx="2469733" cy="3440776"/>
          </a:xfrm>
          <a:prstGeom prst="rect">
            <a:avLst/>
          </a:prstGeom>
        </p:spPr>
      </p:pic>
      <p:sp>
        <p:nvSpPr>
          <p:cNvPr id="7" name="TextBox 6">
            <a:extLst>
              <a:ext uri="{FF2B5EF4-FFF2-40B4-BE49-F238E27FC236}">
                <a16:creationId xmlns:a16="http://schemas.microsoft.com/office/drawing/2014/main" id="{B95D3CA5-1B77-ECA4-BB7A-2EF2846F2CE6}"/>
              </a:ext>
            </a:extLst>
          </p:cNvPr>
          <p:cNvSpPr txBox="1"/>
          <p:nvPr/>
        </p:nvSpPr>
        <p:spPr>
          <a:xfrm>
            <a:off x="1124334" y="6344224"/>
            <a:ext cx="1581221" cy="323165"/>
          </a:xfrm>
          <a:prstGeom prst="rect">
            <a:avLst/>
          </a:prstGeom>
          <a:noFill/>
        </p:spPr>
        <p:txBody>
          <a:bodyPr wrap="square">
            <a:spAutoFit/>
          </a:bodyPr>
          <a:lstStyle/>
          <a:p>
            <a:r>
              <a:rPr lang="en-IN" sz="1500" dirty="0">
                <a:solidFill>
                  <a:schemeClr val="bg1"/>
                </a:solidFill>
                <a:latin typeface="Abadi" panose="020B0604020104020204" pitchFamily="34" charset="0"/>
              </a:rPr>
              <a:t>Access the data</a:t>
            </a:r>
            <a:endParaRPr lang="en-IN" sz="1500" dirty="0"/>
          </a:p>
        </p:txBody>
      </p:sp>
      <p:sp>
        <p:nvSpPr>
          <p:cNvPr id="9" name="TextBox 8">
            <a:extLst>
              <a:ext uri="{FF2B5EF4-FFF2-40B4-BE49-F238E27FC236}">
                <a16:creationId xmlns:a16="http://schemas.microsoft.com/office/drawing/2014/main" id="{434A1391-33BF-0B52-8150-08D2620E7687}"/>
              </a:ext>
            </a:extLst>
          </p:cNvPr>
          <p:cNvSpPr txBox="1"/>
          <p:nvPr/>
        </p:nvSpPr>
        <p:spPr>
          <a:xfrm>
            <a:off x="5597147" y="6344224"/>
            <a:ext cx="1767701" cy="323165"/>
          </a:xfrm>
          <a:prstGeom prst="rect">
            <a:avLst/>
          </a:prstGeom>
          <a:noFill/>
        </p:spPr>
        <p:txBody>
          <a:bodyPr wrap="square">
            <a:spAutoFit/>
          </a:bodyPr>
          <a:lstStyle/>
          <a:p>
            <a:r>
              <a:rPr lang="en-IN" sz="1500" dirty="0">
                <a:solidFill>
                  <a:schemeClr val="bg1"/>
                </a:solidFill>
                <a:latin typeface="Abadi" panose="020B0604020104020204" pitchFamily="34" charset="0"/>
              </a:rPr>
              <a:t>Upload the data</a:t>
            </a:r>
          </a:p>
        </p:txBody>
      </p:sp>
      <p:sp>
        <p:nvSpPr>
          <p:cNvPr id="11" name="TextBox 10">
            <a:extLst>
              <a:ext uri="{FF2B5EF4-FFF2-40B4-BE49-F238E27FC236}">
                <a16:creationId xmlns:a16="http://schemas.microsoft.com/office/drawing/2014/main" id="{C5C1A7DE-91F5-85A4-385C-893C661FEC4B}"/>
              </a:ext>
            </a:extLst>
          </p:cNvPr>
          <p:cNvSpPr txBox="1"/>
          <p:nvPr/>
        </p:nvSpPr>
        <p:spPr>
          <a:xfrm>
            <a:off x="9144786" y="6353643"/>
            <a:ext cx="6094428" cy="323165"/>
          </a:xfrm>
          <a:prstGeom prst="rect">
            <a:avLst/>
          </a:prstGeom>
          <a:noFill/>
        </p:spPr>
        <p:txBody>
          <a:bodyPr wrap="square">
            <a:spAutoFit/>
          </a:bodyPr>
          <a:lstStyle/>
          <a:p>
            <a:r>
              <a:rPr lang="en-IN" sz="1500" dirty="0">
                <a:solidFill>
                  <a:schemeClr val="bg1"/>
                </a:solidFill>
                <a:latin typeface="Abadi" panose="020B0604020104020204" pitchFamily="34" charset="0"/>
              </a:rPr>
              <a:t>Check previous medical history</a:t>
            </a:r>
          </a:p>
        </p:txBody>
      </p:sp>
    </p:spTree>
    <p:extLst>
      <p:ext uri="{BB962C8B-B14F-4D97-AF65-F5344CB8AC3E}">
        <p14:creationId xmlns:p14="http://schemas.microsoft.com/office/powerpoint/2010/main" val="357505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838200" y="365125"/>
            <a:ext cx="10515600" cy="1325563"/>
          </a:xfrm>
        </p:spPr>
        <p:txBody>
          <a:bodyPr>
            <a:normAutofit/>
          </a:bodyPr>
          <a:lstStyle/>
          <a:p>
            <a:r>
              <a:rPr lang="en-IN" sz="3200" dirty="0">
                <a:solidFill>
                  <a:schemeClr val="bg1"/>
                </a:solidFill>
                <a:latin typeface="Abadi" panose="020B0604020104020204" pitchFamily="34" charset="0"/>
              </a:rPr>
              <a:t>Interface Concept : Emergency Web App</a:t>
            </a:r>
          </a:p>
        </p:txBody>
      </p:sp>
      <p:sp>
        <p:nvSpPr>
          <p:cNvPr id="3" name="Content Placeholder 2">
            <a:extLst>
              <a:ext uri="{FF2B5EF4-FFF2-40B4-BE49-F238E27FC236}">
                <a16:creationId xmlns:a16="http://schemas.microsoft.com/office/drawing/2014/main" id="{9C27E56B-313F-6E04-EC9B-B929ED00CF8B}"/>
              </a:ext>
            </a:extLst>
          </p:cNvPr>
          <p:cNvSpPr>
            <a:spLocks noGrp="1"/>
          </p:cNvSpPr>
          <p:nvPr>
            <p:ph idx="1"/>
          </p:nvPr>
        </p:nvSpPr>
        <p:spPr>
          <a:xfrm>
            <a:off x="8989426" y="5990845"/>
            <a:ext cx="2691809" cy="502905"/>
          </a:xfrm>
        </p:spPr>
        <p:txBody>
          <a:bodyPr>
            <a:normAutofit/>
          </a:bodyPr>
          <a:lstStyle/>
          <a:p>
            <a:pPr marL="0" indent="0">
              <a:buNone/>
            </a:pPr>
            <a:r>
              <a:rPr lang="en-IN" sz="1800" dirty="0">
                <a:solidFill>
                  <a:schemeClr val="bg1"/>
                </a:solidFill>
                <a:latin typeface="Abadi" panose="020B0604020104020204" pitchFamily="34" charset="0"/>
              </a:rPr>
              <a:t>Emergency Health Card</a:t>
            </a:r>
          </a:p>
        </p:txBody>
      </p:sp>
      <p:pic>
        <p:nvPicPr>
          <p:cNvPr id="5" name="Picture 4" descr="Graphical user interface&#10;&#10;Description automatically generated with low confidence">
            <a:extLst>
              <a:ext uri="{FF2B5EF4-FFF2-40B4-BE49-F238E27FC236}">
                <a16:creationId xmlns:a16="http://schemas.microsoft.com/office/drawing/2014/main" id="{AB546445-2542-8047-2E0B-33220E5AE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6977" y="1232391"/>
            <a:ext cx="3276708" cy="4706545"/>
          </a:xfrm>
          <a:prstGeom prst="rect">
            <a:avLst/>
          </a:prstGeom>
        </p:spPr>
      </p:pic>
      <p:pic>
        <p:nvPicPr>
          <p:cNvPr id="7" name="Picture 6" descr="Qr code&#10;&#10;Description automatically generated">
            <a:extLst>
              <a:ext uri="{FF2B5EF4-FFF2-40B4-BE49-F238E27FC236}">
                <a16:creationId xmlns:a16="http://schemas.microsoft.com/office/drawing/2014/main" id="{DD2610D9-2491-2E8F-7664-3B64307B1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2341" y="4725401"/>
            <a:ext cx="1213535" cy="1213535"/>
          </a:xfrm>
          <a:prstGeom prst="rect">
            <a:avLst/>
          </a:prstGeom>
        </p:spPr>
      </p:pic>
      <p:sp>
        <p:nvSpPr>
          <p:cNvPr id="8" name="Content Placeholder 2">
            <a:extLst>
              <a:ext uri="{FF2B5EF4-FFF2-40B4-BE49-F238E27FC236}">
                <a16:creationId xmlns:a16="http://schemas.microsoft.com/office/drawing/2014/main" id="{CA263E1E-BBDE-0ECA-EC3D-8087B9F2F292}"/>
              </a:ext>
            </a:extLst>
          </p:cNvPr>
          <p:cNvSpPr txBox="1">
            <a:spLocks/>
          </p:cNvSpPr>
          <p:nvPr/>
        </p:nvSpPr>
        <p:spPr>
          <a:xfrm>
            <a:off x="6678536" y="5990845"/>
            <a:ext cx="2691809" cy="502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a:solidFill>
                  <a:schemeClr val="bg1"/>
                </a:solidFill>
                <a:latin typeface="Abadi" panose="020B0604020104020204" pitchFamily="34" charset="0"/>
              </a:rPr>
              <a:t>           QR code</a:t>
            </a:r>
          </a:p>
        </p:txBody>
      </p:sp>
      <p:sp>
        <p:nvSpPr>
          <p:cNvPr id="9" name="TextBox 8">
            <a:extLst>
              <a:ext uri="{FF2B5EF4-FFF2-40B4-BE49-F238E27FC236}">
                <a16:creationId xmlns:a16="http://schemas.microsoft.com/office/drawing/2014/main" id="{D377B14E-BFD2-C212-D9C6-343DD15FC556}"/>
              </a:ext>
            </a:extLst>
          </p:cNvPr>
          <p:cNvSpPr txBox="1"/>
          <p:nvPr/>
        </p:nvSpPr>
        <p:spPr>
          <a:xfrm>
            <a:off x="838200" y="1742597"/>
            <a:ext cx="6123040" cy="3631763"/>
          </a:xfrm>
          <a:prstGeom prst="rect">
            <a:avLst/>
          </a:prstGeom>
          <a:noFill/>
        </p:spPr>
        <p:txBody>
          <a:bodyPr wrap="square">
            <a:spAutoFit/>
          </a:bodyPr>
          <a:lstStyle/>
          <a:p>
            <a:r>
              <a:rPr lang="en-IN" sz="2500" dirty="0">
                <a:solidFill>
                  <a:schemeClr val="bg1"/>
                </a:solidFill>
              </a:rPr>
              <a:t>Emergency Info :</a:t>
            </a:r>
          </a:p>
          <a:p>
            <a:endParaRPr lang="en-IN" sz="2500" dirty="0">
              <a:solidFill>
                <a:schemeClr val="bg1"/>
              </a:solidFill>
            </a:endParaRPr>
          </a:p>
          <a:p>
            <a:pPr marL="285750" indent="-285750">
              <a:buFont typeface="Arial" panose="020B0604020202020204" pitchFamily="34" charset="0"/>
              <a:buChar char="•"/>
            </a:pPr>
            <a:r>
              <a:rPr lang="en-IN" dirty="0">
                <a:solidFill>
                  <a:schemeClr val="bg1"/>
                </a:solidFill>
              </a:rPr>
              <a:t>This service will be optional , user can turn it off whenever they want </a:t>
            </a:r>
          </a:p>
          <a:p>
            <a:pPr marL="285750" indent="-285750">
              <a:buFont typeface="Arial" panose="020B0604020202020204" pitchFamily="34" charset="0"/>
              <a:buChar char="•"/>
            </a:pPr>
            <a:r>
              <a:rPr lang="en-IN" dirty="0">
                <a:solidFill>
                  <a:schemeClr val="bg1"/>
                </a:solidFill>
              </a:rPr>
              <a:t>The user app will  generate a QR code</a:t>
            </a:r>
          </a:p>
          <a:p>
            <a:pPr marL="285750" indent="-285750">
              <a:buFont typeface="Arial" panose="020B0604020202020204" pitchFamily="34" charset="0"/>
              <a:buChar char="•"/>
            </a:pPr>
            <a:r>
              <a:rPr lang="en-IN" dirty="0">
                <a:solidFill>
                  <a:schemeClr val="bg1"/>
                </a:solidFill>
              </a:rPr>
              <a:t>No authorization needed to view the data.</a:t>
            </a:r>
          </a:p>
          <a:p>
            <a:pPr marL="285750" indent="-285750">
              <a:buFont typeface="Arial" panose="020B0604020202020204" pitchFamily="34" charset="0"/>
              <a:buChar char="•"/>
            </a:pPr>
            <a:r>
              <a:rPr lang="en-IN" dirty="0">
                <a:solidFill>
                  <a:schemeClr val="bg1"/>
                </a:solidFill>
              </a:rPr>
              <a:t>By scanning this QR code, basic info about user will be shown on web app( Identification , past medication, allergies)</a:t>
            </a:r>
          </a:p>
          <a:p>
            <a:pPr marL="285750" indent="-285750">
              <a:buFont typeface="Arial" panose="020B0604020202020204" pitchFamily="34" charset="0"/>
              <a:buChar char="•"/>
            </a:pPr>
            <a:r>
              <a:rPr lang="en-IN" dirty="0">
                <a:solidFill>
                  <a:schemeClr val="bg1"/>
                </a:solidFill>
                <a:latin typeface="Abadi" panose="020B0604020104020204" pitchFamily="34" charset="0"/>
              </a:rPr>
              <a:t>In future planning to detect accident by</a:t>
            </a:r>
            <a:r>
              <a:rPr lang="en-US" b="0" i="0" dirty="0">
                <a:solidFill>
                  <a:schemeClr val="bg1"/>
                </a:solidFill>
                <a:effectLst/>
                <a:latin typeface="Abadi" panose="020B0604020104020204" pitchFamily="34" charset="0"/>
              </a:rPr>
              <a:t> collect high-frequency sensor data from instruments in the  phone and automatically  show QR code on screen.</a:t>
            </a:r>
            <a:endParaRPr lang="en-IN" dirty="0">
              <a:solidFill>
                <a:schemeClr val="bg1"/>
              </a:solidFill>
              <a:latin typeface="Abadi" panose="020B0604020104020204" pitchFamily="34" charset="0"/>
            </a:endParaRPr>
          </a:p>
        </p:txBody>
      </p:sp>
    </p:spTree>
    <p:extLst>
      <p:ext uri="{BB962C8B-B14F-4D97-AF65-F5344CB8AC3E}">
        <p14:creationId xmlns:p14="http://schemas.microsoft.com/office/powerpoint/2010/main" val="2510939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1107</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Abadi</vt:lpstr>
      <vt:lpstr>Abadi Extra Light</vt:lpstr>
      <vt:lpstr>Arial</vt:lpstr>
      <vt:lpstr>Avenir Next LT Pro</vt:lpstr>
      <vt:lpstr>Calibri</vt:lpstr>
      <vt:lpstr>Calibri Light</vt:lpstr>
      <vt:lpstr>Raleway</vt:lpstr>
      <vt:lpstr>Office Theme</vt:lpstr>
      <vt:lpstr>Team Paradox 2.0</vt:lpstr>
      <vt:lpstr> Why</vt:lpstr>
      <vt:lpstr>COGNITIO</vt:lpstr>
      <vt:lpstr>PowerPoint Presentation</vt:lpstr>
      <vt:lpstr>IPFS</vt:lpstr>
      <vt:lpstr>PowerPoint Presentation</vt:lpstr>
      <vt:lpstr>User App :  User can register and one unique medical id will be generated.  User can fill out basic info and upload older medical info. User can view past medical history    </vt:lpstr>
      <vt:lpstr>Hospital/Physician (PHP based Web App) :  Physician can ask for permission to update medical history using patient unique id (Authorization done with Otp check) Physician can upload Prescription, Lab reports , Diagnose summary etc. The image data will be compressed before saving on database. There will be two portals out there , admin portal and hospital portal. </vt:lpstr>
      <vt:lpstr>Interface Concept : Emergency Web App</vt:lpstr>
      <vt:lpstr>Business Model</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Paradox</dc:title>
  <dc:creator>Shah Anzar</dc:creator>
  <cp:lastModifiedBy>Shah Anzar</cp:lastModifiedBy>
  <cp:revision>8</cp:revision>
  <dcterms:created xsi:type="dcterms:W3CDTF">2022-06-20T12:39:08Z</dcterms:created>
  <dcterms:modified xsi:type="dcterms:W3CDTF">2022-06-21T04:56:40Z</dcterms:modified>
</cp:coreProperties>
</file>