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4" r:id="rId3"/>
    <p:sldId id="265" r:id="rId4"/>
    <p:sldId id="273" r:id="rId5"/>
    <p:sldId id="266" r:id="rId6"/>
    <p:sldId id="267" r:id="rId7"/>
    <p:sldId id="269" r:id="rId8"/>
    <p:sldId id="270" r:id="rId9"/>
    <p:sldId id="268"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0B19"/>
    <a:srgbClr val="38060D"/>
    <a:srgbClr val="F06A7D"/>
    <a:srgbClr val="820D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77" d="100"/>
          <a:sy n="77" d="100"/>
        </p:scale>
        <p:origin x="912"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53DFF-C345-6F16-0FAF-FA8534A30B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79D951-6105-193A-C907-F717C73834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461CC7-848F-A540-95F6-FE19A95C5FCF}"/>
              </a:ext>
            </a:extLst>
          </p:cNvPr>
          <p:cNvSpPr>
            <a:spLocks noGrp="1"/>
          </p:cNvSpPr>
          <p:nvPr>
            <p:ph type="dt" sz="half" idx="10"/>
          </p:nvPr>
        </p:nvSpPr>
        <p:spPr/>
        <p:txBody>
          <a:bodyPr/>
          <a:lstStyle/>
          <a:p>
            <a:fld id="{E8FEDA67-4F19-4550-80B8-BFF7C3846D8D}" type="datetimeFigureOut">
              <a:rPr lang="en-IN" smtClean="0"/>
              <a:t>20-06-2022</a:t>
            </a:fld>
            <a:endParaRPr lang="en-IN"/>
          </a:p>
        </p:txBody>
      </p:sp>
      <p:sp>
        <p:nvSpPr>
          <p:cNvPr id="5" name="Footer Placeholder 4">
            <a:extLst>
              <a:ext uri="{FF2B5EF4-FFF2-40B4-BE49-F238E27FC236}">
                <a16:creationId xmlns:a16="http://schemas.microsoft.com/office/drawing/2014/main" id="{857401E2-F939-5E85-0D76-4B9333C1B6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11C1DA-49AE-EA62-B19E-47B6FA3B275D}"/>
              </a:ext>
            </a:extLst>
          </p:cNvPr>
          <p:cNvSpPr>
            <a:spLocks noGrp="1"/>
          </p:cNvSpPr>
          <p:nvPr>
            <p:ph type="sldNum" sz="quarter" idx="12"/>
          </p:nvPr>
        </p:nvSpPr>
        <p:spPr/>
        <p:txBody>
          <a:bodyPr/>
          <a:lstStyle/>
          <a:p>
            <a:fld id="{6A50D6C5-BE25-4767-896C-7EE9E0B796EA}" type="slidenum">
              <a:rPr lang="en-IN" smtClean="0"/>
              <a:t>‹#›</a:t>
            </a:fld>
            <a:endParaRPr lang="en-IN"/>
          </a:p>
        </p:txBody>
      </p:sp>
    </p:spTree>
    <p:extLst>
      <p:ext uri="{BB962C8B-B14F-4D97-AF65-F5344CB8AC3E}">
        <p14:creationId xmlns:p14="http://schemas.microsoft.com/office/powerpoint/2010/main" val="4128413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75916-2DDF-A64A-4FD8-433D7496BD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6E89A7-4973-F810-2B0C-D9979CC6A5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700BF1-27A4-7382-84B8-A5AFCF6FEEB6}"/>
              </a:ext>
            </a:extLst>
          </p:cNvPr>
          <p:cNvSpPr>
            <a:spLocks noGrp="1"/>
          </p:cNvSpPr>
          <p:nvPr>
            <p:ph type="dt" sz="half" idx="10"/>
          </p:nvPr>
        </p:nvSpPr>
        <p:spPr/>
        <p:txBody>
          <a:bodyPr/>
          <a:lstStyle/>
          <a:p>
            <a:fld id="{E8FEDA67-4F19-4550-80B8-BFF7C3846D8D}" type="datetimeFigureOut">
              <a:rPr lang="en-IN" smtClean="0"/>
              <a:t>20-06-2022</a:t>
            </a:fld>
            <a:endParaRPr lang="en-IN"/>
          </a:p>
        </p:txBody>
      </p:sp>
      <p:sp>
        <p:nvSpPr>
          <p:cNvPr id="5" name="Footer Placeholder 4">
            <a:extLst>
              <a:ext uri="{FF2B5EF4-FFF2-40B4-BE49-F238E27FC236}">
                <a16:creationId xmlns:a16="http://schemas.microsoft.com/office/drawing/2014/main" id="{DB47313E-0C68-FBFD-0D7C-A0F3A823D3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326D74-EA86-FB77-B2AC-027A2DA713B7}"/>
              </a:ext>
            </a:extLst>
          </p:cNvPr>
          <p:cNvSpPr>
            <a:spLocks noGrp="1"/>
          </p:cNvSpPr>
          <p:nvPr>
            <p:ph type="sldNum" sz="quarter" idx="12"/>
          </p:nvPr>
        </p:nvSpPr>
        <p:spPr/>
        <p:txBody>
          <a:bodyPr/>
          <a:lstStyle/>
          <a:p>
            <a:fld id="{6A50D6C5-BE25-4767-896C-7EE9E0B796EA}" type="slidenum">
              <a:rPr lang="en-IN" smtClean="0"/>
              <a:t>‹#›</a:t>
            </a:fld>
            <a:endParaRPr lang="en-IN"/>
          </a:p>
        </p:txBody>
      </p:sp>
    </p:spTree>
    <p:extLst>
      <p:ext uri="{BB962C8B-B14F-4D97-AF65-F5344CB8AC3E}">
        <p14:creationId xmlns:p14="http://schemas.microsoft.com/office/powerpoint/2010/main" val="84662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163E3F-142B-5E5D-48ED-148BE70A10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613206-DC65-6621-F7B7-D7B9B00132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95CB83-FEDF-920A-F2ED-CA56CE59703C}"/>
              </a:ext>
            </a:extLst>
          </p:cNvPr>
          <p:cNvSpPr>
            <a:spLocks noGrp="1"/>
          </p:cNvSpPr>
          <p:nvPr>
            <p:ph type="dt" sz="half" idx="10"/>
          </p:nvPr>
        </p:nvSpPr>
        <p:spPr/>
        <p:txBody>
          <a:bodyPr/>
          <a:lstStyle/>
          <a:p>
            <a:fld id="{E8FEDA67-4F19-4550-80B8-BFF7C3846D8D}" type="datetimeFigureOut">
              <a:rPr lang="en-IN" smtClean="0"/>
              <a:t>20-06-2022</a:t>
            </a:fld>
            <a:endParaRPr lang="en-IN"/>
          </a:p>
        </p:txBody>
      </p:sp>
      <p:sp>
        <p:nvSpPr>
          <p:cNvPr id="5" name="Footer Placeholder 4">
            <a:extLst>
              <a:ext uri="{FF2B5EF4-FFF2-40B4-BE49-F238E27FC236}">
                <a16:creationId xmlns:a16="http://schemas.microsoft.com/office/drawing/2014/main" id="{73E63FCC-5A8D-4DF0-1F79-1FF56C6E88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F7DC1A-F921-A991-2E1C-8B7AB643A9F8}"/>
              </a:ext>
            </a:extLst>
          </p:cNvPr>
          <p:cNvSpPr>
            <a:spLocks noGrp="1"/>
          </p:cNvSpPr>
          <p:nvPr>
            <p:ph type="sldNum" sz="quarter" idx="12"/>
          </p:nvPr>
        </p:nvSpPr>
        <p:spPr/>
        <p:txBody>
          <a:bodyPr/>
          <a:lstStyle/>
          <a:p>
            <a:fld id="{6A50D6C5-BE25-4767-896C-7EE9E0B796EA}" type="slidenum">
              <a:rPr lang="en-IN" smtClean="0"/>
              <a:t>‹#›</a:t>
            </a:fld>
            <a:endParaRPr lang="en-IN"/>
          </a:p>
        </p:txBody>
      </p:sp>
    </p:spTree>
    <p:extLst>
      <p:ext uri="{BB962C8B-B14F-4D97-AF65-F5344CB8AC3E}">
        <p14:creationId xmlns:p14="http://schemas.microsoft.com/office/powerpoint/2010/main" val="226412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B221C-E504-7195-41E1-AB617E3735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04519D-7496-B0E4-DB3B-38568B9993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849534-76FF-99E5-890B-DD9BE05595E0}"/>
              </a:ext>
            </a:extLst>
          </p:cNvPr>
          <p:cNvSpPr>
            <a:spLocks noGrp="1"/>
          </p:cNvSpPr>
          <p:nvPr>
            <p:ph type="dt" sz="half" idx="10"/>
          </p:nvPr>
        </p:nvSpPr>
        <p:spPr/>
        <p:txBody>
          <a:bodyPr/>
          <a:lstStyle/>
          <a:p>
            <a:fld id="{E8FEDA67-4F19-4550-80B8-BFF7C3846D8D}" type="datetimeFigureOut">
              <a:rPr lang="en-IN" smtClean="0"/>
              <a:t>20-06-2022</a:t>
            </a:fld>
            <a:endParaRPr lang="en-IN"/>
          </a:p>
        </p:txBody>
      </p:sp>
      <p:sp>
        <p:nvSpPr>
          <p:cNvPr id="5" name="Footer Placeholder 4">
            <a:extLst>
              <a:ext uri="{FF2B5EF4-FFF2-40B4-BE49-F238E27FC236}">
                <a16:creationId xmlns:a16="http://schemas.microsoft.com/office/drawing/2014/main" id="{CAC3BD8F-6123-9091-DCA6-D807E148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5F44EF-E968-B73B-C941-E387B92FC699}"/>
              </a:ext>
            </a:extLst>
          </p:cNvPr>
          <p:cNvSpPr>
            <a:spLocks noGrp="1"/>
          </p:cNvSpPr>
          <p:nvPr>
            <p:ph type="sldNum" sz="quarter" idx="12"/>
          </p:nvPr>
        </p:nvSpPr>
        <p:spPr/>
        <p:txBody>
          <a:bodyPr/>
          <a:lstStyle/>
          <a:p>
            <a:fld id="{6A50D6C5-BE25-4767-896C-7EE9E0B796EA}" type="slidenum">
              <a:rPr lang="en-IN" smtClean="0"/>
              <a:t>‹#›</a:t>
            </a:fld>
            <a:endParaRPr lang="en-IN"/>
          </a:p>
        </p:txBody>
      </p:sp>
    </p:spTree>
    <p:extLst>
      <p:ext uri="{BB962C8B-B14F-4D97-AF65-F5344CB8AC3E}">
        <p14:creationId xmlns:p14="http://schemas.microsoft.com/office/powerpoint/2010/main" val="35761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D0E77-207A-56A4-208F-2BFDF7AF88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42DC25-8431-A3F4-38AF-5B25F42457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ADC53F-2ACE-9A11-F30F-EA99B3131620}"/>
              </a:ext>
            </a:extLst>
          </p:cNvPr>
          <p:cNvSpPr>
            <a:spLocks noGrp="1"/>
          </p:cNvSpPr>
          <p:nvPr>
            <p:ph type="dt" sz="half" idx="10"/>
          </p:nvPr>
        </p:nvSpPr>
        <p:spPr/>
        <p:txBody>
          <a:bodyPr/>
          <a:lstStyle/>
          <a:p>
            <a:fld id="{E8FEDA67-4F19-4550-80B8-BFF7C3846D8D}" type="datetimeFigureOut">
              <a:rPr lang="en-IN" smtClean="0"/>
              <a:t>20-06-2022</a:t>
            </a:fld>
            <a:endParaRPr lang="en-IN"/>
          </a:p>
        </p:txBody>
      </p:sp>
      <p:sp>
        <p:nvSpPr>
          <p:cNvPr id="5" name="Footer Placeholder 4">
            <a:extLst>
              <a:ext uri="{FF2B5EF4-FFF2-40B4-BE49-F238E27FC236}">
                <a16:creationId xmlns:a16="http://schemas.microsoft.com/office/drawing/2014/main" id="{0ED58C6D-4E2D-7CE5-2C4D-F1B93277CA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4936E9-D264-B934-C197-897667E74681}"/>
              </a:ext>
            </a:extLst>
          </p:cNvPr>
          <p:cNvSpPr>
            <a:spLocks noGrp="1"/>
          </p:cNvSpPr>
          <p:nvPr>
            <p:ph type="sldNum" sz="quarter" idx="12"/>
          </p:nvPr>
        </p:nvSpPr>
        <p:spPr/>
        <p:txBody>
          <a:bodyPr/>
          <a:lstStyle/>
          <a:p>
            <a:fld id="{6A50D6C5-BE25-4767-896C-7EE9E0B796EA}" type="slidenum">
              <a:rPr lang="en-IN" smtClean="0"/>
              <a:t>‹#›</a:t>
            </a:fld>
            <a:endParaRPr lang="en-IN"/>
          </a:p>
        </p:txBody>
      </p:sp>
    </p:spTree>
    <p:extLst>
      <p:ext uri="{BB962C8B-B14F-4D97-AF65-F5344CB8AC3E}">
        <p14:creationId xmlns:p14="http://schemas.microsoft.com/office/powerpoint/2010/main" val="1498178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28FFC-7A5D-86FC-EA2A-4927C2C3FB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CFAF99-E83C-B33C-D4A2-2489E0E0DD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B2C7E3-074A-5765-31C1-F5C82AABCF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E8809F-07EA-78B7-64A3-328C983F8F4A}"/>
              </a:ext>
            </a:extLst>
          </p:cNvPr>
          <p:cNvSpPr>
            <a:spLocks noGrp="1"/>
          </p:cNvSpPr>
          <p:nvPr>
            <p:ph type="dt" sz="half" idx="10"/>
          </p:nvPr>
        </p:nvSpPr>
        <p:spPr/>
        <p:txBody>
          <a:bodyPr/>
          <a:lstStyle/>
          <a:p>
            <a:fld id="{E8FEDA67-4F19-4550-80B8-BFF7C3846D8D}" type="datetimeFigureOut">
              <a:rPr lang="en-IN" smtClean="0"/>
              <a:t>20-06-2022</a:t>
            </a:fld>
            <a:endParaRPr lang="en-IN"/>
          </a:p>
        </p:txBody>
      </p:sp>
      <p:sp>
        <p:nvSpPr>
          <p:cNvPr id="6" name="Footer Placeholder 5">
            <a:extLst>
              <a:ext uri="{FF2B5EF4-FFF2-40B4-BE49-F238E27FC236}">
                <a16:creationId xmlns:a16="http://schemas.microsoft.com/office/drawing/2014/main" id="{8E7C347D-FC3F-399F-E584-FFC3DBFC0D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1B2E32-F627-F93A-6711-363BB5E54553}"/>
              </a:ext>
            </a:extLst>
          </p:cNvPr>
          <p:cNvSpPr>
            <a:spLocks noGrp="1"/>
          </p:cNvSpPr>
          <p:nvPr>
            <p:ph type="sldNum" sz="quarter" idx="12"/>
          </p:nvPr>
        </p:nvSpPr>
        <p:spPr/>
        <p:txBody>
          <a:bodyPr/>
          <a:lstStyle/>
          <a:p>
            <a:fld id="{6A50D6C5-BE25-4767-896C-7EE9E0B796EA}" type="slidenum">
              <a:rPr lang="en-IN" smtClean="0"/>
              <a:t>‹#›</a:t>
            </a:fld>
            <a:endParaRPr lang="en-IN"/>
          </a:p>
        </p:txBody>
      </p:sp>
    </p:spTree>
    <p:extLst>
      <p:ext uri="{BB962C8B-B14F-4D97-AF65-F5344CB8AC3E}">
        <p14:creationId xmlns:p14="http://schemas.microsoft.com/office/powerpoint/2010/main" val="448292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C9474-FD63-3C03-63D6-6F8E0EA16B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96FC8E-9F8C-A6D3-82AA-17FAFD8C30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BB46CD-A91B-5D1B-4F8C-EF87681CA0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D2C866-8272-EA55-A01B-075A07D9C6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6329DB-3581-1C90-914B-00007066E3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FC6B01-FF26-46F0-4F78-FC30015B626C}"/>
              </a:ext>
            </a:extLst>
          </p:cNvPr>
          <p:cNvSpPr>
            <a:spLocks noGrp="1"/>
          </p:cNvSpPr>
          <p:nvPr>
            <p:ph type="dt" sz="half" idx="10"/>
          </p:nvPr>
        </p:nvSpPr>
        <p:spPr/>
        <p:txBody>
          <a:bodyPr/>
          <a:lstStyle/>
          <a:p>
            <a:fld id="{E8FEDA67-4F19-4550-80B8-BFF7C3846D8D}" type="datetimeFigureOut">
              <a:rPr lang="en-IN" smtClean="0"/>
              <a:t>20-06-2022</a:t>
            </a:fld>
            <a:endParaRPr lang="en-IN"/>
          </a:p>
        </p:txBody>
      </p:sp>
      <p:sp>
        <p:nvSpPr>
          <p:cNvPr id="8" name="Footer Placeholder 7">
            <a:extLst>
              <a:ext uri="{FF2B5EF4-FFF2-40B4-BE49-F238E27FC236}">
                <a16:creationId xmlns:a16="http://schemas.microsoft.com/office/drawing/2014/main" id="{54476EA9-5BCA-8619-4358-ACD45B4A9C3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7F5BFB-773F-2627-9D39-6F04F67919EA}"/>
              </a:ext>
            </a:extLst>
          </p:cNvPr>
          <p:cNvSpPr>
            <a:spLocks noGrp="1"/>
          </p:cNvSpPr>
          <p:nvPr>
            <p:ph type="sldNum" sz="quarter" idx="12"/>
          </p:nvPr>
        </p:nvSpPr>
        <p:spPr/>
        <p:txBody>
          <a:bodyPr/>
          <a:lstStyle/>
          <a:p>
            <a:fld id="{6A50D6C5-BE25-4767-896C-7EE9E0B796EA}" type="slidenum">
              <a:rPr lang="en-IN" smtClean="0"/>
              <a:t>‹#›</a:t>
            </a:fld>
            <a:endParaRPr lang="en-IN"/>
          </a:p>
        </p:txBody>
      </p:sp>
    </p:spTree>
    <p:extLst>
      <p:ext uri="{BB962C8B-B14F-4D97-AF65-F5344CB8AC3E}">
        <p14:creationId xmlns:p14="http://schemas.microsoft.com/office/powerpoint/2010/main" val="2989065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B3052-23F8-7D56-4F0F-07BD0F507D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6C55E3F-A198-E44A-9855-0D406F62A452}"/>
              </a:ext>
            </a:extLst>
          </p:cNvPr>
          <p:cNvSpPr>
            <a:spLocks noGrp="1"/>
          </p:cNvSpPr>
          <p:nvPr>
            <p:ph type="dt" sz="half" idx="10"/>
          </p:nvPr>
        </p:nvSpPr>
        <p:spPr/>
        <p:txBody>
          <a:bodyPr/>
          <a:lstStyle/>
          <a:p>
            <a:fld id="{E8FEDA67-4F19-4550-80B8-BFF7C3846D8D}" type="datetimeFigureOut">
              <a:rPr lang="en-IN" smtClean="0"/>
              <a:t>20-06-2022</a:t>
            </a:fld>
            <a:endParaRPr lang="en-IN"/>
          </a:p>
        </p:txBody>
      </p:sp>
      <p:sp>
        <p:nvSpPr>
          <p:cNvPr id="4" name="Footer Placeholder 3">
            <a:extLst>
              <a:ext uri="{FF2B5EF4-FFF2-40B4-BE49-F238E27FC236}">
                <a16:creationId xmlns:a16="http://schemas.microsoft.com/office/drawing/2014/main" id="{505068FF-AF10-8050-C155-69F0EDE108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D94F2E6-1938-9421-F0DD-263F66221D35}"/>
              </a:ext>
            </a:extLst>
          </p:cNvPr>
          <p:cNvSpPr>
            <a:spLocks noGrp="1"/>
          </p:cNvSpPr>
          <p:nvPr>
            <p:ph type="sldNum" sz="quarter" idx="12"/>
          </p:nvPr>
        </p:nvSpPr>
        <p:spPr/>
        <p:txBody>
          <a:bodyPr/>
          <a:lstStyle/>
          <a:p>
            <a:fld id="{6A50D6C5-BE25-4767-896C-7EE9E0B796EA}" type="slidenum">
              <a:rPr lang="en-IN" smtClean="0"/>
              <a:t>‹#›</a:t>
            </a:fld>
            <a:endParaRPr lang="en-IN"/>
          </a:p>
        </p:txBody>
      </p:sp>
    </p:spTree>
    <p:extLst>
      <p:ext uri="{BB962C8B-B14F-4D97-AF65-F5344CB8AC3E}">
        <p14:creationId xmlns:p14="http://schemas.microsoft.com/office/powerpoint/2010/main" val="2907970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866288-E531-457E-CEB3-EF107D90E339}"/>
              </a:ext>
            </a:extLst>
          </p:cNvPr>
          <p:cNvSpPr>
            <a:spLocks noGrp="1"/>
          </p:cNvSpPr>
          <p:nvPr>
            <p:ph type="dt" sz="half" idx="10"/>
          </p:nvPr>
        </p:nvSpPr>
        <p:spPr/>
        <p:txBody>
          <a:bodyPr/>
          <a:lstStyle/>
          <a:p>
            <a:fld id="{E8FEDA67-4F19-4550-80B8-BFF7C3846D8D}" type="datetimeFigureOut">
              <a:rPr lang="en-IN" smtClean="0"/>
              <a:t>20-06-2022</a:t>
            </a:fld>
            <a:endParaRPr lang="en-IN"/>
          </a:p>
        </p:txBody>
      </p:sp>
      <p:sp>
        <p:nvSpPr>
          <p:cNvPr id="3" name="Footer Placeholder 2">
            <a:extLst>
              <a:ext uri="{FF2B5EF4-FFF2-40B4-BE49-F238E27FC236}">
                <a16:creationId xmlns:a16="http://schemas.microsoft.com/office/drawing/2014/main" id="{D1454836-2A28-5B00-521F-78900C42811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A608CA6-7639-898F-F6D7-3A2CC3467B76}"/>
              </a:ext>
            </a:extLst>
          </p:cNvPr>
          <p:cNvSpPr>
            <a:spLocks noGrp="1"/>
          </p:cNvSpPr>
          <p:nvPr>
            <p:ph type="sldNum" sz="quarter" idx="12"/>
          </p:nvPr>
        </p:nvSpPr>
        <p:spPr/>
        <p:txBody>
          <a:bodyPr/>
          <a:lstStyle/>
          <a:p>
            <a:fld id="{6A50D6C5-BE25-4767-896C-7EE9E0B796EA}" type="slidenum">
              <a:rPr lang="en-IN" smtClean="0"/>
              <a:t>‹#›</a:t>
            </a:fld>
            <a:endParaRPr lang="en-IN"/>
          </a:p>
        </p:txBody>
      </p:sp>
    </p:spTree>
    <p:extLst>
      <p:ext uri="{BB962C8B-B14F-4D97-AF65-F5344CB8AC3E}">
        <p14:creationId xmlns:p14="http://schemas.microsoft.com/office/powerpoint/2010/main" val="3611585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47535-4F16-606F-69F2-A5C382261C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23251A4-D2D5-3EA2-5A7E-7271C02D55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244F25-E57D-9EB9-B287-EC2F3AEC0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9287E1-044A-487B-13FF-A6C4E3A431DE}"/>
              </a:ext>
            </a:extLst>
          </p:cNvPr>
          <p:cNvSpPr>
            <a:spLocks noGrp="1"/>
          </p:cNvSpPr>
          <p:nvPr>
            <p:ph type="dt" sz="half" idx="10"/>
          </p:nvPr>
        </p:nvSpPr>
        <p:spPr/>
        <p:txBody>
          <a:bodyPr/>
          <a:lstStyle/>
          <a:p>
            <a:fld id="{E8FEDA67-4F19-4550-80B8-BFF7C3846D8D}" type="datetimeFigureOut">
              <a:rPr lang="en-IN" smtClean="0"/>
              <a:t>20-06-2022</a:t>
            </a:fld>
            <a:endParaRPr lang="en-IN"/>
          </a:p>
        </p:txBody>
      </p:sp>
      <p:sp>
        <p:nvSpPr>
          <p:cNvPr id="6" name="Footer Placeholder 5">
            <a:extLst>
              <a:ext uri="{FF2B5EF4-FFF2-40B4-BE49-F238E27FC236}">
                <a16:creationId xmlns:a16="http://schemas.microsoft.com/office/drawing/2014/main" id="{3EAB165B-9921-DF6C-A3FE-36769D9F84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4E94BD-9705-E3E5-F67F-8A4C035E0318}"/>
              </a:ext>
            </a:extLst>
          </p:cNvPr>
          <p:cNvSpPr>
            <a:spLocks noGrp="1"/>
          </p:cNvSpPr>
          <p:nvPr>
            <p:ph type="sldNum" sz="quarter" idx="12"/>
          </p:nvPr>
        </p:nvSpPr>
        <p:spPr/>
        <p:txBody>
          <a:bodyPr/>
          <a:lstStyle/>
          <a:p>
            <a:fld id="{6A50D6C5-BE25-4767-896C-7EE9E0B796EA}" type="slidenum">
              <a:rPr lang="en-IN" smtClean="0"/>
              <a:t>‹#›</a:t>
            </a:fld>
            <a:endParaRPr lang="en-IN"/>
          </a:p>
        </p:txBody>
      </p:sp>
    </p:spTree>
    <p:extLst>
      <p:ext uri="{BB962C8B-B14F-4D97-AF65-F5344CB8AC3E}">
        <p14:creationId xmlns:p14="http://schemas.microsoft.com/office/powerpoint/2010/main" val="2209118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B2342-10FA-65C6-3B62-04D27E7918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F2774B7-62FD-351B-43D2-5161B4F922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C638434-26D1-7BD8-EDE0-814BDCDC8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542D4A-74CA-E664-7A66-614D242AB5E1}"/>
              </a:ext>
            </a:extLst>
          </p:cNvPr>
          <p:cNvSpPr>
            <a:spLocks noGrp="1"/>
          </p:cNvSpPr>
          <p:nvPr>
            <p:ph type="dt" sz="half" idx="10"/>
          </p:nvPr>
        </p:nvSpPr>
        <p:spPr/>
        <p:txBody>
          <a:bodyPr/>
          <a:lstStyle/>
          <a:p>
            <a:fld id="{E8FEDA67-4F19-4550-80B8-BFF7C3846D8D}" type="datetimeFigureOut">
              <a:rPr lang="en-IN" smtClean="0"/>
              <a:t>20-06-2022</a:t>
            </a:fld>
            <a:endParaRPr lang="en-IN"/>
          </a:p>
        </p:txBody>
      </p:sp>
      <p:sp>
        <p:nvSpPr>
          <p:cNvPr id="6" name="Footer Placeholder 5">
            <a:extLst>
              <a:ext uri="{FF2B5EF4-FFF2-40B4-BE49-F238E27FC236}">
                <a16:creationId xmlns:a16="http://schemas.microsoft.com/office/drawing/2014/main" id="{BDCDBDC1-1E90-EB3D-386A-895A22E3DA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4C9F3D-2C52-4F62-017C-7D4C525CCC07}"/>
              </a:ext>
            </a:extLst>
          </p:cNvPr>
          <p:cNvSpPr>
            <a:spLocks noGrp="1"/>
          </p:cNvSpPr>
          <p:nvPr>
            <p:ph type="sldNum" sz="quarter" idx="12"/>
          </p:nvPr>
        </p:nvSpPr>
        <p:spPr/>
        <p:txBody>
          <a:bodyPr/>
          <a:lstStyle/>
          <a:p>
            <a:fld id="{6A50D6C5-BE25-4767-896C-7EE9E0B796EA}" type="slidenum">
              <a:rPr lang="en-IN" smtClean="0"/>
              <a:t>‹#›</a:t>
            </a:fld>
            <a:endParaRPr lang="en-IN"/>
          </a:p>
        </p:txBody>
      </p:sp>
    </p:spTree>
    <p:extLst>
      <p:ext uri="{BB962C8B-B14F-4D97-AF65-F5344CB8AC3E}">
        <p14:creationId xmlns:p14="http://schemas.microsoft.com/office/powerpoint/2010/main" val="358631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EA664D-4946-0061-DFAC-BE0C97F3F4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FBD04F-3443-970C-C1EC-781BEADC09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5F64DD-E296-36EF-0137-AC12F67176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EDA67-4F19-4550-80B8-BFF7C3846D8D}" type="datetimeFigureOut">
              <a:rPr lang="en-IN" smtClean="0"/>
              <a:t>20-06-2022</a:t>
            </a:fld>
            <a:endParaRPr lang="en-IN"/>
          </a:p>
        </p:txBody>
      </p:sp>
      <p:sp>
        <p:nvSpPr>
          <p:cNvPr id="5" name="Footer Placeholder 4">
            <a:extLst>
              <a:ext uri="{FF2B5EF4-FFF2-40B4-BE49-F238E27FC236}">
                <a16:creationId xmlns:a16="http://schemas.microsoft.com/office/drawing/2014/main" id="{52A529FB-E71E-FB2B-372C-12D02C9CE6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463CF41-3D75-D6FB-FA1B-B0F0720B0A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50D6C5-BE25-4767-896C-7EE9E0B796EA}" type="slidenum">
              <a:rPr lang="en-IN" smtClean="0"/>
              <a:t>‹#›</a:t>
            </a:fld>
            <a:endParaRPr lang="en-IN"/>
          </a:p>
        </p:txBody>
      </p:sp>
    </p:spTree>
    <p:extLst>
      <p:ext uri="{BB962C8B-B14F-4D97-AF65-F5344CB8AC3E}">
        <p14:creationId xmlns:p14="http://schemas.microsoft.com/office/powerpoint/2010/main" val="714343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Peer-to-peer" TargetMode="External"/><Relationship Id="rId2" Type="http://schemas.openxmlformats.org/officeDocument/2006/relationships/hyperlink" Target="https://en.wikipedia.org/wiki/Communications_protocol" TargetMode="External"/><Relationship Id="rId1" Type="http://schemas.openxmlformats.org/officeDocument/2006/relationships/slideLayout" Target="../slideLayouts/slideLayout2.xml"/><Relationship Id="rId6" Type="http://schemas.openxmlformats.org/officeDocument/2006/relationships/hyperlink" Target="https://en.wikipedia.org/wiki/Global_Namespace" TargetMode="External"/><Relationship Id="rId5" Type="http://schemas.openxmlformats.org/officeDocument/2006/relationships/hyperlink" Target="https://en.wikipedia.org/wiki/Content-addressable_storage" TargetMode="External"/><Relationship Id="rId4" Type="http://schemas.openxmlformats.org/officeDocument/2006/relationships/hyperlink" Target="https://en.wikipedia.org/wiki/Distributed_file_syste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B0B1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EADDE-1FB5-0868-F201-615B9510EF27}"/>
              </a:ext>
            </a:extLst>
          </p:cNvPr>
          <p:cNvSpPr>
            <a:spLocks noGrp="1"/>
          </p:cNvSpPr>
          <p:nvPr>
            <p:ph type="title"/>
          </p:nvPr>
        </p:nvSpPr>
        <p:spPr>
          <a:xfrm>
            <a:off x="765939" y="4589348"/>
            <a:ext cx="4550340" cy="1290457"/>
          </a:xfrm>
        </p:spPr>
        <p:txBody>
          <a:bodyPr>
            <a:normAutofit/>
          </a:bodyPr>
          <a:lstStyle/>
          <a:p>
            <a:r>
              <a:rPr lang="en-IN" sz="5400" dirty="0">
                <a:solidFill>
                  <a:schemeClr val="bg1"/>
                </a:solidFill>
                <a:latin typeface="Abadi" panose="020B0604020104020204" pitchFamily="34" charset="0"/>
              </a:rPr>
              <a:t>Team Paradox</a:t>
            </a:r>
          </a:p>
        </p:txBody>
      </p:sp>
      <p:pic>
        <p:nvPicPr>
          <p:cNvPr id="5" name="Content Placeholder 4">
            <a:extLst>
              <a:ext uri="{FF2B5EF4-FFF2-40B4-BE49-F238E27FC236}">
                <a16:creationId xmlns:a16="http://schemas.microsoft.com/office/drawing/2014/main" id="{28831128-DFA7-0CD3-62C5-386DB71AE7AE}"/>
              </a:ext>
              <a:ext uri="{C183D7F6-B498-43B3-948B-1728B52AA6E4}">
                <adec:decorative xmlns:adec="http://schemas.microsoft.com/office/drawing/2017/decorative" val="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1938" y="-1128511"/>
            <a:ext cx="9115022" cy="9115022"/>
          </a:xfrm>
          <a:prstGeom prst="rect">
            <a:avLst/>
          </a:prstGeom>
          <a:ln>
            <a:noFill/>
          </a:ln>
          <a:effectLst>
            <a:glow rad="1016000">
              <a:schemeClr val="bg1">
                <a:alpha val="13000"/>
              </a:schemeClr>
            </a:glow>
            <a:outerShdw blurRad="292100" dir="4020000" sx="99000" sy="99000" algn="tl" rotWithShape="0">
              <a:schemeClr val="bg1">
                <a:alpha val="0"/>
              </a:schemeClr>
            </a:outerShdw>
            <a:reflection stA="0" endPos="80000" dist="495300" dir="5400000" sy="-100000" algn="bl" rotWithShape="0"/>
            <a:softEdge rad="0"/>
          </a:effectLst>
        </p:spPr>
      </p:pic>
    </p:spTree>
    <p:extLst>
      <p:ext uri="{BB962C8B-B14F-4D97-AF65-F5344CB8AC3E}">
        <p14:creationId xmlns:p14="http://schemas.microsoft.com/office/powerpoint/2010/main" val="151405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B0B1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EADDE-1FB5-0868-F201-615B9510EF27}"/>
              </a:ext>
            </a:extLst>
          </p:cNvPr>
          <p:cNvSpPr>
            <a:spLocks noGrp="1"/>
          </p:cNvSpPr>
          <p:nvPr>
            <p:ph type="title"/>
          </p:nvPr>
        </p:nvSpPr>
        <p:spPr>
          <a:xfrm>
            <a:off x="838200" y="365125"/>
            <a:ext cx="10515600" cy="1325563"/>
          </a:xfrm>
        </p:spPr>
        <p:txBody>
          <a:bodyPr/>
          <a:lstStyle/>
          <a:p>
            <a:pPr algn="ctr"/>
            <a:r>
              <a:rPr lang="en-IN" dirty="0" err="1">
                <a:solidFill>
                  <a:schemeClr val="bg1"/>
                </a:solidFill>
                <a:latin typeface="Abadi" panose="020B0604020104020204" pitchFamily="34" charset="0"/>
              </a:rPr>
              <a:t>Bussinese</a:t>
            </a:r>
            <a:r>
              <a:rPr lang="en-IN" dirty="0">
                <a:solidFill>
                  <a:schemeClr val="bg1"/>
                </a:solidFill>
                <a:latin typeface="Abadi" panose="020B0604020104020204" pitchFamily="34" charset="0"/>
              </a:rPr>
              <a:t> Model</a:t>
            </a:r>
          </a:p>
        </p:txBody>
      </p:sp>
      <p:sp>
        <p:nvSpPr>
          <p:cNvPr id="3" name="Content Placeholder 2">
            <a:extLst>
              <a:ext uri="{FF2B5EF4-FFF2-40B4-BE49-F238E27FC236}">
                <a16:creationId xmlns:a16="http://schemas.microsoft.com/office/drawing/2014/main" id="{9C27E56B-313F-6E04-EC9B-B929ED00CF8B}"/>
              </a:ext>
            </a:extLst>
          </p:cNvPr>
          <p:cNvSpPr>
            <a:spLocks noGrp="1"/>
          </p:cNvSpPr>
          <p:nvPr>
            <p:ph idx="1"/>
          </p:nvPr>
        </p:nvSpPr>
        <p:spPr/>
        <p:txBody>
          <a:bodyPr>
            <a:normAutofit/>
          </a:bodyPr>
          <a:lstStyle/>
          <a:p>
            <a:endParaRPr lang="en-IN" sz="1800" dirty="0">
              <a:solidFill>
                <a:schemeClr val="bg1"/>
              </a:solidFill>
              <a:latin typeface="Abadi" panose="020B0604020104020204" pitchFamily="34" charset="0"/>
            </a:endParaRPr>
          </a:p>
        </p:txBody>
      </p:sp>
    </p:spTree>
    <p:extLst>
      <p:ext uri="{BB962C8B-B14F-4D97-AF65-F5344CB8AC3E}">
        <p14:creationId xmlns:p14="http://schemas.microsoft.com/office/powerpoint/2010/main" val="4088696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B0B1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EADDE-1FB5-0868-F201-615B9510EF27}"/>
              </a:ext>
            </a:extLst>
          </p:cNvPr>
          <p:cNvSpPr>
            <a:spLocks noGrp="1"/>
          </p:cNvSpPr>
          <p:nvPr>
            <p:ph type="title"/>
          </p:nvPr>
        </p:nvSpPr>
        <p:spPr>
          <a:xfrm>
            <a:off x="1444255" y="2103436"/>
            <a:ext cx="10515600" cy="1325563"/>
          </a:xfrm>
        </p:spPr>
        <p:txBody>
          <a:bodyPr>
            <a:normAutofit/>
          </a:bodyPr>
          <a:lstStyle/>
          <a:p>
            <a:r>
              <a:rPr lang="en-IN" sz="6600" dirty="0">
                <a:solidFill>
                  <a:schemeClr val="bg1"/>
                </a:solidFill>
                <a:latin typeface="Abadi" panose="020B0604020104020204" pitchFamily="34" charset="0"/>
              </a:rPr>
              <a:t>COGNITIO</a:t>
            </a:r>
          </a:p>
        </p:txBody>
      </p:sp>
      <p:sp>
        <p:nvSpPr>
          <p:cNvPr id="7" name="Vertical Text Placeholder 6">
            <a:extLst>
              <a:ext uri="{FF2B5EF4-FFF2-40B4-BE49-F238E27FC236}">
                <a16:creationId xmlns:a16="http://schemas.microsoft.com/office/drawing/2014/main" id="{C46E4A42-5005-739E-D3E5-F33CD725CD50}"/>
              </a:ext>
            </a:extLst>
          </p:cNvPr>
          <p:cNvSpPr>
            <a:spLocks noGrp="1"/>
          </p:cNvSpPr>
          <p:nvPr>
            <p:ph type="body" orient="vert" idx="1"/>
          </p:nvPr>
        </p:nvSpPr>
        <p:spPr>
          <a:xfrm rot="16200000">
            <a:off x="3050164" y="1972551"/>
            <a:ext cx="681841" cy="2912897"/>
          </a:xfrm>
        </p:spPr>
        <p:txBody>
          <a:bodyPr/>
          <a:lstStyle/>
          <a:p>
            <a:pPr marL="0" indent="0">
              <a:buNone/>
            </a:pPr>
            <a:r>
              <a:rPr lang="en-IN" dirty="0">
                <a:solidFill>
                  <a:schemeClr val="bg1"/>
                </a:solidFill>
                <a:latin typeface="Abadi Extra Light" panose="020B0204020104020204" pitchFamily="34" charset="0"/>
              </a:rPr>
              <a:t>Your Health Record</a:t>
            </a:r>
          </a:p>
        </p:txBody>
      </p:sp>
      <p:sp>
        <p:nvSpPr>
          <p:cNvPr id="9" name="TextBox 8">
            <a:extLst>
              <a:ext uri="{FF2B5EF4-FFF2-40B4-BE49-F238E27FC236}">
                <a16:creationId xmlns:a16="http://schemas.microsoft.com/office/drawing/2014/main" id="{313CC584-CEA7-F495-5C6D-5FFA38651D92}"/>
              </a:ext>
            </a:extLst>
          </p:cNvPr>
          <p:cNvSpPr txBox="1"/>
          <p:nvPr/>
        </p:nvSpPr>
        <p:spPr>
          <a:xfrm>
            <a:off x="1032244" y="3888054"/>
            <a:ext cx="4861737" cy="369332"/>
          </a:xfrm>
          <a:prstGeom prst="rect">
            <a:avLst/>
          </a:prstGeom>
          <a:noFill/>
        </p:spPr>
        <p:txBody>
          <a:bodyPr wrap="square">
            <a:spAutoFit/>
          </a:bodyPr>
          <a:lstStyle/>
          <a:p>
            <a:pPr marL="0" indent="0">
              <a:buNone/>
            </a:pPr>
            <a:r>
              <a:rPr lang="en-IN" i="1" dirty="0">
                <a:solidFill>
                  <a:schemeClr val="bg1"/>
                </a:solidFill>
                <a:latin typeface="Abadi Extra Light" panose="020B0204020104020204" pitchFamily="34" charset="0"/>
              </a:rPr>
              <a:t>A decentralised affordable medical history database</a:t>
            </a:r>
          </a:p>
        </p:txBody>
      </p:sp>
      <p:pic>
        <p:nvPicPr>
          <p:cNvPr id="13" name="Picture 12" descr="A picture containing text, electronics, different&#10;&#10;Description automatically generated">
            <a:extLst>
              <a:ext uri="{FF2B5EF4-FFF2-40B4-BE49-F238E27FC236}">
                <a16:creationId xmlns:a16="http://schemas.microsoft.com/office/drawing/2014/main" id="{9CB6522C-FE91-34B3-ACE7-B7235B8BE8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8021" y="130697"/>
            <a:ext cx="5576265" cy="6596604"/>
          </a:xfrm>
          <a:prstGeom prst="rect">
            <a:avLst/>
          </a:prstGeom>
        </p:spPr>
      </p:pic>
    </p:spTree>
    <p:extLst>
      <p:ext uri="{BB962C8B-B14F-4D97-AF65-F5344CB8AC3E}">
        <p14:creationId xmlns:p14="http://schemas.microsoft.com/office/powerpoint/2010/main" val="4093126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B0B1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EADDE-1FB5-0868-F201-615B9510EF27}"/>
              </a:ext>
            </a:extLst>
          </p:cNvPr>
          <p:cNvSpPr>
            <a:spLocks noGrp="1"/>
          </p:cNvSpPr>
          <p:nvPr>
            <p:ph type="title"/>
          </p:nvPr>
        </p:nvSpPr>
        <p:spPr>
          <a:xfrm>
            <a:off x="636181" y="0"/>
            <a:ext cx="10515600" cy="1325563"/>
          </a:xfrm>
        </p:spPr>
        <p:txBody>
          <a:bodyPr/>
          <a:lstStyle/>
          <a:p>
            <a:pPr algn="ctr"/>
            <a:r>
              <a:rPr lang="en-IN" dirty="0">
                <a:solidFill>
                  <a:schemeClr val="bg1"/>
                </a:solidFill>
              </a:rPr>
              <a:t> </a:t>
            </a:r>
            <a:r>
              <a:rPr lang="en-IN" dirty="0">
                <a:solidFill>
                  <a:schemeClr val="bg1"/>
                </a:solidFill>
                <a:latin typeface="Abadi" panose="020B0604020104020204" pitchFamily="34" charset="0"/>
              </a:rPr>
              <a:t>Why</a:t>
            </a:r>
            <a:endParaRPr lang="en-IN" dirty="0"/>
          </a:p>
        </p:txBody>
      </p:sp>
      <p:sp>
        <p:nvSpPr>
          <p:cNvPr id="3" name="Content Placeholder 2">
            <a:extLst>
              <a:ext uri="{FF2B5EF4-FFF2-40B4-BE49-F238E27FC236}">
                <a16:creationId xmlns:a16="http://schemas.microsoft.com/office/drawing/2014/main" id="{9C27E56B-313F-6E04-EC9B-B929ED00CF8B}"/>
              </a:ext>
            </a:extLst>
          </p:cNvPr>
          <p:cNvSpPr>
            <a:spLocks noGrp="1"/>
          </p:cNvSpPr>
          <p:nvPr>
            <p:ph idx="1"/>
          </p:nvPr>
        </p:nvSpPr>
        <p:spPr>
          <a:xfrm>
            <a:off x="838200" y="1325563"/>
            <a:ext cx="10515600" cy="4840989"/>
          </a:xfrm>
        </p:spPr>
        <p:txBody>
          <a:bodyPr>
            <a:noAutofit/>
          </a:bodyPr>
          <a:lstStyle/>
          <a:p>
            <a:pPr>
              <a:spcBef>
                <a:spcPts val="0"/>
              </a:spcBef>
            </a:pPr>
            <a:r>
              <a:rPr lang="en-IN" sz="1700" dirty="0">
                <a:solidFill>
                  <a:schemeClr val="bg1"/>
                </a:solidFill>
                <a:effectLst/>
                <a:latin typeface="Abadi Extra Light" panose="020B0204020104020204" pitchFamily="34" charset="0"/>
                <a:ea typeface="DengXian" panose="02010600030101010101" pitchFamily="2" charset="-122"/>
                <a:cs typeface="Times New Roman" panose="02020603050405020304" pitchFamily="18" charset="0"/>
              </a:rPr>
              <a:t>The Indian electronic medical record market is projected to witness a </a:t>
            </a:r>
            <a:r>
              <a:rPr lang="en-IN" sz="1700" b="1" dirty="0">
                <a:solidFill>
                  <a:schemeClr val="bg1"/>
                </a:solidFill>
                <a:effectLst/>
                <a:latin typeface="Abadi Extra Light" panose="020B0204020104020204" pitchFamily="34" charset="0"/>
                <a:ea typeface="DengXian" panose="02010600030101010101" pitchFamily="2" charset="-122"/>
                <a:cs typeface="Times New Roman" panose="02020603050405020304" pitchFamily="18" charset="0"/>
              </a:rPr>
              <a:t>compound annual growth rate of 6.67% to grow to US$314.720 million by 2026, from US$200.240 million in 2019</a:t>
            </a:r>
            <a:r>
              <a:rPr lang="en-IN" sz="1700" dirty="0">
                <a:solidFill>
                  <a:schemeClr val="bg1"/>
                </a:solidFill>
                <a:effectLst/>
                <a:latin typeface="Abadi Extra Light" panose="020B0204020104020204" pitchFamily="34" charset="0"/>
                <a:ea typeface="DengXian" panose="02010600030101010101" pitchFamily="2" charset="-122"/>
                <a:cs typeface="Times New Roman" panose="02020603050405020304" pitchFamily="18" charset="0"/>
              </a:rPr>
              <a:t>. The Indian electronic medical record market is expected to grow owing to the rapid digitalization happening in the medical sector in India.</a:t>
            </a:r>
          </a:p>
          <a:p>
            <a:pPr>
              <a:spcBef>
                <a:spcPts val="0"/>
              </a:spcBef>
            </a:pPr>
            <a:endParaRPr lang="en-IN" sz="1700" dirty="0">
              <a:solidFill>
                <a:schemeClr val="bg1"/>
              </a:solidFill>
              <a:effectLst/>
              <a:latin typeface="Abadi Extra Light" panose="020B0204020104020204" pitchFamily="34" charset="0"/>
              <a:ea typeface="DengXian" panose="02010600030101010101" pitchFamily="2" charset="-122"/>
              <a:cs typeface="Times New Roman" panose="02020603050405020304" pitchFamily="18" charset="0"/>
            </a:endParaRPr>
          </a:p>
          <a:p>
            <a:pPr>
              <a:spcBef>
                <a:spcPts val="0"/>
              </a:spcBef>
            </a:pPr>
            <a:r>
              <a:rPr lang="en-IN" sz="17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Although EMR has tangible positive outcomes, the adoption rate has been low. The market comprises handful of hospitals using EMR. The usage of EMR is limited to corporate hospitals in the various metro cities of India. The known hospital chain Fortis and Apollo have been using EMR in a few of their hospitals.</a:t>
            </a:r>
          </a:p>
          <a:p>
            <a:pPr>
              <a:spcBef>
                <a:spcPts val="0"/>
              </a:spcBef>
            </a:pPr>
            <a:endParaRPr lang="en-IN" sz="1700" dirty="0">
              <a:solidFill>
                <a:schemeClr val="bg1"/>
              </a:solidFill>
              <a:latin typeface="Calibri" panose="020F0502020204030204" pitchFamily="34" charset="0"/>
              <a:ea typeface="DengXian" panose="02010600030101010101" pitchFamily="2" charset="-122"/>
              <a:cs typeface="Times New Roman" panose="02020603050405020304" pitchFamily="18" charset="0"/>
            </a:endParaRPr>
          </a:p>
          <a:p>
            <a:pPr>
              <a:spcBef>
                <a:spcPts val="0"/>
              </a:spcBef>
            </a:pPr>
            <a:r>
              <a:rPr lang="en-US" sz="1700" b="0" i="0" dirty="0">
                <a:solidFill>
                  <a:schemeClr val="bg1"/>
                </a:solidFill>
                <a:effectLst/>
                <a:latin typeface="Abadi Extra Light" panose="020B0204020104020204" pitchFamily="34" charset="0"/>
              </a:rPr>
              <a:t>Electronic Health Records ( EHR ) is the digitized collection of patients or populations' medical or health information. The vital health records of people are entered electronically by the healthcare providers throughout his/her lifetime. EHRs aim towards making the patient-centered records securely and instantly available to authorized users on demand.</a:t>
            </a:r>
          </a:p>
          <a:p>
            <a:pPr>
              <a:spcBef>
                <a:spcPts val="0"/>
              </a:spcBef>
            </a:pPr>
            <a:endParaRPr lang="en-US" sz="1700" b="0" i="0" dirty="0">
              <a:solidFill>
                <a:schemeClr val="bg1"/>
              </a:solidFill>
              <a:effectLst/>
              <a:latin typeface="Abadi Extra Light" panose="020B0204020104020204" pitchFamily="34" charset="0"/>
            </a:endParaRPr>
          </a:p>
          <a:p>
            <a:pPr>
              <a:spcBef>
                <a:spcPts val="0"/>
              </a:spcBef>
            </a:pPr>
            <a:r>
              <a:rPr lang="en-US" sz="1700" dirty="0">
                <a:solidFill>
                  <a:schemeClr val="bg1"/>
                </a:solidFill>
                <a:latin typeface="Abadi Extra Light" panose="020B0204020104020204" pitchFamily="34" charset="0"/>
              </a:rPr>
              <a:t>Biggest challenge for EHR in India is the lack of capital needed for implementation in hospitals of non-metro cities or unawareness of benefits of EHR. </a:t>
            </a:r>
            <a:endParaRPr lang="en-US" sz="1700" dirty="0">
              <a:solidFill>
                <a:schemeClr val="bg1"/>
              </a:solidFill>
            </a:endParaRPr>
          </a:p>
          <a:p>
            <a:pPr>
              <a:spcBef>
                <a:spcPts val="0"/>
              </a:spcBef>
            </a:pPr>
            <a:endParaRPr lang="en-US" sz="1700" dirty="0">
              <a:solidFill>
                <a:schemeClr val="bg1"/>
              </a:solidFill>
            </a:endParaRPr>
          </a:p>
          <a:p>
            <a:pPr>
              <a:spcBef>
                <a:spcPts val="0"/>
              </a:spcBef>
            </a:pPr>
            <a:r>
              <a:rPr lang="en-US" sz="1700" dirty="0">
                <a:solidFill>
                  <a:schemeClr val="bg1"/>
                </a:solidFill>
              </a:rPr>
              <a:t>There is a need of platform which would be mobile and easy to use by both Physician/Doctor and User/Patient to keep track of medical data.</a:t>
            </a:r>
          </a:p>
          <a:p>
            <a:pPr>
              <a:spcBef>
                <a:spcPts val="0"/>
              </a:spcBef>
            </a:pPr>
            <a:r>
              <a:rPr lang="en-US" sz="1700" dirty="0">
                <a:solidFill>
                  <a:schemeClr val="bg1"/>
                </a:solidFill>
              </a:rPr>
              <a:t>Also the platform should have capability to integrate medical data from different medical </a:t>
            </a:r>
            <a:r>
              <a:rPr lang="en-US" sz="1700" dirty="0" err="1">
                <a:solidFill>
                  <a:schemeClr val="bg1"/>
                </a:solidFill>
              </a:rPr>
              <a:t>organisaton</a:t>
            </a:r>
            <a:r>
              <a:rPr lang="en-US" sz="1700" dirty="0">
                <a:solidFill>
                  <a:schemeClr val="bg1"/>
                </a:solidFill>
              </a:rPr>
              <a:t>.</a:t>
            </a:r>
            <a:br>
              <a:rPr lang="en-US" sz="1200" dirty="0">
                <a:solidFill>
                  <a:schemeClr val="bg1"/>
                </a:solidFill>
              </a:rPr>
            </a:br>
            <a:endParaRPr lang="en-IN" sz="1800" dirty="0">
              <a:solidFill>
                <a:schemeClr val="bg1"/>
              </a:solidFill>
              <a:effectLst/>
              <a:latin typeface="Abadi Extra Light" panose="020B0204020104020204" pitchFamily="34" charset="0"/>
              <a:ea typeface="DengXian" panose="02010600030101010101" pitchFamily="2" charset="-122"/>
              <a:cs typeface="Times New Roman" panose="02020603050405020304" pitchFamily="18" charset="0"/>
            </a:endParaRPr>
          </a:p>
          <a:p>
            <a:pPr>
              <a:spcBef>
                <a:spcPts val="0"/>
              </a:spcBef>
            </a:pPr>
            <a:endParaRPr lang="en-IN" sz="1800" dirty="0">
              <a:solidFill>
                <a:schemeClr val="bg1"/>
              </a:solidFill>
              <a:effectLst/>
              <a:latin typeface="Abadi Extra Light" panose="020B0204020104020204" pitchFamily="34" charset="0"/>
              <a:ea typeface="DengXian" panose="02010600030101010101" pitchFamily="2" charset="-122"/>
              <a:cs typeface="Times New Roman" panose="02020603050405020304" pitchFamily="18" charset="0"/>
            </a:endParaRPr>
          </a:p>
          <a:p>
            <a:pPr rtl="0">
              <a:spcBef>
                <a:spcPts val="0"/>
              </a:spcBef>
              <a:spcAft>
                <a:spcPts val="0"/>
              </a:spcAft>
            </a:pPr>
            <a:endParaRPr lang="en-US" sz="2800" b="1" dirty="0">
              <a:solidFill>
                <a:schemeClr val="bg1"/>
              </a:solidFill>
              <a:latin typeface="Abadi Extra Light" panose="020B0204020104020204" pitchFamily="34" charset="0"/>
            </a:endParaRPr>
          </a:p>
          <a:p>
            <a:pPr rtl="0">
              <a:spcBef>
                <a:spcPts val="0"/>
              </a:spcBef>
              <a:spcAft>
                <a:spcPts val="0"/>
              </a:spcAft>
            </a:pPr>
            <a:endParaRPr lang="en-US" sz="1800" b="1" dirty="0">
              <a:solidFill>
                <a:schemeClr val="bg1"/>
              </a:solidFill>
              <a:latin typeface="Arial" panose="020B0604020202020204" pitchFamily="34" charset="0"/>
            </a:endParaRPr>
          </a:p>
          <a:p>
            <a:pPr rtl="0">
              <a:spcBef>
                <a:spcPts val="0"/>
              </a:spcBef>
              <a:spcAft>
                <a:spcPts val="0"/>
              </a:spcAft>
            </a:pPr>
            <a:endParaRPr lang="en-US" sz="1800" b="1" dirty="0">
              <a:solidFill>
                <a:schemeClr val="bg1"/>
              </a:solidFill>
              <a:latin typeface="Arial" panose="020B0604020202020204" pitchFamily="34" charset="0"/>
            </a:endParaRPr>
          </a:p>
          <a:p>
            <a:pPr rtl="0">
              <a:spcBef>
                <a:spcPts val="0"/>
              </a:spcBef>
              <a:spcAft>
                <a:spcPts val="0"/>
              </a:spcAft>
            </a:pPr>
            <a:endParaRPr lang="en-US" sz="1800" b="1" i="0" u="none" strike="noStrike" dirty="0">
              <a:solidFill>
                <a:schemeClr val="bg1"/>
              </a:solidFill>
              <a:effectLst/>
              <a:latin typeface="Arial" panose="020B0604020202020204" pitchFamily="34" charset="0"/>
            </a:endParaRPr>
          </a:p>
          <a:p>
            <a:pPr rtl="0">
              <a:spcBef>
                <a:spcPts val="0"/>
              </a:spcBef>
              <a:spcAft>
                <a:spcPts val="0"/>
              </a:spcAft>
            </a:pPr>
            <a:endParaRPr lang="en-US" sz="1800" b="1" i="0" u="none" strike="noStrike" dirty="0">
              <a:solidFill>
                <a:schemeClr val="bg1"/>
              </a:solidFill>
              <a:effectLst/>
              <a:latin typeface="Arial" panose="020B0604020202020204" pitchFamily="34" charset="0"/>
            </a:endParaRPr>
          </a:p>
          <a:p>
            <a:pPr marL="0" indent="0" rtl="0">
              <a:spcBef>
                <a:spcPts val="0"/>
              </a:spcBef>
              <a:spcAft>
                <a:spcPts val="0"/>
              </a:spcAft>
              <a:buNone/>
            </a:pPr>
            <a:r>
              <a:rPr lang="en-US" sz="1800" b="1" dirty="0">
                <a:solidFill>
                  <a:schemeClr val="bg1"/>
                </a:solidFill>
                <a:latin typeface="Arial" panose="020B0604020202020204" pitchFamily="34" charset="0"/>
              </a:rPr>
              <a:t> </a:t>
            </a:r>
          </a:p>
          <a:p>
            <a:pPr marL="0" indent="0">
              <a:buFont typeface="Arial" panose="020B0604020202020204" pitchFamily="34" charset="0"/>
              <a:buNone/>
            </a:pPr>
            <a:endParaRPr lang="en-IN" sz="1800" dirty="0">
              <a:solidFill>
                <a:schemeClr val="bg1"/>
              </a:solidFill>
              <a:latin typeface="Avenir Next LT Pro" panose="020B0504020202020204" pitchFamily="34" charset="0"/>
            </a:endParaRPr>
          </a:p>
          <a:p>
            <a:endParaRPr lang="en-IN" dirty="0">
              <a:solidFill>
                <a:schemeClr val="bg1"/>
              </a:solidFill>
            </a:endParaRPr>
          </a:p>
        </p:txBody>
      </p:sp>
    </p:spTree>
    <p:extLst>
      <p:ext uri="{BB962C8B-B14F-4D97-AF65-F5344CB8AC3E}">
        <p14:creationId xmlns:p14="http://schemas.microsoft.com/office/powerpoint/2010/main" val="2312002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B0B1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EADDE-1FB5-0868-F201-615B9510EF27}"/>
              </a:ext>
            </a:extLst>
          </p:cNvPr>
          <p:cNvSpPr>
            <a:spLocks noGrp="1"/>
          </p:cNvSpPr>
          <p:nvPr>
            <p:ph type="title"/>
          </p:nvPr>
        </p:nvSpPr>
        <p:spPr>
          <a:xfrm>
            <a:off x="636181" y="0"/>
            <a:ext cx="10515600" cy="1325563"/>
          </a:xfrm>
        </p:spPr>
        <p:txBody>
          <a:bodyPr/>
          <a:lstStyle/>
          <a:p>
            <a:pPr algn="ctr"/>
            <a:r>
              <a:rPr lang="en-IN" dirty="0">
                <a:solidFill>
                  <a:schemeClr val="bg1"/>
                </a:solidFill>
                <a:latin typeface="Abadi" panose="020B0604020104020204" pitchFamily="34" charset="0"/>
              </a:rPr>
              <a:t> Challenges With Existing Platform</a:t>
            </a:r>
            <a:endParaRPr lang="en-IN" dirty="0">
              <a:latin typeface="Abadi" panose="020B0604020104020204" pitchFamily="34" charset="0"/>
            </a:endParaRPr>
          </a:p>
        </p:txBody>
      </p:sp>
      <p:sp>
        <p:nvSpPr>
          <p:cNvPr id="3" name="Content Placeholder 2">
            <a:extLst>
              <a:ext uri="{FF2B5EF4-FFF2-40B4-BE49-F238E27FC236}">
                <a16:creationId xmlns:a16="http://schemas.microsoft.com/office/drawing/2014/main" id="{9C27E56B-313F-6E04-EC9B-B929ED00CF8B}"/>
              </a:ext>
            </a:extLst>
          </p:cNvPr>
          <p:cNvSpPr>
            <a:spLocks noGrp="1"/>
          </p:cNvSpPr>
          <p:nvPr>
            <p:ph idx="1"/>
          </p:nvPr>
        </p:nvSpPr>
        <p:spPr>
          <a:xfrm>
            <a:off x="838200" y="1325563"/>
            <a:ext cx="10515600" cy="4840989"/>
          </a:xfrm>
        </p:spPr>
        <p:txBody>
          <a:bodyPr>
            <a:noAutofit/>
          </a:bodyPr>
          <a:lstStyle/>
          <a:p>
            <a:pPr>
              <a:spcBef>
                <a:spcPts val="0"/>
              </a:spcBef>
            </a:pPr>
            <a:r>
              <a:rPr lang="en-IN" sz="1800" dirty="0">
                <a:solidFill>
                  <a:schemeClr val="bg1"/>
                </a:solidFill>
                <a:effectLst/>
                <a:latin typeface="Abadi Extra Light" panose="020B0204020104020204" pitchFamily="34" charset="0"/>
                <a:ea typeface="DengXian" panose="02010600030101010101" pitchFamily="2" charset="-122"/>
                <a:cs typeface="Times New Roman" panose="02020603050405020304" pitchFamily="18" charset="0"/>
              </a:rPr>
              <a:t> Cost of Implementation</a:t>
            </a:r>
          </a:p>
          <a:p>
            <a:pPr rtl="0">
              <a:spcBef>
                <a:spcPts val="0"/>
              </a:spcBef>
              <a:spcAft>
                <a:spcPts val="0"/>
              </a:spcAft>
            </a:pPr>
            <a:endParaRPr lang="en-US" sz="2800" b="1" dirty="0">
              <a:solidFill>
                <a:schemeClr val="bg1"/>
              </a:solidFill>
              <a:latin typeface="Abadi Extra Light" panose="020B0204020104020204" pitchFamily="34" charset="0"/>
            </a:endParaRPr>
          </a:p>
          <a:p>
            <a:pPr rtl="0">
              <a:spcBef>
                <a:spcPts val="0"/>
              </a:spcBef>
              <a:spcAft>
                <a:spcPts val="0"/>
              </a:spcAft>
            </a:pPr>
            <a:endParaRPr lang="en-US" sz="1800" b="1" dirty="0">
              <a:solidFill>
                <a:schemeClr val="bg1"/>
              </a:solidFill>
              <a:latin typeface="Arial" panose="020B0604020202020204" pitchFamily="34" charset="0"/>
            </a:endParaRPr>
          </a:p>
          <a:p>
            <a:pPr rtl="0">
              <a:spcBef>
                <a:spcPts val="0"/>
              </a:spcBef>
              <a:spcAft>
                <a:spcPts val="0"/>
              </a:spcAft>
            </a:pPr>
            <a:endParaRPr lang="en-US" sz="1800" b="1" dirty="0">
              <a:solidFill>
                <a:schemeClr val="bg1"/>
              </a:solidFill>
              <a:latin typeface="Arial" panose="020B0604020202020204" pitchFamily="34" charset="0"/>
            </a:endParaRPr>
          </a:p>
          <a:p>
            <a:pPr rtl="0">
              <a:spcBef>
                <a:spcPts val="0"/>
              </a:spcBef>
              <a:spcAft>
                <a:spcPts val="0"/>
              </a:spcAft>
            </a:pPr>
            <a:endParaRPr lang="en-US" sz="1800" b="1" i="0" u="none" strike="noStrike" dirty="0">
              <a:solidFill>
                <a:schemeClr val="bg1"/>
              </a:solidFill>
              <a:effectLst/>
              <a:latin typeface="Arial" panose="020B0604020202020204" pitchFamily="34" charset="0"/>
            </a:endParaRPr>
          </a:p>
          <a:p>
            <a:pPr rtl="0">
              <a:spcBef>
                <a:spcPts val="0"/>
              </a:spcBef>
              <a:spcAft>
                <a:spcPts val="0"/>
              </a:spcAft>
            </a:pPr>
            <a:endParaRPr lang="en-US" sz="1800" b="1" i="0" u="none" strike="noStrike" dirty="0">
              <a:solidFill>
                <a:schemeClr val="bg1"/>
              </a:solidFill>
              <a:effectLst/>
              <a:latin typeface="Arial" panose="020B0604020202020204" pitchFamily="34" charset="0"/>
            </a:endParaRPr>
          </a:p>
          <a:p>
            <a:pPr marL="0" indent="0" rtl="0">
              <a:spcBef>
                <a:spcPts val="0"/>
              </a:spcBef>
              <a:spcAft>
                <a:spcPts val="0"/>
              </a:spcAft>
              <a:buNone/>
            </a:pPr>
            <a:r>
              <a:rPr lang="en-US" sz="1800" b="1" dirty="0">
                <a:solidFill>
                  <a:schemeClr val="bg1"/>
                </a:solidFill>
                <a:latin typeface="Arial" panose="020B0604020202020204" pitchFamily="34" charset="0"/>
              </a:rPr>
              <a:t> </a:t>
            </a:r>
          </a:p>
          <a:p>
            <a:pPr marL="0" indent="0">
              <a:buFont typeface="Arial" panose="020B0604020202020204" pitchFamily="34" charset="0"/>
              <a:buNone/>
            </a:pPr>
            <a:endParaRPr lang="en-IN" sz="1800" dirty="0">
              <a:solidFill>
                <a:schemeClr val="bg1"/>
              </a:solidFill>
              <a:latin typeface="Avenir Next LT Pro" panose="020B0504020202020204" pitchFamily="34" charset="0"/>
            </a:endParaRPr>
          </a:p>
          <a:p>
            <a:endParaRPr lang="en-IN" dirty="0">
              <a:solidFill>
                <a:schemeClr val="bg1"/>
              </a:solidFill>
            </a:endParaRPr>
          </a:p>
        </p:txBody>
      </p:sp>
    </p:spTree>
    <p:extLst>
      <p:ext uri="{BB962C8B-B14F-4D97-AF65-F5344CB8AC3E}">
        <p14:creationId xmlns:p14="http://schemas.microsoft.com/office/powerpoint/2010/main" val="4119087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B0B1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EADDE-1FB5-0868-F201-615B9510EF27}"/>
              </a:ext>
            </a:extLst>
          </p:cNvPr>
          <p:cNvSpPr>
            <a:spLocks noGrp="1"/>
          </p:cNvSpPr>
          <p:nvPr>
            <p:ph type="title"/>
          </p:nvPr>
        </p:nvSpPr>
        <p:spPr>
          <a:xfrm>
            <a:off x="838200" y="365125"/>
            <a:ext cx="10515600" cy="1325563"/>
          </a:xfrm>
        </p:spPr>
        <p:txBody>
          <a:bodyPr/>
          <a:lstStyle/>
          <a:p>
            <a:pPr algn="ctr"/>
            <a:r>
              <a:rPr lang="en-IN" dirty="0">
                <a:solidFill>
                  <a:schemeClr val="bg1"/>
                </a:solidFill>
                <a:latin typeface="Abadi" panose="020B0604020104020204" pitchFamily="34" charset="0"/>
              </a:rPr>
              <a:t>Decentralized File System</a:t>
            </a:r>
          </a:p>
        </p:txBody>
      </p:sp>
      <p:sp>
        <p:nvSpPr>
          <p:cNvPr id="3" name="Content Placeholder 2">
            <a:extLst>
              <a:ext uri="{FF2B5EF4-FFF2-40B4-BE49-F238E27FC236}">
                <a16:creationId xmlns:a16="http://schemas.microsoft.com/office/drawing/2014/main" id="{9C27E56B-313F-6E04-EC9B-B929ED00CF8B}"/>
              </a:ext>
            </a:extLst>
          </p:cNvPr>
          <p:cNvSpPr>
            <a:spLocks noGrp="1"/>
          </p:cNvSpPr>
          <p:nvPr>
            <p:ph idx="1"/>
          </p:nvPr>
        </p:nvSpPr>
        <p:spPr/>
        <p:txBody>
          <a:bodyPr>
            <a:normAutofit/>
          </a:bodyPr>
          <a:lstStyle/>
          <a:p>
            <a:r>
              <a:rPr lang="en-US" sz="1800" b="0" i="0" dirty="0">
                <a:solidFill>
                  <a:schemeClr val="bg1"/>
                </a:solidFill>
                <a:effectLst/>
                <a:latin typeface="Abadi" panose="020B0604020104020204" pitchFamily="34" charset="0"/>
              </a:rPr>
              <a:t>The </a:t>
            </a:r>
            <a:r>
              <a:rPr lang="en-US" sz="1800" b="1" i="0" dirty="0" err="1">
                <a:solidFill>
                  <a:schemeClr val="bg1"/>
                </a:solidFill>
                <a:effectLst/>
                <a:latin typeface="Abadi" panose="020B0604020104020204" pitchFamily="34" charset="0"/>
              </a:rPr>
              <a:t>InterPlanetary</a:t>
            </a:r>
            <a:r>
              <a:rPr lang="en-US" sz="1800" b="1" i="0" dirty="0">
                <a:solidFill>
                  <a:schemeClr val="bg1"/>
                </a:solidFill>
                <a:effectLst/>
                <a:latin typeface="Abadi" panose="020B0604020104020204" pitchFamily="34" charset="0"/>
              </a:rPr>
              <a:t> File System</a:t>
            </a:r>
            <a:r>
              <a:rPr lang="en-US" sz="1800" b="0" i="0" dirty="0">
                <a:solidFill>
                  <a:schemeClr val="bg1"/>
                </a:solidFill>
                <a:effectLst/>
                <a:latin typeface="Abadi" panose="020B0604020104020204" pitchFamily="34" charset="0"/>
              </a:rPr>
              <a:t> (</a:t>
            </a:r>
            <a:r>
              <a:rPr lang="en-US" sz="1800" b="1" i="0" dirty="0">
                <a:solidFill>
                  <a:schemeClr val="bg1"/>
                </a:solidFill>
                <a:effectLst/>
                <a:latin typeface="Abadi" panose="020B0604020104020204" pitchFamily="34" charset="0"/>
              </a:rPr>
              <a:t>IPFS</a:t>
            </a:r>
            <a:r>
              <a:rPr lang="en-US" sz="1800" b="0" i="0" dirty="0">
                <a:solidFill>
                  <a:schemeClr val="bg1"/>
                </a:solidFill>
                <a:effectLst/>
                <a:latin typeface="Abadi" panose="020B0604020104020204" pitchFamily="34" charset="0"/>
              </a:rPr>
              <a:t>) is a </a:t>
            </a:r>
            <a:r>
              <a:rPr lang="en-US" sz="1800" b="0" i="0" u="none" strike="noStrike" dirty="0">
                <a:solidFill>
                  <a:schemeClr val="bg1"/>
                </a:solidFill>
                <a:effectLst/>
                <a:latin typeface="Abadi" panose="020B0604020104020204" pitchFamily="34" charset="0"/>
                <a:hlinkClick r:id="rId2" tooltip="Communications protocol">
                  <a:extLst>
                    <a:ext uri="{A12FA001-AC4F-418D-AE19-62706E023703}">
                      <ahyp:hlinkClr xmlns:ahyp="http://schemas.microsoft.com/office/drawing/2018/hyperlinkcolor" val="tx"/>
                    </a:ext>
                  </a:extLst>
                </a:hlinkClick>
              </a:rPr>
              <a:t>protocol</a:t>
            </a:r>
            <a:r>
              <a:rPr lang="en-US" sz="1800" b="0" i="0" dirty="0">
                <a:solidFill>
                  <a:schemeClr val="bg1"/>
                </a:solidFill>
                <a:effectLst/>
                <a:latin typeface="Abadi" panose="020B0604020104020204" pitchFamily="34" charset="0"/>
              </a:rPr>
              <a:t> and </a:t>
            </a:r>
            <a:r>
              <a:rPr lang="en-US" sz="1800" b="0" i="0" u="none" strike="noStrike" dirty="0">
                <a:solidFill>
                  <a:schemeClr val="bg1"/>
                </a:solidFill>
                <a:effectLst/>
                <a:latin typeface="Abadi" panose="020B0604020104020204" pitchFamily="34" charset="0"/>
                <a:hlinkClick r:id="rId3" tooltip="Peer-to-peer">
                  <a:extLst>
                    <a:ext uri="{A12FA001-AC4F-418D-AE19-62706E023703}">
                      <ahyp:hlinkClr xmlns:ahyp="http://schemas.microsoft.com/office/drawing/2018/hyperlinkcolor" val="tx"/>
                    </a:ext>
                  </a:extLst>
                </a:hlinkClick>
              </a:rPr>
              <a:t>peer-to-peer</a:t>
            </a:r>
            <a:r>
              <a:rPr lang="en-US" sz="1800" b="0" i="0" dirty="0">
                <a:solidFill>
                  <a:schemeClr val="bg1"/>
                </a:solidFill>
                <a:effectLst/>
                <a:latin typeface="Abadi" panose="020B0604020104020204" pitchFamily="34" charset="0"/>
              </a:rPr>
              <a:t> network for storing and sharing data in a </a:t>
            </a:r>
            <a:r>
              <a:rPr lang="en-US" sz="1800" b="0" i="0" u="none" strike="noStrike" dirty="0">
                <a:solidFill>
                  <a:schemeClr val="bg1"/>
                </a:solidFill>
                <a:effectLst/>
                <a:latin typeface="Abadi" panose="020B0604020104020204" pitchFamily="34" charset="0"/>
                <a:hlinkClick r:id="rId4" tooltip="Distributed file system">
                  <a:extLst>
                    <a:ext uri="{A12FA001-AC4F-418D-AE19-62706E023703}">
                      <ahyp:hlinkClr xmlns:ahyp="http://schemas.microsoft.com/office/drawing/2018/hyperlinkcolor" val="tx"/>
                    </a:ext>
                  </a:extLst>
                </a:hlinkClick>
              </a:rPr>
              <a:t>distributed file system</a:t>
            </a:r>
            <a:r>
              <a:rPr lang="en-US" sz="1800" b="0" i="0" dirty="0">
                <a:solidFill>
                  <a:schemeClr val="bg1"/>
                </a:solidFill>
                <a:effectLst/>
                <a:latin typeface="Abadi" panose="020B0604020104020204" pitchFamily="34" charset="0"/>
              </a:rPr>
              <a:t>. IPFS uses </a:t>
            </a:r>
            <a:r>
              <a:rPr lang="en-US" sz="1800" b="0" i="0" u="none" strike="noStrike" dirty="0">
                <a:solidFill>
                  <a:schemeClr val="bg1"/>
                </a:solidFill>
                <a:effectLst/>
                <a:latin typeface="Abadi" panose="020B0604020104020204" pitchFamily="34" charset="0"/>
                <a:hlinkClick r:id="rId5" tooltip="Content-addressable storage">
                  <a:extLst>
                    <a:ext uri="{A12FA001-AC4F-418D-AE19-62706E023703}">
                      <ahyp:hlinkClr xmlns:ahyp="http://schemas.microsoft.com/office/drawing/2018/hyperlinkcolor" val="tx"/>
                    </a:ext>
                  </a:extLst>
                </a:hlinkClick>
              </a:rPr>
              <a:t>content-addressing</a:t>
            </a:r>
            <a:r>
              <a:rPr lang="en-US" sz="1800" b="0" i="0" dirty="0">
                <a:solidFill>
                  <a:schemeClr val="bg1"/>
                </a:solidFill>
                <a:effectLst/>
                <a:latin typeface="Abadi" panose="020B0604020104020204" pitchFamily="34" charset="0"/>
              </a:rPr>
              <a:t> to uniquely identify each file in a </a:t>
            </a:r>
            <a:r>
              <a:rPr lang="en-US" sz="1800" b="0" i="0" u="none" strike="noStrike" dirty="0">
                <a:solidFill>
                  <a:schemeClr val="bg1"/>
                </a:solidFill>
                <a:effectLst/>
                <a:latin typeface="Abadi" panose="020B0604020104020204" pitchFamily="34" charset="0"/>
                <a:hlinkClick r:id="rId6" tooltip="Global Namespace">
                  <a:extLst>
                    <a:ext uri="{A12FA001-AC4F-418D-AE19-62706E023703}">
                      <ahyp:hlinkClr xmlns:ahyp="http://schemas.microsoft.com/office/drawing/2018/hyperlinkcolor" val="tx"/>
                    </a:ext>
                  </a:extLst>
                </a:hlinkClick>
              </a:rPr>
              <a:t>global namespace</a:t>
            </a:r>
            <a:r>
              <a:rPr lang="en-US" sz="1800" b="0" i="0" dirty="0">
                <a:solidFill>
                  <a:schemeClr val="bg1"/>
                </a:solidFill>
                <a:effectLst/>
                <a:latin typeface="Abadi" panose="020B0604020104020204" pitchFamily="34" charset="0"/>
              </a:rPr>
              <a:t> connecting all computing devices</a:t>
            </a:r>
          </a:p>
          <a:p>
            <a:endParaRPr lang="en-IN" sz="1800" dirty="0">
              <a:solidFill>
                <a:schemeClr val="bg1"/>
              </a:solidFill>
              <a:latin typeface="Abadi" panose="020B0604020104020204" pitchFamily="34" charset="0"/>
            </a:endParaRPr>
          </a:p>
          <a:p>
            <a:r>
              <a:rPr lang="en-IN" sz="1800" dirty="0">
                <a:solidFill>
                  <a:schemeClr val="bg1"/>
                </a:solidFill>
                <a:latin typeface="Abadi" panose="020B0604020104020204" pitchFamily="34" charset="0"/>
              </a:rPr>
              <a:t>In our platform the major part of data is stored on IPFS , and can only be viewed through the hash generated by IPFS.</a:t>
            </a:r>
          </a:p>
          <a:p>
            <a:r>
              <a:rPr lang="en-IN" sz="1800" dirty="0">
                <a:solidFill>
                  <a:schemeClr val="bg1"/>
                </a:solidFill>
                <a:latin typeface="Abadi" panose="020B0604020104020204" pitchFamily="34" charset="0"/>
              </a:rPr>
              <a:t>This hash generated is based on sha-256 . </a:t>
            </a:r>
          </a:p>
        </p:txBody>
      </p:sp>
    </p:spTree>
    <p:extLst>
      <p:ext uri="{BB962C8B-B14F-4D97-AF65-F5344CB8AC3E}">
        <p14:creationId xmlns:p14="http://schemas.microsoft.com/office/powerpoint/2010/main" val="2611690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B0B1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EADDE-1FB5-0868-F201-615B9510EF27}"/>
              </a:ext>
            </a:extLst>
          </p:cNvPr>
          <p:cNvSpPr>
            <a:spLocks noGrp="1"/>
          </p:cNvSpPr>
          <p:nvPr>
            <p:ph type="title"/>
          </p:nvPr>
        </p:nvSpPr>
        <p:spPr>
          <a:xfrm>
            <a:off x="838200" y="100341"/>
            <a:ext cx="10515600" cy="1325563"/>
          </a:xfrm>
        </p:spPr>
        <p:txBody>
          <a:bodyPr>
            <a:normAutofit/>
          </a:bodyPr>
          <a:lstStyle/>
          <a:p>
            <a:pPr algn="ctr"/>
            <a:r>
              <a:rPr lang="en-IN" sz="4800" b="1" dirty="0">
                <a:solidFill>
                  <a:schemeClr val="bg1"/>
                </a:solidFill>
                <a:latin typeface="Abadi" panose="020B0604020104020204" pitchFamily="34" charset="0"/>
              </a:rPr>
              <a:t>Our App:</a:t>
            </a:r>
          </a:p>
        </p:txBody>
      </p:sp>
      <p:sp>
        <p:nvSpPr>
          <p:cNvPr id="3" name="Content Placeholder 2">
            <a:extLst>
              <a:ext uri="{FF2B5EF4-FFF2-40B4-BE49-F238E27FC236}">
                <a16:creationId xmlns:a16="http://schemas.microsoft.com/office/drawing/2014/main" id="{9C27E56B-313F-6E04-EC9B-B929ED00CF8B}"/>
              </a:ext>
            </a:extLst>
          </p:cNvPr>
          <p:cNvSpPr>
            <a:spLocks noGrp="1"/>
          </p:cNvSpPr>
          <p:nvPr>
            <p:ph idx="1"/>
          </p:nvPr>
        </p:nvSpPr>
        <p:spPr>
          <a:xfrm>
            <a:off x="838200" y="1453486"/>
            <a:ext cx="10515600" cy="1536211"/>
          </a:xfrm>
        </p:spPr>
        <p:txBody>
          <a:bodyPr>
            <a:normAutofit/>
          </a:bodyPr>
          <a:lstStyle/>
          <a:p>
            <a:pPr marL="0" indent="0">
              <a:buNone/>
            </a:pPr>
            <a:r>
              <a:rPr lang="en-IN" dirty="0">
                <a:solidFill>
                  <a:schemeClr val="bg1"/>
                </a:solidFill>
                <a:latin typeface="Abadi" panose="020B0604020104020204" pitchFamily="34" charset="0"/>
              </a:rPr>
              <a:t>User : (Flutter based App)</a:t>
            </a:r>
          </a:p>
          <a:p>
            <a:pPr marL="0" indent="0">
              <a:buNone/>
            </a:pPr>
            <a:r>
              <a:rPr lang="en-IN" sz="1600" dirty="0">
                <a:solidFill>
                  <a:schemeClr val="bg1"/>
                </a:solidFill>
                <a:latin typeface="Abadi" panose="020B0604020104020204" pitchFamily="34" charset="0"/>
              </a:rPr>
              <a:t>User can register and one unique medical id will be generated </a:t>
            </a:r>
          </a:p>
          <a:p>
            <a:pPr marL="0" indent="0">
              <a:buNone/>
            </a:pPr>
            <a:r>
              <a:rPr lang="en-IN" sz="1600" dirty="0">
                <a:solidFill>
                  <a:schemeClr val="bg1"/>
                </a:solidFill>
                <a:latin typeface="Abadi" panose="020B0604020104020204" pitchFamily="34" charset="0"/>
              </a:rPr>
              <a:t>User can fill out basic info and upload older medical info</a:t>
            </a:r>
          </a:p>
          <a:p>
            <a:pPr marL="0" indent="0">
              <a:buNone/>
            </a:pPr>
            <a:endParaRPr lang="en-IN" sz="1600" dirty="0">
              <a:solidFill>
                <a:schemeClr val="bg1"/>
              </a:solidFill>
              <a:latin typeface="Abadi" panose="020B0604020104020204" pitchFamily="34" charset="0"/>
            </a:endParaRPr>
          </a:p>
          <a:p>
            <a:pPr marL="0" indent="0">
              <a:buNone/>
            </a:pPr>
            <a:endParaRPr lang="en-IN" sz="1600" dirty="0">
              <a:solidFill>
                <a:schemeClr val="bg1"/>
              </a:solidFill>
              <a:latin typeface="Abadi" panose="020B0604020104020204" pitchFamily="34" charset="0"/>
            </a:endParaRPr>
          </a:p>
          <a:p>
            <a:pPr marL="0" indent="0">
              <a:buNone/>
            </a:pPr>
            <a:endParaRPr lang="en-IN" sz="1600" dirty="0">
              <a:solidFill>
                <a:schemeClr val="bg1"/>
              </a:solidFill>
              <a:latin typeface="Abadi" panose="020B0604020104020204" pitchFamily="34" charset="0"/>
            </a:endParaRPr>
          </a:p>
          <a:p>
            <a:pPr marL="0" indent="0">
              <a:buNone/>
            </a:pPr>
            <a:endParaRPr lang="en-IN" dirty="0">
              <a:solidFill>
                <a:schemeClr val="bg1"/>
              </a:solidFill>
              <a:latin typeface="Abadi" panose="020B0604020104020204" pitchFamily="34" charset="0"/>
            </a:endParaRPr>
          </a:p>
        </p:txBody>
      </p:sp>
      <p:sp>
        <p:nvSpPr>
          <p:cNvPr id="7" name="Content Placeholder 2">
            <a:extLst>
              <a:ext uri="{FF2B5EF4-FFF2-40B4-BE49-F238E27FC236}">
                <a16:creationId xmlns:a16="http://schemas.microsoft.com/office/drawing/2014/main" id="{6C5490C9-F7CE-62BF-2CCB-C1E5C8804F0A}"/>
              </a:ext>
            </a:extLst>
          </p:cNvPr>
          <p:cNvSpPr txBox="1">
            <a:spLocks/>
          </p:cNvSpPr>
          <p:nvPr/>
        </p:nvSpPr>
        <p:spPr>
          <a:xfrm>
            <a:off x="838200" y="2823756"/>
            <a:ext cx="10515600" cy="15886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solidFill>
                  <a:schemeClr val="bg1"/>
                </a:solidFill>
                <a:latin typeface="Abadi" panose="020B0604020104020204" pitchFamily="34" charset="0"/>
              </a:rPr>
              <a:t>Hospital/</a:t>
            </a:r>
            <a:r>
              <a:rPr lang="en-IN" i="0" dirty="0">
                <a:solidFill>
                  <a:schemeClr val="bg1"/>
                </a:solidFill>
                <a:effectLst/>
                <a:latin typeface="Abadi" panose="020B0604020104020204" pitchFamily="34" charset="0"/>
              </a:rPr>
              <a:t>Physician (PHP based Web App) :</a:t>
            </a:r>
          </a:p>
          <a:p>
            <a:pPr marL="0" indent="0">
              <a:buNone/>
            </a:pPr>
            <a:r>
              <a:rPr lang="en-IN" sz="1600" dirty="0">
                <a:solidFill>
                  <a:schemeClr val="bg1"/>
                </a:solidFill>
                <a:latin typeface="Abadi" panose="020B0604020104020204" pitchFamily="34" charset="0"/>
              </a:rPr>
              <a:t>Physician can ask for permission to update medical history using patient unique id (Authorization done with </a:t>
            </a:r>
            <a:r>
              <a:rPr lang="en-IN" sz="1600" dirty="0" err="1">
                <a:solidFill>
                  <a:schemeClr val="bg1"/>
                </a:solidFill>
                <a:latin typeface="Abadi" panose="020B0604020104020204" pitchFamily="34" charset="0"/>
              </a:rPr>
              <a:t>Otp</a:t>
            </a:r>
            <a:r>
              <a:rPr lang="en-IN" sz="1600" dirty="0">
                <a:solidFill>
                  <a:schemeClr val="bg1"/>
                </a:solidFill>
                <a:latin typeface="Abadi" panose="020B0604020104020204" pitchFamily="34" charset="0"/>
              </a:rPr>
              <a:t> check)</a:t>
            </a:r>
          </a:p>
          <a:p>
            <a:pPr marL="0" indent="0">
              <a:buNone/>
            </a:pPr>
            <a:r>
              <a:rPr lang="en-IN" sz="1600" i="0" dirty="0">
                <a:solidFill>
                  <a:schemeClr val="bg1"/>
                </a:solidFill>
                <a:effectLst/>
                <a:latin typeface="Abadi" panose="020B0604020104020204" pitchFamily="34" charset="0"/>
              </a:rPr>
              <a:t>Physic</a:t>
            </a:r>
            <a:r>
              <a:rPr lang="en-IN" sz="1600" dirty="0">
                <a:solidFill>
                  <a:schemeClr val="bg1"/>
                </a:solidFill>
                <a:latin typeface="Abadi" panose="020B0604020104020204" pitchFamily="34" charset="0"/>
              </a:rPr>
              <a:t>ian can upload Prescription, Lab reports , Diagnose summary etc.</a:t>
            </a:r>
          </a:p>
          <a:p>
            <a:pPr marL="0" indent="0">
              <a:buNone/>
            </a:pPr>
            <a:r>
              <a:rPr lang="en-IN" sz="1600" dirty="0">
                <a:solidFill>
                  <a:schemeClr val="bg1"/>
                </a:solidFill>
                <a:latin typeface="Abadi" panose="020B0604020104020204" pitchFamily="34" charset="0"/>
              </a:rPr>
              <a:t>The image data will be compressed before saving on database.</a:t>
            </a:r>
          </a:p>
          <a:p>
            <a:pPr marL="0" indent="0">
              <a:buNone/>
            </a:pPr>
            <a:r>
              <a:rPr lang="en-IN" sz="1600" dirty="0">
                <a:solidFill>
                  <a:schemeClr val="bg1"/>
                </a:solidFill>
                <a:latin typeface="Abadi" panose="020B0604020104020204" pitchFamily="34" charset="0"/>
              </a:rPr>
              <a:t>There will be two portals out there , admin portal and hospital portal.</a:t>
            </a:r>
          </a:p>
          <a:p>
            <a:pPr marL="0" indent="0">
              <a:buNone/>
            </a:pPr>
            <a:endParaRPr lang="en-IN" sz="1600" dirty="0">
              <a:solidFill>
                <a:schemeClr val="bg1"/>
              </a:solidFill>
              <a:latin typeface="Abadi" panose="020B0604020104020204" pitchFamily="34" charset="0"/>
            </a:endParaRPr>
          </a:p>
          <a:p>
            <a:pPr marL="0" indent="0">
              <a:buNone/>
            </a:pPr>
            <a:endParaRPr lang="en-IN" sz="1600" i="0" dirty="0">
              <a:solidFill>
                <a:schemeClr val="bg1"/>
              </a:solidFill>
              <a:effectLst/>
              <a:latin typeface="Abadi" panose="020B0604020104020204" pitchFamily="34" charset="0"/>
            </a:endParaRPr>
          </a:p>
          <a:p>
            <a:pPr marL="0" indent="0">
              <a:buNone/>
            </a:pPr>
            <a:endParaRPr lang="en-IN" dirty="0">
              <a:solidFill>
                <a:schemeClr val="bg1"/>
              </a:solidFill>
              <a:latin typeface="Abadi" panose="020B0604020104020204" pitchFamily="34" charset="0"/>
            </a:endParaRPr>
          </a:p>
        </p:txBody>
      </p:sp>
      <p:sp>
        <p:nvSpPr>
          <p:cNvPr id="8" name="Content Placeholder 2">
            <a:extLst>
              <a:ext uri="{FF2B5EF4-FFF2-40B4-BE49-F238E27FC236}">
                <a16:creationId xmlns:a16="http://schemas.microsoft.com/office/drawing/2014/main" id="{351ED5A2-F591-29FB-4CED-7FC8DDB48F61}"/>
              </a:ext>
            </a:extLst>
          </p:cNvPr>
          <p:cNvSpPr txBox="1">
            <a:spLocks/>
          </p:cNvSpPr>
          <p:nvPr/>
        </p:nvSpPr>
        <p:spPr>
          <a:xfrm>
            <a:off x="838200" y="4428824"/>
            <a:ext cx="10515600" cy="195138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solidFill>
                  <a:schemeClr val="bg1"/>
                </a:solidFill>
              </a:rPr>
              <a:t>Emergency Info :</a:t>
            </a:r>
          </a:p>
          <a:p>
            <a:pPr marL="0" indent="0">
              <a:buNone/>
            </a:pPr>
            <a:r>
              <a:rPr lang="en-IN" sz="1600" dirty="0">
                <a:solidFill>
                  <a:schemeClr val="bg1"/>
                </a:solidFill>
              </a:rPr>
              <a:t>This service will be optional , user can turn it off whenever they want </a:t>
            </a:r>
          </a:p>
          <a:p>
            <a:pPr marL="0" indent="0">
              <a:buNone/>
            </a:pPr>
            <a:r>
              <a:rPr lang="en-IN" sz="1600" dirty="0">
                <a:solidFill>
                  <a:schemeClr val="bg1"/>
                </a:solidFill>
              </a:rPr>
              <a:t> The user app will  generate a QR code</a:t>
            </a:r>
          </a:p>
          <a:p>
            <a:pPr marL="0" indent="0">
              <a:buNone/>
            </a:pPr>
            <a:r>
              <a:rPr lang="en-IN" sz="1600" dirty="0">
                <a:solidFill>
                  <a:schemeClr val="bg1"/>
                </a:solidFill>
              </a:rPr>
              <a:t>No authorization needed to view the data.</a:t>
            </a:r>
          </a:p>
          <a:p>
            <a:pPr marL="0" indent="0">
              <a:buNone/>
            </a:pPr>
            <a:r>
              <a:rPr lang="en-IN" sz="1600" dirty="0">
                <a:solidFill>
                  <a:schemeClr val="bg1"/>
                </a:solidFill>
              </a:rPr>
              <a:t>By scanning this QR code, basic info about user will be shown on web app( Identification , past medication, allergies)</a:t>
            </a:r>
          </a:p>
          <a:p>
            <a:pPr marL="0" indent="0">
              <a:buNone/>
            </a:pPr>
            <a:r>
              <a:rPr lang="en-IN" sz="1500" dirty="0">
                <a:solidFill>
                  <a:schemeClr val="bg1"/>
                </a:solidFill>
                <a:latin typeface="Abadi" panose="020B0604020104020204" pitchFamily="34" charset="0"/>
              </a:rPr>
              <a:t>In future planning to detect accident by</a:t>
            </a:r>
            <a:r>
              <a:rPr lang="en-US" sz="1500" b="0" i="0" dirty="0">
                <a:solidFill>
                  <a:schemeClr val="bg1"/>
                </a:solidFill>
                <a:effectLst/>
                <a:latin typeface="Abadi" panose="020B0604020104020204" pitchFamily="34" charset="0"/>
              </a:rPr>
              <a:t> collect high-frequency sensor data from instruments in the  phone and automatically  show QR code on screen.</a:t>
            </a:r>
            <a:endParaRPr lang="en-IN" sz="1500" dirty="0">
              <a:solidFill>
                <a:schemeClr val="bg1"/>
              </a:solidFill>
              <a:latin typeface="Abadi" panose="020B0604020104020204" pitchFamily="34" charset="0"/>
            </a:endParaRPr>
          </a:p>
          <a:p>
            <a:pPr marL="0" indent="0">
              <a:buNone/>
            </a:pPr>
            <a:endParaRPr lang="en-IN" sz="1600" dirty="0">
              <a:solidFill>
                <a:schemeClr val="bg1"/>
              </a:solidFill>
            </a:endParaRPr>
          </a:p>
        </p:txBody>
      </p:sp>
    </p:spTree>
    <p:extLst>
      <p:ext uri="{BB962C8B-B14F-4D97-AF65-F5344CB8AC3E}">
        <p14:creationId xmlns:p14="http://schemas.microsoft.com/office/powerpoint/2010/main" val="202396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B0B19"/>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E7F282-B6D8-7B8D-0091-BE75E16F5941}"/>
              </a:ext>
            </a:extLst>
          </p:cNvPr>
          <p:cNvSpPr>
            <a:spLocks noGrp="1"/>
          </p:cNvSpPr>
          <p:nvPr>
            <p:ph type="title"/>
          </p:nvPr>
        </p:nvSpPr>
        <p:spPr>
          <a:xfrm>
            <a:off x="838200" y="365125"/>
            <a:ext cx="10515600" cy="1325563"/>
          </a:xfrm>
        </p:spPr>
        <p:txBody>
          <a:bodyPr>
            <a:normAutofit/>
          </a:bodyPr>
          <a:lstStyle/>
          <a:p>
            <a:r>
              <a:rPr lang="en-IN" sz="3200" dirty="0">
                <a:solidFill>
                  <a:schemeClr val="bg1"/>
                </a:solidFill>
                <a:latin typeface="Abadi" panose="020B0604020104020204" pitchFamily="34" charset="0"/>
              </a:rPr>
              <a:t>Interface Concept : User Side</a:t>
            </a:r>
          </a:p>
        </p:txBody>
      </p:sp>
      <p:pic>
        <p:nvPicPr>
          <p:cNvPr id="18" name="Picture 17" descr="Graphical user interface&#10;&#10;Description automatically generated">
            <a:extLst>
              <a:ext uri="{FF2B5EF4-FFF2-40B4-BE49-F238E27FC236}">
                <a16:creationId xmlns:a16="http://schemas.microsoft.com/office/drawing/2014/main" id="{9800FEB9-26EC-1959-1511-E57B3B0C0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3145357" cy="4404620"/>
          </a:xfrm>
          <a:prstGeom prst="rect">
            <a:avLst/>
          </a:prstGeom>
        </p:spPr>
      </p:pic>
      <p:pic>
        <p:nvPicPr>
          <p:cNvPr id="20" name="Picture 19" descr="Text&#10;&#10;Description automatically generated with medium confidence">
            <a:extLst>
              <a:ext uri="{FF2B5EF4-FFF2-40B4-BE49-F238E27FC236}">
                <a16:creationId xmlns:a16="http://schemas.microsoft.com/office/drawing/2014/main" id="{D0E9A5BD-1871-C7D5-C5F7-FBF411EDD1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3517" y="1690688"/>
            <a:ext cx="3184787" cy="4404620"/>
          </a:xfrm>
          <a:prstGeom prst="rect">
            <a:avLst/>
          </a:prstGeom>
        </p:spPr>
      </p:pic>
      <p:pic>
        <p:nvPicPr>
          <p:cNvPr id="22" name="Picture 21">
            <a:extLst>
              <a:ext uri="{FF2B5EF4-FFF2-40B4-BE49-F238E27FC236}">
                <a16:creationId xmlns:a16="http://schemas.microsoft.com/office/drawing/2014/main" id="{16777935-6226-C08C-8E7B-E7866142C2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36703" y="1688322"/>
            <a:ext cx="2956342" cy="4409353"/>
          </a:xfrm>
          <a:prstGeom prst="rect">
            <a:avLst/>
          </a:prstGeom>
        </p:spPr>
      </p:pic>
    </p:spTree>
    <p:extLst>
      <p:ext uri="{BB962C8B-B14F-4D97-AF65-F5344CB8AC3E}">
        <p14:creationId xmlns:p14="http://schemas.microsoft.com/office/powerpoint/2010/main" val="3444074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B0B19"/>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E7F282-B6D8-7B8D-0091-BE75E16F5941}"/>
              </a:ext>
            </a:extLst>
          </p:cNvPr>
          <p:cNvSpPr>
            <a:spLocks noGrp="1"/>
          </p:cNvSpPr>
          <p:nvPr>
            <p:ph type="title"/>
          </p:nvPr>
        </p:nvSpPr>
        <p:spPr>
          <a:xfrm>
            <a:off x="838200" y="365125"/>
            <a:ext cx="10515600" cy="1325563"/>
          </a:xfrm>
        </p:spPr>
        <p:txBody>
          <a:bodyPr>
            <a:normAutofit/>
          </a:bodyPr>
          <a:lstStyle/>
          <a:p>
            <a:r>
              <a:rPr lang="en-IN" sz="3200" dirty="0">
                <a:solidFill>
                  <a:schemeClr val="bg1"/>
                </a:solidFill>
                <a:latin typeface="Abadi" panose="020B0604020104020204" pitchFamily="34" charset="0"/>
              </a:rPr>
              <a:t>Interface Concept : Hospital/Physician  </a:t>
            </a:r>
          </a:p>
        </p:txBody>
      </p:sp>
      <p:pic>
        <p:nvPicPr>
          <p:cNvPr id="3" name="Picture 2" descr="Graphical user interface, application&#10;&#10;Description automatically generated">
            <a:extLst>
              <a:ext uri="{FF2B5EF4-FFF2-40B4-BE49-F238E27FC236}">
                <a16:creationId xmlns:a16="http://schemas.microsoft.com/office/drawing/2014/main" id="{4C851836-7C60-5282-1824-50871B8AB4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0" y="1611031"/>
            <a:ext cx="3742662" cy="4572945"/>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68DE5EA8-FD8D-2206-05A2-32B8ABC724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487" y="1605858"/>
            <a:ext cx="3376530" cy="4578118"/>
          </a:xfrm>
          <a:prstGeom prst="rect">
            <a:avLst/>
          </a:prstGeom>
        </p:spPr>
      </p:pic>
      <p:pic>
        <p:nvPicPr>
          <p:cNvPr id="8" name="Picture 7" descr="Table&#10;&#10;Description automatically generated">
            <a:extLst>
              <a:ext uri="{FF2B5EF4-FFF2-40B4-BE49-F238E27FC236}">
                <a16:creationId xmlns:a16="http://schemas.microsoft.com/office/drawing/2014/main" id="{61740AA2-BDE1-6476-4C92-D89407150A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1206" y="1605858"/>
            <a:ext cx="3286098" cy="4578118"/>
          </a:xfrm>
          <a:prstGeom prst="rect">
            <a:avLst/>
          </a:prstGeom>
        </p:spPr>
      </p:pic>
    </p:spTree>
    <p:extLst>
      <p:ext uri="{BB962C8B-B14F-4D97-AF65-F5344CB8AC3E}">
        <p14:creationId xmlns:p14="http://schemas.microsoft.com/office/powerpoint/2010/main" val="3575058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B0B1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EADDE-1FB5-0868-F201-615B9510EF27}"/>
              </a:ext>
            </a:extLst>
          </p:cNvPr>
          <p:cNvSpPr>
            <a:spLocks noGrp="1"/>
          </p:cNvSpPr>
          <p:nvPr>
            <p:ph type="title"/>
          </p:nvPr>
        </p:nvSpPr>
        <p:spPr>
          <a:xfrm>
            <a:off x="838200" y="365125"/>
            <a:ext cx="10515600" cy="1325563"/>
          </a:xfrm>
        </p:spPr>
        <p:txBody>
          <a:bodyPr>
            <a:normAutofit/>
          </a:bodyPr>
          <a:lstStyle/>
          <a:p>
            <a:r>
              <a:rPr lang="en-IN" sz="3200" dirty="0">
                <a:solidFill>
                  <a:schemeClr val="bg1"/>
                </a:solidFill>
                <a:latin typeface="Abadi" panose="020B0604020104020204" pitchFamily="34" charset="0"/>
              </a:rPr>
              <a:t>Interface Concept : Emergency Web App</a:t>
            </a:r>
          </a:p>
        </p:txBody>
      </p:sp>
      <p:sp>
        <p:nvSpPr>
          <p:cNvPr id="3" name="Content Placeholder 2">
            <a:extLst>
              <a:ext uri="{FF2B5EF4-FFF2-40B4-BE49-F238E27FC236}">
                <a16:creationId xmlns:a16="http://schemas.microsoft.com/office/drawing/2014/main" id="{9C27E56B-313F-6E04-EC9B-B929ED00CF8B}"/>
              </a:ext>
            </a:extLst>
          </p:cNvPr>
          <p:cNvSpPr>
            <a:spLocks noGrp="1"/>
          </p:cNvSpPr>
          <p:nvPr>
            <p:ph idx="1"/>
          </p:nvPr>
        </p:nvSpPr>
        <p:spPr>
          <a:xfrm>
            <a:off x="1763232" y="6241422"/>
            <a:ext cx="2691809" cy="502905"/>
          </a:xfrm>
        </p:spPr>
        <p:txBody>
          <a:bodyPr>
            <a:normAutofit/>
          </a:bodyPr>
          <a:lstStyle/>
          <a:p>
            <a:pPr marL="0" indent="0">
              <a:buNone/>
            </a:pPr>
            <a:r>
              <a:rPr lang="en-IN" sz="1800" dirty="0">
                <a:solidFill>
                  <a:schemeClr val="bg1"/>
                </a:solidFill>
                <a:latin typeface="Abadi" panose="020B0604020104020204" pitchFamily="34" charset="0"/>
              </a:rPr>
              <a:t>Emergency Health Card</a:t>
            </a:r>
          </a:p>
        </p:txBody>
      </p:sp>
      <p:pic>
        <p:nvPicPr>
          <p:cNvPr id="5" name="Picture 4" descr="Graphical user interface&#10;&#10;Description automatically generated with low confidence">
            <a:extLst>
              <a:ext uri="{FF2B5EF4-FFF2-40B4-BE49-F238E27FC236}">
                <a16:creationId xmlns:a16="http://schemas.microsoft.com/office/drawing/2014/main" id="{AB546445-2542-8047-2E0B-33220E5AE1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985" y="1424873"/>
            <a:ext cx="3276708" cy="4706545"/>
          </a:xfrm>
          <a:prstGeom prst="rect">
            <a:avLst/>
          </a:prstGeom>
        </p:spPr>
      </p:pic>
      <p:pic>
        <p:nvPicPr>
          <p:cNvPr id="7" name="Picture 6" descr="Qr code&#10;&#10;Description automatically generated">
            <a:extLst>
              <a:ext uri="{FF2B5EF4-FFF2-40B4-BE49-F238E27FC236}">
                <a16:creationId xmlns:a16="http://schemas.microsoft.com/office/drawing/2014/main" id="{DD2610D9-2491-2E8F-7664-3B64307B19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0175" y="1809261"/>
            <a:ext cx="3239478" cy="3239478"/>
          </a:xfrm>
          <a:prstGeom prst="rect">
            <a:avLst/>
          </a:prstGeom>
        </p:spPr>
      </p:pic>
      <p:sp>
        <p:nvSpPr>
          <p:cNvPr id="8" name="Content Placeholder 2">
            <a:extLst>
              <a:ext uri="{FF2B5EF4-FFF2-40B4-BE49-F238E27FC236}">
                <a16:creationId xmlns:a16="http://schemas.microsoft.com/office/drawing/2014/main" id="{CA263E1E-BBDE-0ECA-EC3D-8087B9F2F292}"/>
              </a:ext>
            </a:extLst>
          </p:cNvPr>
          <p:cNvSpPr txBox="1">
            <a:spLocks/>
          </p:cNvSpPr>
          <p:nvPr/>
        </p:nvSpPr>
        <p:spPr>
          <a:xfrm>
            <a:off x="7747536" y="5298669"/>
            <a:ext cx="2691809" cy="5029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800" dirty="0">
                <a:solidFill>
                  <a:schemeClr val="bg1"/>
                </a:solidFill>
                <a:latin typeface="Abadi" panose="020B0604020104020204" pitchFamily="34" charset="0"/>
              </a:rPr>
              <a:t>           QR code</a:t>
            </a:r>
          </a:p>
        </p:txBody>
      </p:sp>
    </p:spTree>
    <p:extLst>
      <p:ext uri="{BB962C8B-B14F-4D97-AF65-F5344CB8AC3E}">
        <p14:creationId xmlns:p14="http://schemas.microsoft.com/office/powerpoint/2010/main" val="2510939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TotalTime>
  <Words>552</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Abadi</vt:lpstr>
      <vt:lpstr>Abadi Extra Light</vt:lpstr>
      <vt:lpstr>Arial</vt:lpstr>
      <vt:lpstr>Avenir Next LT Pro</vt:lpstr>
      <vt:lpstr>Calibri</vt:lpstr>
      <vt:lpstr>Calibri Light</vt:lpstr>
      <vt:lpstr>Office Theme</vt:lpstr>
      <vt:lpstr>Team Paradox</vt:lpstr>
      <vt:lpstr>COGNITIO</vt:lpstr>
      <vt:lpstr> Why</vt:lpstr>
      <vt:lpstr> Challenges With Existing Platform</vt:lpstr>
      <vt:lpstr>Decentralized File System</vt:lpstr>
      <vt:lpstr>Our App:</vt:lpstr>
      <vt:lpstr>Interface Concept : User Side</vt:lpstr>
      <vt:lpstr>Interface Concept : Hospital/Physician  </vt:lpstr>
      <vt:lpstr>Interface Concept : Emergency Web App</vt:lpstr>
      <vt:lpstr>Bussinese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Paradox</dc:title>
  <dc:creator>Shah Anzar</dc:creator>
  <cp:lastModifiedBy>Shah Anzar</cp:lastModifiedBy>
  <cp:revision>3</cp:revision>
  <dcterms:created xsi:type="dcterms:W3CDTF">2022-06-20T12:39:08Z</dcterms:created>
  <dcterms:modified xsi:type="dcterms:W3CDTF">2022-06-20T20:15:55Z</dcterms:modified>
</cp:coreProperties>
</file>