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2" r:id="rId7"/>
    <p:sldId id="261" r:id="rId8"/>
    <p:sldId id="263" r:id="rId9"/>
    <p:sldId id="264" r:id="rId10"/>
    <p:sldId id="265" r:id="rId11"/>
    <p:sldId id="267" r:id="rId12"/>
    <p:sldId id="268" r:id="rId13"/>
    <p:sldId id="270" r:id="rId14"/>
    <p:sldId id="272" r:id="rId15"/>
    <p:sldId id="271" r:id="rId16"/>
    <p:sldId id="273" r:id="rId17"/>
    <p:sldId id="274" r:id="rId18"/>
    <p:sldId id="275" r:id="rId19"/>
    <p:sldId id="276" r:id="rId20"/>
    <p:sldId id="278" r:id="rId21"/>
    <p:sldId id="277"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B33903-22E5-463B-91A3-BFFF1C8A3E05}" type="datetimeFigureOut">
              <a:rPr lang="en-GB" smtClean="0"/>
              <a:t>01/03/2020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218920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33903-22E5-463B-91A3-BFFF1C8A3E05}" type="datetimeFigureOut">
              <a:rPr lang="en-GB" smtClean="0"/>
              <a:t>01/03/2020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272019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33903-22E5-463B-91A3-BFFF1C8A3E05}" type="datetimeFigureOut">
              <a:rPr lang="en-GB" smtClean="0"/>
              <a:t>01/03/2020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305677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33903-22E5-463B-91A3-BFFF1C8A3E05}" type="datetimeFigureOut">
              <a:rPr lang="en-GB" smtClean="0"/>
              <a:t>01/03/2020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356889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33903-22E5-463B-91A3-BFFF1C8A3E05}" type="datetimeFigureOut">
              <a:rPr lang="en-GB" smtClean="0"/>
              <a:t>01/03/2020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354163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B33903-22E5-463B-91A3-BFFF1C8A3E05}" type="datetimeFigureOut">
              <a:rPr lang="en-GB" smtClean="0"/>
              <a:t>01/03/2020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380289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33903-22E5-463B-91A3-BFFF1C8A3E05}" type="datetimeFigureOut">
              <a:rPr lang="en-GB" smtClean="0"/>
              <a:t>01/03/2020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320060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B33903-22E5-463B-91A3-BFFF1C8A3E05}" type="datetimeFigureOut">
              <a:rPr lang="en-GB" smtClean="0"/>
              <a:t>01/03/2020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341355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33903-22E5-463B-91A3-BFFF1C8A3E05}" type="datetimeFigureOut">
              <a:rPr lang="en-GB" smtClean="0"/>
              <a:t>01/03/2020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60288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B33903-22E5-463B-91A3-BFFF1C8A3E05}" type="datetimeFigureOut">
              <a:rPr lang="en-GB" smtClean="0"/>
              <a:t>01/03/2020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27168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B33903-22E5-463B-91A3-BFFF1C8A3E05}" type="datetimeFigureOut">
              <a:rPr lang="en-GB" smtClean="0"/>
              <a:t>01/03/2020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AA1540-5BC6-4558-8AB3-8B188C931999}" type="slidenum">
              <a:rPr lang="en-GB" smtClean="0"/>
              <a:t>‹#›</a:t>
            </a:fld>
            <a:endParaRPr lang="en-GB"/>
          </a:p>
        </p:txBody>
      </p:sp>
    </p:spTree>
    <p:extLst>
      <p:ext uri="{BB962C8B-B14F-4D97-AF65-F5344CB8AC3E}">
        <p14:creationId xmlns:p14="http://schemas.microsoft.com/office/powerpoint/2010/main" val="69147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33903-22E5-463B-91A3-BFFF1C8A3E05}" type="datetimeFigureOut">
              <a:rPr lang="en-GB" smtClean="0"/>
              <a:t>01/03/2020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A1540-5BC6-4558-8AB3-8B188C931999}" type="slidenum">
              <a:rPr lang="en-GB" smtClean="0"/>
              <a:t>‹#›</a:t>
            </a:fld>
            <a:endParaRPr lang="en-GB"/>
          </a:p>
        </p:txBody>
      </p:sp>
    </p:spTree>
    <p:extLst>
      <p:ext uri="{BB962C8B-B14F-4D97-AF65-F5344CB8AC3E}">
        <p14:creationId xmlns:p14="http://schemas.microsoft.com/office/powerpoint/2010/main" val="26452178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healthysf.org/bdi/outcomes/zipmap.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nzarsyed/applied-data-science-capstone/blob/master/Capstone%20Notebook%20-%20W5.ipynb" TargetMode="External"/><Relationship Id="rId2" Type="http://schemas.openxmlformats.org/officeDocument/2006/relationships/hyperlink" Target="https://github.com/anzarsyed/applied-data-science-capstone/blob/master/Project%20Report%20Applied%20Data%20Science%20Capstone%20-%20W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www.healthysf.org/bdi/outcomes/zipmap.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C9B7-F5FD-43EA-B404-77A0DAEF7B1F}"/>
              </a:ext>
            </a:extLst>
          </p:cNvPr>
          <p:cNvSpPr>
            <a:spLocks noGrp="1"/>
          </p:cNvSpPr>
          <p:nvPr>
            <p:ph type="ctrTitle"/>
          </p:nvPr>
        </p:nvSpPr>
        <p:spPr>
          <a:xfrm>
            <a:off x="2679032" y="2490598"/>
            <a:ext cx="6833936" cy="979656"/>
          </a:xfrm>
        </p:spPr>
        <p:txBody>
          <a:bodyPr vert="horz" lIns="91440" tIns="45720" rIns="91440" bIns="45720" rtlCol="0" anchor="ctr">
            <a:normAutofit/>
          </a:bodyPr>
          <a:lstStyle/>
          <a:p>
            <a:r>
              <a:rPr lang="en-US" sz="3000" kern="1200">
                <a:solidFill>
                  <a:schemeClr val="accent1"/>
                </a:solidFill>
                <a:latin typeface="+mj-lt"/>
                <a:ea typeface="+mj-ea"/>
                <a:cs typeface="+mj-cs"/>
              </a:rPr>
              <a:t>A geo-spatial exploration and analysis of the health food market in San Francisco</a:t>
            </a:r>
          </a:p>
        </p:txBody>
      </p:sp>
      <p:pic>
        <p:nvPicPr>
          <p:cNvPr id="7" name="Graphic 6" descr="Marker">
            <a:extLst>
              <a:ext uri="{FF2B5EF4-FFF2-40B4-BE49-F238E27FC236}">
                <a16:creationId xmlns:a16="http://schemas.microsoft.com/office/drawing/2014/main" id="{7BD1EB43-53C9-4226-BC80-68BB527711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0200" y="831445"/>
            <a:ext cx="1371600" cy="1371600"/>
          </a:xfrm>
          <a:prstGeom prst="rect">
            <a:avLst/>
          </a:prstGeom>
        </p:spPr>
      </p:pic>
      <p:sp>
        <p:nvSpPr>
          <p:cNvPr id="3" name="Subtitle 2">
            <a:extLst>
              <a:ext uri="{FF2B5EF4-FFF2-40B4-BE49-F238E27FC236}">
                <a16:creationId xmlns:a16="http://schemas.microsoft.com/office/drawing/2014/main" id="{D791055F-F815-4094-AF2A-FBC336BA8A36}"/>
              </a:ext>
            </a:extLst>
          </p:cNvPr>
          <p:cNvSpPr>
            <a:spLocks noGrp="1"/>
          </p:cNvSpPr>
          <p:nvPr>
            <p:ph type="subTitle" idx="1"/>
          </p:nvPr>
        </p:nvSpPr>
        <p:spPr>
          <a:xfrm>
            <a:off x="2679032" y="3631120"/>
            <a:ext cx="6833936" cy="2510887"/>
          </a:xfrm>
        </p:spPr>
        <p:txBody>
          <a:bodyPr vert="horz" lIns="91440" tIns="45720" rIns="91440" bIns="45720" rtlCol="0" anchor="t">
            <a:normAutofit/>
          </a:bodyPr>
          <a:lstStyle/>
          <a:p>
            <a:pPr indent="-228600">
              <a:buFont typeface="Arial" panose="020B0604020202020204" pitchFamily="34" charset="0"/>
              <a:buChar char="•"/>
            </a:pPr>
            <a:endParaRPr lang="en-US" sz="1800" dirty="0"/>
          </a:p>
          <a:p>
            <a:r>
              <a:rPr lang="en-US" sz="2000" b="1" dirty="0"/>
              <a:t>IBM Applied Data Science Capstone</a:t>
            </a:r>
          </a:p>
          <a:p>
            <a:r>
              <a:rPr lang="en-US" sz="1800" dirty="0"/>
              <a:t>Final Project</a:t>
            </a:r>
          </a:p>
          <a:p>
            <a:pPr indent="-228600">
              <a:buFont typeface="Arial" panose="020B0604020202020204" pitchFamily="34" charset="0"/>
              <a:buChar char="•"/>
            </a:pPr>
            <a:endParaRPr lang="en-US" sz="1800" dirty="0"/>
          </a:p>
          <a:p>
            <a:r>
              <a:rPr lang="en-US" sz="1800" dirty="0"/>
              <a:t>Anzar A. Syed</a:t>
            </a:r>
          </a:p>
        </p:txBody>
      </p:sp>
    </p:spTree>
    <p:extLst>
      <p:ext uri="{BB962C8B-B14F-4D97-AF65-F5344CB8AC3E}">
        <p14:creationId xmlns:p14="http://schemas.microsoft.com/office/powerpoint/2010/main" val="202180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838200" y="418856"/>
            <a:ext cx="10515600" cy="5996012"/>
          </a:xfrm>
        </p:spPr>
        <p:txBody>
          <a:bodyPr>
            <a:normAutofit/>
          </a:bodyPr>
          <a:lstStyle/>
          <a:p>
            <a:r>
              <a:rPr lang="en-GB" sz="2400"/>
              <a:t> I started by scraping the following Wikipedia page: </a:t>
            </a:r>
            <a:r>
              <a:rPr lang="en-GB" sz="2400" u="sng">
                <a:hlinkClick r:id="rId2"/>
              </a:rPr>
              <a:t>http://www.healthysf.org/bdi/outcomes/zipmap.htm</a:t>
            </a:r>
            <a:r>
              <a:rPr lang="en-GB" sz="2400"/>
              <a:t> using Beautiful and obtaining the data for neighborhoods in San Francisco and their corresponding Zip Codes in the table as a dataframe</a:t>
            </a:r>
          </a:p>
          <a:p>
            <a:pPr marL="0" indent="0">
              <a:buNone/>
            </a:pPr>
            <a:endParaRPr lang="en-GB" sz="2400"/>
          </a:p>
          <a:p>
            <a:r>
              <a:rPr lang="en-GB" sz="2400"/>
              <a:t> In order to utilize Foursquare location data, I needed to get the latitude and the longitude coordinates of each neighbourhood</a:t>
            </a:r>
          </a:p>
          <a:p>
            <a:endParaRPr lang="en-GB" sz="2400"/>
          </a:p>
          <a:p>
            <a:r>
              <a:rPr lang="en-GB" sz="2400"/>
              <a:t>I used the Python database uszipcode and its function SearchEngine to acquire this and the geopy geocoder class Nominatum was also be used for geocoding the address San Francisco into longitude and latitude values</a:t>
            </a:r>
          </a:p>
          <a:p>
            <a:endParaRPr lang="en-GB" sz="2400"/>
          </a:p>
          <a:p>
            <a:endParaRPr lang="en-GB" sz="2400" dirty="0"/>
          </a:p>
        </p:txBody>
      </p:sp>
    </p:spTree>
    <p:extLst>
      <p:ext uri="{BB962C8B-B14F-4D97-AF65-F5344CB8AC3E}">
        <p14:creationId xmlns:p14="http://schemas.microsoft.com/office/powerpoint/2010/main" val="400914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838200" y="418856"/>
            <a:ext cx="10515600" cy="5996012"/>
          </a:xfrm>
        </p:spPr>
        <p:txBody>
          <a:bodyPr>
            <a:normAutofit/>
          </a:bodyPr>
          <a:lstStyle/>
          <a:p>
            <a:r>
              <a:rPr lang="en-GB" dirty="0"/>
              <a:t>I then used the Folium Library to visualize the geo-spatial data of neighbourhoods of San Francisco on the following map of San Francisco neighbourhoods::</a:t>
            </a:r>
          </a:p>
        </p:txBody>
      </p:sp>
      <p:pic>
        <p:nvPicPr>
          <p:cNvPr id="4" name="Picture 3">
            <a:extLst>
              <a:ext uri="{FF2B5EF4-FFF2-40B4-BE49-F238E27FC236}">
                <a16:creationId xmlns:a16="http://schemas.microsoft.com/office/drawing/2014/main" id="{B2EA81BC-4C5D-4CE1-A80B-99598E8C0D2B}"/>
              </a:ext>
            </a:extLst>
          </p:cNvPr>
          <p:cNvPicPr/>
          <p:nvPr/>
        </p:nvPicPr>
        <p:blipFill>
          <a:blip r:embed="rId2"/>
          <a:stretch>
            <a:fillRect/>
          </a:stretch>
        </p:blipFill>
        <p:spPr>
          <a:xfrm>
            <a:off x="1202871" y="2041071"/>
            <a:ext cx="9786257" cy="4259497"/>
          </a:xfrm>
          <a:prstGeom prst="rect">
            <a:avLst/>
          </a:prstGeom>
        </p:spPr>
      </p:pic>
    </p:spTree>
    <p:extLst>
      <p:ext uri="{BB962C8B-B14F-4D97-AF65-F5344CB8AC3E}">
        <p14:creationId xmlns:p14="http://schemas.microsoft.com/office/powerpoint/2010/main" val="359808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838200" y="418856"/>
            <a:ext cx="10515600" cy="5996012"/>
          </a:xfrm>
        </p:spPr>
        <p:txBody>
          <a:bodyPr>
            <a:normAutofit/>
          </a:bodyPr>
          <a:lstStyle/>
          <a:p>
            <a:r>
              <a:rPr lang="en-GB" dirty="0"/>
              <a:t>After this I connected with the Foursquare API to begin the actual analysis. I began by getting data of the top 100 venues in a 500 metre radius of the centre of the neighbourhoods from the Foursquare API and organising it. </a:t>
            </a:r>
          </a:p>
          <a:p>
            <a:endParaRPr lang="en-GB" dirty="0"/>
          </a:p>
          <a:p>
            <a:r>
              <a:rPr lang="en-GB" dirty="0"/>
              <a:t>This was followed by one-hot encoding, which is process to turn the qualitative data into quantitative data for further analysis, and the grouping the resultant data by neighbourhood. </a:t>
            </a:r>
          </a:p>
          <a:p>
            <a:pPr marL="0" indent="0">
              <a:buNone/>
            </a:pPr>
            <a:endParaRPr lang="en-GB" dirty="0"/>
          </a:p>
        </p:txBody>
      </p:sp>
    </p:spTree>
    <p:extLst>
      <p:ext uri="{BB962C8B-B14F-4D97-AF65-F5344CB8AC3E}">
        <p14:creationId xmlns:p14="http://schemas.microsoft.com/office/powerpoint/2010/main" val="199198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838200" y="297180"/>
            <a:ext cx="10515600" cy="6117688"/>
          </a:xfrm>
        </p:spPr>
        <p:txBody>
          <a:bodyPr>
            <a:normAutofit/>
          </a:bodyPr>
          <a:lstStyle/>
          <a:p>
            <a:endParaRPr lang="en-GB" dirty="0"/>
          </a:p>
          <a:p>
            <a:r>
              <a:rPr lang="en-GB" dirty="0"/>
              <a:t>I then ran some code to see the top 10 most common venue categories for each neighbourhood. This gave us the following </a:t>
            </a:r>
            <a:r>
              <a:rPr lang="en-GB" dirty="0" err="1"/>
              <a:t>dataframe</a:t>
            </a:r>
            <a:r>
              <a:rPr lang="en-GB" dirty="0"/>
              <a:t>: </a:t>
            </a:r>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4AF59B39-EFB2-41F0-9AA8-4BE9D3724C5B}"/>
              </a:ext>
            </a:extLst>
          </p:cNvPr>
          <p:cNvPicPr/>
          <p:nvPr/>
        </p:nvPicPr>
        <p:blipFill>
          <a:blip r:embed="rId2">
            <a:extLst>
              <a:ext uri="{28A0092B-C50C-407E-A947-70E740481C1C}">
                <a14:useLocalDpi xmlns:a14="http://schemas.microsoft.com/office/drawing/2010/main" val="0"/>
              </a:ext>
            </a:extLst>
          </a:blip>
          <a:stretch>
            <a:fillRect/>
          </a:stretch>
        </p:blipFill>
        <p:spPr>
          <a:xfrm>
            <a:off x="0" y="2672714"/>
            <a:ext cx="12192000" cy="2470785"/>
          </a:xfrm>
          <a:prstGeom prst="rect">
            <a:avLst/>
          </a:prstGeom>
        </p:spPr>
      </p:pic>
    </p:spTree>
    <p:extLst>
      <p:ext uri="{BB962C8B-B14F-4D97-AF65-F5344CB8AC3E}">
        <p14:creationId xmlns:p14="http://schemas.microsoft.com/office/powerpoint/2010/main" val="277860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838200" y="418856"/>
            <a:ext cx="10515600" cy="5996012"/>
          </a:xfrm>
        </p:spPr>
        <p:txBody>
          <a:bodyPr>
            <a:normAutofit/>
          </a:bodyPr>
          <a:lstStyle/>
          <a:p>
            <a:endParaRPr lang="en-GB" dirty="0"/>
          </a:p>
          <a:p>
            <a:r>
              <a:rPr lang="en-GB" dirty="0"/>
              <a:t>I then wanted to segment and cluster the data gathered and analysed so far. To do so I first merged the </a:t>
            </a:r>
            <a:r>
              <a:rPr lang="en-GB" dirty="0" err="1"/>
              <a:t>dataframe</a:t>
            </a:r>
            <a:r>
              <a:rPr lang="en-GB" dirty="0"/>
              <a:t> above with the </a:t>
            </a:r>
            <a:r>
              <a:rPr lang="en-GB" dirty="0" err="1"/>
              <a:t>dataframe</a:t>
            </a:r>
            <a:r>
              <a:rPr lang="en-GB" dirty="0"/>
              <a:t> of geo-spatial data of Zip Codes, Longitudes and Latitudes that I had created earlier. The resultant </a:t>
            </a:r>
            <a:r>
              <a:rPr lang="en-GB" dirty="0" err="1"/>
              <a:t>dataframe</a:t>
            </a:r>
            <a:r>
              <a:rPr lang="en-GB" dirty="0"/>
              <a:t> was as follows:</a:t>
            </a:r>
          </a:p>
          <a:p>
            <a:endParaRPr lang="en-GB" dirty="0"/>
          </a:p>
        </p:txBody>
      </p:sp>
      <p:pic>
        <p:nvPicPr>
          <p:cNvPr id="4" name="Picture 3">
            <a:extLst>
              <a:ext uri="{FF2B5EF4-FFF2-40B4-BE49-F238E27FC236}">
                <a16:creationId xmlns:a16="http://schemas.microsoft.com/office/drawing/2014/main" id="{531DB542-597E-4121-9EFC-BD5101200C4D}"/>
              </a:ext>
            </a:extLst>
          </p:cNvPr>
          <p:cNvPicPr/>
          <p:nvPr/>
        </p:nvPicPr>
        <p:blipFill>
          <a:blip r:embed="rId2">
            <a:extLst>
              <a:ext uri="{28A0092B-C50C-407E-A947-70E740481C1C}">
                <a14:useLocalDpi xmlns:a14="http://schemas.microsoft.com/office/drawing/2010/main" val="0"/>
              </a:ext>
            </a:extLst>
          </a:blip>
          <a:stretch>
            <a:fillRect/>
          </a:stretch>
        </p:blipFill>
        <p:spPr>
          <a:xfrm>
            <a:off x="0" y="3026727"/>
            <a:ext cx="12192000" cy="2802573"/>
          </a:xfrm>
          <a:prstGeom prst="rect">
            <a:avLst/>
          </a:prstGeom>
        </p:spPr>
      </p:pic>
    </p:spTree>
    <p:extLst>
      <p:ext uri="{BB962C8B-B14F-4D97-AF65-F5344CB8AC3E}">
        <p14:creationId xmlns:p14="http://schemas.microsoft.com/office/powerpoint/2010/main" val="18832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838200" y="418856"/>
            <a:ext cx="10515600" cy="5996012"/>
          </a:xfrm>
        </p:spPr>
        <p:txBody>
          <a:bodyPr>
            <a:normAutofit/>
          </a:bodyPr>
          <a:lstStyle/>
          <a:p>
            <a:r>
              <a:rPr lang="en-GB" dirty="0"/>
              <a:t>The next step was visualizing the clusters on a map using Folium:  </a:t>
            </a:r>
          </a:p>
        </p:txBody>
      </p:sp>
      <p:pic>
        <p:nvPicPr>
          <p:cNvPr id="4" name="Picture 3">
            <a:extLst>
              <a:ext uri="{FF2B5EF4-FFF2-40B4-BE49-F238E27FC236}">
                <a16:creationId xmlns:a16="http://schemas.microsoft.com/office/drawing/2014/main" id="{D4075555-4B46-4922-850A-92558A2ED7A7}"/>
              </a:ext>
            </a:extLst>
          </p:cNvPr>
          <p:cNvPicPr/>
          <p:nvPr/>
        </p:nvPicPr>
        <p:blipFill rotWithShape="1">
          <a:blip r:embed="rId2">
            <a:extLst>
              <a:ext uri="{28A0092B-C50C-407E-A947-70E740481C1C}">
                <a14:useLocalDpi xmlns:a14="http://schemas.microsoft.com/office/drawing/2010/main" val="0"/>
              </a:ext>
            </a:extLst>
          </a:blip>
          <a:srcRect t="3117" b="6209"/>
          <a:stretch/>
        </p:blipFill>
        <p:spPr bwMode="auto">
          <a:xfrm>
            <a:off x="1" y="1243232"/>
            <a:ext cx="12191999" cy="56147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132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838200" y="418856"/>
            <a:ext cx="10515600" cy="5996012"/>
          </a:xfrm>
        </p:spPr>
        <p:txBody>
          <a:bodyPr>
            <a:normAutofit/>
          </a:bodyPr>
          <a:lstStyle/>
          <a:p>
            <a:pPr marL="0" indent="0">
              <a:buNone/>
            </a:pPr>
            <a:r>
              <a:rPr lang="en-GB" dirty="0"/>
              <a:t>This was followed by examining each cluster in more detail. Clusters 2 and 3 stood out amongst the rest</a:t>
            </a:r>
          </a:p>
          <a:p>
            <a:pPr marL="0" indent="0">
              <a:buNone/>
            </a:pPr>
            <a:endParaRPr lang="en-GB" dirty="0"/>
          </a:p>
          <a:p>
            <a:pPr marL="0" indent="0">
              <a:buNone/>
            </a:pPr>
            <a:r>
              <a:rPr lang="en-GB" dirty="0"/>
              <a:t>Neighbourhoods in these clusters have similar venues and features. This will help in further analysis</a:t>
            </a:r>
          </a:p>
          <a:p>
            <a:pPr marL="0" indent="0">
              <a:buNone/>
            </a:pPr>
            <a:endParaRPr lang="en-GB" dirty="0"/>
          </a:p>
          <a:p>
            <a:pPr marL="0" indent="0">
              <a:buNone/>
            </a:pPr>
            <a:r>
              <a:rPr lang="en-GB" dirty="0"/>
              <a:t>I then make a new </a:t>
            </a:r>
            <a:r>
              <a:rPr lang="en-GB" dirty="0" err="1"/>
              <a:t>dataframe</a:t>
            </a:r>
            <a:r>
              <a:rPr lang="en-GB" dirty="0"/>
              <a:t> with only the venue categories mentioned earlier that are of interest to us for our analysis and cluster this data into 5 clusters to compare with the overall neighbourhood clusters and try to gain some insights. </a:t>
            </a:r>
          </a:p>
          <a:p>
            <a:pPr marL="0" indent="0">
              <a:buNone/>
            </a:pPr>
            <a:endParaRPr lang="en-GB" dirty="0"/>
          </a:p>
        </p:txBody>
      </p:sp>
    </p:spTree>
    <p:extLst>
      <p:ext uri="{BB962C8B-B14F-4D97-AF65-F5344CB8AC3E}">
        <p14:creationId xmlns:p14="http://schemas.microsoft.com/office/powerpoint/2010/main" val="196828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838200" y="418856"/>
            <a:ext cx="10515600" cy="5996012"/>
          </a:xfrm>
        </p:spPr>
        <p:txBody>
          <a:bodyPr>
            <a:normAutofit/>
          </a:bodyPr>
          <a:lstStyle/>
          <a:p>
            <a:pPr marL="0" indent="0">
              <a:buNone/>
            </a:pPr>
            <a:r>
              <a:rPr lang="en-GB" dirty="0"/>
              <a:t>To do so, as shown earlier I merge this </a:t>
            </a:r>
            <a:r>
              <a:rPr lang="en-GB" dirty="0" err="1"/>
              <a:t>dataframe</a:t>
            </a:r>
            <a:r>
              <a:rPr lang="en-GB" dirty="0"/>
              <a:t> with the earlier </a:t>
            </a:r>
            <a:r>
              <a:rPr lang="en-GB" dirty="0" err="1"/>
              <a:t>dataframe</a:t>
            </a:r>
            <a:r>
              <a:rPr lang="en-GB" dirty="0"/>
              <a:t> of geo-spatial data of Zip Codes, longitudes and latitudes to create a new </a:t>
            </a:r>
            <a:r>
              <a:rPr lang="en-GB" dirty="0" err="1"/>
              <a:t>dataframe</a:t>
            </a:r>
            <a:r>
              <a:rPr lang="en-GB" dirty="0"/>
              <a:t>. This new </a:t>
            </a:r>
            <a:r>
              <a:rPr lang="en-GB" dirty="0" err="1"/>
              <a:t>dataframe</a:t>
            </a:r>
            <a:r>
              <a:rPr lang="en-GB" dirty="0"/>
              <a:t> is used to create a map of the clusters of neighbourhoods with similar health food venues based on the related venue categories we selected:</a:t>
            </a:r>
          </a:p>
        </p:txBody>
      </p:sp>
      <p:pic>
        <p:nvPicPr>
          <p:cNvPr id="4" name="Picture 3">
            <a:extLst>
              <a:ext uri="{FF2B5EF4-FFF2-40B4-BE49-F238E27FC236}">
                <a16:creationId xmlns:a16="http://schemas.microsoft.com/office/drawing/2014/main" id="{FCC13344-A5C7-451E-BC23-25D5D4385C22}"/>
              </a:ext>
            </a:extLst>
          </p:cNvPr>
          <p:cNvPicPr/>
          <p:nvPr/>
        </p:nvPicPr>
        <p:blipFill>
          <a:blip r:embed="rId2">
            <a:extLst>
              <a:ext uri="{28A0092B-C50C-407E-A947-70E740481C1C}">
                <a14:useLocalDpi xmlns:a14="http://schemas.microsoft.com/office/drawing/2010/main" val="0"/>
              </a:ext>
            </a:extLst>
          </a:blip>
          <a:stretch>
            <a:fillRect/>
          </a:stretch>
        </p:blipFill>
        <p:spPr>
          <a:xfrm>
            <a:off x="838200" y="2331720"/>
            <a:ext cx="10515600" cy="4526280"/>
          </a:xfrm>
          <a:prstGeom prst="rect">
            <a:avLst/>
          </a:prstGeom>
        </p:spPr>
      </p:pic>
    </p:spTree>
    <p:extLst>
      <p:ext uri="{BB962C8B-B14F-4D97-AF65-F5344CB8AC3E}">
        <p14:creationId xmlns:p14="http://schemas.microsoft.com/office/powerpoint/2010/main" val="208208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A6FBE9-BF4D-470D-B0DF-48CB2488D6E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Discussion</a:t>
            </a:r>
          </a:p>
        </p:txBody>
      </p:sp>
      <p:sp>
        <p:nvSpPr>
          <p:cNvPr id="3" name="Text Placeholder 2">
            <a:extLst>
              <a:ext uri="{FF2B5EF4-FFF2-40B4-BE49-F238E27FC236}">
                <a16:creationId xmlns:a16="http://schemas.microsoft.com/office/drawing/2014/main" id="{36371C96-D138-4CE8-880A-86A4CCCB9348}"/>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59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823FAC-363B-41AB-A538-5A927CA0A600}"/>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p:txBody>
          <a:bodyPr>
            <a:normAutofit/>
          </a:bodyPr>
          <a:lstStyle/>
          <a:p>
            <a:r>
              <a:rPr lang="en-GB" dirty="0"/>
              <a:t>As we can see from the map, there are several differences between the clusters generated of the overall neighbourhoods and those generated when focusing on the health food related categories we focused on</a:t>
            </a:r>
          </a:p>
        </p:txBody>
      </p:sp>
    </p:spTree>
    <p:extLst>
      <p:ext uri="{BB962C8B-B14F-4D97-AF65-F5344CB8AC3E}">
        <p14:creationId xmlns:p14="http://schemas.microsoft.com/office/powerpoint/2010/main" val="336156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A6FBE9-BF4D-470D-B0DF-48CB2488D6E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Introduction</a:t>
            </a:r>
          </a:p>
        </p:txBody>
      </p:sp>
      <p:sp>
        <p:nvSpPr>
          <p:cNvPr id="3" name="Text Placeholder 2">
            <a:extLst>
              <a:ext uri="{FF2B5EF4-FFF2-40B4-BE49-F238E27FC236}">
                <a16:creationId xmlns:a16="http://schemas.microsoft.com/office/drawing/2014/main" id="{36371C96-D138-4CE8-880A-86A4CCCB9348}"/>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7729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823FAC-363B-41AB-A538-5A927CA0A600}"/>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228600" y="1463040"/>
            <a:ext cx="11704320" cy="5212079"/>
          </a:xfrm>
        </p:spPr>
        <p:txBody>
          <a:bodyPr>
            <a:normAutofit lnSpcReduction="10000"/>
          </a:bodyPr>
          <a:lstStyle/>
          <a:p>
            <a:r>
              <a:rPr lang="en-GB" dirty="0"/>
              <a:t>The neighbourhoods of Hayes Valley/Tenderloin/North of Market, South of Market and Inner Richmond are all part of the same biggest cluster, cluster 3 of the neighbourhoods overall, but when evaluated on health food venue categories, they all stand alone as distinct and dissimilar clusters</a:t>
            </a:r>
          </a:p>
          <a:p>
            <a:endParaRPr lang="en-GB" dirty="0"/>
          </a:p>
          <a:p>
            <a:r>
              <a:rPr lang="en-GB" dirty="0"/>
              <a:t>Similarly, Lake Merced, which overall is more similar to Potrero Hill, here stands as part of Cluster 0, the largest cluster of neighbourhoods similar in terms heath food venues</a:t>
            </a:r>
          </a:p>
          <a:p>
            <a:endParaRPr lang="en-GB" dirty="0"/>
          </a:p>
          <a:p>
            <a:r>
              <a:rPr lang="en-GB" dirty="0"/>
              <a:t>The neighbourhoods of Bayview-Hunters Point, </a:t>
            </a:r>
            <a:r>
              <a:rPr lang="en-GB" dirty="0" err="1"/>
              <a:t>Visitacion</a:t>
            </a:r>
            <a:r>
              <a:rPr lang="en-GB" dirty="0"/>
              <a:t> Valley/Sunnydale and St. Francis Wood/</a:t>
            </a:r>
            <a:r>
              <a:rPr lang="en-GB" dirty="0" err="1"/>
              <a:t>Miraloma</a:t>
            </a:r>
            <a:r>
              <a:rPr lang="en-GB" dirty="0"/>
              <a:t>/West Portal are all also part of Cluster 0 here and similar in terms of health food venues, whereas in terms of overall venues and similarity they are all unique.</a:t>
            </a:r>
          </a:p>
        </p:txBody>
      </p:sp>
    </p:spTree>
    <p:extLst>
      <p:ext uri="{BB962C8B-B14F-4D97-AF65-F5344CB8AC3E}">
        <p14:creationId xmlns:p14="http://schemas.microsoft.com/office/powerpoint/2010/main" val="307055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a:xfrm>
            <a:off x="838200" y="418856"/>
            <a:ext cx="10515600" cy="5996012"/>
          </a:xfrm>
        </p:spPr>
        <p:txBody>
          <a:bodyPr>
            <a:normAutofit/>
          </a:bodyPr>
          <a:lstStyle/>
          <a:p>
            <a:endParaRPr lang="en-GB" dirty="0"/>
          </a:p>
          <a:p>
            <a:r>
              <a:rPr lang="en-GB" dirty="0"/>
              <a:t>These insights can prove to be very useful in determining a successful location for a new health food venture by a business or entrepreneur or to determine the potential for a new similar or related venue in a particular neighbourhood.</a:t>
            </a:r>
          </a:p>
          <a:p>
            <a:endParaRPr lang="en-GB" dirty="0"/>
          </a:p>
          <a:p>
            <a:r>
              <a:rPr lang="en-GB" dirty="0"/>
              <a:t>They uncover some interesting findings, such as neighbourhoods which may currently be underserved and where there exists a higher possibility of success for a new venture as well as neighbourhoods with similar overall traits and consumer behaviour but where the health food market has yet to maturely  develop. </a:t>
            </a:r>
          </a:p>
        </p:txBody>
      </p:sp>
    </p:spTree>
    <p:extLst>
      <p:ext uri="{BB962C8B-B14F-4D97-AF65-F5344CB8AC3E}">
        <p14:creationId xmlns:p14="http://schemas.microsoft.com/office/powerpoint/2010/main" val="176378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58554B-5F54-4215-92AF-065F12F6A3B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Conclusion</a:t>
            </a:r>
          </a:p>
        </p:txBody>
      </p:sp>
      <p:sp>
        <p:nvSpPr>
          <p:cNvPr id="3" name="Text Placeholder 2">
            <a:extLst>
              <a:ext uri="{FF2B5EF4-FFF2-40B4-BE49-F238E27FC236}">
                <a16:creationId xmlns:a16="http://schemas.microsoft.com/office/drawing/2014/main" id="{BF9FA7EF-B051-4BDB-BC40-ACAFD7CDF52E}"/>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274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9CFF-9AD0-404E-B244-4A7AC64C148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90F92AF-616F-46C2-8AED-C2EA2DE81A34}"/>
              </a:ext>
            </a:extLst>
          </p:cNvPr>
          <p:cNvSpPr>
            <a:spLocks noGrp="1"/>
          </p:cNvSpPr>
          <p:nvPr>
            <p:ph idx="1"/>
          </p:nvPr>
        </p:nvSpPr>
        <p:spPr/>
        <p:txBody>
          <a:bodyPr>
            <a:normAutofit/>
          </a:bodyPr>
          <a:lstStyle/>
          <a:p>
            <a:r>
              <a:rPr lang="en-GB" dirty="0"/>
              <a:t>The results of out analysis hold important insights into the geographical concentration and saturation of the health food market in San Francisco at a neighbourhood level. </a:t>
            </a:r>
          </a:p>
          <a:p>
            <a:endParaRPr lang="en-GB" dirty="0"/>
          </a:p>
          <a:p>
            <a:r>
              <a:rPr lang="en-GB" dirty="0"/>
              <a:t>As always however, this analysis is however limited by the limitation of the data and parameters used. </a:t>
            </a:r>
          </a:p>
          <a:p>
            <a:endParaRPr lang="en-GB" dirty="0"/>
          </a:p>
        </p:txBody>
      </p:sp>
    </p:spTree>
    <p:extLst>
      <p:ext uri="{BB962C8B-B14F-4D97-AF65-F5344CB8AC3E}">
        <p14:creationId xmlns:p14="http://schemas.microsoft.com/office/powerpoint/2010/main" val="866268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5164-1077-4EFB-BC54-3F3520169884}"/>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0319698C-D17A-4F62-AA09-BC9E19C21D0C}"/>
              </a:ext>
            </a:extLst>
          </p:cNvPr>
          <p:cNvSpPr>
            <a:spLocks noGrp="1"/>
          </p:cNvSpPr>
          <p:nvPr>
            <p:ph idx="1"/>
          </p:nvPr>
        </p:nvSpPr>
        <p:spPr/>
        <p:txBody>
          <a:bodyPr>
            <a:normAutofit lnSpcReduction="10000"/>
          </a:bodyPr>
          <a:lstStyle/>
          <a:p>
            <a:r>
              <a:rPr lang="en-GB" dirty="0"/>
              <a:t>A greater number of parameters such as a higher number of top venues, a larger radius, more categories of venues and other forms of data such as resident demographics and consumer  behaviour</a:t>
            </a:r>
          </a:p>
          <a:p>
            <a:endParaRPr lang="en-GB" dirty="0"/>
          </a:p>
          <a:p>
            <a:r>
              <a:rPr lang="en-GB" dirty="0"/>
              <a:t>Inclusion of non-food venues related to health food such as gyms and yoga studios could also be useful to the analysis</a:t>
            </a:r>
          </a:p>
          <a:p>
            <a:endParaRPr lang="en-GB" dirty="0"/>
          </a:p>
          <a:p>
            <a:r>
              <a:rPr lang="en-GB" dirty="0"/>
              <a:t>A comparison with cities with similar health food trends to those of San Francisco could also be useful to improve the rigour of the analysis</a:t>
            </a:r>
          </a:p>
          <a:p>
            <a:endParaRPr lang="en-GB" dirty="0"/>
          </a:p>
        </p:txBody>
      </p:sp>
    </p:spTree>
    <p:extLst>
      <p:ext uri="{BB962C8B-B14F-4D97-AF65-F5344CB8AC3E}">
        <p14:creationId xmlns:p14="http://schemas.microsoft.com/office/powerpoint/2010/main" val="4149371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93DD6-06DF-4B43-82E0-F561162356B7}"/>
              </a:ext>
            </a:extLst>
          </p:cNvPr>
          <p:cNvSpPr>
            <a:spLocks noGrp="1"/>
          </p:cNvSpPr>
          <p:nvPr>
            <p:ph type="title"/>
          </p:nvPr>
        </p:nvSpPr>
        <p:spPr>
          <a:xfrm>
            <a:off x="841248" y="1683169"/>
            <a:ext cx="4068849" cy="4148586"/>
          </a:xfrm>
        </p:spPr>
        <p:txBody>
          <a:bodyPr anchor="t">
            <a:normAutofit/>
          </a:bodyPr>
          <a:lstStyle/>
          <a:p>
            <a:r>
              <a:rPr lang="en-GB" sz="4800"/>
              <a:t>To find out more about the project:</a:t>
            </a:r>
          </a:p>
        </p:txBody>
      </p:sp>
      <p:sp>
        <p:nvSpPr>
          <p:cNvPr id="3" name="Content Placeholder 2">
            <a:extLst>
              <a:ext uri="{FF2B5EF4-FFF2-40B4-BE49-F238E27FC236}">
                <a16:creationId xmlns:a16="http://schemas.microsoft.com/office/drawing/2014/main" id="{64EDFCF1-2F08-4B34-9325-5CC1A5DE3510}"/>
              </a:ext>
            </a:extLst>
          </p:cNvPr>
          <p:cNvSpPr>
            <a:spLocks noGrp="1"/>
          </p:cNvSpPr>
          <p:nvPr>
            <p:ph idx="1"/>
          </p:nvPr>
        </p:nvSpPr>
        <p:spPr>
          <a:xfrm>
            <a:off x="5532504" y="1683170"/>
            <a:ext cx="5818248" cy="4148585"/>
          </a:xfrm>
        </p:spPr>
        <p:txBody>
          <a:bodyPr>
            <a:normAutofit/>
          </a:bodyPr>
          <a:lstStyle/>
          <a:p>
            <a:endParaRPr lang="en-GB" sz="2000"/>
          </a:p>
          <a:p>
            <a:r>
              <a:rPr lang="en-GB" sz="2000"/>
              <a:t>The full project report:</a:t>
            </a:r>
          </a:p>
          <a:p>
            <a:pPr marL="0" indent="0">
              <a:buNone/>
            </a:pPr>
            <a:r>
              <a:rPr lang="en-GB" sz="2000">
                <a:hlinkClick r:id="rId2"/>
              </a:rPr>
              <a:t>https://github.com/anzarsyed/applied-data-science-capstone/blob/master/Project%20Report%20Applied%20Data%20Science%20Capstone%20-%20W5.pdf</a:t>
            </a:r>
            <a:endParaRPr lang="en-GB" sz="2000"/>
          </a:p>
          <a:p>
            <a:endParaRPr lang="en-GB" sz="2000"/>
          </a:p>
          <a:p>
            <a:r>
              <a:rPr lang="en-GB" sz="2000"/>
              <a:t>The Jupyter Notebook used for the code:</a:t>
            </a:r>
          </a:p>
          <a:p>
            <a:pPr marL="0" indent="0">
              <a:buNone/>
            </a:pPr>
            <a:r>
              <a:rPr lang="en-GB" sz="2000">
                <a:hlinkClick r:id="rId3"/>
              </a:rPr>
              <a:t>https://github.com/anzarsyed/applied-data-science-capstone/blob/master/Capstone%20Notebook%20-%20W5.ipynb</a:t>
            </a:r>
            <a:endParaRPr lang="en-GB" sz="2000"/>
          </a:p>
        </p:txBody>
      </p:sp>
      <p:sp>
        <p:nvSpPr>
          <p:cNvPr id="17"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03248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07D1-DCEF-42B1-9189-7C1D0DD9E14B}"/>
              </a:ext>
            </a:extLst>
          </p:cNvPr>
          <p:cNvSpPr>
            <a:spLocks noGrp="1"/>
          </p:cNvSpPr>
          <p:nvPr>
            <p:ph type="title"/>
          </p:nvPr>
        </p:nvSpPr>
        <p:spPr/>
        <p:txBody>
          <a:bodyPr/>
          <a:lstStyle/>
          <a:p>
            <a:r>
              <a:rPr lang="en-GB" dirty="0"/>
              <a:t>Background – Market Characteristics</a:t>
            </a:r>
          </a:p>
        </p:txBody>
      </p:sp>
      <p:sp>
        <p:nvSpPr>
          <p:cNvPr id="3" name="Content Placeholder 2">
            <a:extLst>
              <a:ext uri="{FF2B5EF4-FFF2-40B4-BE49-F238E27FC236}">
                <a16:creationId xmlns:a16="http://schemas.microsoft.com/office/drawing/2014/main" id="{C6FC948B-38F8-420E-AF94-391CB2EE2477}"/>
              </a:ext>
            </a:extLst>
          </p:cNvPr>
          <p:cNvSpPr>
            <a:spLocks noGrp="1"/>
          </p:cNvSpPr>
          <p:nvPr>
            <p:ph idx="1"/>
          </p:nvPr>
        </p:nvSpPr>
        <p:spPr>
          <a:xfrm>
            <a:off x="478302" y="1575582"/>
            <a:ext cx="11240086" cy="4917293"/>
          </a:xfrm>
        </p:spPr>
        <p:txBody>
          <a:bodyPr>
            <a:normAutofit fontScale="92500" lnSpcReduction="10000"/>
          </a:bodyPr>
          <a:lstStyle/>
          <a:p>
            <a:r>
              <a:rPr lang="en-GB" dirty="0"/>
              <a:t>Consumers across the world are becoming increasingly more</a:t>
            </a:r>
          </a:p>
          <a:p>
            <a:endParaRPr lang="en-GB" dirty="0"/>
          </a:p>
          <a:p>
            <a:r>
              <a:rPr lang="en-GB" dirty="0"/>
              <a:t>Health food market is booming, particularly certain segments</a:t>
            </a:r>
          </a:p>
          <a:p>
            <a:endParaRPr lang="en-GB" dirty="0"/>
          </a:p>
          <a:p>
            <a:r>
              <a:rPr lang="en-GB" dirty="0"/>
              <a:t>Overall market is expected to see growth rate of 5.7% and may see market size of USD 1,253 billion by 2024</a:t>
            </a:r>
          </a:p>
          <a:p>
            <a:endParaRPr lang="en-GB" dirty="0"/>
          </a:p>
          <a:p>
            <a:r>
              <a:rPr lang="en-GB" dirty="0"/>
              <a:t>Vegan and vegetarian market forecasts – 20% growth in the dollar sales of plant-based food in the US versus a 2% growth in overall food sales</a:t>
            </a:r>
          </a:p>
          <a:p>
            <a:endParaRPr lang="en-GB" dirty="0"/>
          </a:p>
          <a:p>
            <a:r>
              <a:rPr lang="en-GB" dirty="0"/>
              <a:t>Global organic food and beverages market will reach USD 323.56 Billion by 2024</a:t>
            </a:r>
          </a:p>
          <a:p>
            <a:endParaRPr lang="en-GB" dirty="0"/>
          </a:p>
        </p:txBody>
      </p:sp>
    </p:spTree>
    <p:extLst>
      <p:ext uri="{BB962C8B-B14F-4D97-AF65-F5344CB8AC3E}">
        <p14:creationId xmlns:p14="http://schemas.microsoft.com/office/powerpoint/2010/main" val="180983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07D1-DCEF-42B1-9189-7C1D0DD9E14B}"/>
              </a:ext>
            </a:extLst>
          </p:cNvPr>
          <p:cNvSpPr>
            <a:spLocks noGrp="1"/>
          </p:cNvSpPr>
          <p:nvPr>
            <p:ph type="title"/>
          </p:nvPr>
        </p:nvSpPr>
        <p:spPr/>
        <p:txBody>
          <a:bodyPr/>
          <a:lstStyle/>
          <a:p>
            <a:r>
              <a:rPr lang="en-GB" dirty="0"/>
              <a:t>Background – San Francisco Market</a:t>
            </a:r>
          </a:p>
        </p:txBody>
      </p:sp>
      <p:sp>
        <p:nvSpPr>
          <p:cNvPr id="3" name="Content Placeholder 2">
            <a:extLst>
              <a:ext uri="{FF2B5EF4-FFF2-40B4-BE49-F238E27FC236}">
                <a16:creationId xmlns:a16="http://schemas.microsoft.com/office/drawing/2014/main" id="{C6FC948B-38F8-420E-AF94-391CB2EE2477}"/>
              </a:ext>
            </a:extLst>
          </p:cNvPr>
          <p:cNvSpPr>
            <a:spLocks noGrp="1"/>
          </p:cNvSpPr>
          <p:nvPr>
            <p:ph idx="1"/>
          </p:nvPr>
        </p:nvSpPr>
        <p:spPr>
          <a:xfrm>
            <a:off x="478302" y="1575582"/>
            <a:ext cx="11240086" cy="4917293"/>
          </a:xfrm>
        </p:spPr>
        <p:txBody>
          <a:bodyPr>
            <a:normAutofit/>
          </a:bodyPr>
          <a:lstStyle/>
          <a:p>
            <a:r>
              <a:rPr lang="en-GB" dirty="0"/>
              <a:t>Amongst the leading major cities in the US and the world in the upsurge in this health-conscious food trend</a:t>
            </a:r>
          </a:p>
          <a:p>
            <a:endParaRPr lang="en-GB" dirty="0"/>
          </a:p>
          <a:p>
            <a:r>
              <a:rPr lang="en-GB" dirty="0"/>
              <a:t>Considered one of the top 5 most vegetarian and vegan friendly cities in the US by </a:t>
            </a:r>
            <a:r>
              <a:rPr lang="en-GB" dirty="0" err="1"/>
              <a:t>Vitacost</a:t>
            </a:r>
            <a:r>
              <a:rPr lang="en-GB" dirty="0"/>
              <a:t> </a:t>
            </a:r>
          </a:p>
          <a:p>
            <a:endParaRPr lang="en-GB" dirty="0"/>
          </a:p>
          <a:p>
            <a:r>
              <a:rPr lang="en-GB" dirty="0"/>
              <a:t>Best city to live the organic foodie lifestyle according to Organic Authority</a:t>
            </a:r>
          </a:p>
        </p:txBody>
      </p:sp>
    </p:spTree>
    <p:extLst>
      <p:ext uri="{BB962C8B-B14F-4D97-AF65-F5344CB8AC3E}">
        <p14:creationId xmlns:p14="http://schemas.microsoft.com/office/powerpoint/2010/main" val="88474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07D1-DCEF-42B1-9189-7C1D0DD9E14B}"/>
              </a:ext>
            </a:extLst>
          </p:cNvPr>
          <p:cNvSpPr>
            <a:spLocks noGrp="1"/>
          </p:cNvSpPr>
          <p:nvPr>
            <p:ph type="title"/>
          </p:nvPr>
        </p:nvSpPr>
        <p:spPr/>
        <p:txBody>
          <a:bodyPr/>
          <a:lstStyle/>
          <a:p>
            <a:r>
              <a:rPr lang="en-GB" b="1" dirty="0"/>
              <a:t>Problem</a:t>
            </a:r>
          </a:p>
        </p:txBody>
      </p:sp>
      <p:sp>
        <p:nvSpPr>
          <p:cNvPr id="3" name="Content Placeholder 2">
            <a:extLst>
              <a:ext uri="{FF2B5EF4-FFF2-40B4-BE49-F238E27FC236}">
                <a16:creationId xmlns:a16="http://schemas.microsoft.com/office/drawing/2014/main" id="{C6FC948B-38F8-420E-AF94-391CB2EE2477}"/>
              </a:ext>
            </a:extLst>
          </p:cNvPr>
          <p:cNvSpPr>
            <a:spLocks noGrp="1"/>
          </p:cNvSpPr>
          <p:nvPr>
            <p:ph idx="1"/>
          </p:nvPr>
        </p:nvSpPr>
        <p:spPr>
          <a:xfrm>
            <a:off x="478302" y="1575582"/>
            <a:ext cx="11240086" cy="4917293"/>
          </a:xfrm>
        </p:spPr>
        <p:txBody>
          <a:bodyPr>
            <a:normAutofit/>
          </a:bodyPr>
          <a:lstStyle/>
          <a:p>
            <a:r>
              <a:rPr lang="en-GB" dirty="0"/>
              <a:t>San Francisco one of the most promising locations to venture into the health food market</a:t>
            </a:r>
          </a:p>
          <a:p>
            <a:endParaRPr lang="en-GB" dirty="0"/>
          </a:p>
          <a:p>
            <a:r>
              <a:rPr lang="en-GB" dirty="0"/>
              <a:t>However, due to rapid growth and past success, the market is highly competitive</a:t>
            </a:r>
          </a:p>
          <a:p>
            <a:endParaRPr lang="en-GB" dirty="0"/>
          </a:p>
          <a:p>
            <a:r>
              <a:rPr lang="en-GB" dirty="0"/>
              <a:t>A new venture in this market would need to:</a:t>
            </a:r>
          </a:p>
          <a:p>
            <a:pPr lvl="1"/>
            <a:r>
              <a:rPr lang="en-GB" dirty="0"/>
              <a:t>Understand the market dynamics of different neighbourhoods</a:t>
            </a:r>
          </a:p>
          <a:p>
            <a:pPr lvl="1"/>
            <a:r>
              <a:rPr lang="en-GB" dirty="0"/>
              <a:t>analyse the best area to be located</a:t>
            </a:r>
          </a:p>
        </p:txBody>
      </p:sp>
    </p:spTree>
    <p:extLst>
      <p:ext uri="{BB962C8B-B14F-4D97-AF65-F5344CB8AC3E}">
        <p14:creationId xmlns:p14="http://schemas.microsoft.com/office/powerpoint/2010/main" val="348737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07D1-DCEF-42B1-9189-7C1D0DD9E14B}"/>
              </a:ext>
            </a:extLst>
          </p:cNvPr>
          <p:cNvSpPr>
            <a:spLocks noGrp="1"/>
          </p:cNvSpPr>
          <p:nvPr>
            <p:ph type="title"/>
          </p:nvPr>
        </p:nvSpPr>
        <p:spPr/>
        <p:txBody>
          <a:bodyPr/>
          <a:lstStyle/>
          <a:p>
            <a:r>
              <a:rPr lang="en-GB" b="1" dirty="0"/>
              <a:t>Interest</a:t>
            </a:r>
          </a:p>
        </p:txBody>
      </p:sp>
      <p:sp>
        <p:nvSpPr>
          <p:cNvPr id="3" name="Content Placeholder 2">
            <a:extLst>
              <a:ext uri="{FF2B5EF4-FFF2-40B4-BE49-F238E27FC236}">
                <a16:creationId xmlns:a16="http://schemas.microsoft.com/office/drawing/2014/main" id="{C6FC948B-38F8-420E-AF94-391CB2EE2477}"/>
              </a:ext>
            </a:extLst>
          </p:cNvPr>
          <p:cNvSpPr>
            <a:spLocks noGrp="1"/>
          </p:cNvSpPr>
          <p:nvPr>
            <p:ph idx="1"/>
          </p:nvPr>
        </p:nvSpPr>
        <p:spPr>
          <a:xfrm>
            <a:off x="478302" y="1575582"/>
            <a:ext cx="11240086" cy="4917293"/>
          </a:xfrm>
        </p:spPr>
        <p:txBody>
          <a:bodyPr>
            <a:normAutofit/>
          </a:bodyPr>
          <a:lstStyle/>
          <a:p>
            <a:r>
              <a:rPr lang="en-GB" dirty="0"/>
              <a:t>This analysis would be useful to any individuals and businesses that are interested in venturing into the health food market or associated markets in San Francisco or similar cities and would like to explore such data to help their analysis</a:t>
            </a:r>
          </a:p>
        </p:txBody>
      </p:sp>
    </p:spTree>
    <p:extLst>
      <p:ext uri="{BB962C8B-B14F-4D97-AF65-F5344CB8AC3E}">
        <p14:creationId xmlns:p14="http://schemas.microsoft.com/office/powerpoint/2010/main" val="10707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A6FBE9-BF4D-470D-B0DF-48CB2488D6E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Data</a:t>
            </a:r>
          </a:p>
        </p:txBody>
      </p:sp>
      <p:sp>
        <p:nvSpPr>
          <p:cNvPr id="3" name="Text Placeholder 2">
            <a:extLst>
              <a:ext uri="{FF2B5EF4-FFF2-40B4-BE49-F238E27FC236}">
                <a16:creationId xmlns:a16="http://schemas.microsoft.com/office/drawing/2014/main" id="{36371C96-D138-4CE8-880A-86A4CCCB9348}"/>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74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C162-1DEB-4B25-B0CA-382A3E0D1453}"/>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A6816FA7-C536-472E-84D7-E606F7D9323C}"/>
              </a:ext>
            </a:extLst>
          </p:cNvPr>
          <p:cNvSpPr>
            <a:spLocks noGrp="1"/>
          </p:cNvSpPr>
          <p:nvPr>
            <p:ph idx="1"/>
          </p:nvPr>
        </p:nvSpPr>
        <p:spPr/>
        <p:txBody>
          <a:bodyPr>
            <a:normAutofit fontScale="85000" lnSpcReduction="20000"/>
          </a:bodyPr>
          <a:lstStyle/>
          <a:p>
            <a:r>
              <a:rPr lang="en-GB" dirty="0"/>
              <a:t>Foursquare API – </a:t>
            </a:r>
          </a:p>
          <a:p>
            <a:pPr lvl="1"/>
            <a:r>
              <a:rPr lang="en-GB" dirty="0"/>
              <a:t>to explore the features of neighbourhoods in San Francisco and to acquire data of various venue categories related to the health food market, namely Organic Grocery, Farmers Market, and Vegetarian / Vegan Restaurant</a:t>
            </a:r>
          </a:p>
          <a:p>
            <a:pPr lvl="1"/>
            <a:endParaRPr lang="en-GB" dirty="0"/>
          </a:p>
          <a:p>
            <a:r>
              <a:rPr lang="en-GB" dirty="0"/>
              <a:t>The table on: </a:t>
            </a:r>
            <a:r>
              <a:rPr lang="en-GB" u="sng" dirty="0">
                <a:hlinkClick r:id="rId2"/>
              </a:rPr>
              <a:t>http://www.healthysf.org/bdi/outcomes/zipmap.htm</a:t>
            </a:r>
            <a:r>
              <a:rPr lang="en-GB" dirty="0"/>
              <a:t> for data of San Francisco neighbourhoods and their corresponding Zip codes</a:t>
            </a:r>
          </a:p>
          <a:p>
            <a:endParaRPr lang="en-GB" dirty="0"/>
          </a:p>
          <a:p>
            <a:r>
              <a:rPr lang="en-GB" dirty="0"/>
              <a:t>The python database </a:t>
            </a:r>
            <a:r>
              <a:rPr lang="en-GB" dirty="0" err="1"/>
              <a:t>uszipcode</a:t>
            </a:r>
            <a:r>
              <a:rPr lang="en-GB" dirty="0"/>
              <a:t> to get the longitude and latitude values corresponding to each zip code</a:t>
            </a:r>
          </a:p>
          <a:p>
            <a:endParaRPr lang="en-GB" dirty="0"/>
          </a:p>
          <a:p>
            <a:r>
              <a:rPr lang="en-GB" dirty="0"/>
              <a:t>The </a:t>
            </a:r>
            <a:r>
              <a:rPr lang="en-GB" dirty="0" err="1"/>
              <a:t>geopy</a:t>
            </a:r>
            <a:r>
              <a:rPr lang="en-GB" dirty="0"/>
              <a:t> geocoder class </a:t>
            </a:r>
            <a:r>
              <a:rPr lang="en-GB" dirty="0" err="1"/>
              <a:t>Nominatum</a:t>
            </a:r>
            <a:r>
              <a:rPr lang="en-GB" dirty="0"/>
              <a:t> will also be used for geocoding certain fields of data into longitude and latitude values</a:t>
            </a:r>
          </a:p>
        </p:txBody>
      </p:sp>
    </p:spTree>
    <p:extLst>
      <p:ext uri="{BB962C8B-B14F-4D97-AF65-F5344CB8AC3E}">
        <p14:creationId xmlns:p14="http://schemas.microsoft.com/office/powerpoint/2010/main" val="32929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A6FBE9-BF4D-470D-B0DF-48CB2488D6E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Methodology and Results</a:t>
            </a:r>
          </a:p>
        </p:txBody>
      </p:sp>
      <p:sp>
        <p:nvSpPr>
          <p:cNvPr id="3" name="Text Placeholder 2">
            <a:extLst>
              <a:ext uri="{FF2B5EF4-FFF2-40B4-BE49-F238E27FC236}">
                <a16:creationId xmlns:a16="http://schemas.microsoft.com/office/drawing/2014/main" id="{36371C96-D138-4CE8-880A-86A4CCCB9348}"/>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5432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0</TotalTime>
  <Words>1263</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 geo-spatial exploration and analysis of the health food market in San Francisco</vt:lpstr>
      <vt:lpstr>Introduction</vt:lpstr>
      <vt:lpstr>Background – Market Characteristics</vt:lpstr>
      <vt:lpstr>Background – San Francisco Market</vt:lpstr>
      <vt:lpstr>Problem</vt:lpstr>
      <vt:lpstr>Interest</vt:lpstr>
      <vt:lpstr>Data</vt:lpstr>
      <vt:lpstr>Data</vt:lpstr>
      <vt:lpstr>Methodology and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Discussion</vt:lpstr>
      <vt:lpstr>Discussion</vt:lpstr>
      <vt:lpstr>PowerPoint Presentation</vt:lpstr>
      <vt:lpstr>Conclusion</vt:lpstr>
      <vt:lpstr>Conclusion</vt:lpstr>
      <vt:lpstr>Conclusion</vt:lpstr>
      <vt:lpstr>To find out more about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geo-spatial exploration and analysis of the health food market in San Francisco</dc:title>
  <dc:creator>Anzar Ahmad Syed</dc:creator>
  <cp:lastModifiedBy>Anzar Ahmad Syed</cp:lastModifiedBy>
  <cp:revision>1</cp:revision>
  <dcterms:created xsi:type="dcterms:W3CDTF">2020-03-01T02:01:26Z</dcterms:created>
  <dcterms:modified xsi:type="dcterms:W3CDTF">2020-03-01T02:01:54Z</dcterms:modified>
</cp:coreProperties>
</file>