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5f68bc42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5f68bc4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300">
                <a:solidFill>
                  <a:schemeClr val="dk1"/>
                </a:solidFill>
                <a:latin typeface="Nunito"/>
                <a:ea typeface="Nunito"/>
                <a:cs typeface="Nunito"/>
                <a:sym typeface="Nunito"/>
              </a:rPr>
              <a:t>These malicious apps are being sideloaded, meaning that they are being downloaded from a third party site instead of installing them from the official Google Play app store.</a:t>
            </a:r>
            <a:endParaRPr sz="1300">
              <a:solidFill>
                <a:schemeClr val="dk1"/>
              </a:solidFill>
              <a:latin typeface="Nunito"/>
              <a:ea typeface="Nunito"/>
              <a:cs typeface="Nunito"/>
              <a:sym typeface="Nunito"/>
            </a:endParaRPr>
          </a:p>
          <a:p>
            <a:pPr indent="0" lvl="0" marL="0" rtl="0" algn="l">
              <a:lnSpc>
                <a:spcPct val="115000"/>
              </a:lnSpc>
              <a:spcBef>
                <a:spcPts val="1500"/>
              </a:spcBef>
              <a:spcAft>
                <a:spcPts val="0"/>
              </a:spcAft>
              <a:buNone/>
            </a:pPr>
            <a:r>
              <a:rPr lang="en" sz="1300">
                <a:solidFill>
                  <a:schemeClr val="dk1"/>
                </a:solidFill>
                <a:latin typeface="Nunito"/>
                <a:ea typeface="Nunito"/>
                <a:cs typeface="Nunito"/>
                <a:sym typeface="Nunito"/>
              </a:rPr>
              <a:t>The suspected malicious APK’s </a:t>
            </a:r>
            <a:endParaRPr sz="1300">
              <a:solidFill>
                <a:schemeClr val="dk1"/>
              </a:solidFill>
              <a:latin typeface="Nunito"/>
              <a:ea typeface="Nunito"/>
              <a:cs typeface="Nunito"/>
              <a:sym typeface="Nunito"/>
            </a:endParaRPr>
          </a:p>
          <a:p>
            <a:pPr indent="-311150" lvl="0" marL="457200" rtl="0" algn="l">
              <a:lnSpc>
                <a:spcPct val="115000"/>
              </a:lnSpc>
              <a:spcBef>
                <a:spcPts val="1500"/>
              </a:spcBef>
              <a:spcAft>
                <a:spcPts val="0"/>
              </a:spcAft>
              <a:buClr>
                <a:srgbClr val="374151"/>
              </a:buClr>
              <a:buSzPts val="1300"/>
              <a:buFont typeface="Nunito"/>
              <a:buChar char="●"/>
            </a:pPr>
            <a:r>
              <a:rPr lang="en" sz="1300">
                <a:solidFill>
                  <a:srgbClr val="374151"/>
                </a:solidFill>
                <a:latin typeface="Nunito"/>
                <a:ea typeface="Nunito"/>
                <a:cs typeface="Nunito"/>
                <a:sym typeface="Nunito"/>
              </a:rPr>
              <a:t>Psiphon Client for Android and Windows: “One known app that has been used to deliver the DAAM botnet is Psiphon. Psiphon is a popular app that allows users to bypass internet censorship and access blocked websites. However, cybercriminals have been known to modify the legitimate Psiphon app and distribute it as a trojanized version that includes the DAAM botnet malware”. This is a real and legitimate app from the official app store that these malicious actors have modified and made available for download outside of the Google Play store. </a:t>
            </a:r>
            <a:endParaRPr sz="1300">
              <a:solidFill>
                <a:srgbClr val="374151"/>
              </a:solidFill>
              <a:latin typeface="Nunito"/>
              <a:ea typeface="Nunito"/>
              <a:cs typeface="Nunito"/>
              <a:sym typeface="Nunito"/>
            </a:endParaRPr>
          </a:p>
          <a:p>
            <a:pPr indent="-311150" lvl="0" marL="457200" rtl="0" algn="l">
              <a:lnSpc>
                <a:spcPct val="115000"/>
              </a:lnSpc>
              <a:spcBef>
                <a:spcPts val="0"/>
              </a:spcBef>
              <a:spcAft>
                <a:spcPts val="0"/>
              </a:spcAft>
              <a:buClr>
                <a:srgbClr val="374151"/>
              </a:buClr>
              <a:buSzPts val="1300"/>
              <a:buFont typeface="Nunito"/>
              <a:buChar char="●"/>
            </a:pPr>
            <a:r>
              <a:rPr lang="en" sz="1300">
                <a:solidFill>
                  <a:srgbClr val="374151"/>
                </a:solidFill>
                <a:latin typeface="Nunito"/>
                <a:ea typeface="Nunito"/>
                <a:cs typeface="Nunito"/>
                <a:sym typeface="Nunito"/>
              </a:rPr>
              <a:t>Boulders: Boulders is a mobile game.</a:t>
            </a:r>
            <a:endParaRPr sz="1300">
              <a:solidFill>
                <a:srgbClr val="374151"/>
              </a:solidFill>
              <a:latin typeface="Nunito"/>
              <a:ea typeface="Nunito"/>
              <a:cs typeface="Nunito"/>
              <a:sym typeface="Nunito"/>
            </a:endParaRPr>
          </a:p>
          <a:p>
            <a:pPr indent="-311150" lvl="0" marL="457200" rtl="0" algn="l">
              <a:lnSpc>
                <a:spcPct val="115000"/>
              </a:lnSpc>
              <a:spcBef>
                <a:spcPts val="0"/>
              </a:spcBef>
              <a:spcAft>
                <a:spcPts val="0"/>
              </a:spcAft>
              <a:buClr>
                <a:srgbClr val="374151"/>
              </a:buClr>
              <a:buSzPts val="1300"/>
              <a:buFont typeface="Nunito"/>
              <a:buChar char="●"/>
            </a:pPr>
            <a:r>
              <a:rPr lang="en" sz="1300">
                <a:solidFill>
                  <a:srgbClr val="374151"/>
                </a:solidFill>
                <a:latin typeface="Nunito"/>
                <a:ea typeface="Nunito"/>
                <a:cs typeface="Nunito"/>
                <a:sym typeface="Nunito"/>
              </a:rPr>
              <a:t>Currency Pro: Currency Pro is a global currency converter.</a:t>
            </a:r>
            <a:endParaRPr sz="1300">
              <a:solidFill>
                <a:srgbClr val="374151"/>
              </a:solidFill>
              <a:latin typeface="Nunito"/>
              <a:ea typeface="Nunito"/>
              <a:cs typeface="Nunito"/>
              <a:sym typeface="Nunito"/>
            </a:endParaRPr>
          </a:p>
          <a:p>
            <a:pPr indent="0" lvl="0" marL="0" rtl="0" algn="l">
              <a:lnSpc>
                <a:spcPct val="115000"/>
              </a:lnSpc>
              <a:spcBef>
                <a:spcPts val="800"/>
              </a:spcBef>
              <a:spcAft>
                <a:spcPts val="800"/>
              </a:spcAft>
              <a:buNone/>
            </a:pPr>
            <a:r>
              <a:rPr lang="en" sz="1300">
                <a:solidFill>
                  <a:srgbClr val="374151"/>
                </a:solidFill>
                <a:latin typeface="Nunito"/>
                <a:ea typeface="Nunito"/>
                <a:cs typeface="Nunito"/>
                <a:sym typeface="Nunito"/>
              </a:rPr>
              <a:t>On the left there are 2 photos. The top one is depicting a screenshot off my android of the official Psiphon app and the bottom is depicting a screenshot of a google search of the Psiphon app and some of the unofficial sources that may be responsible for distributing the Daam malware. </a:t>
            </a:r>
            <a:endParaRPr sz="1300">
              <a:solidFill>
                <a:srgbClr val="374151"/>
              </a:solidFill>
              <a:latin typeface="Nunito"/>
              <a:ea typeface="Nunito"/>
              <a:cs typeface="Nunito"/>
              <a:sym typeface="Nuni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5ff9465c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5ff9465c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Nunito"/>
                <a:ea typeface="Nunito"/>
                <a:cs typeface="Nunito"/>
                <a:sym typeface="Nunito"/>
              </a:rPr>
              <a:t>“... the aforementioned three applications are utilizing a common malicious package file named "</a:t>
            </a:r>
            <a:r>
              <a:rPr b="1" i="1" lang="en" sz="1200">
                <a:solidFill>
                  <a:schemeClr val="dk1"/>
                </a:solidFill>
                <a:latin typeface="Nunito"/>
                <a:ea typeface="Nunito"/>
                <a:cs typeface="Nunito"/>
                <a:sym typeface="Nunito"/>
              </a:rPr>
              <a:t>com.android.callservice</a:t>
            </a:r>
            <a:r>
              <a:rPr lang="en" sz="1200">
                <a:solidFill>
                  <a:schemeClr val="dk1"/>
                </a:solidFill>
                <a:latin typeface="Nunito"/>
                <a:ea typeface="Nunito"/>
                <a:cs typeface="Nunito"/>
                <a:sym typeface="Nunito"/>
              </a:rPr>
              <a:t>". These trojanized applications were being used to distribute the Daam malware.”</a:t>
            </a:r>
            <a:endParaRPr sz="1200">
              <a:solidFill>
                <a:schemeClr val="dk1"/>
              </a:solidFill>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5f68bc4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5f68bc4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Once the application is installed on the Android device it is granted access to highly sensitive permissions such as;</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RECORD_AUDIO - permission to record audio. </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&lt;uses-permission android:name="android.permission.RECORD_AUDIO" /&gt; (6)</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READ_HISTORY_BOOKMARK - permission to read all web history and bookmarks</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&lt;uses-permission android:name="android.permission.READ_HISTORY_BOOKMARK" /&gt; </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RECEIVE_SMS, READ_SMS, SEND_SMS - permissions to receive, read, and send SMS text messages</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&lt;uses-permission android:name="android.permission.RECEIVE_SMS" /&gt; </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&lt;uses-permission android:name="android.permission.READ_SMS" /&gt;</a:t>
            </a:r>
            <a:endParaRPr sz="1200">
              <a:solidFill>
                <a:schemeClr val="dk1"/>
              </a:solidFill>
              <a:latin typeface="Nunito"/>
              <a:ea typeface="Nunito"/>
              <a:cs typeface="Nunito"/>
              <a:sym typeface="Nunito"/>
            </a:endParaRPr>
          </a:p>
          <a:p>
            <a:pPr indent="-304800" lvl="1" marL="9144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&lt;uses-permission android:name="android.permission.SEND_SMS" /&gt;</a:t>
            </a:r>
            <a:endParaRPr sz="1200">
              <a:solidFill>
                <a:schemeClr val="dk1"/>
              </a:solidFill>
              <a:latin typeface="Nunito"/>
              <a:ea typeface="Nunito"/>
              <a:cs typeface="Nunito"/>
              <a:sym typeface="Nunito"/>
            </a:endParaRPr>
          </a:p>
          <a:p>
            <a:pPr indent="-304800" lvl="0" marL="457200" rtl="0" algn="l">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This is just to list a few, more listed on next slide.</a:t>
            </a:r>
            <a:endParaRPr sz="9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5eec372c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5eec372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I would like to take a moment to point out some of the other permissions this malware has such as GET_ACCOUNTS, CAMERA, READ_CONTACTS, WRITE_CONTACTS.</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latin typeface="Nunito"/>
                <a:ea typeface="Nunito"/>
                <a:cs typeface="Nunito"/>
                <a:sym typeface="Nunito"/>
              </a:rPr>
              <a:t>To deep dive a bit more into this code, t</a:t>
            </a:r>
            <a:r>
              <a:rPr lang="en" sz="1200">
                <a:latin typeface="Nunito"/>
                <a:ea typeface="Nunito"/>
                <a:cs typeface="Nunito"/>
                <a:sym typeface="Nunito"/>
              </a:rPr>
              <a:t>he line `&lt;uses-permission android:name="android.permission.SEND_SMS" /&gt;` is an XML declaration that specifies a permission required by an Android application to send SMS (Short Message Service) messages.</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latin typeface="Nunito"/>
                <a:ea typeface="Nunito"/>
                <a:cs typeface="Nunito"/>
                <a:sym typeface="Nunito"/>
              </a:rPr>
              <a:t>When an Android application includes this permission declaration in its manifest file, it indicates that the app needs to send SMS messages from the device. This permission allows the application to initiate and send SMS messages to </a:t>
            </a:r>
            <a:r>
              <a:rPr lang="en" sz="1200">
                <a:latin typeface="Nunito"/>
                <a:ea typeface="Nunito"/>
                <a:cs typeface="Nunito"/>
                <a:sym typeface="Nunito"/>
              </a:rPr>
              <a:t>specific</a:t>
            </a:r>
            <a:r>
              <a:rPr lang="en" sz="1200">
                <a:latin typeface="Nunito"/>
                <a:ea typeface="Nunito"/>
                <a:cs typeface="Nunito"/>
                <a:sym typeface="Nunito"/>
              </a:rPr>
              <a:t> recipients.</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latin typeface="Nunito"/>
                <a:ea typeface="Nunito"/>
                <a:cs typeface="Nunito"/>
                <a:sym typeface="Nunito"/>
              </a:rPr>
              <a:t>With the "SEND_SMS" permission, an application can programmatically compose and send SMS messages on behalf of the user. It can specify the recipient's phone number, the message content, and send the SMS using the device's built-in messaging capabilities.</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latin typeface="Nunito"/>
                <a:ea typeface="Nunito"/>
                <a:cs typeface="Nunito"/>
                <a:sym typeface="Nunito"/>
              </a:rPr>
              <a:t>It's important to note that the "SEND_SMS" permission is a sensitive permission, as it allows an application to send text messages without user interaction.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25ff9465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25ff9465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Nunito"/>
                <a:ea typeface="Nunito"/>
                <a:cs typeface="Nunito"/>
                <a:sym typeface="Nunito"/>
              </a:rPr>
              <a:t>Daam malware is sideloaded app. Android devices allow the installation of apps from sources other than the official Google Play Store. Malware authors take advantage of this by distributing their malicious apps through unofficial sources or third-party app stores, where security checks may be less strict or nonexistent. Google Play Protect which is the security feature integrated into the official app store can scan sideloaded apps, but from my understanding this malicious app bypasses those security checks as well.</a:t>
            </a:r>
            <a:endParaRPr sz="8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5ff9465c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25ff9465c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This malware has the ability to record any and all calls on the victims device and the transmit them back to the C2 server. </a:t>
            </a:r>
            <a:endParaRPr sz="1200">
              <a:solidFill>
                <a:schemeClr val="dk1"/>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latin typeface="Nunito"/>
                <a:ea typeface="Nunito"/>
                <a:cs typeface="Nunito"/>
                <a:sym typeface="Nunito"/>
              </a:rPr>
              <a:t>Not only does it monitor the local device, but it also has the ability to monitor and record VoIP calls from other applications such as Whatsapp and Skype.</a:t>
            </a:r>
            <a:endParaRPr sz="8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5ff9465c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5ff9465c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screenshot depicts all the app packages that are also monitored. You will notice it is </a:t>
            </a:r>
            <a:r>
              <a:rPr lang="en"/>
              <a:t>monitoring WhatsApp, Facebook, Google, Skype, and Slack to name a few.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5ff9465c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25ff9465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Nunito"/>
                <a:ea typeface="Nunito"/>
                <a:cs typeface="Nunito"/>
                <a:sym typeface="Nunito"/>
              </a:rPr>
              <a:t>The Daam malware can move through directories and exfiltrate any and all files from the victims device. </a:t>
            </a:r>
            <a:endParaRPr sz="1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25ff9465c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25ff9465c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Nunito"/>
                <a:ea typeface="Nunito"/>
                <a:cs typeface="Nunito"/>
                <a:sym typeface="Nunito"/>
              </a:rPr>
              <a:t>This malware is capable of both stealing previously created contacts and newly added contacts as well. </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5ff9465c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25ff9465c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Nunito"/>
                <a:ea typeface="Nunito"/>
                <a:cs typeface="Nunito"/>
                <a:sym typeface="Nunito"/>
              </a:rPr>
              <a:t>Daam malware uses AES encryption algorithms to encrypt all files on the victims device without owners approval. After encryption the unencrypted files are deleted and only the encrypted files remain on the victims device. </a:t>
            </a:r>
            <a:endParaRPr sz="1200">
              <a:solidFill>
                <a:schemeClr val="dk1"/>
              </a:solidFill>
              <a:latin typeface="Nunito"/>
              <a:ea typeface="Nunito"/>
              <a:cs typeface="Nunito"/>
              <a:sym typeface="Nuni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5f68bc42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5f68bc42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Nunito"/>
                <a:ea typeface="Nunito"/>
                <a:cs typeface="Nunito"/>
                <a:sym typeface="Nunito"/>
              </a:rPr>
              <a:t>In this presentation I will be reviewing malware and then doing a technical analysis of a current example. The analysis will be a deep dive into some of the technical workings of this current event. Followed by a demonstration of a simple virus scanner. Research is the foundation of discovery and innovation. </a:t>
            </a:r>
            <a:endParaRPr sz="1200">
              <a:solidFill>
                <a:schemeClr val="dk1"/>
              </a:solidFill>
              <a:latin typeface="Nunito"/>
              <a:ea typeface="Nunito"/>
              <a:cs typeface="Nunito"/>
              <a:sym typeface="Nuni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4d94be65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4d94be65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Interestingly, this malware was also observed to have ransomware capabilities since it encrypts the files using AES algorithms present in the root directory and SD card and drops a ‘readme_now.txt’ file. The readme_now file is a </a:t>
            </a:r>
            <a:r>
              <a:rPr lang="en" sz="1200">
                <a:solidFill>
                  <a:schemeClr val="dk1"/>
                </a:solidFill>
                <a:latin typeface="Nunito"/>
                <a:ea typeface="Nunito"/>
                <a:cs typeface="Nunito"/>
                <a:sym typeface="Nunito"/>
              </a:rPr>
              <a:t>ransom</a:t>
            </a:r>
            <a:r>
              <a:rPr lang="en" sz="1200">
                <a:solidFill>
                  <a:schemeClr val="dk1"/>
                </a:solidFill>
                <a:latin typeface="Nunito"/>
                <a:ea typeface="Nunito"/>
                <a:cs typeface="Nunito"/>
                <a:sym typeface="Nunito"/>
              </a:rPr>
              <a:t> note. </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So, the DAAM malware is a troganized botnet that has spyware and </a:t>
            </a:r>
            <a:r>
              <a:rPr lang="en" sz="1200">
                <a:solidFill>
                  <a:schemeClr val="dk1"/>
                </a:solidFill>
                <a:latin typeface="Nunito"/>
                <a:ea typeface="Nunito"/>
                <a:cs typeface="Nunito"/>
                <a:sym typeface="Nunito"/>
              </a:rPr>
              <a:t>ransomware capabilities</a:t>
            </a:r>
            <a:endParaRPr sz="1200">
              <a:solidFill>
                <a:schemeClr val="dk1"/>
              </a:solidFill>
              <a:latin typeface="Nunito"/>
              <a:ea typeface="Nunito"/>
              <a:cs typeface="Nunito"/>
              <a:sym typeface="Nuni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25eec372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25eec372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Slow down in device running speed</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System settings modified without victims consent</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Suspicious applications appear</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Data usage increases significantly</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Battery usage increases significantly</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Browsers are redirected to to suspicious websites - this malware can open phishing URLs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Intrusive advertisements</a:t>
            </a:r>
            <a:endParaRPr sz="7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25eec372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25eec372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Stolen PII (messages, login credentials, calls, images, files, etc)</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Decreased device performance</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Decreased battery performance</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Decreased internet speeds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Data loss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Financial loss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Stolen identity</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Data encryption</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Daam botnet can execute runtime code allowing attackers to continue other malicious activities</a:t>
            </a:r>
            <a:endParaRPr sz="7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25eec372c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25eec372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Monitor device for symptoms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Install strong antivirus on the device to detect malicious signatures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Enable all Google Privacy Protection policies that stop and warn uses while downloading potentially malicious applications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Beware of applications asking for unusual permissions to operate</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Exercise extreme caution when downloading applications from unknown sources.</a:t>
            </a:r>
            <a:endParaRPr sz="1200">
              <a:solidFill>
                <a:schemeClr val="dk1"/>
              </a:solidFill>
              <a:latin typeface="Nunito"/>
              <a:ea typeface="Nunito"/>
              <a:cs typeface="Nunito"/>
              <a:sym typeface="Nunito"/>
            </a:endParaRPr>
          </a:p>
          <a:p>
            <a:pPr indent="-304800" lvl="1" marL="9144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Android could disallows application downloads from third party sources</a:t>
            </a:r>
            <a:endParaRPr sz="1200">
              <a:solidFill>
                <a:schemeClr val="dk1"/>
              </a:solidFill>
              <a:latin typeface="Nunito"/>
              <a:ea typeface="Nunito"/>
              <a:cs typeface="Nunito"/>
              <a:sym typeface="Nunito"/>
            </a:endParaRPr>
          </a:p>
          <a:p>
            <a:pPr indent="-304800" lvl="1" marL="9144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Android integrates security features on operating system and not just Google Play Portect (security feature in the app store). Doing this would be similar to what Iphones do. Where apple products are configured with security features integrated into the operating system, making them less susceptible to malware and other attacks. To engage in downloading not pre-approved apps on an apple product, the user must “jailbreak” their device. </a:t>
            </a:r>
            <a:endParaRPr sz="1200">
              <a:solidFill>
                <a:schemeClr val="dk1"/>
              </a:solidFill>
              <a:latin typeface="Nunito"/>
              <a:ea typeface="Nunito"/>
              <a:cs typeface="Nunito"/>
              <a:sym typeface="Nuni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5f68bc42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25f68bc42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4f27feb3c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4f27feb3c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code is written in python and is a basic virus scanner.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Because we know some of the file hashes associated with DAAM malware, we can create a virus scanner to search for the virus on a device.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 mock scanner that could easily be configured to search for the specified DAAM malware hashes on a device. When the scanner detects the specified hashes it will send the user a message indicating whether the file is malicious or not and if the file is malicious, it will delete said file.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Theoretically you could program this scanner to look for any of the reported hashes in the IOC report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4f27feb3c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4f27feb3c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4f27feb3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4f27feb3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25f68bc42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25f68bc42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25f68bc42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25f68bc42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5f68bc4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5f68bc4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31683da3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31683da3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Nunito"/>
                <a:ea typeface="Nunito"/>
                <a:cs typeface="Nunito"/>
                <a:sym typeface="Nunito"/>
              </a:rPr>
              <a:t>Malware, short for malicious software, is a persistent and insidious threat that cybersecurity professionals constantly strive to combat. It refers to any software or code that is specifically designed to cause harm, exploit vulnerabilities, or gain unauthorized access to computer systems, networks, or devices.</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5f68bc4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5f68bc4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Nunito"/>
                <a:ea typeface="Nunito"/>
                <a:cs typeface="Nunito"/>
                <a:sym typeface="Nunito"/>
              </a:rPr>
              <a:t>Malware can be distributed through various methods, such as malicious email attachments, infected websites, compromised software downloads, or even removable devices like USB drives. This is why it's crucial to have good cybersecurity practices, like keeping your software up to date, using strong passwords, being cautious of suspicious links or attachments, and using reputable antivirus or security software to protect against malware.</a:t>
            </a:r>
            <a:endParaRPr sz="1200">
              <a:solidFill>
                <a:schemeClr val="dk1"/>
              </a:solidFill>
              <a:latin typeface="Nunito"/>
              <a:ea typeface="Nunito"/>
              <a:cs typeface="Nunito"/>
              <a:sym typeface="Nuni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f27feb3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f27feb3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d94be654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4d94be65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300">
                <a:solidFill>
                  <a:schemeClr val="dk1"/>
                </a:solidFill>
                <a:latin typeface="Nunito"/>
                <a:ea typeface="Nunito"/>
                <a:cs typeface="Nunito"/>
                <a:sym typeface="Nunito"/>
              </a:rPr>
              <a:t>An APK is an abbreviation for "Android Application Package." It is the file format used to distribute and install applications on Android devices, such as smartphones and tablets. In simpler terms, an APK file is like a package that contains all the necessary files and instructions needed to install and run an app on an Android device.</a:t>
            </a:r>
            <a:endParaRPr sz="1300">
              <a:solidFill>
                <a:schemeClr val="dk1"/>
              </a:solidFill>
              <a:latin typeface="Nunito"/>
              <a:ea typeface="Nunito"/>
              <a:cs typeface="Nunito"/>
              <a:sym typeface="Nunito"/>
            </a:endParaRPr>
          </a:p>
          <a:p>
            <a:pPr indent="0" lvl="0" marL="0" rtl="0" algn="l">
              <a:lnSpc>
                <a:spcPct val="115000"/>
              </a:lnSpc>
              <a:spcBef>
                <a:spcPts val="1500"/>
              </a:spcBef>
              <a:spcAft>
                <a:spcPts val="0"/>
              </a:spcAft>
              <a:buNone/>
            </a:pPr>
            <a:r>
              <a:rPr lang="en" sz="1300">
                <a:solidFill>
                  <a:schemeClr val="dk1"/>
                </a:solidFill>
                <a:latin typeface="Nunito"/>
                <a:ea typeface="Nunito"/>
                <a:cs typeface="Nunito"/>
                <a:sym typeface="Nunito"/>
              </a:rPr>
              <a:t>When you download an app from the Google Play Store or other sources, you are essentially downloading an APK file. This file contains the code, resources like images and sounds, and other files required for the app to function properly. </a:t>
            </a:r>
            <a:endParaRPr sz="1300">
              <a:solidFill>
                <a:schemeClr val="dk1"/>
              </a:solidFill>
              <a:latin typeface="Nunito"/>
              <a:ea typeface="Nunito"/>
              <a:cs typeface="Nunito"/>
              <a:sym typeface="Nunito"/>
            </a:endParaRPr>
          </a:p>
          <a:p>
            <a:pPr indent="0" lvl="0" marL="0" rtl="0" algn="l">
              <a:lnSpc>
                <a:spcPct val="115000"/>
              </a:lnSpc>
              <a:spcBef>
                <a:spcPts val="1500"/>
              </a:spcBef>
              <a:spcAft>
                <a:spcPts val="1500"/>
              </a:spcAft>
              <a:buClr>
                <a:schemeClr val="dk1"/>
              </a:buClr>
              <a:buSzPts val="1100"/>
              <a:buFont typeface="Arial"/>
              <a:buNone/>
            </a:pPr>
            <a:r>
              <a:rPr lang="en" sz="1300">
                <a:solidFill>
                  <a:schemeClr val="dk1"/>
                </a:solidFill>
                <a:latin typeface="Nunito"/>
                <a:ea typeface="Nunito"/>
                <a:cs typeface="Nunito"/>
                <a:sym typeface="Nunito"/>
              </a:rPr>
              <a:t>The screenshot on the left is the description of a typical file structure of an APK. You will see some of these file names such as the manifest file, and the classes.dex file later in the technical analysis. </a:t>
            </a:r>
            <a:endParaRPr sz="1300">
              <a:solidFill>
                <a:schemeClr val="dk1"/>
              </a:solidFill>
              <a:latin typeface="Nunito"/>
              <a:ea typeface="Nunito"/>
              <a:cs typeface="Nunito"/>
              <a:sym typeface="Nuni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5eec372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5eec372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5f68bc4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5f68bc4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“Daam is a malicious software that possesses the capability to infiltrate Android devices and gain unauthorized access to various sensitive components, including call records, contacts, history, and even the device’s camera.”</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Discovered in April 2023</a:t>
            </a:r>
            <a:endParaRPr sz="1200">
              <a:solidFill>
                <a:schemeClr val="dk1"/>
              </a:solidFill>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S3LZTwutmVL35Wo_mBR3Jkr5PCqnsF0v/view" TargetMode="Externa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133325"/>
            <a:ext cx="4255500" cy="237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Real World</a:t>
            </a:r>
            <a:endParaRPr/>
          </a:p>
          <a:p>
            <a:pPr indent="0" lvl="0" marL="0" rtl="0" algn="l">
              <a:spcBef>
                <a:spcPts val="0"/>
              </a:spcBef>
              <a:spcAft>
                <a:spcPts val="0"/>
              </a:spcAft>
              <a:buNone/>
            </a:pPr>
            <a:r>
              <a:rPr lang="en"/>
              <a:t>Attacks</a:t>
            </a:r>
            <a:endParaRPr/>
          </a:p>
          <a:p>
            <a:pPr indent="0" lvl="0" marL="0" rtl="0" algn="l">
              <a:spcBef>
                <a:spcPts val="0"/>
              </a:spcBef>
              <a:spcAft>
                <a:spcPts val="0"/>
              </a:spcAft>
              <a:buNone/>
            </a:pPr>
            <a:r>
              <a:rPr b="0" lang="en" sz="1600">
                <a:latin typeface="Nunito"/>
                <a:ea typeface="Nunito"/>
                <a:cs typeface="Nunito"/>
                <a:sym typeface="Nunito"/>
              </a:rPr>
              <a:t>A deep dive into Daam Malware and a simple virus scanner demonstration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Andrea Zerbe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a:t>
            </a:r>
            <a:r>
              <a:rPr lang="en"/>
              <a:t>APK’s</a:t>
            </a:r>
            <a:endParaRPr/>
          </a:p>
        </p:txBody>
      </p:sp>
      <p:sp>
        <p:nvSpPr>
          <p:cNvPr id="334" name="Google Shape;334;p22"/>
          <p:cNvSpPr txBox="1"/>
          <p:nvPr>
            <p:ph idx="1" type="body"/>
          </p:nvPr>
        </p:nvSpPr>
        <p:spPr>
          <a:xfrm>
            <a:off x="148950" y="1461700"/>
            <a:ext cx="5537100" cy="34896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a:solidFill>
                  <a:srgbClr val="374151"/>
                </a:solidFill>
              </a:rPr>
              <a:t>These malicious apps are being sideloaded, meaning that they are being downloaded from a third party site instead of installing them from the official Google Play app store. (8)</a:t>
            </a:r>
            <a:endParaRPr>
              <a:solidFill>
                <a:srgbClr val="374151"/>
              </a:solidFill>
            </a:endParaRPr>
          </a:p>
          <a:p>
            <a:pPr indent="0" lvl="0" marL="0" rtl="0" algn="l">
              <a:lnSpc>
                <a:spcPct val="115000"/>
              </a:lnSpc>
              <a:spcBef>
                <a:spcPts val="1500"/>
              </a:spcBef>
              <a:spcAft>
                <a:spcPts val="0"/>
              </a:spcAft>
              <a:buNone/>
            </a:pPr>
            <a:r>
              <a:rPr lang="en">
                <a:solidFill>
                  <a:srgbClr val="374151"/>
                </a:solidFill>
              </a:rPr>
              <a:t>The suspected malicious APK’s </a:t>
            </a:r>
            <a:endParaRPr>
              <a:solidFill>
                <a:srgbClr val="374151"/>
              </a:solidFill>
            </a:endParaRPr>
          </a:p>
          <a:p>
            <a:pPr indent="-311150" lvl="0" marL="457200" rtl="0" algn="l">
              <a:lnSpc>
                <a:spcPct val="115000"/>
              </a:lnSpc>
              <a:spcBef>
                <a:spcPts val="1500"/>
              </a:spcBef>
              <a:spcAft>
                <a:spcPts val="0"/>
              </a:spcAft>
              <a:buClr>
                <a:srgbClr val="374151"/>
              </a:buClr>
              <a:buSzPts val="1300"/>
              <a:buFont typeface="Nunito"/>
              <a:buChar char="●"/>
            </a:pPr>
            <a:r>
              <a:rPr lang="en">
                <a:solidFill>
                  <a:srgbClr val="374151"/>
                </a:solidFill>
              </a:rPr>
              <a:t>Psiphon Client for Android and Windows: “One known app that has been used to deliver the DAAM botnet is Psiphon. Psiphon is a popular app that allows users to bypass internet censorship and access blocked websites. However, cybercriminals have been known to modify the legitimate Psiphon app and distribute it as a trojanized version that includes the DAAM botnet malware.” (7)</a:t>
            </a:r>
            <a:endParaRPr>
              <a:solidFill>
                <a:srgbClr val="374151"/>
              </a:solidFill>
            </a:endParaRPr>
          </a:p>
          <a:p>
            <a:pPr indent="-311150" lvl="0" marL="457200" rtl="0" algn="l">
              <a:lnSpc>
                <a:spcPct val="115000"/>
              </a:lnSpc>
              <a:spcBef>
                <a:spcPts val="0"/>
              </a:spcBef>
              <a:spcAft>
                <a:spcPts val="0"/>
              </a:spcAft>
              <a:buClr>
                <a:srgbClr val="374151"/>
              </a:buClr>
              <a:buSzPts val="1300"/>
              <a:buFont typeface="Nunito"/>
              <a:buChar char="●"/>
            </a:pPr>
            <a:r>
              <a:rPr lang="en">
                <a:solidFill>
                  <a:srgbClr val="374151"/>
                </a:solidFill>
              </a:rPr>
              <a:t>Boulders: Boulders is a mobile  game.</a:t>
            </a:r>
            <a:endParaRPr>
              <a:solidFill>
                <a:srgbClr val="374151"/>
              </a:solidFill>
            </a:endParaRPr>
          </a:p>
          <a:p>
            <a:pPr indent="-311150" lvl="0" marL="457200" rtl="0" algn="l">
              <a:lnSpc>
                <a:spcPct val="115000"/>
              </a:lnSpc>
              <a:spcBef>
                <a:spcPts val="0"/>
              </a:spcBef>
              <a:spcAft>
                <a:spcPts val="0"/>
              </a:spcAft>
              <a:buClr>
                <a:srgbClr val="374151"/>
              </a:buClr>
              <a:buSzPts val="1300"/>
              <a:buFont typeface="Nunito"/>
              <a:buChar char="●"/>
            </a:pPr>
            <a:r>
              <a:rPr lang="en">
                <a:solidFill>
                  <a:srgbClr val="374151"/>
                </a:solidFill>
              </a:rPr>
              <a:t>Currency Pro: Currency Pro is a global currency converter. (3)</a:t>
            </a:r>
            <a:endParaRPr>
              <a:solidFill>
                <a:srgbClr val="374151"/>
              </a:solidFill>
            </a:endParaRPr>
          </a:p>
        </p:txBody>
      </p:sp>
      <p:pic>
        <p:nvPicPr>
          <p:cNvPr id="335" name="Google Shape;335;p22"/>
          <p:cNvPicPr preferRelativeResize="0"/>
          <p:nvPr/>
        </p:nvPicPr>
        <p:blipFill rotWithShape="1">
          <a:blip r:embed="rId3">
            <a:alphaModFix/>
          </a:blip>
          <a:srcRect b="35821" l="0" r="0" t="4176"/>
          <a:stretch/>
        </p:blipFill>
        <p:spPr>
          <a:xfrm>
            <a:off x="5811350" y="269450"/>
            <a:ext cx="1950650" cy="2536474"/>
          </a:xfrm>
          <a:prstGeom prst="rect">
            <a:avLst/>
          </a:prstGeom>
          <a:noFill/>
          <a:ln>
            <a:noFill/>
          </a:ln>
        </p:spPr>
      </p:pic>
      <p:pic>
        <p:nvPicPr>
          <p:cNvPr id="336" name="Google Shape;336;p22"/>
          <p:cNvPicPr preferRelativeResize="0"/>
          <p:nvPr/>
        </p:nvPicPr>
        <p:blipFill>
          <a:blip r:embed="rId4">
            <a:alphaModFix/>
          </a:blip>
          <a:stretch>
            <a:fillRect/>
          </a:stretch>
        </p:blipFill>
        <p:spPr>
          <a:xfrm>
            <a:off x="6135625" y="2936476"/>
            <a:ext cx="3008375" cy="2174426"/>
          </a:xfrm>
          <a:prstGeom prst="rect">
            <a:avLst/>
          </a:prstGeom>
          <a:noFill/>
          <a:ln>
            <a:noFill/>
          </a:ln>
        </p:spPr>
      </p:pic>
      <p:sp>
        <p:nvSpPr>
          <p:cNvPr id="337" name="Google Shape;337;p22"/>
          <p:cNvSpPr txBox="1"/>
          <p:nvPr/>
        </p:nvSpPr>
        <p:spPr>
          <a:xfrm>
            <a:off x="8751300" y="4710700"/>
            <a:ext cx="3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(9)</a:t>
            </a:r>
            <a:endParaRPr sz="11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a:t>
            </a:r>
            <a:r>
              <a:rPr lang="en"/>
              <a:t>Technical Overview</a:t>
            </a:r>
            <a:endParaRPr/>
          </a:p>
        </p:txBody>
      </p:sp>
      <p:sp>
        <p:nvSpPr>
          <p:cNvPr id="343" name="Google Shape;343;p23"/>
          <p:cNvSpPr txBox="1"/>
          <p:nvPr>
            <p:ph idx="1" type="body"/>
          </p:nvPr>
        </p:nvSpPr>
        <p:spPr>
          <a:xfrm>
            <a:off x="541125" y="1674175"/>
            <a:ext cx="5034600" cy="3193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400">
                <a:solidFill>
                  <a:srgbClr val="374151"/>
                </a:solidFill>
              </a:rPr>
              <a:t>“... the aforementioned three applications are utilizing a common malicious package file named "</a:t>
            </a:r>
            <a:r>
              <a:rPr b="1" i="1" lang="en" sz="2400">
                <a:solidFill>
                  <a:srgbClr val="374151"/>
                </a:solidFill>
              </a:rPr>
              <a:t>com.android.callservice</a:t>
            </a:r>
            <a:r>
              <a:rPr lang="en" sz="2400">
                <a:solidFill>
                  <a:srgbClr val="374151"/>
                </a:solidFill>
              </a:rPr>
              <a:t>". These trojanized applications were being used to distribute the Daam malware.” (3)</a:t>
            </a:r>
            <a:endParaRPr sz="2400">
              <a:solidFill>
                <a:srgbClr val="374151"/>
              </a:solidFill>
            </a:endParaRPr>
          </a:p>
        </p:txBody>
      </p:sp>
      <p:pic>
        <p:nvPicPr>
          <p:cNvPr descr="Android Logo - Free Vectors &amp; PSDs to Download" id="344" name="Google Shape;344;p23"/>
          <p:cNvPicPr preferRelativeResize="0"/>
          <p:nvPr/>
        </p:nvPicPr>
        <p:blipFill>
          <a:blip r:embed="rId3">
            <a:alphaModFix/>
          </a:blip>
          <a:stretch>
            <a:fillRect/>
          </a:stretch>
        </p:blipFill>
        <p:spPr>
          <a:xfrm>
            <a:off x="5946100" y="1884850"/>
            <a:ext cx="2772150" cy="277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a:t>
            </a:r>
            <a:r>
              <a:rPr lang="en"/>
              <a:t>Permissions</a:t>
            </a:r>
            <a:endParaRPr/>
          </a:p>
        </p:txBody>
      </p:sp>
      <p:sp>
        <p:nvSpPr>
          <p:cNvPr id="350" name="Google Shape;350;p24"/>
          <p:cNvSpPr txBox="1"/>
          <p:nvPr/>
        </p:nvSpPr>
        <p:spPr>
          <a:xfrm>
            <a:off x="657600" y="1597875"/>
            <a:ext cx="7828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74151"/>
                </a:solidFill>
                <a:latin typeface="Nunito"/>
                <a:ea typeface="Nunito"/>
                <a:cs typeface="Nunito"/>
                <a:sym typeface="Nunito"/>
              </a:rPr>
              <a:t>Once the application is installed on the Android device it is granted access to highly sensitive permissions such as;</a:t>
            </a:r>
            <a:endParaRPr>
              <a:solidFill>
                <a:srgbClr val="374151"/>
              </a:solidFill>
              <a:latin typeface="Nunito"/>
              <a:ea typeface="Nunito"/>
              <a:cs typeface="Nunito"/>
              <a:sym typeface="Nunito"/>
            </a:endParaRPr>
          </a:p>
          <a:p>
            <a:pPr indent="-317500" lvl="0" marL="457200" rtl="0" algn="l">
              <a:spcBef>
                <a:spcPts val="0"/>
              </a:spcBef>
              <a:spcAft>
                <a:spcPts val="0"/>
              </a:spcAft>
              <a:buClr>
                <a:srgbClr val="374151"/>
              </a:buClr>
              <a:buSzPts val="1400"/>
              <a:buFont typeface="Nunito"/>
              <a:buChar char="●"/>
            </a:pPr>
            <a:r>
              <a:rPr lang="en">
                <a:solidFill>
                  <a:srgbClr val="374151"/>
                </a:solidFill>
                <a:latin typeface="Nunito"/>
                <a:ea typeface="Nunito"/>
                <a:cs typeface="Nunito"/>
                <a:sym typeface="Nunito"/>
              </a:rPr>
              <a:t>RECORD_AUDIO - permission to record audio. </a:t>
            </a:r>
            <a:endParaRPr>
              <a:solidFill>
                <a:srgbClr val="374151"/>
              </a:solidFill>
              <a:latin typeface="Nunito"/>
              <a:ea typeface="Nunito"/>
              <a:cs typeface="Nunito"/>
              <a:sym typeface="Nunito"/>
            </a:endParaRPr>
          </a:p>
          <a:p>
            <a:pPr indent="-317500" lvl="1" marL="914400" rtl="0" algn="l">
              <a:spcBef>
                <a:spcPts val="0"/>
              </a:spcBef>
              <a:spcAft>
                <a:spcPts val="0"/>
              </a:spcAft>
              <a:buClr>
                <a:srgbClr val="374151"/>
              </a:buClr>
              <a:buSzPts val="1400"/>
              <a:buFont typeface="Nunito"/>
              <a:buChar char="○"/>
            </a:pPr>
            <a:r>
              <a:rPr lang="en">
                <a:solidFill>
                  <a:srgbClr val="374151"/>
                </a:solidFill>
                <a:latin typeface="Nunito"/>
                <a:ea typeface="Nunito"/>
                <a:cs typeface="Nunito"/>
                <a:sym typeface="Nunito"/>
              </a:rPr>
              <a:t>&lt;uses-permission android:name="android.permission.RECORD_AUDIO" /&gt; (6)</a:t>
            </a:r>
            <a:endParaRPr>
              <a:solidFill>
                <a:srgbClr val="374151"/>
              </a:solidFill>
              <a:latin typeface="Nunito"/>
              <a:ea typeface="Nunito"/>
              <a:cs typeface="Nunito"/>
              <a:sym typeface="Nunito"/>
            </a:endParaRPr>
          </a:p>
          <a:p>
            <a:pPr indent="-317500" lvl="0" marL="457200" rtl="0" algn="l">
              <a:spcBef>
                <a:spcPts val="0"/>
              </a:spcBef>
              <a:spcAft>
                <a:spcPts val="0"/>
              </a:spcAft>
              <a:buClr>
                <a:srgbClr val="374151"/>
              </a:buClr>
              <a:buSzPts val="1400"/>
              <a:buFont typeface="Nunito"/>
              <a:buChar char="●"/>
            </a:pPr>
            <a:r>
              <a:rPr lang="en">
                <a:solidFill>
                  <a:srgbClr val="374151"/>
                </a:solidFill>
                <a:latin typeface="Nunito"/>
                <a:ea typeface="Nunito"/>
                <a:cs typeface="Nunito"/>
                <a:sym typeface="Nunito"/>
              </a:rPr>
              <a:t>READ_HISTORY_BOOKMARK - permission to read all web history and bookmarks</a:t>
            </a:r>
            <a:endParaRPr>
              <a:solidFill>
                <a:srgbClr val="374151"/>
              </a:solidFill>
              <a:latin typeface="Nunito"/>
              <a:ea typeface="Nunito"/>
              <a:cs typeface="Nunito"/>
              <a:sym typeface="Nunito"/>
            </a:endParaRPr>
          </a:p>
          <a:p>
            <a:pPr indent="-317500" lvl="1" marL="914400" rtl="0" algn="l">
              <a:spcBef>
                <a:spcPts val="0"/>
              </a:spcBef>
              <a:spcAft>
                <a:spcPts val="0"/>
              </a:spcAft>
              <a:buClr>
                <a:srgbClr val="374151"/>
              </a:buClr>
              <a:buSzPts val="1400"/>
              <a:buFont typeface="Nunito"/>
              <a:buChar char="○"/>
            </a:pPr>
            <a:r>
              <a:rPr lang="en">
                <a:solidFill>
                  <a:srgbClr val="374151"/>
                </a:solidFill>
                <a:latin typeface="Nunito"/>
                <a:ea typeface="Nunito"/>
                <a:cs typeface="Nunito"/>
                <a:sym typeface="Nunito"/>
              </a:rPr>
              <a:t>&lt;uses-permission android:name="android.permission.READ_HISTORY_BOOKMARK" /&gt; </a:t>
            </a:r>
            <a:endParaRPr>
              <a:solidFill>
                <a:srgbClr val="374151"/>
              </a:solidFill>
              <a:latin typeface="Nunito"/>
              <a:ea typeface="Nunito"/>
              <a:cs typeface="Nunito"/>
              <a:sym typeface="Nunito"/>
            </a:endParaRPr>
          </a:p>
          <a:p>
            <a:pPr indent="-317500" lvl="0" marL="457200" rtl="0" algn="l">
              <a:spcBef>
                <a:spcPts val="0"/>
              </a:spcBef>
              <a:spcAft>
                <a:spcPts val="0"/>
              </a:spcAft>
              <a:buClr>
                <a:srgbClr val="374151"/>
              </a:buClr>
              <a:buSzPts val="1400"/>
              <a:buFont typeface="Nunito"/>
              <a:buChar char="●"/>
            </a:pPr>
            <a:r>
              <a:rPr lang="en">
                <a:solidFill>
                  <a:srgbClr val="374151"/>
                </a:solidFill>
                <a:latin typeface="Nunito"/>
                <a:ea typeface="Nunito"/>
                <a:cs typeface="Nunito"/>
                <a:sym typeface="Nunito"/>
              </a:rPr>
              <a:t>RECEIVE_SMS, READ_SMS, SEND_SMS - permissions to receive, read, and send SMS text messages</a:t>
            </a:r>
            <a:endParaRPr>
              <a:solidFill>
                <a:srgbClr val="374151"/>
              </a:solidFill>
              <a:latin typeface="Nunito"/>
              <a:ea typeface="Nunito"/>
              <a:cs typeface="Nunito"/>
              <a:sym typeface="Nunito"/>
            </a:endParaRPr>
          </a:p>
          <a:p>
            <a:pPr indent="-317500" lvl="1" marL="914400" rtl="0" algn="l">
              <a:spcBef>
                <a:spcPts val="0"/>
              </a:spcBef>
              <a:spcAft>
                <a:spcPts val="0"/>
              </a:spcAft>
              <a:buClr>
                <a:srgbClr val="374151"/>
              </a:buClr>
              <a:buSzPts val="1400"/>
              <a:buFont typeface="Nunito"/>
              <a:buChar char="○"/>
            </a:pPr>
            <a:r>
              <a:rPr lang="en">
                <a:solidFill>
                  <a:srgbClr val="374151"/>
                </a:solidFill>
                <a:latin typeface="Nunito"/>
                <a:ea typeface="Nunito"/>
                <a:cs typeface="Nunito"/>
                <a:sym typeface="Nunito"/>
              </a:rPr>
              <a:t>&lt;uses-permission android:name="android.permission.RECEIVE_SMS" /&gt; </a:t>
            </a:r>
            <a:endParaRPr>
              <a:solidFill>
                <a:srgbClr val="374151"/>
              </a:solidFill>
              <a:latin typeface="Nunito"/>
              <a:ea typeface="Nunito"/>
              <a:cs typeface="Nunito"/>
              <a:sym typeface="Nunito"/>
            </a:endParaRPr>
          </a:p>
          <a:p>
            <a:pPr indent="-317500" lvl="1" marL="914400" rtl="0" algn="l">
              <a:spcBef>
                <a:spcPts val="0"/>
              </a:spcBef>
              <a:spcAft>
                <a:spcPts val="0"/>
              </a:spcAft>
              <a:buClr>
                <a:srgbClr val="374151"/>
              </a:buClr>
              <a:buSzPts val="1400"/>
              <a:buFont typeface="Nunito"/>
              <a:buChar char="○"/>
            </a:pPr>
            <a:r>
              <a:rPr lang="en">
                <a:solidFill>
                  <a:srgbClr val="374151"/>
                </a:solidFill>
                <a:latin typeface="Nunito"/>
                <a:ea typeface="Nunito"/>
                <a:cs typeface="Nunito"/>
                <a:sym typeface="Nunito"/>
              </a:rPr>
              <a:t>&lt;uses-permission android:name="android.permission.READ_SMS" /&gt;</a:t>
            </a:r>
            <a:endParaRPr>
              <a:solidFill>
                <a:srgbClr val="374151"/>
              </a:solidFill>
              <a:latin typeface="Nunito"/>
              <a:ea typeface="Nunito"/>
              <a:cs typeface="Nunito"/>
              <a:sym typeface="Nunito"/>
            </a:endParaRPr>
          </a:p>
          <a:p>
            <a:pPr indent="-317500" lvl="1" marL="914400" rtl="0" algn="l">
              <a:spcBef>
                <a:spcPts val="0"/>
              </a:spcBef>
              <a:spcAft>
                <a:spcPts val="0"/>
              </a:spcAft>
              <a:buClr>
                <a:srgbClr val="374151"/>
              </a:buClr>
              <a:buSzPts val="1400"/>
              <a:buFont typeface="Nunito"/>
              <a:buChar char="○"/>
            </a:pPr>
            <a:r>
              <a:rPr lang="en">
                <a:solidFill>
                  <a:srgbClr val="374151"/>
                </a:solidFill>
                <a:latin typeface="Nunito"/>
                <a:ea typeface="Nunito"/>
                <a:cs typeface="Nunito"/>
                <a:sym typeface="Nunito"/>
              </a:rPr>
              <a:t>&lt;uses-permission android:name="android.permission.SEND_SMS" /&gt;</a:t>
            </a:r>
            <a:endParaRPr>
              <a:solidFill>
                <a:srgbClr val="374151"/>
              </a:solidFill>
              <a:latin typeface="Nunito"/>
              <a:ea typeface="Nunito"/>
              <a:cs typeface="Nunito"/>
              <a:sym typeface="Nunito"/>
            </a:endParaRPr>
          </a:p>
          <a:p>
            <a:pPr indent="-317500" lvl="0" marL="457200" rtl="0" algn="l">
              <a:spcBef>
                <a:spcPts val="0"/>
              </a:spcBef>
              <a:spcAft>
                <a:spcPts val="0"/>
              </a:spcAft>
              <a:buClr>
                <a:srgbClr val="374151"/>
              </a:buClr>
              <a:buSzPts val="1400"/>
              <a:buFont typeface="Nunito"/>
              <a:buChar char="●"/>
            </a:pPr>
            <a:r>
              <a:rPr lang="en">
                <a:solidFill>
                  <a:srgbClr val="374151"/>
                </a:solidFill>
                <a:latin typeface="Nunito"/>
                <a:ea typeface="Nunito"/>
                <a:cs typeface="Nunito"/>
                <a:sym typeface="Nunito"/>
              </a:rPr>
              <a:t>This is just to list a few, more </a:t>
            </a:r>
            <a:r>
              <a:rPr lang="en">
                <a:solidFill>
                  <a:srgbClr val="374151"/>
                </a:solidFill>
                <a:latin typeface="Nunito"/>
                <a:ea typeface="Nunito"/>
                <a:cs typeface="Nunito"/>
                <a:sym typeface="Nunito"/>
              </a:rPr>
              <a:t>listed</a:t>
            </a:r>
            <a:r>
              <a:rPr lang="en">
                <a:solidFill>
                  <a:srgbClr val="374151"/>
                </a:solidFill>
                <a:latin typeface="Nunito"/>
                <a:ea typeface="Nunito"/>
                <a:cs typeface="Nunito"/>
                <a:sym typeface="Nunito"/>
              </a:rPr>
              <a:t> on next </a:t>
            </a:r>
            <a:r>
              <a:rPr lang="en">
                <a:solidFill>
                  <a:srgbClr val="374151"/>
                </a:solidFill>
                <a:latin typeface="Nunito"/>
                <a:ea typeface="Nunito"/>
                <a:cs typeface="Nunito"/>
                <a:sym typeface="Nunito"/>
              </a:rPr>
              <a:t>slide.</a:t>
            </a:r>
            <a:endParaRPr>
              <a:solidFill>
                <a:srgbClr val="37415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idx="1" type="body"/>
          </p:nvPr>
        </p:nvSpPr>
        <p:spPr>
          <a:xfrm>
            <a:off x="8820000" y="4800000"/>
            <a:ext cx="324000" cy="343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n"/>
              <a:t>(3)</a:t>
            </a:r>
            <a:endParaRPr/>
          </a:p>
        </p:txBody>
      </p:sp>
      <p:pic>
        <p:nvPicPr>
          <p:cNvPr id="356" name="Google Shape;356;p25"/>
          <p:cNvPicPr preferRelativeResize="0"/>
          <p:nvPr/>
        </p:nvPicPr>
        <p:blipFill rotWithShape="1">
          <a:blip r:embed="rId3">
            <a:alphaModFix/>
          </a:blip>
          <a:srcRect b="17129" l="16778" r="22802" t="40763"/>
          <a:stretch/>
        </p:blipFill>
        <p:spPr>
          <a:xfrm>
            <a:off x="337500" y="336737"/>
            <a:ext cx="8468999" cy="4470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Daam Malware - </a:t>
            </a:r>
            <a:r>
              <a:rPr lang="en"/>
              <a:t>Security Check Bypassing </a:t>
            </a:r>
            <a:endParaRPr/>
          </a:p>
        </p:txBody>
      </p:sp>
      <p:sp>
        <p:nvSpPr>
          <p:cNvPr id="362" name="Google Shape;362;p26"/>
          <p:cNvSpPr txBox="1"/>
          <p:nvPr>
            <p:ph idx="1" type="body"/>
          </p:nvPr>
        </p:nvSpPr>
        <p:spPr>
          <a:xfrm>
            <a:off x="228225" y="1599175"/>
            <a:ext cx="3321900" cy="3097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solidFill>
                  <a:srgbClr val="374151"/>
                </a:solidFill>
              </a:rPr>
              <a:t>Daam malware is sideloaded app. </a:t>
            </a:r>
            <a:r>
              <a:rPr lang="en" sz="1500">
                <a:solidFill>
                  <a:srgbClr val="374151"/>
                </a:solidFill>
              </a:rPr>
              <a:t>Android devices allow the installation of apps from sources other than the official Google Play Store. Malware authors take advantage of this by distributing their malicious apps through unofficial sources or third-party app stores, where security checks may be less strict or nonexistent.</a:t>
            </a:r>
            <a:endParaRPr sz="1500">
              <a:solidFill>
                <a:srgbClr val="374151"/>
              </a:solidFill>
            </a:endParaRPr>
          </a:p>
        </p:txBody>
      </p:sp>
      <p:pic>
        <p:nvPicPr>
          <p:cNvPr id="363" name="Google Shape;363;p26"/>
          <p:cNvPicPr preferRelativeResize="0"/>
          <p:nvPr/>
        </p:nvPicPr>
        <p:blipFill>
          <a:blip r:embed="rId3">
            <a:alphaModFix/>
          </a:blip>
          <a:stretch>
            <a:fillRect/>
          </a:stretch>
        </p:blipFill>
        <p:spPr>
          <a:xfrm>
            <a:off x="3517750" y="1739025"/>
            <a:ext cx="5572451" cy="2817500"/>
          </a:xfrm>
          <a:prstGeom prst="rect">
            <a:avLst/>
          </a:prstGeom>
          <a:noFill/>
          <a:ln>
            <a:noFill/>
          </a:ln>
        </p:spPr>
      </p:pic>
      <p:sp>
        <p:nvSpPr>
          <p:cNvPr id="364" name="Google Shape;364;p26"/>
          <p:cNvSpPr txBox="1"/>
          <p:nvPr>
            <p:ph idx="1" type="body"/>
          </p:nvPr>
        </p:nvSpPr>
        <p:spPr>
          <a:xfrm>
            <a:off x="8721600" y="4132000"/>
            <a:ext cx="296100" cy="343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n"/>
              <a:t>(3)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Daam Malware - Recording Audio And Phone/VoIP Calls</a:t>
            </a:r>
            <a:endParaRPr/>
          </a:p>
        </p:txBody>
      </p:sp>
      <p:sp>
        <p:nvSpPr>
          <p:cNvPr id="370" name="Google Shape;370;p27"/>
          <p:cNvSpPr txBox="1"/>
          <p:nvPr>
            <p:ph idx="1" type="body"/>
          </p:nvPr>
        </p:nvSpPr>
        <p:spPr>
          <a:xfrm>
            <a:off x="503050" y="1985575"/>
            <a:ext cx="3309600" cy="233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rgbClr val="374151"/>
                </a:solidFill>
              </a:rPr>
              <a:t>This malware has the ability to record any and all calls on the victims device and the transmit them back to the C2 server. </a:t>
            </a:r>
            <a:endParaRPr sz="1500">
              <a:solidFill>
                <a:srgbClr val="374151"/>
              </a:solidFill>
            </a:endParaRPr>
          </a:p>
          <a:p>
            <a:pPr indent="0" lvl="0" marL="0" rtl="0" algn="l">
              <a:spcBef>
                <a:spcPts val="1200"/>
              </a:spcBef>
              <a:spcAft>
                <a:spcPts val="1200"/>
              </a:spcAft>
              <a:buNone/>
            </a:pPr>
            <a:r>
              <a:rPr lang="en" sz="1500">
                <a:solidFill>
                  <a:srgbClr val="374151"/>
                </a:solidFill>
              </a:rPr>
              <a:t>Not only does it monitor the local device, but it also has the ability to monitor and record VoIP calls from other applications such as </a:t>
            </a:r>
            <a:r>
              <a:rPr lang="en" sz="1500">
                <a:solidFill>
                  <a:srgbClr val="374151"/>
                </a:solidFill>
              </a:rPr>
              <a:t>Whatsapp and Skype</a:t>
            </a:r>
            <a:r>
              <a:rPr lang="en" sz="1500">
                <a:solidFill>
                  <a:srgbClr val="374151"/>
                </a:solidFill>
              </a:rPr>
              <a:t>. (3)</a:t>
            </a:r>
            <a:endParaRPr sz="1500">
              <a:solidFill>
                <a:srgbClr val="374151"/>
              </a:solidFill>
            </a:endParaRPr>
          </a:p>
        </p:txBody>
      </p:sp>
      <p:pic>
        <p:nvPicPr>
          <p:cNvPr id="371" name="Google Shape;371;p27"/>
          <p:cNvPicPr preferRelativeResize="0"/>
          <p:nvPr/>
        </p:nvPicPr>
        <p:blipFill>
          <a:blip r:embed="rId3">
            <a:alphaModFix/>
          </a:blip>
          <a:stretch>
            <a:fillRect/>
          </a:stretch>
        </p:blipFill>
        <p:spPr>
          <a:xfrm>
            <a:off x="4485099" y="1166475"/>
            <a:ext cx="4611251" cy="3977025"/>
          </a:xfrm>
          <a:prstGeom prst="rect">
            <a:avLst/>
          </a:prstGeom>
          <a:noFill/>
          <a:ln>
            <a:noFill/>
          </a:ln>
        </p:spPr>
      </p:pic>
      <p:sp>
        <p:nvSpPr>
          <p:cNvPr id="372" name="Google Shape;372;p27"/>
          <p:cNvSpPr txBox="1"/>
          <p:nvPr>
            <p:ph idx="1" type="body"/>
          </p:nvPr>
        </p:nvSpPr>
        <p:spPr>
          <a:xfrm>
            <a:off x="8579825" y="4660575"/>
            <a:ext cx="296100" cy="343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n"/>
              <a:t>(3)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Daam Malware - Recording Audio And Phone/VoIP Calls</a:t>
            </a:r>
            <a:endParaRPr/>
          </a:p>
        </p:txBody>
      </p:sp>
      <p:pic>
        <p:nvPicPr>
          <p:cNvPr id="378" name="Google Shape;378;p28"/>
          <p:cNvPicPr preferRelativeResize="0"/>
          <p:nvPr/>
        </p:nvPicPr>
        <p:blipFill>
          <a:blip r:embed="rId3">
            <a:alphaModFix/>
          </a:blip>
          <a:stretch>
            <a:fillRect/>
          </a:stretch>
        </p:blipFill>
        <p:spPr>
          <a:xfrm>
            <a:off x="238675" y="1512975"/>
            <a:ext cx="8666640" cy="3240825"/>
          </a:xfrm>
          <a:prstGeom prst="rect">
            <a:avLst/>
          </a:prstGeom>
          <a:noFill/>
          <a:ln>
            <a:noFill/>
          </a:ln>
        </p:spPr>
      </p:pic>
      <p:sp>
        <p:nvSpPr>
          <p:cNvPr id="379" name="Google Shape;379;p28"/>
          <p:cNvSpPr txBox="1"/>
          <p:nvPr>
            <p:ph idx="1" type="body"/>
          </p:nvPr>
        </p:nvSpPr>
        <p:spPr>
          <a:xfrm>
            <a:off x="8382075" y="4684325"/>
            <a:ext cx="296100" cy="343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n"/>
              <a:t>(3)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30408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24242"/>
                </a:solidFill>
              </a:rPr>
              <a:t>Daam Malware - </a:t>
            </a:r>
            <a:r>
              <a:rPr lang="en">
                <a:solidFill>
                  <a:srgbClr val="424242"/>
                </a:solidFill>
              </a:rPr>
              <a:t>File Exfiltration</a:t>
            </a:r>
            <a:endParaRPr>
              <a:solidFill>
                <a:srgbClr val="424242"/>
              </a:solidFill>
            </a:endParaRPr>
          </a:p>
        </p:txBody>
      </p:sp>
      <p:sp>
        <p:nvSpPr>
          <p:cNvPr id="385" name="Google Shape;385;p29"/>
          <p:cNvSpPr txBox="1"/>
          <p:nvPr>
            <p:ph idx="1" type="body"/>
          </p:nvPr>
        </p:nvSpPr>
        <p:spPr>
          <a:xfrm>
            <a:off x="719750" y="1837975"/>
            <a:ext cx="2949600" cy="275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rgbClr val="374151"/>
                </a:solidFill>
              </a:rPr>
              <a:t>The Daam malware can move through </a:t>
            </a:r>
            <a:r>
              <a:rPr lang="en" sz="2000">
                <a:solidFill>
                  <a:srgbClr val="374151"/>
                </a:solidFill>
              </a:rPr>
              <a:t>directories</a:t>
            </a:r>
            <a:r>
              <a:rPr lang="en" sz="2000">
                <a:solidFill>
                  <a:srgbClr val="374151"/>
                </a:solidFill>
              </a:rPr>
              <a:t> and exfiltrate any and all files from the victims device. </a:t>
            </a:r>
            <a:endParaRPr sz="2000">
              <a:solidFill>
                <a:srgbClr val="374151"/>
              </a:solidFill>
            </a:endParaRPr>
          </a:p>
        </p:txBody>
      </p:sp>
      <p:pic>
        <p:nvPicPr>
          <p:cNvPr id="386" name="Google Shape;386;p29"/>
          <p:cNvPicPr preferRelativeResize="0"/>
          <p:nvPr/>
        </p:nvPicPr>
        <p:blipFill>
          <a:blip r:embed="rId3">
            <a:alphaModFix/>
          </a:blip>
          <a:stretch>
            <a:fillRect/>
          </a:stretch>
        </p:blipFill>
        <p:spPr>
          <a:xfrm>
            <a:off x="4136950" y="786013"/>
            <a:ext cx="4872600" cy="4237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a:t>
            </a:r>
            <a:r>
              <a:rPr lang="en"/>
              <a:t>Stealing Contacts</a:t>
            </a:r>
            <a:endParaRPr/>
          </a:p>
        </p:txBody>
      </p:sp>
      <p:sp>
        <p:nvSpPr>
          <p:cNvPr id="392" name="Google Shape;392;p30"/>
          <p:cNvSpPr txBox="1"/>
          <p:nvPr>
            <p:ph idx="1" type="body"/>
          </p:nvPr>
        </p:nvSpPr>
        <p:spPr>
          <a:xfrm>
            <a:off x="330875" y="1726050"/>
            <a:ext cx="2068800" cy="2769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solidFill>
                  <a:srgbClr val="374151"/>
                </a:solidFill>
              </a:rPr>
              <a:t>This malware is capable of both stealing previously created contacts and newly added contacts </a:t>
            </a:r>
            <a:r>
              <a:rPr lang="en" sz="1900">
                <a:solidFill>
                  <a:srgbClr val="374151"/>
                </a:solidFill>
              </a:rPr>
              <a:t>as well</a:t>
            </a:r>
            <a:r>
              <a:rPr lang="en" sz="1900">
                <a:solidFill>
                  <a:srgbClr val="374151"/>
                </a:solidFill>
              </a:rPr>
              <a:t>.</a:t>
            </a:r>
            <a:r>
              <a:rPr lang="en" sz="1900"/>
              <a:t> </a:t>
            </a:r>
            <a:endParaRPr sz="1900"/>
          </a:p>
        </p:txBody>
      </p:sp>
      <p:pic>
        <p:nvPicPr>
          <p:cNvPr id="393" name="Google Shape;393;p30"/>
          <p:cNvPicPr preferRelativeResize="0"/>
          <p:nvPr/>
        </p:nvPicPr>
        <p:blipFill>
          <a:blip r:embed="rId3">
            <a:alphaModFix/>
          </a:blip>
          <a:stretch>
            <a:fillRect/>
          </a:stretch>
        </p:blipFill>
        <p:spPr>
          <a:xfrm>
            <a:off x="2675850" y="1490138"/>
            <a:ext cx="6150626" cy="3240825"/>
          </a:xfrm>
          <a:prstGeom prst="rect">
            <a:avLst/>
          </a:prstGeom>
          <a:noFill/>
          <a:ln>
            <a:noFill/>
          </a:ln>
        </p:spPr>
      </p:pic>
      <p:sp>
        <p:nvSpPr>
          <p:cNvPr id="394" name="Google Shape;394;p30"/>
          <p:cNvSpPr txBox="1"/>
          <p:nvPr>
            <p:ph idx="1" type="body"/>
          </p:nvPr>
        </p:nvSpPr>
        <p:spPr>
          <a:xfrm>
            <a:off x="8530375" y="4387450"/>
            <a:ext cx="296100" cy="343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n"/>
              <a:t>(3)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a:t>
            </a:r>
            <a:r>
              <a:rPr lang="en"/>
              <a:t>File Encryption</a:t>
            </a:r>
            <a:endParaRPr/>
          </a:p>
        </p:txBody>
      </p:sp>
      <p:sp>
        <p:nvSpPr>
          <p:cNvPr id="400" name="Google Shape;400;p31"/>
          <p:cNvSpPr txBox="1"/>
          <p:nvPr>
            <p:ph idx="1" type="body"/>
          </p:nvPr>
        </p:nvSpPr>
        <p:spPr>
          <a:xfrm>
            <a:off x="354600" y="1715863"/>
            <a:ext cx="2531400" cy="298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374151"/>
                </a:solidFill>
              </a:rPr>
              <a:t>Daam malware uses AES encryption </a:t>
            </a:r>
            <a:r>
              <a:rPr lang="en" sz="1500">
                <a:solidFill>
                  <a:srgbClr val="374151"/>
                </a:solidFill>
              </a:rPr>
              <a:t>algorithms</a:t>
            </a:r>
            <a:r>
              <a:rPr lang="en" sz="1500">
                <a:solidFill>
                  <a:srgbClr val="374151"/>
                </a:solidFill>
              </a:rPr>
              <a:t> to </a:t>
            </a:r>
            <a:r>
              <a:rPr lang="en" sz="1500">
                <a:solidFill>
                  <a:srgbClr val="374151"/>
                </a:solidFill>
              </a:rPr>
              <a:t>encrypt</a:t>
            </a:r>
            <a:r>
              <a:rPr lang="en" sz="1500">
                <a:solidFill>
                  <a:srgbClr val="374151"/>
                </a:solidFill>
              </a:rPr>
              <a:t> all files on the victims device without owners approval. After encryption the unencrypted files are deleted and only the encrypted files remain on the victims device. </a:t>
            </a:r>
            <a:endParaRPr sz="1500">
              <a:solidFill>
                <a:srgbClr val="374151"/>
              </a:solidFill>
            </a:endParaRPr>
          </a:p>
        </p:txBody>
      </p:sp>
      <p:pic>
        <p:nvPicPr>
          <p:cNvPr id="401" name="Google Shape;401;p31"/>
          <p:cNvPicPr preferRelativeResize="0"/>
          <p:nvPr/>
        </p:nvPicPr>
        <p:blipFill>
          <a:blip r:embed="rId3">
            <a:alphaModFix/>
          </a:blip>
          <a:stretch>
            <a:fillRect/>
          </a:stretch>
        </p:blipFill>
        <p:spPr>
          <a:xfrm>
            <a:off x="3154200" y="1302750"/>
            <a:ext cx="5989801" cy="3807024"/>
          </a:xfrm>
          <a:prstGeom prst="rect">
            <a:avLst/>
          </a:prstGeom>
          <a:noFill/>
          <a:ln>
            <a:noFill/>
          </a:ln>
        </p:spPr>
      </p:pic>
      <p:sp>
        <p:nvSpPr>
          <p:cNvPr id="402" name="Google Shape;402;p31"/>
          <p:cNvSpPr txBox="1"/>
          <p:nvPr>
            <p:ph idx="1" type="body"/>
          </p:nvPr>
        </p:nvSpPr>
        <p:spPr>
          <a:xfrm>
            <a:off x="8801275" y="4766275"/>
            <a:ext cx="296100" cy="343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n"/>
              <a:t>(3)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r>
              <a:rPr lang="en"/>
              <a:t> </a:t>
            </a:r>
            <a:endParaRPr/>
          </a:p>
        </p:txBody>
      </p:sp>
      <p:sp>
        <p:nvSpPr>
          <p:cNvPr id="284" name="Google Shape;284;p14"/>
          <p:cNvSpPr txBox="1"/>
          <p:nvPr>
            <p:ph idx="1" type="body"/>
          </p:nvPr>
        </p:nvSpPr>
        <p:spPr>
          <a:xfrm>
            <a:off x="389275" y="1621525"/>
            <a:ext cx="5004600" cy="2953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solidFill>
                  <a:srgbClr val="374151"/>
                </a:solidFill>
              </a:rPr>
              <a:t>In this presentation I will be reviewing malware and then doing a technical </a:t>
            </a:r>
            <a:r>
              <a:rPr lang="en" sz="1600">
                <a:solidFill>
                  <a:srgbClr val="374151"/>
                </a:solidFill>
              </a:rPr>
              <a:t>analysis</a:t>
            </a:r>
            <a:r>
              <a:rPr lang="en" sz="1600">
                <a:solidFill>
                  <a:srgbClr val="374151"/>
                </a:solidFill>
              </a:rPr>
              <a:t> of a current example. The analysis will be a deep dive into some of the technical workings of the Daam Malware. Followed by a demonstration of a simple virus </a:t>
            </a:r>
            <a:r>
              <a:rPr lang="en" sz="1600">
                <a:solidFill>
                  <a:srgbClr val="374151"/>
                </a:solidFill>
              </a:rPr>
              <a:t>scanner. </a:t>
            </a:r>
            <a:endParaRPr sz="1600">
              <a:solidFill>
                <a:srgbClr val="374151"/>
              </a:solidFill>
            </a:endParaRPr>
          </a:p>
          <a:p>
            <a:pPr indent="457200" lvl="0" marL="0" rtl="0" algn="ctr">
              <a:spcBef>
                <a:spcPts val="1200"/>
              </a:spcBef>
              <a:spcAft>
                <a:spcPts val="0"/>
              </a:spcAft>
              <a:buNone/>
            </a:pPr>
            <a:r>
              <a:rPr lang="en" sz="1600">
                <a:solidFill>
                  <a:srgbClr val="374151"/>
                </a:solidFill>
              </a:rPr>
              <a:t> </a:t>
            </a:r>
            <a:endParaRPr sz="1600">
              <a:solidFill>
                <a:srgbClr val="374151"/>
              </a:solidFill>
            </a:endParaRPr>
          </a:p>
          <a:p>
            <a:pPr indent="0" lvl="0" marL="0" rtl="0" algn="ctr">
              <a:spcBef>
                <a:spcPts val="1200"/>
              </a:spcBef>
              <a:spcAft>
                <a:spcPts val="1200"/>
              </a:spcAft>
              <a:buNone/>
            </a:pPr>
            <a:r>
              <a:rPr lang="en" sz="1600">
                <a:solidFill>
                  <a:srgbClr val="374151"/>
                </a:solidFill>
              </a:rPr>
              <a:t>Research is the foundation of discovery and innovation.</a:t>
            </a:r>
            <a:r>
              <a:rPr lang="en" sz="1600">
                <a:solidFill>
                  <a:srgbClr val="374151"/>
                </a:solidFill>
              </a:rPr>
              <a:t> </a:t>
            </a:r>
            <a:endParaRPr sz="1600">
              <a:solidFill>
                <a:srgbClr val="374151"/>
              </a:solidFill>
            </a:endParaRPr>
          </a:p>
        </p:txBody>
      </p:sp>
      <p:pic>
        <p:nvPicPr>
          <p:cNvPr descr="malware icon for your website, mobile, presentation, and logo design.  19518412 Vector Art at Vecteezy" id="285" name="Google Shape;285;p14"/>
          <p:cNvPicPr preferRelativeResize="0"/>
          <p:nvPr/>
        </p:nvPicPr>
        <p:blipFill>
          <a:blip r:embed="rId3">
            <a:alphaModFix/>
          </a:blip>
          <a:stretch>
            <a:fillRect/>
          </a:stretch>
        </p:blipFill>
        <p:spPr>
          <a:xfrm>
            <a:off x="5613375" y="1439974"/>
            <a:ext cx="3316575" cy="3316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File Encryption</a:t>
            </a:r>
            <a:endParaRPr/>
          </a:p>
        </p:txBody>
      </p:sp>
      <p:sp>
        <p:nvSpPr>
          <p:cNvPr id="408" name="Google Shape;408;p32"/>
          <p:cNvSpPr txBox="1"/>
          <p:nvPr>
            <p:ph idx="1" type="body"/>
          </p:nvPr>
        </p:nvSpPr>
        <p:spPr>
          <a:xfrm>
            <a:off x="1510650" y="1785475"/>
            <a:ext cx="6122700" cy="2980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000">
                <a:solidFill>
                  <a:srgbClr val="374151"/>
                </a:solidFill>
              </a:rPr>
              <a:t>“Interestingly, this malware was also observed to have ransomware capabilities since it encrypts the files using AES algorithms present in the root directory and SD card and drops a ‘readme_now.txt’ file.” (9)</a:t>
            </a:r>
            <a:endParaRPr sz="2000">
              <a:solidFill>
                <a:srgbClr val="374151"/>
              </a:solidFill>
            </a:endParaRPr>
          </a:p>
        </p:txBody>
      </p:sp>
      <p:sp>
        <p:nvSpPr>
          <p:cNvPr id="409" name="Google Shape;409;p32"/>
          <p:cNvSpPr txBox="1"/>
          <p:nvPr>
            <p:ph idx="1" type="body"/>
          </p:nvPr>
        </p:nvSpPr>
        <p:spPr>
          <a:xfrm>
            <a:off x="8801275" y="4766275"/>
            <a:ext cx="296100" cy="343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n"/>
              <a:t>(3)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Symptoms</a:t>
            </a:r>
            <a:endParaRPr/>
          </a:p>
        </p:txBody>
      </p:sp>
      <p:sp>
        <p:nvSpPr>
          <p:cNvPr id="415" name="Google Shape;415;p33"/>
          <p:cNvSpPr txBox="1"/>
          <p:nvPr>
            <p:ph idx="1" type="body"/>
          </p:nvPr>
        </p:nvSpPr>
        <p:spPr>
          <a:xfrm>
            <a:off x="425475" y="1597875"/>
            <a:ext cx="4460400" cy="320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Char char="●"/>
            </a:pPr>
            <a:r>
              <a:rPr lang="en" sz="1600">
                <a:solidFill>
                  <a:srgbClr val="374151"/>
                </a:solidFill>
              </a:rPr>
              <a:t>Slow down in device </a:t>
            </a:r>
            <a:r>
              <a:rPr lang="en" sz="1600">
                <a:solidFill>
                  <a:srgbClr val="374151"/>
                </a:solidFill>
              </a:rPr>
              <a:t>running</a:t>
            </a:r>
            <a:r>
              <a:rPr lang="en" sz="1600">
                <a:solidFill>
                  <a:srgbClr val="374151"/>
                </a:solidFill>
              </a:rPr>
              <a:t> speed</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System settings modified without victims consent</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Suspicious</a:t>
            </a:r>
            <a:r>
              <a:rPr lang="en" sz="1600">
                <a:solidFill>
                  <a:srgbClr val="374151"/>
                </a:solidFill>
              </a:rPr>
              <a:t> applications appear</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Data </a:t>
            </a:r>
            <a:r>
              <a:rPr lang="en" sz="1600">
                <a:solidFill>
                  <a:srgbClr val="374151"/>
                </a:solidFill>
              </a:rPr>
              <a:t>usage</a:t>
            </a:r>
            <a:r>
              <a:rPr lang="en" sz="1600">
                <a:solidFill>
                  <a:srgbClr val="374151"/>
                </a:solidFill>
              </a:rPr>
              <a:t> increases significantly</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Battery usage increases significantly</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Browsers are redirected to to </a:t>
            </a:r>
            <a:r>
              <a:rPr lang="en" sz="1600">
                <a:solidFill>
                  <a:srgbClr val="374151"/>
                </a:solidFill>
              </a:rPr>
              <a:t>suspicious</a:t>
            </a:r>
            <a:r>
              <a:rPr lang="en" sz="1600">
                <a:solidFill>
                  <a:srgbClr val="374151"/>
                </a:solidFill>
              </a:rPr>
              <a:t> websites - this malware can open </a:t>
            </a:r>
            <a:r>
              <a:rPr lang="en" sz="1600">
                <a:solidFill>
                  <a:srgbClr val="374151"/>
                </a:solidFill>
              </a:rPr>
              <a:t>phishing</a:t>
            </a:r>
            <a:r>
              <a:rPr lang="en" sz="1600">
                <a:solidFill>
                  <a:srgbClr val="374151"/>
                </a:solidFill>
              </a:rPr>
              <a:t> URLs</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Intrusive advertisements </a:t>
            </a:r>
            <a:r>
              <a:rPr lang="en" sz="1600">
                <a:solidFill>
                  <a:srgbClr val="374151"/>
                </a:solidFill>
              </a:rPr>
              <a:t>(4)</a:t>
            </a:r>
            <a:endParaRPr sz="1600">
              <a:solidFill>
                <a:srgbClr val="374151"/>
              </a:solidFill>
            </a:endParaRPr>
          </a:p>
        </p:txBody>
      </p:sp>
      <p:pic>
        <p:nvPicPr>
          <p:cNvPr descr="malware icon for your website, mobile, presentation, and logo design.  19518412 Vector Art at Vecteezy" id="416" name="Google Shape;416;p33"/>
          <p:cNvPicPr preferRelativeResize="0"/>
          <p:nvPr/>
        </p:nvPicPr>
        <p:blipFill>
          <a:blip r:embed="rId3">
            <a:alphaModFix/>
          </a:blip>
          <a:stretch>
            <a:fillRect/>
          </a:stretch>
        </p:blipFill>
        <p:spPr>
          <a:xfrm>
            <a:off x="5824275" y="1820750"/>
            <a:ext cx="2761225" cy="276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Damage</a:t>
            </a:r>
            <a:endParaRPr/>
          </a:p>
        </p:txBody>
      </p:sp>
      <p:sp>
        <p:nvSpPr>
          <p:cNvPr id="422" name="Google Shape;422;p34"/>
          <p:cNvSpPr txBox="1"/>
          <p:nvPr>
            <p:ph idx="1" type="body"/>
          </p:nvPr>
        </p:nvSpPr>
        <p:spPr>
          <a:xfrm>
            <a:off x="386250" y="1597875"/>
            <a:ext cx="5472000" cy="3261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Char char="●"/>
            </a:pPr>
            <a:r>
              <a:rPr lang="en" sz="1600">
                <a:solidFill>
                  <a:srgbClr val="374151"/>
                </a:solidFill>
              </a:rPr>
              <a:t>Stolen PII (messages, login credentials, calls, images, files, etc)</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Decreased device performance</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Decreased battery </a:t>
            </a:r>
            <a:r>
              <a:rPr lang="en" sz="1600">
                <a:solidFill>
                  <a:srgbClr val="374151"/>
                </a:solidFill>
              </a:rPr>
              <a:t>performance</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Decreased internet speeds</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Data loss</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Financial loss</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Stolen </a:t>
            </a:r>
            <a:r>
              <a:rPr lang="en" sz="1600">
                <a:solidFill>
                  <a:srgbClr val="374151"/>
                </a:solidFill>
              </a:rPr>
              <a:t>identity</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Data encryption</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Daam botnet can execute runtime code allowing attackers to continue other </a:t>
            </a:r>
            <a:r>
              <a:rPr lang="en" sz="1600">
                <a:solidFill>
                  <a:srgbClr val="374151"/>
                </a:solidFill>
              </a:rPr>
              <a:t>malicious</a:t>
            </a:r>
            <a:r>
              <a:rPr lang="en" sz="1600">
                <a:solidFill>
                  <a:srgbClr val="374151"/>
                </a:solidFill>
              </a:rPr>
              <a:t> </a:t>
            </a:r>
            <a:r>
              <a:rPr lang="en" sz="1600">
                <a:solidFill>
                  <a:srgbClr val="374151"/>
                </a:solidFill>
              </a:rPr>
              <a:t>activities (4)</a:t>
            </a:r>
            <a:endParaRPr sz="1600">
              <a:solidFill>
                <a:srgbClr val="374151"/>
              </a:solidFill>
            </a:endParaRPr>
          </a:p>
        </p:txBody>
      </p:sp>
      <p:pic>
        <p:nvPicPr>
          <p:cNvPr descr="The most prolific malware strains of 2021 are yesterday's news with a  modern twist | SC Media" id="423" name="Google Shape;423;p34"/>
          <p:cNvPicPr preferRelativeResize="0"/>
          <p:nvPr/>
        </p:nvPicPr>
        <p:blipFill>
          <a:blip r:embed="rId3">
            <a:alphaModFix/>
          </a:blip>
          <a:stretch>
            <a:fillRect/>
          </a:stretch>
        </p:blipFill>
        <p:spPr>
          <a:xfrm>
            <a:off x="6386075" y="2279787"/>
            <a:ext cx="2370149" cy="1898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Mitigation Strategies</a:t>
            </a:r>
            <a:endParaRPr/>
          </a:p>
        </p:txBody>
      </p:sp>
      <p:sp>
        <p:nvSpPr>
          <p:cNvPr id="429" name="Google Shape;429;p35"/>
          <p:cNvSpPr txBox="1"/>
          <p:nvPr>
            <p:ph idx="1" type="body"/>
          </p:nvPr>
        </p:nvSpPr>
        <p:spPr>
          <a:xfrm>
            <a:off x="323525" y="1597875"/>
            <a:ext cx="5610300" cy="345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74151"/>
              </a:buClr>
              <a:buSzPts val="1300"/>
              <a:buChar char="●"/>
            </a:pPr>
            <a:r>
              <a:rPr lang="en">
                <a:solidFill>
                  <a:srgbClr val="374151"/>
                </a:solidFill>
              </a:rPr>
              <a:t>Monitor</a:t>
            </a:r>
            <a:r>
              <a:rPr lang="en">
                <a:solidFill>
                  <a:srgbClr val="374151"/>
                </a:solidFill>
              </a:rPr>
              <a:t> device for symptoms and or scan device with a virus scanner</a:t>
            </a:r>
            <a:endParaRPr>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Install strong antivirus on the device to detect malicious signatures</a:t>
            </a:r>
            <a:endParaRPr>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Enable all Google Privacy Protection policies that stop and warn uses while downloading potentially malicious applications</a:t>
            </a:r>
            <a:endParaRPr>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Beware of applications asking for unusual permissions to operate</a:t>
            </a:r>
            <a:endParaRPr>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Exercise extreme caution when downloading applications from unknown sources.</a:t>
            </a:r>
            <a:endParaRPr>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Android could disallow application downloads from third party sources (4)</a:t>
            </a:r>
            <a:endParaRPr sz="1300">
              <a:solidFill>
                <a:srgbClr val="374151"/>
              </a:solidFill>
            </a:endParaRPr>
          </a:p>
          <a:p>
            <a:pPr indent="-311150" lvl="2" marL="1371600" rtl="0" algn="l">
              <a:spcBef>
                <a:spcPts val="0"/>
              </a:spcBef>
              <a:spcAft>
                <a:spcPts val="0"/>
              </a:spcAft>
              <a:buClr>
                <a:srgbClr val="374151"/>
              </a:buClr>
              <a:buSzPts val="1300"/>
              <a:buChar char="■"/>
            </a:pPr>
            <a:r>
              <a:rPr lang="en" sz="1300">
                <a:solidFill>
                  <a:srgbClr val="374151"/>
                </a:solidFill>
              </a:rPr>
              <a:t>Android integrates security features on operating </a:t>
            </a:r>
            <a:r>
              <a:rPr lang="en" sz="1300">
                <a:solidFill>
                  <a:srgbClr val="374151"/>
                </a:solidFill>
              </a:rPr>
              <a:t>system</a:t>
            </a:r>
            <a:r>
              <a:rPr lang="en" sz="1300">
                <a:solidFill>
                  <a:srgbClr val="374151"/>
                </a:solidFill>
              </a:rPr>
              <a:t> and not just Google Play Portect (security feature in the app store)</a:t>
            </a:r>
            <a:r>
              <a:rPr lang="en" sz="1300">
                <a:solidFill>
                  <a:srgbClr val="374151"/>
                </a:solidFill>
              </a:rPr>
              <a:t>. (11, 12)</a:t>
            </a:r>
            <a:endParaRPr sz="1300">
              <a:solidFill>
                <a:srgbClr val="374151"/>
              </a:solidFill>
            </a:endParaRPr>
          </a:p>
        </p:txBody>
      </p:sp>
      <p:pic>
        <p:nvPicPr>
          <p:cNvPr descr="dangerous, shapes, danger, virus, malware icon" id="430" name="Google Shape;430;p35"/>
          <p:cNvPicPr preferRelativeResize="0"/>
          <p:nvPr/>
        </p:nvPicPr>
        <p:blipFill>
          <a:blip r:embed="rId3">
            <a:alphaModFix/>
          </a:blip>
          <a:stretch>
            <a:fillRect/>
          </a:stretch>
        </p:blipFill>
        <p:spPr>
          <a:xfrm>
            <a:off x="6464975" y="2143825"/>
            <a:ext cx="2272000" cy="227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Simple Virus Scanner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Code</a:t>
            </a:r>
            <a:endParaRPr/>
          </a:p>
        </p:txBody>
      </p:sp>
      <p:pic>
        <p:nvPicPr>
          <p:cNvPr id="441" name="Google Shape;441;p37"/>
          <p:cNvPicPr preferRelativeResize="0"/>
          <p:nvPr/>
        </p:nvPicPr>
        <p:blipFill>
          <a:blip r:embed="rId3">
            <a:alphaModFix/>
          </a:blip>
          <a:stretch>
            <a:fillRect/>
          </a:stretch>
        </p:blipFill>
        <p:spPr>
          <a:xfrm>
            <a:off x="1853375" y="1394475"/>
            <a:ext cx="5437251" cy="35460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Virus Scanner </a:t>
            </a:r>
            <a:r>
              <a:rPr lang="en"/>
              <a:t>Demonstration</a:t>
            </a:r>
            <a:r>
              <a:rPr lang="en"/>
              <a:t> </a:t>
            </a:r>
            <a:endParaRPr/>
          </a:p>
        </p:txBody>
      </p:sp>
      <p:pic>
        <p:nvPicPr>
          <p:cNvPr id="447" name="Google Shape;447;p38" title="Project 4.mov">
            <a:hlinkClick r:id="rId3"/>
          </p:cNvPr>
          <p:cNvPicPr preferRelativeResize="0"/>
          <p:nvPr/>
        </p:nvPicPr>
        <p:blipFill>
          <a:blip r:embed="rId4">
            <a:alphaModFix/>
          </a:blip>
          <a:stretch>
            <a:fillRect/>
          </a:stretch>
        </p:blipFill>
        <p:spPr>
          <a:xfrm>
            <a:off x="2692025" y="1758975"/>
            <a:ext cx="3832250" cy="2874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458" name="Google Shape;458;p40"/>
          <p:cNvSpPr txBox="1"/>
          <p:nvPr>
            <p:ph idx="1" type="body"/>
          </p:nvPr>
        </p:nvSpPr>
        <p:spPr>
          <a:xfrm>
            <a:off x="90150" y="1395175"/>
            <a:ext cx="8963700" cy="369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725"/>
              <a:t>1. GK Today. (n.d.). What is DAAM Malware? Retrieved from https://www.gktoday.in/what-is-daam-malware/#Encryption_Algorithm_and_File_Manipulation</a:t>
            </a:r>
            <a:endParaRPr sz="725"/>
          </a:p>
          <a:p>
            <a:pPr indent="0" lvl="0" marL="0" rtl="0" algn="l">
              <a:lnSpc>
                <a:spcPct val="100000"/>
              </a:lnSpc>
              <a:spcBef>
                <a:spcPts val="1200"/>
              </a:spcBef>
              <a:spcAft>
                <a:spcPts val="0"/>
              </a:spcAft>
              <a:buSzPts val="275"/>
              <a:buNone/>
            </a:pPr>
            <a:r>
              <a:rPr lang="en" sz="725"/>
              <a:t>2. WizCase. (2021, January 21). Android Malware DAAM: Data Theft &amp; Ransomware Capabilities. Retrieved from https://www.wizcase.com/news/android-malware-daam-data-theft-ransomware-capabilities/#:~:text=The%20malware%20was%20first%20identified,infection%2C''%20noted%20CloudSEK.</a:t>
            </a:r>
            <a:endParaRPr sz="725"/>
          </a:p>
          <a:p>
            <a:pPr indent="0" lvl="0" marL="0" rtl="0" algn="l">
              <a:lnSpc>
                <a:spcPct val="100000"/>
              </a:lnSpc>
              <a:spcBef>
                <a:spcPts val="1200"/>
              </a:spcBef>
              <a:spcAft>
                <a:spcPts val="0"/>
              </a:spcAft>
              <a:buSzPts val="275"/>
              <a:buNone/>
            </a:pPr>
            <a:r>
              <a:rPr lang="en" sz="725"/>
              <a:t>3. CloudSEK. (n.d.). Malware Intelligence Analysis of DAAM Android Malware. Retrieved from https://cloudsek.com/threatintelligence/copy-of-malware-intelligence-analysis-of-daam-android-malware</a:t>
            </a:r>
            <a:endParaRPr sz="725"/>
          </a:p>
          <a:p>
            <a:pPr indent="0" lvl="0" marL="0" rtl="0" algn="l">
              <a:lnSpc>
                <a:spcPct val="100000"/>
              </a:lnSpc>
              <a:spcBef>
                <a:spcPts val="1200"/>
              </a:spcBef>
              <a:spcAft>
                <a:spcPts val="0"/>
              </a:spcAft>
              <a:buSzPts val="275"/>
              <a:buNone/>
            </a:pPr>
            <a:r>
              <a:rPr lang="en" sz="725"/>
              <a:t>4. PCRisk. (n.d.). Daam Botnet Android Malware Removal Guide. Retrieved from https://www.pcrisk.com/removal-guides/26531-daam-botnet-android</a:t>
            </a:r>
            <a:endParaRPr sz="725"/>
          </a:p>
          <a:p>
            <a:pPr indent="0" lvl="0" marL="0" rtl="0" algn="l">
              <a:lnSpc>
                <a:spcPct val="100000"/>
              </a:lnSpc>
              <a:spcBef>
                <a:spcPts val="1200"/>
              </a:spcBef>
              <a:spcAft>
                <a:spcPts val="0"/>
              </a:spcAft>
              <a:buSzPts val="275"/>
              <a:buNone/>
            </a:pPr>
            <a:r>
              <a:rPr lang="en" sz="725"/>
              <a:t>5. YouTube. (n.d.). DAAM Botnet Android Malware - Presentation. [Video]. Retrieved from https://youtu.be/YHSw04Z9q-I</a:t>
            </a:r>
            <a:endParaRPr sz="725"/>
          </a:p>
          <a:p>
            <a:pPr indent="0" lvl="0" marL="0" rtl="0" algn="l">
              <a:lnSpc>
                <a:spcPct val="100000"/>
              </a:lnSpc>
              <a:spcBef>
                <a:spcPts val="1200"/>
              </a:spcBef>
              <a:spcAft>
                <a:spcPts val="0"/>
              </a:spcAft>
              <a:buSzPts val="275"/>
              <a:buNone/>
            </a:pPr>
            <a:r>
              <a:rPr lang="en" sz="725"/>
              <a:t>6. Android Developers. (n.d.). MediaRecorder. Retrieved from https://developer.android.com/guide/topics/media/mediarecorder#:~:text=RECORD_AUDIO%20is%20considered%20a%20%22dangerous,remember%20and%20not%20ask%20again.</a:t>
            </a:r>
            <a:endParaRPr sz="725"/>
          </a:p>
          <a:p>
            <a:pPr indent="0" lvl="0" marL="0" rtl="0" algn="l">
              <a:lnSpc>
                <a:spcPct val="100000"/>
              </a:lnSpc>
              <a:spcBef>
                <a:spcPts val="1200"/>
              </a:spcBef>
              <a:spcAft>
                <a:spcPts val="0"/>
              </a:spcAft>
              <a:buSzPts val="275"/>
              <a:buNone/>
            </a:pPr>
            <a:r>
              <a:rPr lang="en" sz="725"/>
              <a:t>7. PCRisk. (n.d.). Daam Botnet Android Malware Removal Guide. Retrieved from https://www.pcrisk.com/removal-guides/26531-daam-botnet-android#:~:text=Psiphon%20is%20a%20popular%20app,includes%20the%20DAAM%20botnet%20malware.</a:t>
            </a:r>
            <a:endParaRPr sz="725"/>
          </a:p>
          <a:p>
            <a:pPr indent="0" lvl="0" marL="0" rtl="0" algn="l">
              <a:lnSpc>
                <a:spcPct val="100000"/>
              </a:lnSpc>
              <a:spcBef>
                <a:spcPts val="1200"/>
              </a:spcBef>
              <a:spcAft>
                <a:spcPts val="0"/>
              </a:spcAft>
              <a:buSzPts val="275"/>
              <a:buNone/>
            </a:pPr>
            <a:r>
              <a:rPr lang="en" sz="725"/>
              <a:t>8. Cyclonis. (n.d.). Remove DAAM Android Malware. Retrieved from https://www.cyclonis.com/remove-daam-android-malware/</a:t>
            </a:r>
            <a:endParaRPr sz="725"/>
          </a:p>
          <a:p>
            <a:pPr indent="0" lvl="0" marL="0" rtl="0" algn="l">
              <a:lnSpc>
                <a:spcPct val="100000"/>
              </a:lnSpc>
              <a:spcBef>
                <a:spcPts val="1200"/>
              </a:spcBef>
              <a:spcAft>
                <a:spcPts val="0"/>
              </a:spcAft>
              <a:buSzPts val="275"/>
              <a:buNone/>
            </a:pPr>
            <a:r>
              <a:rPr lang="en" sz="725"/>
              <a:t>9. CloudSEK. (n.d.). Malware Intelligence Analysis of DAAM Android Malware. Retrieved from https://www.cloudsek.com/threatintelligence/copy-of-malware-intelligence-analysis-of-daam-android-malware</a:t>
            </a:r>
            <a:endParaRPr sz="725"/>
          </a:p>
          <a:p>
            <a:pPr indent="0" lvl="0" marL="0" rtl="0" algn="l">
              <a:lnSpc>
                <a:spcPct val="100000"/>
              </a:lnSpc>
              <a:spcBef>
                <a:spcPts val="1200"/>
              </a:spcBef>
              <a:spcAft>
                <a:spcPts val="0"/>
              </a:spcAft>
              <a:buSzPts val="275"/>
              <a:buNone/>
            </a:pPr>
            <a:r>
              <a:rPr lang="en" sz="725"/>
              <a:t>10. Wikipedia. (2023, June 5). APK (File Format). In Wikipedia. Retrieved from https://en.wikipedia.org/wiki/Apk_(file_format)#:~:text=An%20APK%20file%20contains%20all,for%20being%20recognized%20as%20such.</a:t>
            </a:r>
            <a:endParaRPr sz="725"/>
          </a:p>
          <a:p>
            <a:pPr indent="0" lvl="0" marL="0" rtl="0" algn="l">
              <a:lnSpc>
                <a:spcPct val="100000"/>
              </a:lnSpc>
              <a:spcBef>
                <a:spcPts val="1200"/>
              </a:spcBef>
              <a:spcAft>
                <a:spcPts val="0"/>
              </a:spcAft>
              <a:buSzPts val="275"/>
              <a:buNone/>
            </a:pPr>
            <a:r>
              <a:rPr lang="en" sz="725"/>
              <a:t>11. MakeUseOf. (n.d.). What Is an APK File? Retrieved from https://www.makeuseof.com/tag/what-is-apk-file/</a:t>
            </a:r>
            <a:endParaRPr sz="725"/>
          </a:p>
          <a:p>
            <a:pPr indent="0" lvl="0" marL="0" rtl="0" algn="l">
              <a:lnSpc>
                <a:spcPct val="100000"/>
              </a:lnSpc>
              <a:spcBef>
                <a:spcPts val="1200"/>
              </a:spcBef>
              <a:spcAft>
                <a:spcPts val="1200"/>
              </a:spcAft>
              <a:buSzPts val="275"/>
              <a:buNone/>
            </a:pPr>
            <a:r>
              <a:rPr lang="en" sz="725"/>
              <a:t>12. McAfee. (n.d.). Does an iPhone Need Antivirus Software? Retrieved from https://www.mcafee.com/learn/does-an-iphone-need-antivirus-software/#:~:text=Because%20of%20their%20shared%20operating,differently%20from%20most%20Android%20devices.</a:t>
            </a:r>
            <a:endParaRPr sz="1525"/>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Malware Recap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Malware Again?</a:t>
            </a:r>
            <a:endParaRPr/>
          </a:p>
        </p:txBody>
      </p:sp>
      <p:sp>
        <p:nvSpPr>
          <p:cNvPr id="296" name="Google Shape;296;p16"/>
          <p:cNvSpPr txBox="1"/>
          <p:nvPr>
            <p:ph idx="1" type="body"/>
          </p:nvPr>
        </p:nvSpPr>
        <p:spPr>
          <a:xfrm>
            <a:off x="436225" y="1688500"/>
            <a:ext cx="4543500" cy="3132000"/>
          </a:xfrm>
          <a:prstGeom prst="rect">
            <a:avLst/>
          </a:prstGeom>
        </p:spPr>
        <p:txBody>
          <a:bodyPr anchorCtr="0" anchor="t" bIns="91425" lIns="91425" spcFirstLastPara="1" rIns="91425" wrap="square" tIns="91425">
            <a:noAutofit/>
          </a:bodyPr>
          <a:lstStyle/>
          <a:p>
            <a:pPr indent="457200" lvl="0" marL="0" rtl="0" algn="l">
              <a:spcBef>
                <a:spcPts val="0"/>
              </a:spcBef>
              <a:spcAft>
                <a:spcPts val="1200"/>
              </a:spcAft>
              <a:buNone/>
            </a:pPr>
            <a:r>
              <a:rPr lang="en" sz="1900">
                <a:solidFill>
                  <a:srgbClr val="374151"/>
                </a:solidFill>
              </a:rPr>
              <a:t>Malware, short for malicious software, is a persistent and insidious threat that cybersecurity professionals constantly strive to combat. It refers to any software or code that is specifically designed to cause harm, exploit vulnerabilities, or gain unauthorized access to computer systems, networks, or devices.</a:t>
            </a:r>
            <a:endParaRPr sz="1900"/>
          </a:p>
        </p:txBody>
      </p:sp>
      <p:pic>
        <p:nvPicPr>
          <p:cNvPr descr="The most prolific malware strains of 2021 are yesterday's news with a  modern twist | SC Media" id="297" name="Google Shape;297;p16"/>
          <p:cNvPicPr preferRelativeResize="0"/>
          <p:nvPr/>
        </p:nvPicPr>
        <p:blipFill>
          <a:blip r:embed="rId3">
            <a:alphaModFix/>
          </a:blip>
          <a:stretch>
            <a:fillRect/>
          </a:stretch>
        </p:blipFill>
        <p:spPr>
          <a:xfrm>
            <a:off x="5444725" y="1836412"/>
            <a:ext cx="3242626" cy="259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is Malware Delivered?</a:t>
            </a:r>
            <a:endParaRPr/>
          </a:p>
        </p:txBody>
      </p:sp>
      <p:sp>
        <p:nvSpPr>
          <p:cNvPr id="303" name="Google Shape;303;p17"/>
          <p:cNvSpPr txBox="1"/>
          <p:nvPr>
            <p:ph idx="1" type="body"/>
          </p:nvPr>
        </p:nvSpPr>
        <p:spPr>
          <a:xfrm>
            <a:off x="382750" y="1597875"/>
            <a:ext cx="4715100" cy="320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rgbClr val="374151"/>
                </a:solidFill>
              </a:rPr>
              <a:t>Malware can be distributed through various methods, such as malicious email attachments, infected websites, compromised software downloads, or even removable devices like USB drives. </a:t>
            </a:r>
            <a:endParaRPr sz="2200">
              <a:solidFill>
                <a:srgbClr val="374151"/>
              </a:solidFill>
            </a:endParaRPr>
          </a:p>
        </p:txBody>
      </p:sp>
      <p:pic>
        <p:nvPicPr>
          <p:cNvPr descr="dangerous, shapes, danger, virus, malware icon" id="304" name="Google Shape;304;p17"/>
          <p:cNvPicPr preferRelativeResize="0"/>
          <p:nvPr/>
        </p:nvPicPr>
        <p:blipFill>
          <a:blip r:embed="rId3">
            <a:alphaModFix/>
          </a:blip>
          <a:stretch>
            <a:fillRect/>
          </a:stretch>
        </p:blipFill>
        <p:spPr>
          <a:xfrm>
            <a:off x="5787575" y="1745100"/>
            <a:ext cx="2914950" cy="291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an APK?</a:t>
            </a:r>
            <a:endParaRPr/>
          </a:p>
        </p:txBody>
      </p:sp>
      <p:sp>
        <p:nvSpPr>
          <p:cNvPr id="315" name="Google Shape;315;p19"/>
          <p:cNvSpPr txBox="1"/>
          <p:nvPr>
            <p:ph idx="1" type="body"/>
          </p:nvPr>
        </p:nvSpPr>
        <p:spPr>
          <a:xfrm>
            <a:off x="309975" y="1597875"/>
            <a:ext cx="3748500" cy="3212700"/>
          </a:xfrm>
          <a:prstGeom prst="rect">
            <a:avLst/>
          </a:prstGeom>
        </p:spPr>
        <p:txBody>
          <a:bodyPr anchorCtr="0" anchor="t" bIns="91425" lIns="91425" spcFirstLastPara="1" rIns="91425" wrap="square" tIns="91425">
            <a:normAutofit lnSpcReduction="20000"/>
          </a:bodyPr>
          <a:lstStyle/>
          <a:p>
            <a:pPr indent="0" lvl="0" marL="0" rtl="0" algn="l">
              <a:spcBef>
                <a:spcPts val="1500"/>
              </a:spcBef>
              <a:spcAft>
                <a:spcPts val="0"/>
              </a:spcAft>
              <a:buNone/>
            </a:pPr>
            <a:r>
              <a:rPr lang="en">
                <a:solidFill>
                  <a:srgbClr val="000000"/>
                </a:solidFill>
              </a:rPr>
              <a:t>An APK is an abbreviation for "Android Application Package." It is the file format used to distribute and install applications on Android devices, such as smartphones and tablets. In simpler terms, an APK file is like a package that contains all the necessary files and instructions needed to install and run an app on an Android device.</a:t>
            </a:r>
            <a:endParaRPr>
              <a:solidFill>
                <a:srgbClr val="000000"/>
              </a:solidFill>
            </a:endParaRPr>
          </a:p>
          <a:p>
            <a:pPr indent="0" lvl="0" marL="0" rtl="0" algn="l">
              <a:spcBef>
                <a:spcPts val="1500"/>
              </a:spcBef>
              <a:spcAft>
                <a:spcPts val="1500"/>
              </a:spcAft>
              <a:buNone/>
            </a:pPr>
            <a:r>
              <a:rPr lang="en">
                <a:solidFill>
                  <a:srgbClr val="000000"/>
                </a:solidFill>
              </a:rPr>
              <a:t>When you download an app from the Google Play Store or other sources, you are essentially downloading an APK file. This file contains the code, resources like images and sounds, and other files required for the app to function properly. (10)</a:t>
            </a:r>
            <a:endParaRPr/>
          </a:p>
        </p:txBody>
      </p:sp>
      <p:pic>
        <p:nvPicPr>
          <p:cNvPr id="316" name="Google Shape;316;p19"/>
          <p:cNvPicPr preferRelativeResize="0"/>
          <p:nvPr/>
        </p:nvPicPr>
        <p:blipFill>
          <a:blip r:embed="rId3">
            <a:alphaModFix/>
          </a:blip>
          <a:stretch>
            <a:fillRect/>
          </a:stretch>
        </p:blipFill>
        <p:spPr>
          <a:xfrm>
            <a:off x="4058475" y="1423550"/>
            <a:ext cx="5085524" cy="3387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Daam Malware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Daam Malware - Overview</a:t>
            </a:r>
            <a:endParaRPr/>
          </a:p>
        </p:txBody>
      </p:sp>
      <p:sp>
        <p:nvSpPr>
          <p:cNvPr id="327" name="Google Shape;327;p21"/>
          <p:cNvSpPr txBox="1"/>
          <p:nvPr>
            <p:ph idx="1" type="body"/>
          </p:nvPr>
        </p:nvSpPr>
        <p:spPr>
          <a:xfrm>
            <a:off x="256350" y="1543000"/>
            <a:ext cx="4315500" cy="330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74151"/>
              </a:buClr>
              <a:buSzPts val="1800"/>
              <a:buChar char="●"/>
            </a:pPr>
            <a:r>
              <a:rPr lang="en" sz="1800">
                <a:solidFill>
                  <a:srgbClr val="374151"/>
                </a:solidFill>
              </a:rPr>
              <a:t>“Daam is a malicious software that possesses the capability to infiltrate Android devices and gain unauthorized access to various sensitive components, including call records, contacts, history, and even the device’s camera.” (1)</a:t>
            </a:r>
            <a:endParaRPr sz="1800">
              <a:solidFill>
                <a:srgbClr val="374151"/>
              </a:solidFill>
            </a:endParaRPr>
          </a:p>
          <a:p>
            <a:pPr indent="-342900" lvl="0" marL="457200" rtl="0" algn="l">
              <a:spcBef>
                <a:spcPts val="0"/>
              </a:spcBef>
              <a:spcAft>
                <a:spcPts val="0"/>
              </a:spcAft>
              <a:buClr>
                <a:srgbClr val="374151"/>
              </a:buClr>
              <a:buSzPts val="1800"/>
              <a:buChar char="●"/>
            </a:pPr>
            <a:r>
              <a:rPr lang="en" sz="1800">
                <a:solidFill>
                  <a:srgbClr val="374151"/>
                </a:solidFill>
              </a:rPr>
              <a:t>Discovered in April 2023 (2)</a:t>
            </a:r>
            <a:endParaRPr sz="1800">
              <a:solidFill>
                <a:srgbClr val="374151"/>
              </a:solidFill>
            </a:endParaRPr>
          </a:p>
        </p:txBody>
      </p:sp>
      <p:pic>
        <p:nvPicPr>
          <p:cNvPr descr="malware icon for your website, mobile, presentation, and logo design.  19518412 Vector Art at Vecteezy" id="328" name="Google Shape;328;p21"/>
          <p:cNvPicPr preferRelativeResize="0"/>
          <p:nvPr/>
        </p:nvPicPr>
        <p:blipFill>
          <a:blip r:embed="rId3">
            <a:alphaModFix/>
          </a:blip>
          <a:stretch>
            <a:fillRect/>
          </a:stretch>
        </p:blipFill>
        <p:spPr>
          <a:xfrm>
            <a:off x="5181650" y="1535299"/>
            <a:ext cx="3316575" cy="331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