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1" r:id="rId2"/>
    <p:sldId id="292" r:id="rId3"/>
    <p:sldId id="301" r:id="rId4"/>
    <p:sldId id="300" r:id="rId5"/>
    <p:sldId id="296" r:id="rId6"/>
    <p:sldId id="297" r:id="rId7"/>
    <p:sldId id="303" r:id="rId8"/>
    <p:sldId id="298" r:id="rId9"/>
    <p:sldId id="304" r:id="rId10"/>
    <p:sldId id="302" r:id="rId11"/>
    <p:sldId id="29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0E419C"/>
    <a:srgbClr val="F6B940"/>
    <a:srgbClr val="29A3FF"/>
    <a:srgbClr val="0594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2150019"/>
            <a:ext cx="4423002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5" y="1320800"/>
            <a:ext cx="4423002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3189949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3453845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F624F40-FDF0-4DFD-921D-FAE4E25BFA8B}"/>
              </a:ext>
            </a:extLst>
          </p:cNvPr>
          <p:cNvGrpSpPr/>
          <p:nvPr userDrawn="1"/>
        </p:nvGrpSpPr>
        <p:grpSpPr>
          <a:xfrm>
            <a:off x="-12088" y="4794394"/>
            <a:ext cx="12204089" cy="2063607"/>
            <a:chOff x="-12088" y="4794394"/>
            <a:chExt cx="12204089" cy="2063607"/>
          </a:xfrm>
        </p:grpSpPr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5F3366FB-925F-4BB9-ADE6-445B1C7894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52220577-D5CA-4385-AF28-708CC21AC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0644CDC7-884B-40D9-B274-CF83A689E8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67600C7C-F5E7-4472-B9EF-A541C5C994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A26B9DB5-1ADC-43B3-BCE8-970894DC9D39}"/>
              </a:ext>
            </a:extLst>
          </p:cNvPr>
          <p:cNvGrpSpPr/>
          <p:nvPr userDrawn="1"/>
        </p:nvGrpSpPr>
        <p:grpSpPr>
          <a:xfrm>
            <a:off x="7778078" y="0"/>
            <a:ext cx="4413923" cy="3499502"/>
            <a:chOff x="7778078" y="0"/>
            <a:chExt cx="4413923" cy="3499502"/>
          </a:xfrm>
        </p:grpSpPr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82A3C794-2A5C-4827-8C53-19689DBEDB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8106E9DF-13A9-47FC-B0CC-7FCDA8A25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75325FDB-6AF2-4496-97A8-DA1AB2DFD6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EB936B51-CD51-4DC6-B0B3-AE7B162534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3544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1956131" y="2352597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rgbClr val="003D6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950358" y="3233648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D9E46DE-6A41-4299-8141-4029FA18B691}"/>
              </a:ext>
            </a:extLst>
          </p:cNvPr>
          <p:cNvGrpSpPr/>
          <p:nvPr userDrawn="1"/>
        </p:nvGrpSpPr>
        <p:grpSpPr>
          <a:xfrm flipV="1">
            <a:off x="8256760" y="-16020"/>
            <a:ext cx="3935241" cy="6874019"/>
            <a:chOff x="7778078" y="0"/>
            <a:chExt cx="4413923" cy="3499502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86A10BA9-BFFB-424A-BE2D-A51AA1A2D2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04B7348-CA69-4CED-8AEA-BAACC9EB6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BF38E64D-D65C-4322-B74A-DB8F5650EA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8B72C440-E95D-49F0-9470-97CAD9E8AE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7147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497D7-02AD-43A9-B948-17D07F55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B2705-5296-4AF0-AF0B-2F604D34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EDA161-68B0-40B8-8CF0-A82FC7A5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65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1C2B96-5634-4B88-8E94-AD21DFF4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F45EBE-7276-46DE-B4C4-5A99E717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861A43-C2C2-48CC-8D18-551AD0C4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87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61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99591" y="1502142"/>
            <a:ext cx="3985202" cy="865136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299591" y="2930176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299591" y="324581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3BEFEB4-2C7C-48D0-9F96-75183D3ED3E7}"/>
              </a:ext>
            </a:extLst>
          </p:cNvPr>
          <p:cNvGrpSpPr/>
          <p:nvPr userDrawn="1"/>
        </p:nvGrpSpPr>
        <p:grpSpPr>
          <a:xfrm flipH="1">
            <a:off x="-1" y="0"/>
            <a:ext cx="3893927" cy="3087232"/>
            <a:chOff x="7778078" y="0"/>
            <a:chExt cx="4413923" cy="3499502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4CBDF918-E7F9-4244-82F6-7E2017481C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3B48366F-92CF-4BCF-A935-76F9623B15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DC220813-393A-47BA-8C55-4ADAF60164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898A955D-75FC-4514-86F9-BDAE27A10D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8734980-73E0-48A2-B53C-72DE9BDED7A0}"/>
              </a:ext>
            </a:extLst>
          </p:cNvPr>
          <p:cNvGrpSpPr/>
          <p:nvPr userDrawn="1"/>
        </p:nvGrpSpPr>
        <p:grpSpPr>
          <a:xfrm flipH="1">
            <a:off x="-12089" y="4291344"/>
            <a:ext cx="12204089" cy="2566658"/>
            <a:chOff x="-12088" y="4794394"/>
            <a:chExt cx="12204089" cy="2063607"/>
          </a:xfrm>
        </p:grpSpPr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18134D36-334C-4854-8D96-EC6648661C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C6A7AE61-9924-408E-8CF1-09F7814EF8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0E374545-05CE-40DB-AFDC-FA4A8E6235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67FE0E06-350E-4668-A7B0-18779AF86C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8465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5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4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13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已生成极高可信度的说明">
            <a:extLst>
              <a:ext uri="{FF2B5EF4-FFF2-40B4-BE49-F238E27FC236}">
                <a16:creationId xmlns:a16="http://schemas.microsoft.com/office/drawing/2014/main" id="{7CCD29A7-3309-4DEC-B70C-522A2F999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39732AF9-1CCC-4AE1-A6A7-046699E3E0F1}"/>
              </a:ext>
            </a:extLst>
          </p:cNvPr>
          <p:cNvGrpSpPr/>
          <p:nvPr/>
        </p:nvGrpSpPr>
        <p:grpSpPr>
          <a:xfrm>
            <a:off x="2688771" y="3219121"/>
            <a:ext cx="6814457" cy="419757"/>
            <a:chOff x="2690949" y="3219121"/>
            <a:chExt cx="6814457" cy="41975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3126653-3A00-47CE-AF78-D44043180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7883" y="3219121"/>
              <a:ext cx="420589" cy="419757"/>
            </a:xfrm>
            <a:prstGeom prst="rect">
              <a:avLst/>
            </a:prstGeom>
          </p:spPr>
        </p:pic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47F7153-BD60-4D97-A7B9-190C962B1772}"/>
                </a:ext>
              </a:extLst>
            </p:cNvPr>
            <p:cNvCxnSpPr>
              <a:cxnSpLocks/>
            </p:cNvCxnSpPr>
            <p:nvPr/>
          </p:nvCxnSpPr>
          <p:spPr>
            <a:xfrm>
              <a:off x="2690949" y="3428999"/>
              <a:ext cx="308283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916010B-9EDD-41EF-835F-F4AAC01B5AFF}"/>
                </a:ext>
              </a:extLst>
            </p:cNvPr>
            <p:cNvCxnSpPr>
              <a:cxnSpLocks/>
            </p:cNvCxnSpPr>
            <p:nvPr/>
          </p:nvCxnSpPr>
          <p:spPr>
            <a:xfrm>
              <a:off x="6422572" y="3428999"/>
              <a:ext cx="308283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0E41C179-FC1E-4A8F-A8E6-122EA091CB27}"/>
              </a:ext>
            </a:extLst>
          </p:cNvPr>
          <p:cNvSpPr txBox="1"/>
          <p:nvPr/>
        </p:nvSpPr>
        <p:spPr>
          <a:xfrm>
            <a:off x="3695342" y="2397088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spc="600" dirty="0">
                <a:solidFill>
                  <a:schemeClr val="bg1"/>
                </a:solidFill>
                <a:latin typeface="+mj-ea"/>
                <a:ea typeface="+mj-ea"/>
              </a:rPr>
              <a:t>学生选课系统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9ECB60-B477-DC23-588F-5EAA11A60AD6}"/>
              </a:ext>
            </a:extLst>
          </p:cNvPr>
          <p:cNvSpPr txBox="1"/>
          <p:nvPr/>
        </p:nvSpPr>
        <p:spPr>
          <a:xfrm>
            <a:off x="5994413" y="3942396"/>
            <a:ext cx="4403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600" dirty="0">
                <a:solidFill>
                  <a:schemeClr val="bg1"/>
                </a:solidFill>
                <a:latin typeface="+mj-ea"/>
                <a:ea typeface="+mj-ea"/>
              </a:rPr>
              <a:t>---</a:t>
            </a:r>
            <a:r>
              <a:rPr lang="zh-CN" altLang="en-US" sz="2000" spc="600" dirty="0">
                <a:solidFill>
                  <a:schemeClr val="bg1"/>
                </a:solidFill>
                <a:latin typeface="+mj-ea"/>
                <a:ea typeface="+mj-ea"/>
              </a:rPr>
              <a:t>刘卓瀚 </a:t>
            </a:r>
            <a:r>
              <a:rPr lang="en-US" altLang="zh-CN" sz="2000" spc="600" dirty="0">
                <a:solidFill>
                  <a:schemeClr val="bg1"/>
                </a:solidFill>
                <a:latin typeface="+mj-ea"/>
                <a:ea typeface="+mj-ea"/>
              </a:rPr>
              <a:t>21307130254</a:t>
            </a:r>
            <a:endParaRPr lang="zh-CN" altLang="en-US" sz="2000" spc="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85763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ṡḻîdê">
            <a:extLst>
              <a:ext uri="{FF2B5EF4-FFF2-40B4-BE49-F238E27FC236}">
                <a16:creationId xmlns:a16="http://schemas.microsoft.com/office/drawing/2014/main" id="{D10F98CC-A913-43A8-AFE3-9135929215CD}"/>
              </a:ext>
            </a:extLst>
          </p:cNvPr>
          <p:cNvSpPr/>
          <p:nvPr/>
        </p:nvSpPr>
        <p:spPr>
          <a:xfrm>
            <a:off x="0" y="0"/>
            <a:ext cx="12192000" cy="4159045"/>
          </a:xfrm>
          <a:prstGeom prst="rect">
            <a:avLst/>
          </a:prstGeom>
          <a:solidFill>
            <a:srgbClr val="0E41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2682383-8B12-4D61-9EA0-778633B91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82448" cy="1479808"/>
          </a:xfrm>
          <a:prstGeom prst="rect">
            <a:avLst/>
          </a:prstGeom>
        </p:spPr>
      </p:pic>
      <p:sp>
        <p:nvSpPr>
          <p:cNvPr id="7" name="iš1íḍè">
            <a:extLst>
              <a:ext uri="{FF2B5EF4-FFF2-40B4-BE49-F238E27FC236}">
                <a16:creationId xmlns:a16="http://schemas.microsoft.com/office/drawing/2014/main" id="{21F3A0F9-4FD0-4A71-A737-B90770FEF9CB}"/>
              </a:ext>
            </a:extLst>
          </p:cNvPr>
          <p:cNvSpPr/>
          <p:nvPr/>
        </p:nvSpPr>
        <p:spPr>
          <a:xfrm>
            <a:off x="291588" y="1028700"/>
            <a:ext cx="11608824" cy="5615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63500" dir="39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48192"/>
            <a:ext cx="10850563" cy="584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项目展示</a:t>
            </a:r>
          </a:p>
        </p:txBody>
      </p:sp>
    </p:spTree>
    <p:extLst>
      <p:ext uri="{BB962C8B-B14F-4D97-AF65-F5344CB8AC3E}">
        <p14:creationId xmlns:p14="http://schemas.microsoft.com/office/powerpoint/2010/main" val="174336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C85E757-F932-4A4A-A4B7-7FF1040BFE8A}"/>
              </a:ext>
            </a:extLst>
          </p:cNvPr>
          <p:cNvSpPr/>
          <p:nvPr/>
        </p:nvSpPr>
        <p:spPr>
          <a:xfrm>
            <a:off x="1" y="653140"/>
            <a:ext cx="1397726" cy="287382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AE40B21-0CC1-498B-86F8-E2C8671D1AA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7" y="804233"/>
            <a:ext cx="10368945" cy="604712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64C0B2F5-577E-4D09-AFCC-D031F88146BB}"/>
              </a:ext>
            </a:extLst>
          </p:cNvPr>
          <p:cNvSpPr/>
          <p:nvPr/>
        </p:nvSpPr>
        <p:spPr>
          <a:xfrm>
            <a:off x="3334871" y="653140"/>
            <a:ext cx="8857128" cy="287382"/>
          </a:xfrm>
          <a:prstGeom prst="rect">
            <a:avLst/>
          </a:prstGeom>
          <a:solidFill>
            <a:srgbClr val="0E419C"/>
          </a:solidFill>
          <a:ln>
            <a:solidFill>
              <a:srgbClr val="0E4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1AB0B9C-C717-4690-8AB7-603F08176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44" y="503198"/>
            <a:ext cx="1397727" cy="60207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8A94BAE-8D51-49E8-9826-6427BB8E334A}"/>
              </a:ext>
            </a:extLst>
          </p:cNvPr>
          <p:cNvSpPr txBox="1"/>
          <p:nvPr/>
        </p:nvSpPr>
        <p:spPr>
          <a:xfrm>
            <a:off x="4197883" y="3061315"/>
            <a:ext cx="3796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THANKS</a:t>
            </a:r>
            <a:endParaRPr lang="zh-CN" altLang="en-US" sz="6600" b="1" spc="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156BC22-C153-41E9-A15A-94A6291D0696}"/>
              </a:ext>
            </a:extLst>
          </p:cNvPr>
          <p:cNvCxnSpPr>
            <a:cxnSpLocks/>
          </p:cNvCxnSpPr>
          <p:nvPr/>
        </p:nvCxnSpPr>
        <p:spPr>
          <a:xfrm>
            <a:off x="3931956" y="4265269"/>
            <a:ext cx="4328086" cy="0"/>
          </a:xfrm>
          <a:prstGeom prst="line">
            <a:avLst/>
          </a:prstGeom>
          <a:ln w="38100">
            <a:solidFill>
              <a:srgbClr val="0E4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25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ṡḻîdê">
            <a:extLst>
              <a:ext uri="{FF2B5EF4-FFF2-40B4-BE49-F238E27FC236}">
                <a16:creationId xmlns:a16="http://schemas.microsoft.com/office/drawing/2014/main" id="{D10F98CC-A913-43A8-AFE3-9135929215CD}"/>
              </a:ext>
            </a:extLst>
          </p:cNvPr>
          <p:cNvSpPr/>
          <p:nvPr/>
        </p:nvSpPr>
        <p:spPr>
          <a:xfrm>
            <a:off x="0" y="0"/>
            <a:ext cx="12192000" cy="4159045"/>
          </a:xfrm>
          <a:prstGeom prst="rect">
            <a:avLst/>
          </a:prstGeom>
          <a:solidFill>
            <a:srgbClr val="0E41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2682383-8B12-4D61-9EA0-778633B91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82448" cy="1479808"/>
          </a:xfrm>
          <a:prstGeom prst="rect">
            <a:avLst/>
          </a:prstGeom>
        </p:spPr>
      </p:pic>
      <p:sp>
        <p:nvSpPr>
          <p:cNvPr id="7" name="iš1íḍè">
            <a:extLst>
              <a:ext uri="{FF2B5EF4-FFF2-40B4-BE49-F238E27FC236}">
                <a16:creationId xmlns:a16="http://schemas.microsoft.com/office/drawing/2014/main" id="{21F3A0F9-4FD0-4A71-A737-B90770FEF9CB}"/>
              </a:ext>
            </a:extLst>
          </p:cNvPr>
          <p:cNvSpPr/>
          <p:nvPr/>
        </p:nvSpPr>
        <p:spPr>
          <a:xfrm>
            <a:off x="291588" y="1028700"/>
            <a:ext cx="11608824" cy="5615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63500" dir="39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48192"/>
            <a:ext cx="10850563" cy="584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项目架构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EF500C6-2912-4757-A2BF-43A0ECC0502D}"/>
              </a:ext>
            </a:extLst>
          </p:cNvPr>
          <p:cNvSpPr/>
          <p:nvPr/>
        </p:nvSpPr>
        <p:spPr>
          <a:xfrm>
            <a:off x="1482448" y="3320196"/>
            <a:ext cx="2481943" cy="2481943"/>
          </a:xfrm>
          <a:prstGeom prst="roundRect">
            <a:avLst/>
          </a:prstGeom>
          <a:solidFill>
            <a:srgbClr val="0E419C"/>
          </a:solidFill>
          <a:ln>
            <a:noFill/>
          </a:ln>
          <a:scene3d>
            <a:camera prst="isometricOffAxis2Top"/>
            <a:lightRig rig="balanced" dir="t"/>
          </a:scene3d>
          <a:sp3d z="25400" prstMaterial="matte">
            <a:bevelB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990B021-0E8C-40AE-91A5-5F8AB668020D}"/>
              </a:ext>
            </a:extLst>
          </p:cNvPr>
          <p:cNvSpPr/>
          <p:nvPr/>
        </p:nvSpPr>
        <p:spPr>
          <a:xfrm>
            <a:off x="1482448" y="2706734"/>
            <a:ext cx="2481943" cy="2481943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isometricOffAxis2Top"/>
            <a:lightRig rig="balanced" dir="t"/>
          </a:scene3d>
          <a:sp3d z="25400" prstMaterial="matte">
            <a:bevelB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3DEF29C-9572-4B38-A06F-DA44F8BAF1BF}"/>
              </a:ext>
            </a:extLst>
          </p:cNvPr>
          <p:cNvSpPr/>
          <p:nvPr/>
        </p:nvSpPr>
        <p:spPr>
          <a:xfrm>
            <a:off x="1482448" y="2093271"/>
            <a:ext cx="2481943" cy="2481943"/>
          </a:xfrm>
          <a:prstGeom prst="roundRect">
            <a:avLst/>
          </a:prstGeom>
          <a:solidFill>
            <a:srgbClr val="0088EE"/>
          </a:solidFill>
          <a:ln>
            <a:noFill/>
          </a:ln>
          <a:scene3d>
            <a:camera prst="isometricOffAxis2Top"/>
            <a:lightRig rig="balanced" dir="t"/>
          </a:scene3d>
          <a:sp3d z="25400" prstMaterial="matte">
            <a:bevelB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9849772-5E0F-4EEF-AE85-E46EDD2F8A5D}"/>
              </a:ext>
            </a:extLst>
          </p:cNvPr>
          <p:cNvSpPr/>
          <p:nvPr/>
        </p:nvSpPr>
        <p:spPr>
          <a:xfrm>
            <a:off x="1482448" y="1479808"/>
            <a:ext cx="2481943" cy="2481943"/>
          </a:xfrm>
          <a:prstGeom prst="roundRect">
            <a:avLst/>
          </a:prstGeom>
          <a:solidFill>
            <a:srgbClr val="29A3FF"/>
          </a:solidFill>
          <a:ln>
            <a:noFill/>
          </a:ln>
          <a:scene3d>
            <a:camera prst="isometricOffAxis2Top"/>
            <a:lightRig rig="balanced" dir="t"/>
          </a:scene3d>
          <a:sp3d z="25400" prstMaterial="matte">
            <a:bevelB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6AB68EF4-D52B-4578-AAFE-15CF892AA411}"/>
              </a:ext>
            </a:extLst>
          </p:cNvPr>
          <p:cNvCxnSpPr/>
          <p:nvPr/>
        </p:nvCxnSpPr>
        <p:spPr>
          <a:xfrm flipV="1">
            <a:off x="4415246" y="1737360"/>
            <a:ext cx="3396343" cy="969374"/>
          </a:xfrm>
          <a:prstGeom prst="bentConnector3">
            <a:avLst/>
          </a:prstGeom>
          <a:ln w="76200">
            <a:solidFill>
              <a:srgbClr val="29A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901E3CD-3BF7-4861-8F37-54E80C2CD62A}"/>
              </a:ext>
            </a:extLst>
          </p:cNvPr>
          <p:cNvCxnSpPr>
            <a:cxnSpLocks/>
          </p:cNvCxnSpPr>
          <p:nvPr/>
        </p:nvCxnSpPr>
        <p:spPr>
          <a:xfrm>
            <a:off x="4415246" y="3320196"/>
            <a:ext cx="4715691" cy="0"/>
          </a:xfrm>
          <a:prstGeom prst="straightConnector1">
            <a:avLst/>
          </a:prstGeom>
          <a:ln w="76200">
            <a:solidFill>
              <a:srgbClr val="0594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39BDD9A-3EC8-4D8A-A041-F61AD050EC9F}"/>
              </a:ext>
            </a:extLst>
          </p:cNvPr>
          <p:cNvCxnSpPr>
            <a:cxnSpLocks/>
          </p:cNvCxnSpPr>
          <p:nvPr/>
        </p:nvCxnSpPr>
        <p:spPr>
          <a:xfrm>
            <a:off x="4415245" y="3919455"/>
            <a:ext cx="4715691" cy="0"/>
          </a:xfrm>
          <a:prstGeom prst="straightConnector1">
            <a:avLst/>
          </a:prstGeom>
          <a:ln w="76200">
            <a:solidFill>
              <a:srgbClr val="0088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4C50EFA5-BE60-412C-B302-4E044979F103}"/>
              </a:ext>
            </a:extLst>
          </p:cNvPr>
          <p:cNvCxnSpPr>
            <a:cxnSpLocks/>
          </p:cNvCxnSpPr>
          <p:nvPr/>
        </p:nvCxnSpPr>
        <p:spPr>
          <a:xfrm>
            <a:off x="4415246" y="4575214"/>
            <a:ext cx="3540034" cy="832809"/>
          </a:xfrm>
          <a:prstGeom prst="bentConnector3">
            <a:avLst/>
          </a:prstGeom>
          <a:ln w="76200">
            <a:solidFill>
              <a:srgbClr val="0E4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形 23" descr="仪表">
            <a:extLst>
              <a:ext uri="{FF2B5EF4-FFF2-40B4-BE49-F238E27FC236}">
                <a16:creationId xmlns:a16="http://schemas.microsoft.com/office/drawing/2014/main" id="{6B274F3C-1640-4FC1-BEE8-6E2AEC709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7199" y="3536187"/>
            <a:ext cx="914400" cy="914400"/>
          </a:xfrm>
          <a:prstGeom prst="rect">
            <a:avLst/>
          </a:prstGeom>
        </p:spPr>
      </p:pic>
      <p:pic>
        <p:nvPicPr>
          <p:cNvPr id="26" name="图形 25" descr="带齿轮的头部">
            <a:extLst>
              <a:ext uri="{FF2B5EF4-FFF2-40B4-BE49-F238E27FC236}">
                <a16:creationId xmlns:a16="http://schemas.microsoft.com/office/drawing/2014/main" id="{AC630E9D-4832-4AF8-86DB-90ADE0CA0F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55280" y="4914900"/>
            <a:ext cx="914400" cy="914400"/>
          </a:xfrm>
          <a:prstGeom prst="rect">
            <a:avLst/>
          </a:prstGeom>
        </p:spPr>
      </p:pic>
      <p:pic>
        <p:nvPicPr>
          <p:cNvPr id="28" name="图形 27" descr="灯泡">
            <a:extLst>
              <a:ext uri="{FF2B5EF4-FFF2-40B4-BE49-F238E27FC236}">
                <a16:creationId xmlns:a16="http://schemas.microsoft.com/office/drawing/2014/main" id="{66B691DC-5460-41C8-9492-FE041BD46D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4686" y="2765466"/>
            <a:ext cx="914400" cy="914400"/>
          </a:xfrm>
          <a:prstGeom prst="rect">
            <a:avLst/>
          </a:prstGeom>
        </p:spPr>
      </p:pic>
      <p:pic>
        <p:nvPicPr>
          <p:cNvPr id="30" name="图形 29" descr="数据库">
            <a:extLst>
              <a:ext uri="{FF2B5EF4-FFF2-40B4-BE49-F238E27FC236}">
                <a16:creationId xmlns:a16="http://schemas.microsoft.com/office/drawing/2014/main" id="{7416B158-A202-4545-82FB-6A673393DF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11589" y="1248924"/>
            <a:ext cx="914400" cy="9144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33D1B75-F476-10CA-781D-C226D1F25C34}"/>
              </a:ext>
            </a:extLst>
          </p:cNvPr>
          <p:cNvSpPr txBox="1"/>
          <p:nvPr/>
        </p:nvSpPr>
        <p:spPr>
          <a:xfrm>
            <a:off x="937161" y="1377592"/>
            <a:ext cx="20049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三层结构</a:t>
            </a:r>
            <a:endParaRPr lang="en-US" altLang="zh-CN" sz="2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47A79DC-D8CB-E686-7DD9-84648B798C5B}"/>
              </a:ext>
            </a:extLst>
          </p:cNvPr>
          <p:cNvSpPr txBox="1"/>
          <p:nvPr/>
        </p:nvSpPr>
        <p:spPr>
          <a:xfrm>
            <a:off x="8843999" y="1265775"/>
            <a:ext cx="28479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web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层：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.</a:t>
            </a:r>
            <a:r>
              <a:rPr lang="en-US" altLang="zh-CN" sz="2000" dirty="0" err="1">
                <a:latin typeface="+mn-ea"/>
              </a:rPr>
              <a:t>jsp</a:t>
            </a:r>
            <a:r>
              <a:rPr lang="zh-CN" altLang="en-US" sz="2000" dirty="0">
                <a:latin typeface="+mn-ea"/>
              </a:rPr>
              <a:t>，前端界面</a:t>
            </a:r>
            <a:endParaRPr lang="en-US" altLang="zh-CN" sz="2000" dirty="0">
              <a:latin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A78EC7C-99FB-0862-CC40-76BAD17927A8}"/>
              </a:ext>
            </a:extLst>
          </p:cNvPr>
          <p:cNvSpPr txBox="1"/>
          <p:nvPr/>
        </p:nvSpPr>
        <p:spPr>
          <a:xfrm>
            <a:off x="10181380" y="2535733"/>
            <a:ext cx="15525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service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层：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.java</a:t>
            </a:r>
            <a:r>
              <a:rPr lang="zh-CN" altLang="en-US" sz="2000" dirty="0">
                <a:latin typeface="+mn-ea"/>
              </a:rPr>
              <a:t>，实现各种业务，是</a:t>
            </a:r>
            <a:r>
              <a:rPr lang="en-US" altLang="zh-CN" sz="2000" dirty="0">
                <a:latin typeface="+mn-ea"/>
              </a:rPr>
              <a:t>web</a:t>
            </a:r>
            <a:r>
              <a:rPr lang="zh-CN" altLang="en-US" sz="2000" dirty="0">
                <a:latin typeface="+mn-ea"/>
              </a:rPr>
              <a:t>层和</a:t>
            </a:r>
            <a:r>
              <a:rPr lang="en-US" altLang="zh-CN" sz="2000" dirty="0" err="1">
                <a:latin typeface="+mn-ea"/>
              </a:rPr>
              <a:t>dao</a:t>
            </a:r>
            <a:r>
              <a:rPr lang="zh-CN" altLang="en-US" sz="2000" dirty="0">
                <a:latin typeface="+mn-ea"/>
              </a:rPr>
              <a:t>层之间的桥梁</a:t>
            </a:r>
            <a:endParaRPr lang="en-US" altLang="zh-CN" sz="2000" dirty="0">
              <a:latin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0E9F38E-2960-64D7-2E0E-0D17ED2D76C8}"/>
              </a:ext>
            </a:extLst>
          </p:cNvPr>
          <p:cNvSpPr txBox="1"/>
          <p:nvPr/>
        </p:nvSpPr>
        <p:spPr>
          <a:xfrm>
            <a:off x="9040660" y="4989075"/>
            <a:ext cx="24546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dao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层：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.java</a:t>
            </a:r>
            <a:r>
              <a:rPr lang="zh-CN" altLang="en-US" sz="2000" dirty="0">
                <a:latin typeface="+mn-ea"/>
              </a:rPr>
              <a:t>，负责与数据库交互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348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ṡḻîdê">
            <a:extLst>
              <a:ext uri="{FF2B5EF4-FFF2-40B4-BE49-F238E27FC236}">
                <a16:creationId xmlns:a16="http://schemas.microsoft.com/office/drawing/2014/main" id="{D10F98CC-A913-43A8-AFE3-9135929215CD}"/>
              </a:ext>
            </a:extLst>
          </p:cNvPr>
          <p:cNvSpPr/>
          <p:nvPr/>
        </p:nvSpPr>
        <p:spPr>
          <a:xfrm>
            <a:off x="0" y="0"/>
            <a:ext cx="12192000" cy="4159045"/>
          </a:xfrm>
          <a:prstGeom prst="rect">
            <a:avLst/>
          </a:prstGeom>
          <a:solidFill>
            <a:srgbClr val="0E41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2682383-8B12-4D61-9EA0-778633B91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82448" cy="1479808"/>
          </a:xfrm>
          <a:prstGeom prst="rect">
            <a:avLst/>
          </a:prstGeom>
        </p:spPr>
      </p:pic>
      <p:sp>
        <p:nvSpPr>
          <p:cNvPr id="7" name="iš1íḍè">
            <a:extLst>
              <a:ext uri="{FF2B5EF4-FFF2-40B4-BE49-F238E27FC236}">
                <a16:creationId xmlns:a16="http://schemas.microsoft.com/office/drawing/2014/main" id="{21F3A0F9-4FD0-4A71-A737-B90770FEF9CB}"/>
              </a:ext>
            </a:extLst>
          </p:cNvPr>
          <p:cNvSpPr/>
          <p:nvPr/>
        </p:nvSpPr>
        <p:spPr>
          <a:xfrm>
            <a:off x="291588" y="994360"/>
            <a:ext cx="11608824" cy="5615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63500" dir="39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48192"/>
            <a:ext cx="10850563" cy="584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项目架构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770CDE-EE99-98F5-69F7-2AEA506AB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189116"/>
            <a:ext cx="2326029" cy="47068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DE0D7E-2042-6F7C-2B16-276403BF5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180" y="1189116"/>
            <a:ext cx="2777549" cy="30507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844A323-6325-A1DC-90D1-0FC7BCBAB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7677" y="1189116"/>
            <a:ext cx="2947345" cy="512445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099D36E-0159-41D3-96C8-969A9ED1EEBD}"/>
              </a:ext>
            </a:extLst>
          </p:cNvPr>
          <p:cNvSpPr/>
          <p:nvPr/>
        </p:nvSpPr>
        <p:spPr>
          <a:xfrm>
            <a:off x="3743325" y="1952625"/>
            <a:ext cx="2486026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BF31F6D-363A-6313-64A5-6121D7FE41C1}"/>
              </a:ext>
            </a:extLst>
          </p:cNvPr>
          <p:cNvSpPr/>
          <p:nvPr/>
        </p:nvSpPr>
        <p:spPr>
          <a:xfrm>
            <a:off x="6363495" y="2351619"/>
            <a:ext cx="1916803" cy="3628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C4C0361-871C-609C-9A59-DD32205A1426}"/>
              </a:ext>
            </a:extLst>
          </p:cNvPr>
          <p:cNvSpPr txBox="1"/>
          <p:nvPr/>
        </p:nvSpPr>
        <p:spPr>
          <a:xfrm>
            <a:off x="4457258" y="4506089"/>
            <a:ext cx="117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web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9A9255-7CD4-3665-95C1-4ECAD0B8A049}"/>
              </a:ext>
            </a:extLst>
          </p:cNvPr>
          <p:cNvSpPr txBox="1"/>
          <p:nvPr/>
        </p:nvSpPr>
        <p:spPr>
          <a:xfrm>
            <a:off x="806978" y="6057580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Dao &amp; 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211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ṡḻîdê">
            <a:extLst>
              <a:ext uri="{FF2B5EF4-FFF2-40B4-BE49-F238E27FC236}">
                <a16:creationId xmlns:a16="http://schemas.microsoft.com/office/drawing/2014/main" id="{D10F98CC-A913-43A8-AFE3-9135929215CD}"/>
              </a:ext>
            </a:extLst>
          </p:cNvPr>
          <p:cNvSpPr/>
          <p:nvPr/>
        </p:nvSpPr>
        <p:spPr>
          <a:xfrm>
            <a:off x="0" y="0"/>
            <a:ext cx="12192000" cy="4159045"/>
          </a:xfrm>
          <a:prstGeom prst="rect">
            <a:avLst/>
          </a:prstGeom>
          <a:solidFill>
            <a:srgbClr val="0E41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2682383-8B12-4D61-9EA0-778633B91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82448" cy="1479808"/>
          </a:xfrm>
          <a:prstGeom prst="rect">
            <a:avLst/>
          </a:prstGeom>
        </p:spPr>
      </p:pic>
      <p:sp>
        <p:nvSpPr>
          <p:cNvPr id="7" name="iš1íḍè">
            <a:extLst>
              <a:ext uri="{FF2B5EF4-FFF2-40B4-BE49-F238E27FC236}">
                <a16:creationId xmlns:a16="http://schemas.microsoft.com/office/drawing/2014/main" id="{21F3A0F9-4FD0-4A71-A737-B90770FEF9CB}"/>
              </a:ext>
            </a:extLst>
          </p:cNvPr>
          <p:cNvSpPr/>
          <p:nvPr/>
        </p:nvSpPr>
        <p:spPr>
          <a:xfrm>
            <a:off x="291588" y="1028700"/>
            <a:ext cx="11608824" cy="5615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63500" dir="39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48192"/>
            <a:ext cx="10850563" cy="584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技术选型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25C6F6-C9ED-7997-5D76-5FF29D56DD0C}"/>
              </a:ext>
            </a:extLst>
          </p:cNvPr>
          <p:cNvSpPr txBox="1"/>
          <p:nvPr/>
        </p:nvSpPr>
        <p:spPr>
          <a:xfrm>
            <a:off x="669924" y="1479808"/>
            <a:ext cx="64111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/>
              <a:t>Web </a:t>
            </a:r>
            <a:r>
              <a:rPr lang="zh-CN" altLang="en-US" sz="3600" dirty="0"/>
              <a:t>容器</a:t>
            </a:r>
            <a:r>
              <a:rPr lang="en-US" altLang="zh-CN" sz="3600" dirty="0"/>
              <a:t>: Tomcat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/>
              <a:t>编程语言</a:t>
            </a:r>
            <a:r>
              <a:rPr lang="en-US" altLang="zh-CN" sz="3600" dirty="0"/>
              <a:t>:Java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/>
              <a:t>数据库连接池</a:t>
            </a:r>
            <a:r>
              <a:rPr lang="en-US" altLang="zh-CN" sz="3600" dirty="0"/>
              <a:t>:DBCP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/>
              <a:t>数据库操作</a:t>
            </a:r>
            <a:r>
              <a:rPr lang="en-US" altLang="zh-CN" sz="3600" dirty="0"/>
              <a:t>:</a:t>
            </a:r>
            <a:r>
              <a:rPr lang="en-US" altLang="zh-CN" sz="3600" dirty="0" err="1"/>
              <a:t>DBUtils</a:t>
            </a:r>
            <a:endParaRPr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/>
              <a:t>动态网页</a:t>
            </a:r>
            <a:r>
              <a:rPr lang="en-US" altLang="zh-CN" sz="3600" dirty="0"/>
              <a:t>:JSP/Servlet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/>
              <a:t>数据库</a:t>
            </a:r>
            <a:r>
              <a:rPr lang="en-US" altLang="zh-CN" sz="3600" dirty="0"/>
              <a:t>:MySQL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/>
              <a:t>前端美化：</a:t>
            </a:r>
            <a:r>
              <a:rPr lang="en-US" altLang="zh-CN" sz="3600" dirty="0"/>
              <a:t>CSS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/>
              <a:t>表单验证：</a:t>
            </a:r>
            <a:r>
              <a:rPr lang="en-US" altLang="zh-CN" sz="3600" dirty="0" err="1"/>
              <a:t>jquery</a:t>
            </a:r>
            <a:r>
              <a:rPr lang="en-US" altLang="zh-CN" sz="3600" dirty="0"/>
              <a:t>-validation</a:t>
            </a:r>
          </a:p>
          <a:p>
            <a:endParaRPr lang="en-US" altLang="zh-CN" sz="3600" dirty="0"/>
          </a:p>
          <a:p>
            <a:endParaRPr lang="en-US" altLang="zh-CN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684577-6E02-644B-048F-647287778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299" y="1293160"/>
            <a:ext cx="4010133" cy="33931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A03865D-68FF-ACB1-248B-13851F763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965" y="5210891"/>
            <a:ext cx="4010467" cy="90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4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ṡḻîdê">
            <a:extLst>
              <a:ext uri="{FF2B5EF4-FFF2-40B4-BE49-F238E27FC236}">
                <a16:creationId xmlns:a16="http://schemas.microsoft.com/office/drawing/2014/main" id="{D10F98CC-A913-43A8-AFE3-9135929215CD}"/>
              </a:ext>
            </a:extLst>
          </p:cNvPr>
          <p:cNvSpPr/>
          <p:nvPr/>
        </p:nvSpPr>
        <p:spPr>
          <a:xfrm>
            <a:off x="0" y="0"/>
            <a:ext cx="12192000" cy="4159045"/>
          </a:xfrm>
          <a:prstGeom prst="rect">
            <a:avLst/>
          </a:prstGeom>
          <a:solidFill>
            <a:srgbClr val="0E41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2682383-8B12-4D61-9EA0-778633B91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82448" cy="1479808"/>
          </a:xfrm>
          <a:prstGeom prst="rect">
            <a:avLst/>
          </a:prstGeom>
        </p:spPr>
      </p:pic>
      <p:sp>
        <p:nvSpPr>
          <p:cNvPr id="7" name="iš1íḍè">
            <a:extLst>
              <a:ext uri="{FF2B5EF4-FFF2-40B4-BE49-F238E27FC236}">
                <a16:creationId xmlns:a16="http://schemas.microsoft.com/office/drawing/2014/main" id="{21F3A0F9-4FD0-4A71-A737-B90770FEF9CB}"/>
              </a:ext>
            </a:extLst>
          </p:cNvPr>
          <p:cNvSpPr/>
          <p:nvPr/>
        </p:nvSpPr>
        <p:spPr>
          <a:xfrm>
            <a:off x="291588" y="1028700"/>
            <a:ext cx="11608824" cy="5615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63500" dir="39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48192"/>
            <a:ext cx="10850563" cy="584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数据库架构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13A128-E0A7-E0D7-D80D-4BF4A42DC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784" y="1508593"/>
            <a:ext cx="8688436" cy="461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5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ṡḻîdê">
            <a:extLst>
              <a:ext uri="{FF2B5EF4-FFF2-40B4-BE49-F238E27FC236}">
                <a16:creationId xmlns:a16="http://schemas.microsoft.com/office/drawing/2014/main" id="{D10F98CC-A913-43A8-AFE3-9135929215CD}"/>
              </a:ext>
            </a:extLst>
          </p:cNvPr>
          <p:cNvSpPr/>
          <p:nvPr/>
        </p:nvSpPr>
        <p:spPr>
          <a:xfrm>
            <a:off x="0" y="0"/>
            <a:ext cx="12192000" cy="4159045"/>
          </a:xfrm>
          <a:prstGeom prst="rect">
            <a:avLst/>
          </a:prstGeom>
          <a:solidFill>
            <a:srgbClr val="0E41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2682383-8B12-4D61-9EA0-778633B91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82448" cy="1479808"/>
          </a:xfrm>
          <a:prstGeom prst="rect">
            <a:avLst/>
          </a:prstGeom>
        </p:spPr>
      </p:pic>
      <p:sp>
        <p:nvSpPr>
          <p:cNvPr id="7" name="iš1íḍè">
            <a:extLst>
              <a:ext uri="{FF2B5EF4-FFF2-40B4-BE49-F238E27FC236}">
                <a16:creationId xmlns:a16="http://schemas.microsoft.com/office/drawing/2014/main" id="{21F3A0F9-4FD0-4A71-A737-B90770FEF9CB}"/>
              </a:ext>
            </a:extLst>
          </p:cNvPr>
          <p:cNvSpPr/>
          <p:nvPr/>
        </p:nvSpPr>
        <p:spPr>
          <a:xfrm>
            <a:off x="291588" y="1028700"/>
            <a:ext cx="11608824" cy="5615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63500" dir="39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48192"/>
            <a:ext cx="10850563" cy="584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数据库描述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90D99B-7ACA-147D-2648-9BF8F5D93A0B}"/>
              </a:ext>
            </a:extLst>
          </p:cNvPr>
          <p:cNvSpPr txBox="1"/>
          <p:nvPr/>
        </p:nvSpPr>
        <p:spPr>
          <a:xfrm>
            <a:off x="669924" y="1728000"/>
            <a:ext cx="104895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admin</a:t>
            </a:r>
            <a:r>
              <a:rPr lang="zh-CN" altLang="en-US" sz="2400" dirty="0"/>
              <a:t>：管理员：</a:t>
            </a:r>
            <a:r>
              <a:rPr lang="en-US" altLang="zh-CN" sz="2400" dirty="0" err="1"/>
              <a:t>adminID</a:t>
            </a:r>
            <a:r>
              <a:rPr lang="zh-CN" altLang="en-US" sz="2400" dirty="0"/>
              <a:t>、姓名、账号、密码，主键</a:t>
            </a:r>
            <a:r>
              <a:rPr lang="en-US" altLang="zh-CN" sz="2400" dirty="0" err="1"/>
              <a:t>adminID</a:t>
            </a:r>
            <a:endParaRPr lang="en-US" altLang="zh-CN" sz="2400" dirty="0"/>
          </a:p>
          <a:p>
            <a:r>
              <a:rPr lang="en-US" altLang="zh-CN" sz="2400" dirty="0"/>
              <a:t>student </a:t>
            </a:r>
            <a:r>
              <a:rPr lang="zh-CN" altLang="en-US" sz="2400" dirty="0"/>
              <a:t>：学生：</a:t>
            </a:r>
            <a:r>
              <a:rPr lang="en-US" altLang="zh-CN" sz="2400" dirty="0" err="1"/>
              <a:t>stuID</a:t>
            </a:r>
            <a:r>
              <a:rPr lang="zh-CN" altLang="en-US" sz="2400" dirty="0"/>
              <a:t>、姓名、学号、密码，主键</a:t>
            </a:r>
            <a:r>
              <a:rPr lang="en-US" altLang="zh-CN" sz="2400" dirty="0" err="1"/>
              <a:t>stuID</a:t>
            </a:r>
            <a:endParaRPr lang="en-US" altLang="zh-CN" sz="2400" dirty="0"/>
          </a:p>
          <a:p>
            <a:r>
              <a:rPr lang="en-US" altLang="zh-CN" sz="2400" dirty="0"/>
              <a:t>teacher</a:t>
            </a:r>
            <a:r>
              <a:rPr lang="zh-CN" altLang="en-US" sz="2400" dirty="0"/>
              <a:t>：老师：</a:t>
            </a:r>
            <a:r>
              <a:rPr lang="en-US" altLang="zh-CN" sz="2400" dirty="0" err="1"/>
              <a:t>tID</a:t>
            </a:r>
            <a:r>
              <a:rPr lang="zh-CN" altLang="en-US" sz="2400" dirty="0"/>
              <a:t>、姓名、教工号、密码，主键</a:t>
            </a:r>
            <a:r>
              <a:rPr lang="en-US" altLang="zh-CN" sz="2400" dirty="0" err="1"/>
              <a:t>tID</a:t>
            </a:r>
            <a:endParaRPr lang="en-US" altLang="zh-CN" sz="2400" dirty="0"/>
          </a:p>
          <a:p>
            <a:r>
              <a:rPr lang="en-US" altLang="zh-CN" sz="2400" dirty="0"/>
              <a:t>course</a:t>
            </a:r>
            <a:r>
              <a:rPr lang="zh-CN" altLang="en-US" sz="2400" dirty="0"/>
              <a:t>：课程：</a:t>
            </a:r>
            <a:r>
              <a:rPr lang="en-US" altLang="zh-CN" sz="2400" dirty="0" err="1"/>
              <a:t>cID</a:t>
            </a:r>
            <a:r>
              <a:rPr lang="zh-CN" altLang="en-US" sz="2400" dirty="0"/>
              <a:t>、课程名、老师</a:t>
            </a:r>
            <a:r>
              <a:rPr lang="en-US" altLang="zh-CN" sz="2400" dirty="0"/>
              <a:t>id</a:t>
            </a:r>
            <a:r>
              <a:rPr lang="zh-CN" altLang="en-US" sz="2400" dirty="0"/>
              <a:t>，主键</a:t>
            </a:r>
            <a:r>
              <a:rPr lang="en-US" altLang="zh-CN" sz="2400" dirty="0" err="1"/>
              <a:t>cID</a:t>
            </a:r>
            <a:endParaRPr lang="en-US" altLang="zh-CN" sz="2400" dirty="0"/>
          </a:p>
          <a:p>
            <a:r>
              <a:rPr lang="en-US" altLang="zh-CN" sz="2400" dirty="0"/>
              <a:t>take</a:t>
            </a:r>
            <a:r>
              <a:rPr lang="zh-CN" altLang="en-US" sz="2400" dirty="0"/>
              <a:t>：选课：</a:t>
            </a:r>
            <a:r>
              <a:rPr lang="en-US" altLang="zh-CN" sz="2400" dirty="0" err="1"/>
              <a:t>takeID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stuID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cID</a:t>
            </a:r>
            <a:r>
              <a:rPr lang="zh-CN" altLang="en-US" sz="2400" dirty="0"/>
              <a:t>，成绩，主键</a:t>
            </a:r>
            <a:r>
              <a:rPr lang="en-US" altLang="zh-CN" sz="2400" dirty="0" err="1"/>
              <a:t>takeID</a:t>
            </a:r>
            <a:r>
              <a:rPr lang="zh-CN" altLang="en-US" sz="2400" dirty="0"/>
              <a:t>，候选码</a:t>
            </a:r>
            <a:r>
              <a:rPr lang="en-US" altLang="zh-CN" sz="2400" dirty="0"/>
              <a:t>{</a:t>
            </a:r>
            <a:r>
              <a:rPr lang="en-US" altLang="zh-CN" sz="2400" dirty="0" err="1"/>
              <a:t>stuID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cID</a:t>
            </a:r>
            <a:r>
              <a:rPr lang="en-US" altLang="zh-CN" sz="2400" dirty="0"/>
              <a:t>}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由于所有表中每一关键字都不可再拆分，故满足</a:t>
            </a:r>
            <a:r>
              <a:rPr lang="en-US" altLang="zh-CN" sz="2400" dirty="0"/>
              <a:t>1NF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各表中所有列都完全依赖于主键（或候选码），故满足</a:t>
            </a:r>
            <a:r>
              <a:rPr lang="en-US" altLang="zh-CN" sz="2400" dirty="0"/>
              <a:t>2NF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各表中所有列都于主键直接相关（仅仅依赖于主键），故满足</a:t>
            </a:r>
            <a:r>
              <a:rPr lang="en-US" altLang="zh-CN" sz="2400" dirty="0"/>
              <a:t>3NF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4398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ṡḻîdê">
            <a:extLst>
              <a:ext uri="{FF2B5EF4-FFF2-40B4-BE49-F238E27FC236}">
                <a16:creationId xmlns:a16="http://schemas.microsoft.com/office/drawing/2014/main" id="{D10F98CC-A913-43A8-AFE3-9135929215CD}"/>
              </a:ext>
            </a:extLst>
          </p:cNvPr>
          <p:cNvSpPr/>
          <p:nvPr/>
        </p:nvSpPr>
        <p:spPr>
          <a:xfrm>
            <a:off x="0" y="0"/>
            <a:ext cx="12192000" cy="4159045"/>
          </a:xfrm>
          <a:prstGeom prst="rect">
            <a:avLst/>
          </a:prstGeom>
          <a:solidFill>
            <a:srgbClr val="0E41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2682383-8B12-4D61-9EA0-778633B91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82448" cy="1479808"/>
          </a:xfrm>
          <a:prstGeom prst="rect">
            <a:avLst/>
          </a:prstGeom>
        </p:spPr>
      </p:pic>
      <p:sp>
        <p:nvSpPr>
          <p:cNvPr id="7" name="iš1íḍè">
            <a:extLst>
              <a:ext uri="{FF2B5EF4-FFF2-40B4-BE49-F238E27FC236}">
                <a16:creationId xmlns:a16="http://schemas.microsoft.com/office/drawing/2014/main" id="{21F3A0F9-4FD0-4A71-A737-B90770FEF9CB}"/>
              </a:ext>
            </a:extLst>
          </p:cNvPr>
          <p:cNvSpPr/>
          <p:nvPr/>
        </p:nvSpPr>
        <p:spPr>
          <a:xfrm>
            <a:off x="291588" y="1028700"/>
            <a:ext cx="11608824" cy="5615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63500" dir="39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48192"/>
            <a:ext cx="10850563" cy="584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数据库亮点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AA42A4-3DBA-0C7F-A62A-60B1FFC91CC8}"/>
              </a:ext>
            </a:extLst>
          </p:cNvPr>
          <p:cNvSpPr txBox="1"/>
          <p:nvPr/>
        </p:nvSpPr>
        <p:spPr>
          <a:xfrm>
            <a:off x="669924" y="1392448"/>
            <a:ext cx="516600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在满足</a:t>
            </a:r>
            <a:r>
              <a:rPr lang="en-US" altLang="zh-CN" sz="2400" dirty="0"/>
              <a:t>3NF</a:t>
            </a:r>
            <a:r>
              <a:rPr lang="zh-CN" altLang="en-US" sz="2400" dirty="0"/>
              <a:t>的基础上，非平凡函数依赖</a:t>
            </a:r>
            <a:r>
              <a:rPr lang="en-US" altLang="zh-CN" sz="2400" dirty="0"/>
              <a:t>α</a:t>
            </a:r>
            <a:r>
              <a:rPr lang="en-US" altLang="zh-CN" sz="2400" dirty="0">
                <a:sym typeface="Wingdings" panose="05000000000000000000" pitchFamily="2" charset="2"/>
              </a:rPr>
              <a:t>β</a:t>
            </a:r>
            <a:r>
              <a:rPr lang="zh-CN" altLang="en-US" sz="2400" dirty="0">
                <a:sym typeface="Wingdings" panose="05000000000000000000" pitchFamily="2" charset="2"/>
              </a:rPr>
              <a:t>满足</a:t>
            </a:r>
            <a:r>
              <a:rPr lang="en-US" altLang="zh-CN" sz="2400" dirty="0">
                <a:sym typeface="Wingdings" panose="05000000000000000000" pitchFamily="2" charset="2"/>
              </a:rPr>
              <a:t>α</a:t>
            </a:r>
            <a:r>
              <a:rPr lang="zh-CN" altLang="en-US" sz="2400" dirty="0">
                <a:sym typeface="Wingdings" panose="05000000000000000000" pitchFamily="2" charset="2"/>
              </a:rPr>
              <a:t>都为超码，所以满足</a:t>
            </a:r>
            <a:r>
              <a:rPr lang="en-US" altLang="zh-CN" sz="2400" dirty="0">
                <a:sym typeface="Wingdings" panose="05000000000000000000" pitchFamily="2" charset="2"/>
              </a:rPr>
              <a:t>BCNF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非平凡多值依赖</a:t>
            </a:r>
            <a:r>
              <a:rPr lang="en-US" altLang="zh-CN" sz="2400" dirty="0"/>
              <a:t>α</a:t>
            </a:r>
            <a:r>
              <a:rPr lang="en-US" altLang="zh-CN" sz="2400" dirty="0">
                <a:sym typeface="Wingdings" panose="05000000000000000000" pitchFamily="2" charset="2"/>
              </a:rPr>
              <a:t>β</a:t>
            </a:r>
            <a:r>
              <a:rPr lang="zh-CN" altLang="en-US" sz="2400" dirty="0">
                <a:sym typeface="Wingdings" panose="05000000000000000000" pitchFamily="2" charset="2"/>
              </a:rPr>
              <a:t>满足</a:t>
            </a:r>
            <a:r>
              <a:rPr lang="en-US" altLang="zh-CN" sz="2400" dirty="0">
                <a:sym typeface="Wingdings" panose="05000000000000000000" pitchFamily="2" charset="2"/>
              </a:rPr>
              <a:t>α</a:t>
            </a:r>
            <a:r>
              <a:rPr lang="zh-CN" altLang="en-US" sz="2400" dirty="0">
                <a:sym typeface="Wingdings" panose="05000000000000000000" pitchFamily="2" charset="2"/>
              </a:rPr>
              <a:t>都为超码，所以满足</a:t>
            </a:r>
            <a:r>
              <a:rPr lang="en-US" altLang="zh-CN" sz="2400" dirty="0">
                <a:sym typeface="Wingdings" panose="05000000000000000000" pitchFamily="2" charset="2"/>
              </a:rPr>
              <a:t>4NF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Wingdings" panose="05000000000000000000" pitchFamily="2" charset="2"/>
              </a:rPr>
              <a:t>使用</a:t>
            </a:r>
            <a:r>
              <a:rPr lang="en-US" altLang="zh-CN" sz="2400" dirty="0">
                <a:sym typeface="Wingdings" panose="05000000000000000000" pitchFamily="2" charset="2"/>
              </a:rPr>
              <a:t>MD5</a:t>
            </a:r>
            <a:r>
              <a:rPr lang="zh-CN" altLang="en-US" sz="2400" dirty="0">
                <a:sym typeface="Wingdings" panose="05000000000000000000" pitchFamily="2" charset="2"/>
              </a:rPr>
              <a:t>对密码进行加密：使用三层</a:t>
            </a:r>
            <a:r>
              <a:rPr lang="en-US" altLang="zh-CN" sz="2400" dirty="0">
                <a:sym typeface="Wingdings" panose="05000000000000000000" pitchFamily="2" charset="2"/>
              </a:rPr>
              <a:t>MD5</a:t>
            </a:r>
            <a:r>
              <a:rPr lang="zh-CN" altLang="en-US" sz="2400" dirty="0">
                <a:sym typeface="Wingdings" panose="05000000000000000000" pitchFamily="2" charset="2"/>
              </a:rPr>
              <a:t>嵌套加密，由于</a:t>
            </a:r>
            <a:r>
              <a:rPr lang="en-US" altLang="zh-CN" sz="2400" dirty="0">
                <a:sym typeface="Wingdings" panose="05000000000000000000" pitchFamily="2" charset="2"/>
              </a:rPr>
              <a:t>MD5</a:t>
            </a:r>
            <a:r>
              <a:rPr lang="zh-CN" altLang="en-US" sz="2400" dirty="0">
                <a:sym typeface="Wingdings" panose="05000000000000000000" pitchFamily="2" charset="2"/>
              </a:rPr>
              <a:t>算法本身不可逆，而且三层嵌套加密，几乎保证了密码无法被破解，保证了用户密码的安全性，而且数据库未存储用户原始密码，所以此网站是值得信赖的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0EC1B4-D2DD-4A95-203D-AF7836EC5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63" y="1449973"/>
            <a:ext cx="5267324" cy="497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56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ṡḻîdê">
            <a:extLst>
              <a:ext uri="{FF2B5EF4-FFF2-40B4-BE49-F238E27FC236}">
                <a16:creationId xmlns:a16="http://schemas.microsoft.com/office/drawing/2014/main" id="{D10F98CC-A913-43A8-AFE3-9135929215CD}"/>
              </a:ext>
            </a:extLst>
          </p:cNvPr>
          <p:cNvSpPr/>
          <p:nvPr/>
        </p:nvSpPr>
        <p:spPr>
          <a:xfrm>
            <a:off x="0" y="0"/>
            <a:ext cx="12192000" cy="4159045"/>
          </a:xfrm>
          <a:prstGeom prst="rect">
            <a:avLst/>
          </a:prstGeom>
          <a:solidFill>
            <a:srgbClr val="0E41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2682383-8B12-4D61-9EA0-778633B91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82448" cy="1479808"/>
          </a:xfrm>
          <a:prstGeom prst="rect">
            <a:avLst/>
          </a:prstGeom>
        </p:spPr>
      </p:pic>
      <p:sp>
        <p:nvSpPr>
          <p:cNvPr id="7" name="iš1íḍè">
            <a:extLst>
              <a:ext uri="{FF2B5EF4-FFF2-40B4-BE49-F238E27FC236}">
                <a16:creationId xmlns:a16="http://schemas.microsoft.com/office/drawing/2014/main" id="{21F3A0F9-4FD0-4A71-A737-B90770FEF9CB}"/>
              </a:ext>
            </a:extLst>
          </p:cNvPr>
          <p:cNvSpPr/>
          <p:nvPr/>
        </p:nvSpPr>
        <p:spPr>
          <a:xfrm>
            <a:off x="291588" y="1028700"/>
            <a:ext cx="11608824" cy="5615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63500" dir="39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48192"/>
            <a:ext cx="10850563" cy="584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网站功能介绍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649B04-440C-3F35-26F1-7522DB7E60FE}"/>
              </a:ext>
            </a:extLst>
          </p:cNvPr>
          <p:cNvSpPr txBox="1"/>
          <p:nvPr/>
        </p:nvSpPr>
        <p:spPr>
          <a:xfrm>
            <a:off x="669924" y="1346616"/>
            <a:ext cx="1104582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主要功能：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登录：</a:t>
            </a:r>
            <a:r>
              <a:rPr lang="en-US" altLang="zh-CN" sz="2800" dirty="0"/>
              <a:t>3</a:t>
            </a:r>
            <a:r>
              <a:rPr lang="zh-CN" altLang="en-US" sz="2800" dirty="0"/>
              <a:t>种登录类型：学生、老师、管理员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个人信息页面：查看个人信息，可以修改密码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退出登录：返回登录页面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管理员操作：对学生、老师、课程进行增、删、改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老师操作：对自己所教授的课程的学生进行评分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学生操作：选课、对已选上但未评分的课程可以退课、可以查看已经获得评分的课程的分数</a:t>
            </a:r>
            <a:endParaRPr lang="en-US" altLang="zh-CN" sz="28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38716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ṡḻîdê">
            <a:extLst>
              <a:ext uri="{FF2B5EF4-FFF2-40B4-BE49-F238E27FC236}">
                <a16:creationId xmlns:a16="http://schemas.microsoft.com/office/drawing/2014/main" id="{D10F98CC-A913-43A8-AFE3-9135929215CD}"/>
              </a:ext>
            </a:extLst>
          </p:cNvPr>
          <p:cNvSpPr/>
          <p:nvPr/>
        </p:nvSpPr>
        <p:spPr>
          <a:xfrm>
            <a:off x="0" y="0"/>
            <a:ext cx="12192000" cy="4159045"/>
          </a:xfrm>
          <a:prstGeom prst="rect">
            <a:avLst/>
          </a:prstGeom>
          <a:solidFill>
            <a:srgbClr val="0E41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2682383-8B12-4D61-9EA0-778633B91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82448" cy="1479808"/>
          </a:xfrm>
          <a:prstGeom prst="rect">
            <a:avLst/>
          </a:prstGeom>
        </p:spPr>
      </p:pic>
      <p:sp>
        <p:nvSpPr>
          <p:cNvPr id="7" name="iš1íḍè">
            <a:extLst>
              <a:ext uri="{FF2B5EF4-FFF2-40B4-BE49-F238E27FC236}">
                <a16:creationId xmlns:a16="http://schemas.microsoft.com/office/drawing/2014/main" id="{21F3A0F9-4FD0-4A71-A737-B90770FEF9CB}"/>
              </a:ext>
            </a:extLst>
          </p:cNvPr>
          <p:cNvSpPr/>
          <p:nvPr/>
        </p:nvSpPr>
        <p:spPr>
          <a:xfrm>
            <a:off x="291588" y="1028700"/>
            <a:ext cx="11608824" cy="5615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63500" dir="39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48192"/>
            <a:ext cx="10850563" cy="584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前端亮点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9BAFAD-AFD4-6500-95C6-5670FE36C1C7}"/>
              </a:ext>
            </a:extLst>
          </p:cNvPr>
          <p:cNvSpPr txBox="1"/>
          <p:nvPr/>
        </p:nvSpPr>
        <p:spPr>
          <a:xfrm>
            <a:off x="669924" y="1500755"/>
            <a:ext cx="1057751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实现了查询，管理员、学生都可根据字段信息进行检索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添加了表单验证</a:t>
            </a:r>
            <a:r>
              <a:rPr lang="en-US" altLang="zh-CN" sz="3200" dirty="0"/>
              <a:t>(</a:t>
            </a:r>
            <a:r>
              <a:rPr lang="zh-CN" altLang="en-US" sz="3200" dirty="0"/>
              <a:t>使用</a:t>
            </a:r>
            <a:r>
              <a:rPr lang="en-US" altLang="zh-CN" sz="3200" dirty="0" err="1"/>
              <a:t>jquery</a:t>
            </a:r>
            <a:r>
              <a:rPr lang="en-US" altLang="zh-CN" sz="3200" dirty="0"/>
              <a:t>-validation)</a:t>
            </a:r>
            <a:r>
              <a:rPr lang="zh-CN" altLang="en-US" sz="3200" dirty="0"/>
              <a:t>，在进行增和改的时候，不符合规范的数据会有提示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使用了分页技术，因为数据量不大，所以采用逻辑分页技术实现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502634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B4E72"/>
      </a:accent1>
      <a:accent2>
        <a:srgbClr val="2790B0"/>
      </a:accent2>
      <a:accent3>
        <a:srgbClr val="94BA65"/>
      </a:accent3>
      <a:accent4>
        <a:srgbClr val="353432"/>
      </a:accent4>
      <a:accent5>
        <a:srgbClr val="4E4D4A"/>
      </a:accent5>
      <a:accent6>
        <a:srgbClr val="BFBFBF"/>
      </a:accent6>
      <a:hlink>
        <a:srgbClr val="0077B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479</Words>
  <Application>Microsoft Office PowerPoint</Application>
  <PresentationFormat>宽屏</PresentationFormat>
  <Paragraphs>53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微软雅黑</vt:lpstr>
      <vt:lpstr>Arial</vt:lpstr>
      <vt:lpstr>Century Gothic</vt:lpstr>
      <vt:lpstr>主题5</vt:lpstr>
      <vt:lpstr>PowerPoint 演示文稿</vt:lpstr>
      <vt:lpstr>项目架构</vt:lpstr>
      <vt:lpstr>项目架构</vt:lpstr>
      <vt:lpstr>技术选型</vt:lpstr>
      <vt:lpstr>数据库架构</vt:lpstr>
      <vt:lpstr>数据库描述</vt:lpstr>
      <vt:lpstr>数据库亮点</vt:lpstr>
      <vt:lpstr>网站功能介绍</vt:lpstr>
      <vt:lpstr>前端亮点</vt:lpstr>
      <vt:lpstr>项目展示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傅 永鸿</dc:creator>
  <cp:lastModifiedBy>‘ K</cp:lastModifiedBy>
  <cp:revision>17</cp:revision>
  <dcterms:created xsi:type="dcterms:W3CDTF">2018-10-08T12:30:06Z</dcterms:created>
  <dcterms:modified xsi:type="dcterms:W3CDTF">2023-05-28T11:54:35Z</dcterms:modified>
</cp:coreProperties>
</file>