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6" r:id="rId5"/>
    <p:sldId id="287" r:id="rId6"/>
    <p:sldId id="296" r:id="rId7"/>
    <p:sldId id="289" r:id="rId8"/>
    <p:sldId id="290" r:id="rId9"/>
    <p:sldId id="294" r:id="rId10"/>
    <p:sldId id="297" r:id="rId11"/>
    <p:sldId id="295" r:id="rId1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2D69"/>
    <a:srgbClr val="029C63"/>
    <a:srgbClr val="96628C"/>
    <a:srgbClr val="11A0D7"/>
    <a:srgbClr val="E61F3D"/>
    <a:srgbClr val="CD5A5A"/>
    <a:srgbClr val="FFD746"/>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3"/>
  </p:normalViewPr>
  <p:slideViewPr>
    <p:cSldViewPr snapToGrid="0" snapToObjects="1">
      <p:cViewPr varScale="1">
        <p:scale>
          <a:sx n="101" d="100"/>
          <a:sy n="101" d="100"/>
        </p:scale>
        <p:origin x="1000" y="200"/>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19.08.2023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a:xfrm>
            <a:off x="2074947" y="1187841"/>
            <a:ext cx="3848717" cy="567068"/>
          </a:xfrm>
        </p:spPr>
        <p:txBody>
          <a:bodyPr/>
          <a:lstStyle/>
          <a:p>
            <a:r>
              <a:rPr lang="en-US" dirty="0"/>
              <a:t>Computational Linguistics</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Professional Retraining Program</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Moscow</a:t>
            </a:r>
          </a:p>
          <a:p>
            <a:r>
              <a:rPr lang="en-US" dirty="0"/>
              <a:t>2023</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lstStyle/>
          <a:p>
            <a:r>
              <a:rPr lang="en-US" dirty="0"/>
              <a:t>Student: </a:t>
            </a:r>
            <a:r>
              <a:rPr lang="en-US" dirty="0" err="1"/>
              <a:t>Sakhautdinova</a:t>
            </a:r>
            <a:r>
              <a:rPr lang="en-US" dirty="0"/>
              <a:t> </a:t>
            </a:r>
            <a:r>
              <a:rPr lang="en-US" dirty="0" err="1"/>
              <a:t>Anzhelika</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1"/>
            <a:ext cx="5245560" cy="741228"/>
          </a:xfrm>
        </p:spPr>
        <p:txBody>
          <a:bodyPr/>
          <a:lstStyle/>
          <a:p>
            <a:r>
              <a:rPr lang="ru-RU" dirty="0"/>
              <a:t>Задачи проекта:</a:t>
            </a:r>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6" y="2379663"/>
            <a:ext cx="5245561" cy="2222346"/>
          </a:xfrm>
        </p:spPr>
        <p:txBody>
          <a:bodyPr/>
          <a:lstStyle/>
          <a:p>
            <a:pPr marL="342900" indent="-342900">
              <a:buAutoNum type="arabicPeriod"/>
            </a:pPr>
            <a:r>
              <a:rPr lang="ru-RU" dirty="0"/>
              <a:t>Автоматическая классификация интенций пользователей по запросу</a:t>
            </a:r>
          </a:p>
          <a:p>
            <a:pPr marL="800100" lvl="1" indent="-342900">
              <a:buAutoNum type="arabicPeriod"/>
            </a:pPr>
            <a:r>
              <a:rPr lang="ru-RU" dirty="0"/>
              <a:t>Поиск \ сбор данных</a:t>
            </a:r>
          </a:p>
          <a:p>
            <a:pPr marL="800100" lvl="1" indent="-342900">
              <a:buAutoNum type="arabicPeriod"/>
            </a:pPr>
            <a:r>
              <a:rPr lang="ru-RU" dirty="0"/>
              <a:t>Определение используемых библиотек и моделей</a:t>
            </a:r>
          </a:p>
          <a:p>
            <a:pPr marL="800100" lvl="1" indent="-342900">
              <a:buAutoNum type="arabicPeriod"/>
            </a:pPr>
            <a:r>
              <a:rPr lang="ru-RU" dirty="0"/>
              <a:t>Анализ данных и предобработка</a:t>
            </a:r>
          </a:p>
          <a:p>
            <a:pPr marL="800100" lvl="1" indent="-342900">
              <a:buAutoNum type="arabicPeriod"/>
            </a:pPr>
            <a:r>
              <a:rPr lang="ru-RU" dirty="0"/>
              <a:t>Обучение моделей</a:t>
            </a:r>
          </a:p>
          <a:p>
            <a:pPr marL="342900" indent="-342900">
              <a:buAutoNum type="arabicPeriod"/>
            </a:pPr>
            <a:r>
              <a:rPr lang="ru-RU" dirty="0"/>
              <a:t>Сравнение моделей и алгоритмов предсказания</a:t>
            </a:r>
            <a:r>
              <a:rPr lang="en-US" dirty="0"/>
              <a:t> </a:t>
            </a:r>
            <a:r>
              <a:rPr lang="ru-RU" dirty="0"/>
              <a:t>и визуализация в </a:t>
            </a:r>
            <a:r>
              <a:rPr lang="en-US" dirty="0"/>
              <a:t>R</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710091" y="548720"/>
            <a:ext cx="2070100" cy="408109"/>
          </a:xfrm>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p:txBody>
      </p:sp>
      <p:sp>
        <p:nvSpPr>
          <p:cNvPr id="8" name="Заголовок 2">
            <a:extLst>
              <a:ext uri="{FF2B5EF4-FFF2-40B4-BE49-F238E27FC236}">
                <a16:creationId xmlns:a16="http://schemas.microsoft.com/office/drawing/2014/main" id="{8219D05C-99A7-9C48-B903-118CF3BA60CA}"/>
              </a:ext>
            </a:extLst>
          </p:cNvPr>
          <p:cNvSpPr txBox="1">
            <a:spLocks/>
          </p:cNvSpPr>
          <p:nvPr/>
        </p:nvSpPr>
        <p:spPr>
          <a:xfrm>
            <a:off x="7055971" y="1447789"/>
            <a:ext cx="4738865" cy="777025"/>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dirty="0"/>
              <a:t>Источники данных:</a:t>
            </a:r>
          </a:p>
        </p:txBody>
      </p:sp>
      <p:sp>
        <p:nvSpPr>
          <p:cNvPr id="9"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6549275" y="2379663"/>
            <a:ext cx="5245561" cy="3393234"/>
          </a:xfrm>
        </p:spPr>
        <p:txBody>
          <a:bodyPr/>
          <a:lstStyle/>
          <a:p>
            <a:r>
              <a:rPr lang="en" dirty="0"/>
              <a:t>ATIS (Airline Travel Information Systems) - </a:t>
            </a:r>
            <a:r>
              <a:rPr lang="ru-RU" dirty="0"/>
              <a:t>это набор данных, состоящий из аудиозаписей и соответствующих ручных транскриптов о людях, запрашивающих информацию о рейсах в автоматизированных системах запроса информации о рейсах авиакомпаний. Данные состоят из 17 уникальных категорий намерений. </a:t>
            </a:r>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normAutofit/>
          </a:bodyPr>
          <a:lstStyle/>
          <a:p>
            <a:r>
              <a:rPr lang="ru-RU" dirty="0" err="1"/>
              <a:t>Датасет</a:t>
            </a: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endParaRPr lang="ru-RU"/>
          </a:p>
        </p:txBody>
      </p:sp>
      <p:pic>
        <p:nvPicPr>
          <p:cNvPr id="4" name="Рисунок 3">
            <a:extLst>
              <a:ext uri="{FF2B5EF4-FFF2-40B4-BE49-F238E27FC236}">
                <a16:creationId xmlns:a16="http://schemas.microsoft.com/office/drawing/2014/main" id="{11B67FF7-EB3B-644B-3001-CB3A04A71E78}"/>
              </a:ext>
            </a:extLst>
          </p:cNvPr>
          <p:cNvPicPr>
            <a:picLocks noChangeAspect="1"/>
          </p:cNvPicPr>
          <p:nvPr/>
        </p:nvPicPr>
        <p:blipFill>
          <a:blip r:embed="rId2"/>
          <a:stretch>
            <a:fillRect/>
          </a:stretch>
        </p:blipFill>
        <p:spPr>
          <a:xfrm>
            <a:off x="1503017" y="1933208"/>
            <a:ext cx="9185966" cy="4131414"/>
          </a:xfrm>
          <a:prstGeom prst="rect">
            <a:avLst/>
          </a:prstGeom>
        </p:spPr>
      </p:pic>
    </p:spTree>
    <p:extLst>
      <p:ext uri="{BB962C8B-B14F-4D97-AF65-F5344CB8AC3E}">
        <p14:creationId xmlns:p14="http://schemas.microsoft.com/office/powerpoint/2010/main" val="229553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35248FDE-0E1E-FE42-AA26-67AD51F2AF02}"/>
              </a:ext>
            </a:extLst>
          </p:cNvPr>
          <p:cNvSpPr>
            <a:spLocks noGrp="1"/>
          </p:cNvSpPr>
          <p:nvPr>
            <p:ph type="body" sz="quarter" idx="17"/>
          </p:nvPr>
        </p:nvSpPr>
        <p:spPr>
          <a:xfrm>
            <a:off x="585788" y="1288470"/>
            <a:ext cx="4322762" cy="974439"/>
          </a:xfrm>
        </p:spPr>
        <p:txBody>
          <a:bodyPr/>
          <a:lstStyle/>
          <a:p>
            <a:r>
              <a:rPr lang="ru-RU" dirty="0"/>
              <a:t>Подготовка данных, работа с библиотекой </a:t>
            </a:r>
            <a:r>
              <a:rPr lang="en-US" dirty="0"/>
              <a:t>spacy, matcher</a:t>
            </a:r>
            <a:endParaRPr lang="ru-RU" dirty="0"/>
          </a:p>
        </p:txBody>
      </p:sp>
      <p:sp>
        <p:nvSpPr>
          <p:cNvPr id="6" name="Текст 5">
            <a:extLst>
              <a:ext uri="{FF2B5EF4-FFF2-40B4-BE49-F238E27FC236}">
                <a16:creationId xmlns:a16="http://schemas.microsoft.com/office/drawing/2014/main" id="{D3194695-389E-EF40-9EB6-192AF89531C5}"/>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id="{E1A17EF3-80FC-E949-9D29-35399B3E471A}"/>
              </a:ext>
            </a:extLst>
          </p:cNvPr>
          <p:cNvSpPr>
            <a:spLocks noGrp="1"/>
          </p:cNvSpPr>
          <p:nvPr>
            <p:ph type="body" sz="quarter" idx="14"/>
          </p:nvPr>
        </p:nvSpPr>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p:txBody>
      </p:sp>
      <p:pic>
        <p:nvPicPr>
          <p:cNvPr id="5" name="Рисунок 4">
            <a:extLst>
              <a:ext uri="{FF2B5EF4-FFF2-40B4-BE49-F238E27FC236}">
                <a16:creationId xmlns:a16="http://schemas.microsoft.com/office/drawing/2014/main" id="{8F5B3A0C-9C88-E96D-2611-50135425EEB7}"/>
              </a:ext>
            </a:extLst>
          </p:cNvPr>
          <p:cNvPicPr>
            <a:picLocks noChangeAspect="1"/>
          </p:cNvPicPr>
          <p:nvPr/>
        </p:nvPicPr>
        <p:blipFill>
          <a:blip r:embed="rId2"/>
          <a:stretch>
            <a:fillRect/>
          </a:stretch>
        </p:blipFill>
        <p:spPr>
          <a:xfrm>
            <a:off x="702235" y="2127624"/>
            <a:ext cx="4932082" cy="3645452"/>
          </a:xfrm>
          <a:prstGeom prst="rect">
            <a:avLst/>
          </a:prstGeom>
        </p:spPr>
      </p:pic>
      <p:pic>
        <p:nvPicPr>
          <p:cNvPr id="9" name="Рисунок 8">
            <a:extLst>
              <a:ext uri="{FF2B5EF4-FFF2-40B4-BE49-F238E27FC236}">
                <a16:creationId xmlns:a16="http://schemas.microsoft.com/office/drawing/2014/main" id="{2A27CB78-FCAD-C568-B1C7-38984278AEC2}"/>
              </a:ext>
            </a:extLst>
          </p:cNvPr>
          <p:cNvPicPr>
            <a:picLocks noChangeAspect="1"/>
          </p:cNvPicPr>
          <p:nvPr/>
        </p:nvPicPr>
        <p:blipFill>
          <a:blip r:embed="rId3"/>
          <a:stretch>
            <a:fillRect/>
          </a:stretch>
        </p:blipFill>
        <p:spPr>
          <a:xfrm>
            <a:off x="6173697" y="2127624"/>
            <a:ext cx="5316068" cy="3519399"/>
          </a:xfrm>
          <a:prstGeom prst="rect">
            <a:avLst/>
          </a:prstGeom>
        </p:spPr>
      </p:pic>
    </p:spTree>
    <p:extLst>
      <p:ext uri="{BB962C8B-B14F-4D97-AF65-F5344CB8AC3E}">
        <p14:creationId xmlns:p14="http://schemas.microsoft.com/office/powerpoint/2010/main" val="4957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normAutofit/>
          </a:bodyPr>
          <a:lstStyle/>
          <a:p>
            <a:r>
              <a:rPr lang="ru-RU" dirty="0"/>
              <a:t>Синтаксические деревья и выделенные паттерны</a:t>
            </a:r>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a:xfrm>
            <a:off x="3472610" y="548720"/>
            <a:ext cx="2070100" cy="408109"/>
          </a:xfrm>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endParaRPr lang="ru-RU"/>
          </a:p>
        </p:txBody>
      </p:sp>
      <p:pic>
        <p:nvPicPr>
          <p:cNvPr id="4" name="Рисунок 3">
            <a:extLst>
              <a:ext uri="{FF2B5EF4-FFF2-40B4-BE49-F238E27FC236}">
                <a16:creationId xmlns:a16="http://schemas.microsoft.com/office/drawing/2014/main" id="{C3A7A2C6-F5ED-D738-3376-B5FA30F51D46}"/>
              </a:ext>
            </a:extLst>
          </p:cNvPr>
          <p:cNvPicPr>
            <a:picLocks noChangeAspect="1"/>
          </p:cNvPicPr>
          <p:nvPr/>
        </p:nvPicPr>
        <p:blipFill>
          <a:blip r:embed="rId2"/>
          <a:stretch>
            <a:fillRect/>
          </a:stretch>
        </p:blipFill>
        <p:spPr>
          <a:xfrm>
            <a:off x="585899" y="2513853"/>
            <a:ext cx="4545392" cy="2595485"/>
          </a:xfrm>
          <a:prstGeom prst="rect">
            <a:avLst/>
          </a:prstGeom>
        </p:spPr>
      </p:pic>
      <p:pic>
        <p:nvPicPr>
          <p:cNvPr id="10" name="Рисунок 9">
            <a:extLst>
              <a:ext uri="{FF2B5EF4-FFF2-40B4-BE49-F238E27FC236}">
                <a16:creationId xmlns:a16="http://schemas.microsoft.com/office/drawing/2014/main" id="{F1BBFCF4-6333-CBBC-2EAA-90CF745F7B9D}"/>
              </a:ext>
            </a:extLst>
          </p:cNvPr>
          <p:cNvPicPr>
            <a:picLocks noChangeAspect="1"/>
          </p:cNvPicPr>
          <p:nvPr/>
        </p:nvPicPr>
        <p:blipFill>
          <a:blip r:embed="rId3"/>
          <a:stretch>
            <a:fillRect/>
          </a:stretch>
        </p:blipFill>
        <p:spPr>
          <a:xfrm>
            <a:off x="5378824" y="3104789"/>
            <a:ext cx="6395652" cy="1272798"/>
          </a:xfrm>
          <a:prstGeom prst="rect">
            <a:avLst/>
          </a:prstGeom>
        </p:spPr>
      </p:pic>
    </p:spTree>
    <p:extLst>
      <p:ext uri="{BB962C8B-B14F-4D97-AF65-F5344CB8AC3E}">
        <p14:creationId xmlns:p14="http://schemas.microsoft.com/office/powerpoint/2010/main" val="16489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0FBB06-E150-E043-9C3B-E94A0F5A67CA}"/>
              </a:ext>
            </a:extLst>
          </p:cNvPr>
          <p:cNvSpPr>
            <a:spLocks noGrp="1"/>
          </p:cNvSpPr>
          <p:nvPr>
            <p:ph type="title"/>
          </p:nvPr>
        </p:nvSpPr>
        <p:spPr/>
        <p:txBody>
          <a:bodyPr/>
          <a:lstStyle/>
          <a:p>
            <a:r>
              <a:rPr lang="ru-RU" dirty="0"/>
              <a:t>Методы машинного обучения</a:t>
            </a:r>
          </a:p>
        </p:txBody>
      </p:sp>
      <p:sp>
        <p:nvSpPr>
          <p:cNvPr id="3" name="Текст 2">
            <a:extLst>
              <a:ext uri="{FF2B5EF4-FFF2-40B4-BE49-F238E27FC236}">
                <a16:creationId xmlns:a16="http://schemas.microsoft.com/office/drawing/2014/main" id="{2465E442-B2F4-3748-B83F-E8D7BCF1B778}"/>
              </a:ext>
            </a:extLst>
          </p:cNvPr>
          <p:cNvSpPr>
            <a:spLocks noGrp="1"/>
          </p:cNvSpPr>
          <p:nvPr>
            <p:ph type="body" sz="quarter" idx="12"/>
          </p:nvPr>
        </p:nvSpPr>
        <p:spPr>
          <a:xfrm>
            <a:off x="585898" y="2379663"/>
            <a:ext cx="4322531" cy="3910301"/>
          </a:xfrm>
        </p:spPr>
        <p:txBody>
          <a:bodyPr>
            <a:normAutofit/>
          </a:bodyPr>
          <a:lstStyle/>
          <a:p>
            <a:pPr marL="285750" indent="-285750">
              <a:buFont typeface="Wingdings" panose="05000000000000000000" pitchFamily="2" charset="2"/>
              <a:buChar char="Ø"/>
            </a:pPr>
            <a:r>
              <a:rPr lang="en-US" sz="2000" dirty="0"/>
              <a:t>Logistic Regression</a:t>
            </a:r>
          </a:p>
          <a:p>
            <a:pPr marL="285750" indent="-285750">
              <a:buFont typeface="Wingdings" panose="05000000000000000000" pitchFamily="2" charset="2"/>
              <a:buChar char="Ø"/>
            </a:pPr>
            <a:r>
              <a:rPr lang="ru-RU" sz="2000" dirty="0"/>
              <a:t>Метод опорных векторов</a:t>
            </a:r>
          </a:p>
          <a:p>
            <a:pPr marL="285750" indent="-285750">
              <a:buFont typeface="Wingdings" panose="05000000000000000000" pitchFamily="2" charset="2"/>
              <a:buChar char="Ø"/>
            </a:pPr>
            <a:r>
              <a:rPr lang="en-US" sz="2000" dirty="0" err="1"/>
              <a:t>XGBoost</a:t>
            </a:r>
            <a:endParaRPr lang="en-US" sz="2000" dirty="0"/>
          </a:p>
        </p:txBody>
      </p:sp>
      <p:sp>
        <p:nvSpPr>
          <p:cNvPr id="6" name="Текст 5">
            <a:extLst>
              <a:ext uri="{FF2B5EF4-FFF2-40B4-BE49-F238E27FC236}">
                <a16:creationId xmlns:a16="http://schemas.microsoft.com/office/drawing/2014/main" id="{76992545-046C-7241-A3FF-215D81AF4AB3}"/>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id="{31A0EB17-0D28-524C-9C34-1970B0BAC8CE}"/>
              </a:ext>
            </a:extLst>
          </p:cNvPr>
          <p:cNvSpPr>
            <a:spLocks noGrp="1"/>
          </p:cNvSpPr>
          <p:nvPr>
            <p:ph type="body" sz="quarter" idx="14"/>
          </p:nvPr>
        </p:nvSpPr>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p:txBody>
      </p:sp>
      <p:sp>
        <p:nvSpPr>
          <p:cNvPr id="8" name="Текст 7">
            <a:extLst>
              <a:ext uri="{FF2B5EF4-FFF2-40B4-BE49-F238E27FC236}">
                <a16:creationId xmlns:a16="http://schemas.microsoft.com/office/drawing/2014/main" id="{CD633F9A-0684-3C45-AC7F-6A087C1D8F06}"/>
              </a:ext>
            </a:extLst>
          </p:cNvPr>
          <p:cNvSpPr>
            <a:spLocks noGrp="1"/>
          </p:cNvSpPr>
          <p:nvPr>
            <p:ph type="body" sz="quarter" idx="15"/>
          </p:nvPr>
        </p:nvSpPr>
        <p:spPr/>
        <p:txBody>
          <a:bodyPr/>
          <a:lstStyle/>
          <a:p>
            <a:endParaRPr lang="ru-RU"/>
          </a:p>
        </p:txBody>
      </p:sp>
      <p:pic>
        <p:nvPicPr>
          <p:cNvPr id="5" name="Рисунок 4">
            <a:extLst>
              <a:ext uri="{FF2B5EF4-FFF2-40B4-BE49-F238E27FC236}">
                <a16:creationId xmlns:a16="http://schemas.microsoft.com/office/drawing/2014/main" id="{668754AC-AE4E-426F-0442-AEDA873BCE81}"/>
              </a:ext>
            </a:extLst>
          </p:cNvPr>
          <p:cNvPicPr>
            <a:picLocks noChangeAspect="1"/>
          </p:cNvPicPr>
          <p:nvPr/>
        </p:nvPicPr>
        <p:blipFill>
          <a:blip r:embed="rId2"/>
          <a:stretch>
            <a:fillRect/>
          </a:stretch>
        </p:blipFill>
        <p:spPr>
          <a:xfrm>
            <a:off x="4617570" y="1560233"/>
            <a:ext cx="6556935" cy="4186350"/>
          </a:xfrm>
          <a:prstGeom prst="rect">
            <a:avLst/>
          </a:prstGeom>
        </p:spPr>
      </p:pic>
    </p:spTree>
    <p:extLst>
      <p:ext uri="{BB962C8B-B14F-4D97-AF65-F5344CB8AC3E}">
        <p14:creationId xmlns:p14="http://schemas.microsoft.com/office/powerpoint/2010/main" val="149632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normAutofit/>
          </a:bodyPr>
          <a:lstStyle/>
          <a:p>
            <a:r>
              <a:rPr lang="en-US" sz="2400" dirty="0"/>
              <a:t>Logistic Regression</a:t>
            </a:r>
            <a:br>
              <a:rPr lang="en-US" sz="2400" dirty="0"/>
            </a:br>
            <a:endParaRPr lang="ru-RU" dirty="0"/>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r>
              <a:rPr lang="en" b="0" i="0" dirty="0">
                <a:effectLst/>
                <a:latin typeface="Lato" panose="020F0502020204030203" pitchFamily="34" charset="0"/>
              </a:rPr>
              <a:t>The </a:t>
            </a:r>
            <a:r>
              <a:rPr lang="en" b="1" i="0" dirty="0">
                <a:effectLst/>
                <a:latin typeface="Lato" panose="020F0502020204030203" pitchFamily="34" charset="0"/>
              </a:rPr>
              <a:t>ATIS</a:t>
            </a:r>
            <a:r>
              <a:rPr lang="en" b="0" i="0" dirty="0">
                <a:effectLst/>
                <a:latin typeface="Lato" panose="020F0502020204030203" pitchFamily="34" charset="0"/>
              </a:rPr>
              <a:t> (</a:t>
            </a:r>
            <a:r>
              <a:rPr lang="en" b="1" i="0" dirty="0">
                <a:effectLst/>
                <a:latin typeface="Lato" panose="020F0502020204030203" pitchFamily="34" charset="0"/>
              </a:rPr>
              <a:t>Airline Travel Information Systems</a:t>
            </a:r>
            <a:r>
              <a:rPr lang="en" b="0" i="0" dirty="0">
                <a:effectLst/>
                <a:latin typeface="Lato" panose="020F0502020204030203" pitchFamily="34" charset="0"/>
              </a:rPr>
              <a:t>) intents </a:t>
            </a:r>
            <a:r>
              <a:rPr lang="en" dirty="0">
                <a:latin typeface="Lato" panose="020F0502020204030203" pitchFamily="34" charset="0"/>
              </a:rPr>
              <a:t>by machine learning</a:t>
            </a:r>
            <a:endParaRPr lang="ru-RU" dirty="0"/>
          </a:p>
          <a:p>
            <a:endParaRPr lang="ru-RU" dirty="0"/>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endParaRPr lang="ru-RU"/>
          </a:p>
        </p:txBody>
      </p:sp>
      <p:pic>
        <p:nvPicPr>
          <p:cNvPr id="5" name="Рисунок 4">
            <a:extLst>
              <a:ext uri="{FF2B5EF4-FFF2-40B4-BE49-F238E27FC236}">
                <a16:creationId xmlns:a16="http://schemas.microsoft.com/office/drawing/2014/main" id="{24B52ED8-60C9-3DB9-3C6D-C703795EC70B}"/>
              </a:ext>
            </a:extLst>
          </p:cNvPr>
          <p:cNvPicPr>
            <a:picLocks noChangeAspect="1"/>
          </p:cNvPicPr>
          <p:nvPr/>
        </p:nvPicPr>
        <p:blipFill>
          <a:blip r:embed="rId2"/>
          <a:stretch>
            <a:fillRect/>
          </a:stretch>
        </p:blipFill>
        <p:spPr>
          <a:xfrm>
            <a:off x="4340913" y="1574790"/>
            <a:ext cx="5690641" cy="4356110"/>
          </a:xfrm>
          <a:prstGeom prst="rect">
            <a:avLst/>
          </a:prstGeom>
        </p:spPr>
      </p:pic>
    </p:spTree>
    <p:extLst>
      <p:ext uri="{BB962C8B-B14F-4D97-AF65-F5344CB8AC3E}">
        <p14:creationId xmlns:p14="http://schemas.microsoft.com/office/powerpoint/2010/main" val="116854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0FBB06-E150-E043-9C3B-E94A0F5A67CA}"/>
              </a:ext>
            </a:extLst>
          </p:cNvPr>
          <p:cNvSpPr>
            <a:spLocks noGrp="1"/>
          </p:cNvSpPr>
          <p:nvPr>
            <p:ph type="title"/>
          </p:nvPr>
        </p:nvSpPr>
        <p:spPr/>
        <p:txBody>
          <a:bodyPr/>
          <a:lstStyle/>
          <a:p>
            <a:r>
              <a:rPr lang="ru-RU" dirty="0"/>
              <a:t>Дальнейшая работа</a:t>
            </a:r>
          </a:p>
        </p:txBody>
      </p:sp>
      <p:sp>
        <p:nvSpPr>
          <p:cNvPr id="3" name="Текст 2">
            <a:extLst>
              <a:ext uri="{FF2B5EF4-FFF2-40B4-BE49-F238E27FC236}">
                <a16:creationId xmlns:a16="http://schemas.microsoft.com/office/drawing/2014/main" id="{2465E442-B2F4-3748-B83F-E8D7BCF1B778}"/>
              </a:ext>
            </a:extLst>
          </p:cNvPr>
          <p:cNvSpPr>
            <a:spLocks noGrp="1"/>
          </p:cNvSpPr>
          <p:nvPr>
            <p:ph type="body" sz="quarter" idx="12"/>
          </p:nvPr>
        </p:nvSpPr>
        <p:spPr>
          <a:xfrm>
            <a:off x="585898" y="2379663"/>
            <a:ext cx="8881375" cy="3910301"/>
          </a:xfrm>
        </p:spPr>
        <p:txBody>
          <a:bodyPr>
            <a:normAutofit/>
          </a:bodyPr>
          <a:lstStyle/>
          <a:p>
            <a:pPr marL="285750" indent="-285750">
              <a:buFont typeface="Wingdings" panose="05000000000000000000" pitchFamily="2" charset="2"/>
              <a:buChar char="Ø"/>
            </a:pPr>
            <a:r>
              <a:rPr lang="ru-RU" sz="2000" dirty="0"/>
              <a:t>Исправление неточностей при семантическом анализе</a:t>
            </a:r>
          </a:p>
          <a:p>
            <a:pPr marL="285750" indent="-285750">
              <a:buFont typeface="Wingdings" panose="05000000000000000000" pitchFamily="2" charset="2"/>
              <a:buChar char="Ø"/>
            </a:pPr>
            <a:r>
              <a:rPr lang="ru-RU" sz="2000" dirty="0"/>
              <a:t>Использование других методов машинного обучения</a:t>
            </a:r>
          </a:p>
          <a:p>
            <a:pPr marL="285750" indent="-285750">
              <a:buFont typeface="Wingdings" panose="05000000000000000000" pitchFamily="2" charset="2"/>
              <a:buChar char="Ø"/>
            </a:pPr>
            <a:endParaRPr lang="en-US" sz="2000" dirty="0"/>
          </a:p>
        </p:txBody>
      </p:sp>
      <p:sp>
        <p:nvSpPr>
          <p:cNvPr id="6" name="Текст 5">
            <a:extLst>
              <a:ext uri="{FF2B5EF4-FFF2-40B4-BE49-F238E27FC236}">
                <a16:creationId xmlns:a16="http://schemas.microsoft.com/office/drawing/2014/main" id="{76992545-046C-7241-A3FF-215D81AF4AB3}"/>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id="{31A0EB17-0D28-524C-9C34-1970B0BAC8CE}"/>
              </a:ext>
            </a:extLst>
          </p:cNvPr>
          <p:cNvSpPr>
            <a:spLocks noGrp="1"/>
          </p:cNvSpPr>
          <p:nvPr>
            <p:ph type="body" sz="quarter" idx="14"/>
          </p:nvPr>
        </p:nvSpPr>
        <p:spPr/>
        <p:txBody>
          <a:bodyPr/>
          <a:lstStyle/>
          <a:p>
            <a:endParaRPr lang="ru-RU" dirty="0"/>
          </a:p>
        </p:txBody>
      </p:sp>
      <p:sp>
        <p:nvSpPr>
          <p:cNvPr id="8" name="Текст 7">
            <a:extLst>
              <a:ext uri="{FF2B5EF4-FFF2-40B4-BE49-F238E27FC236}">
                <a16:creationId xmlns:a16="http://schemas.microsoft.com/office/drawing/2014/main" id="{CD633F9A-0684-3C45-AC7F-6A087C1D8F06}"/>
              </a:ext>
            </a:extLst>
          </p:cNvPr>
          <p:cNvSpPr>
            <a:spLocks noGrp="1"/>
          </p:cNvSpPr>
          <p:nvPr>
            <p:ph type="body" sz="quarter" idx="15"/>
          </p:nvPr>
        </p:nvSpPr>
        <p:spPr/>
        <p:txBody>
          <a:bodyPr/>
          <a:lstStyle/>
          <a:p>
            <a:endParaRPr lang="ru-RU"/>
          </a:p>
        </p:txBody>
      </p:sp>
    </p:spTree>
    <p:extLst>
      <p:ext uri="{BB962C8B-B14F-4D97-AF65-F5344CB8AC3E}">
        <p14:creationId xmlns:p14="http://schemas.microsoft.com/office/powerpoint/2010/main" val="321023829"/>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purl.org/dc/dcmitype/"/>
    <ds:schemaRef ds:uri="e96afe77-3acb-4328-97fc-408e1bde3ecd"/>
    <ds:schemaRef ds:uri="http://schemas.microsoft.com/office/2006/documentManagement/types"/>
    <ds:schemaRef ds:uri="http://schemas.microsoft.com/office/infopath/2007/PartnerControls"/>
    <ds:schemaRef ds:uri="http://purl.org/dc/elements/1.1/"/>
    <ds:schemaRef ds:uri="http://schemas.microsoft.com/office/2006/metadata/properties"/>
    <ds:schemaRef ds:uri="9875bd71-cde8-496c-a136-433f55d5e6d0"/>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1491</TotalTime>
  <Words>227</Words>
  <Application>Microsoft Macintosh PowerPoint</Application>
  <PresentationFormat>Широкоэкранный</PresentationFormat>
  <Paragraphs>39</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HSE Sans</vt:lpstr>
      <vt:lpstr>Arial</vt:lpstr>
      <vt:lpstr>Calibri</vt:lpstr>
      <vt:lpstr>Lato</vt:lpstr>
      <vt:lpstr>Wingdings</vt:lpstr>
      <vt:lpstr>Office Theme</vt:lpstr>
      <vt:lpstr>The ATIS (Airline Travel Information Systems) intents by machine learning</vt:lpstr>
      <vt:lpstr>Задачи проекта:</vt:lpstr>
      <vt:lpstr>Датасет</vt:lpstr>
      <vt:lpstr>Презентация PowerPoint</vt:lpstr>
      <vt:lpstr>Синтаксические деревья и выделенные паттерны</vt:lpstr>
      <vt:lpstr>Методы машинного обучения</vt:lpstr>
      <vt:lpstr>Logistic Regression </vt:lpstr>
      <vt:lpstr>Дальнейшая работа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Microsoft Office User</cp:lastModifiedBy>
  <cp:revision>22</cp:revision>
  <cp:lastPrinted>2021-11-11T13:08:42Z</cp:lastPrinted>
  <dcterms:created xsi:type="dcterms:W3CDTF">2021-11-11T08:52:47Z</dcterms:created>
  <dcterms:modified xsi:type="dcterms:W3CDTF">2023-08-19T04:38:19Z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