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28" r:id="rId2"/>
    <p:sldId id="264" r:id="rId3"/>
    <p:sldId id="567" r:id="rId4"/>
    <p:sldId id="556" r:id="rId5"/>
    <p:sldId id="572" r:id="rId6"/>
    <p:sldId id="583" r:id="rId7"/>
    <p:sldId id="552" r:id="rId8"/>
    <p:sldId id="584" r:id="rId9"/>
    <p:sldId id="579" r:id="rId10"/>
    <p:sldId id="585" r:id="rId11"/>
    <p:sldId id="580" r:id="rId12"/>
    <p:sldId id="587" r:id="rId13"/>
    <p:sldId id="586" r:id="rId14"/>
    <p:sldId id="566" r:id="rId15"/>
    <p:sldId id="600" r:id="rId16"/>
    <p:sldId id="601" r:id="rId17"/>
    <p:sldId id="602" r:id="rId18"/>
    <p:sldId id="604" r:id="rId19"/>
    <p:sldId id="603" r:id="rId20"/>
  </p:sldIdLst>
  <p:sldSz cx="9144000" cy="5143500" type="screen16x9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992DB"/>
    <a:srgbClr val="F79600"/>
    <a:srgbClr val="005DA2"/>
    <a:srgbClr val="006600"/>
    <a:srgbClr val="66FF99"/>
    <a:srgbClr val="F6F6F6"/>
    <a:srgbClr val="FF6699"/>
    <a:srgbClr val="FDFDFD"/>
    <a:srgbClr val="0F1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0148" autoAdjust="0"/>
  </p:normalViewPr>
  <p:slideViewPr>
    <p:cSldViewPr>
      <p:cViewPr varScale="1">
        <p:scale>
          <a:sx n="119" d="100"/>
          <a:sy n="119" d="100"/>
        </p:scale>
        <p:origin x="438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2019-02-26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2019-02-26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6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12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049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63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517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022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482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661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852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750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70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144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346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085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976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900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2019-02-26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2019-02-26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2019-02-26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2019-02-26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2019-02-26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2019-02-26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2019-02-26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6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常用字段和参数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3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时间日期类型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700165AB-22D8-4FF6-BA32-25F9FCFAE303}"/>
              </a:ext>
            </a:extLst>
          </p:cNvPr>
          <p:cNvSpPr/>
          <p:nvPr/>
        </p:nvSpPr>
        <p:spPr bwMode="auto">
          <a:xfrm>
            <a:off x="3425171" y="1146185"/>
            <a:ext cx="4824536" cy="4259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b="1" dirty="0" err="1"/>
              <a:t>auto_now_add</a:t>
            </a:r>
            <a:r>
              <a:rPr lang="en-US" altLang="zh-CN" b="1" dirty="0"/>
              <a:t>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是否允许为空</a:t>
            </a: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68C35407-DFA3-4DA8-A927-902CFEBA0E41}"/>
              </a:ext>
            </a:extLst>
          </p:cNvPr>
          <p:cNvSpPr/>
          <p:nvPr/>
        </p:nvSpPr>
        <p:spPr bwMode="auto">
          <a:xfrm>
            <a:off x="3635896" y="1744658"/>
            <a:ext cx="4824536" cy="532097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auto_now_add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=True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，创建数据记录的时候会把当前时间添加到数据库。</a:t>
            </a: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85CA59F2-3EE9-49B3-AB39-59911ACCB9A8}"/>
              </a:ext>
            </a:extLst>
          </p:cNvPr>
          <p:cNvSpPr/>
          <p:nvPr/>
        </p:nvSpPr>
        <p:spPr bwMode="auto">
          <a:xfrm>
            <a:off x="3425171" y="2449292"/>
            <a:ext cx="4824536" cy="4259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b="1" dirty="0" err="1"/>
              <a:t>auto_now</a:t>
            </a:r>
            <a:r>
              <a:rPr lang="en-US" altLang="zh-CN" b="1" dirty="0"/>
              <a:t>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是否创建索引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CC4596A2-7EC7-4808-A718-B562CCA7E0C2}"/>
              </a:ext>
            </a:extLst>
          </p:cNvPr>
          <p:cNvSpPr/>
          <p:nvPr/>
        </p:nvSpPr>
        <p:spPr bwMode="auto">
          <a:xfrm>
            <a:off x="3690704" y="3047765"/>
            <a:ext cx="4824536" cy="532097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配置上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auto_now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=True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，每次更新数据记录的时候会更新该字段</a:t>
            </a:r>
          </a:p>
        </p:txBody>
      </p:sp>
    </p:spTree>
    <p:extLst>
      <p:ext uri="{BB962C8B-B14F-4D97-AF65-F5344CB8AC3E}">
        <p14:creationId xmlns:p14="http://schemas.microsoft.com/office/powerpoint/2010/main" val="40978883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5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主键和外键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888432" cy="417052"/>
            <a:chOff x="2587088" y="2511511"/>
            <a:chExt cx="3888432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888432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59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700165AB-22D8-4FF6-BA32-25F9FCFAE303}"/>
              </a:ext>
            </a:extLst>
          </p:cNvPr>
          <p:cNvSpPr/>
          <p:nvPr/>
        </p:nvSpPr>
        <p:spPr bwMode="auto">
          <a:xfrm>
            <a:off x="3563888" y="1563638"/>
            <a:ext cx="4104456" cy="4259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2000" b="1" dirty="0"/>
              <a:t>创建主键和外键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959E84AA-EC97-4FC1-9A33-462CE1380365}"/>
              </a:ext>
            </a:extLst>
          </p:cNvPr>
          <p:cNvSpPr/>
          <p:nvPr/>
        </p:nvSpPr>
        <p:spPr bwMode="auto">
          <a:xfrm>
            <a:off x="4139952" y="2358782"/>
            <a:ext cx="3528392" cy="4259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2000" b="1" dirty="0"/>
              <a:t>班级</a:t>
            </a:r>
            <a:r>
              <a:rPr lang="en-US" altLang="zh-CN" sz="2000" b="1" dirty="0"/>
              <a:t>--- Classes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B7996357-4C15-4AD6-970E-25BA3D12F7B2}"/>
              </a:ext>
            </a:extLst>
          </p:cNvPr>
          <p:cNvSpPr/>
          <p:nvPr/>
        </p:nvSpPr>
        <p:spPr bwMode="auto">
          <a:xfrm>
            <a:off x="4139952" y="2940958"/>
            <a:ext cx="3528392" cy="4259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2000" b="1" dirty="0"/>
              <a:t>学生</a:t>
            </a:r>
            <a:r>
              <a:rPr lang="en-US" altLang="zh-CN" sz="2000" b="1" dirty="0"/>
              <a:t>--- Student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5319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外键删除</a:t>
            </a: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700165AB-22D8-4FF6-BA32-25F9FCFAE303}"/>
              </a:ext>
            </a:extLst>
          </p:cNvPr>
          <p:cNvSpPr/>
          <p:nvPr/>
        </p:nvSpPr>
        <p:spPr bwMode="auto">
          <a:xfrm>
            <a:off x="871682" y="756793"/>
            <a:ext cx="7416824" cy="395111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CASCADE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：级联操作。如果外键对应的那条数据被删除了，那么这条数据也会被删除。 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A939AEBC-C51B-4420-94D3-D742A25FA426}"/>
              </a:ext>
            </a:extLst>
          </p:cNvPr>
          <p:cNvSpPr/>
          <p:nvPr/>
        </p:nvSpPr>
        <p:spPr bwMode="auto">
          <a:xfrm>
            <a:off x="863588" y="1233758"/>
            <a:ext cx="7416824" cy="544660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PROTECT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：受保护。即只要这条数据引用了外键的那条数据，那么就不能删除外键的那条数 据。 </a:t>
            </a: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DB1BAEE0-9A8E-4C6F-A72E-3F6E7B00357B}"/>
              </a:ext>
            </a:extLst>
          </p:cNvPr>
          <p:cNvSpPr/>
          <p:nvPr/>
        </p:nvSpPr>
        <p:spPr bwMode="auto">
          <a:xfrm>
            <a:off x="883441" y="1860272"/>
            <a:ext cx="7416824" cy="626514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SET_NULL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：设置为空。如果外键的那条数据被删除了，那么在本条数据上就将这个字段设置 为空。如果设置这个选项，前提是要指定这个字段可以为空</a:t>
            </a:r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EF4EBA05-7E3B-4376-A494-20EDA4CF5EC0}"/>
              </a:ext>
            </a:extLst>
          </p:cNvPr>
          <p:cNvSpPr/>
          <p:nvPr/>
        </p:nvSpPr>
        <p:spPr bwMode="auto">
          <a:xfrm>
            <a:off x="883441" y="2568640"/>
            <a:ext cx="7416824" cy="626514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SET_DEFAULT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：设置默认值。如果外键的那条数据被删除了，那么本条数据上就将这个字段 设置为默认值。如果设置这个选项，前提是要指定这个字段一个默认值</a:t>
            </a:r>
            <a:r>
              <a:rPr lang="zh-CN" altLang="en-US" b="1" dirty="0"/>
              <a:t>。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BCC2E342-CC01-4364-B6A6-DCCEECB3311F}"/>
              </a:ext>
            </a:extLst>
          </p:cNvPr>
          <p:cNvSpPr/>
          <p:nvPr/>
        </p:nvSpPr>
        <p:spPr bwMode="auto">
          <a:xfrm>
            <a:off x="883441" y="3283228"/>
            <a:ext cx="7416824" cy="626514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SET()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：如果外键的那条数据被删除了。那么将会获取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函数中的值来作为这个外键的 值。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函数可以接收一个可以调用的对象（比如函数或者方法），如果是可以调用的对 象，那么会将这个对象调用后的结果作为值返回回去。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345E0DEA-582D-4D55-A4A0-1FC79D71ACD6}"/>
              </a:ext>
            </a:extLst>
          </p:cNvPr>
          <p:cNvSpPr/>
          <p:nvPr/>
        </p:nvSpPr>
        <p:spPr bwMode="auto">
          <a:xfrm>
            <a:off x="884240" y="3997816"/>
            <a:ext cx="7416824" cy="388891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DO_NOTHING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：不采取任何行为。一切全看数据库级别的约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4678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69581"/>
            <a:ext cx="5040560" cy="90250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LibraryDB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库对应的类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39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683568" y="195486"/>
            <a:ext cx="30243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示例数据库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---Library DB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4">
            <a:extLst>
              <a:ext uri="{FF2B5EF4-FFF2-40B4-BE49-F238E27FC236}">
                <a16:creationId xmlns:a16="http://schemas.microsoft.com/office/drawing/2014/main" id="{9602D7D0-DC07-402A-AA90-86DB88EAD25D}"/>
              </a:ext>
            </a:extLst>
          </p:cNvPr>
          <p:cNvSpPr/>
          <p:nvPr/>
        </p:nvSpPr>
        <p:spPr bwMode="auto">
          <a:xfrm>
            <a:off x="1050648" y="2406386"/>
            <a:ext cx="2347179" cy="759701"/>
          </a:xfrm>
          <a:prstGeom prst="roundRect">
            <a:avLst>
              <a:gd name="adj" fmla="val 931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学号，姓名，年龄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99"/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性别，手机号码，邮箱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F27937-B7AA-49EA-AB77-4F4918BB1638}"/>
              </a:ext>
            </a:extLst>
          </p:cNvPr>
          <p:cNvSpPr/>
          <p:nvPr/>
        </p:nvSpPr>
        <p:spPr bwMode="auto">
          <a:xfrm>
            <a:off x="1050648" y="2073877"/>
            <a:ext cx="1080655" cy="332509"/>
          </a:xfrm>
          <a:prstGeom prst="rect">
            <a:avLst/>
          </a:prstGeom>
          <a:solidFill>
            <a:srgbClr val="00990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endParaRPr lang="zh-CN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5">
            <a:extLst>
              <a:ext uri="{FF2B5EF4-FFF2-40B4-BE49-F238E27FC236}">
                <a16:creationId xmlns:a16="http://schemas.microsoft.com/office/drawing/2014/main" id="{F8230F0F-8010-497D-86BA-F8BE5A2B0278}"/>
              </a:ext>
            </a:extLst>
          </p:cNvPr>
          <p:cNvSpPr/>
          <p:nvPr/>
        </p:nvSpPr>
        <p:spPr bwMode="auto">
          <a:xfrm>
            <a:off x="4424230" y="2406386"/>
            <a:ext cx="3181915" cy="759701"/>
          </a:xfrm>
          <a:prstGeom prst="roundRect">
            <a:avLst>
              <a:gd name="adj" fmla="val 931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书号，书名，类别，作者，出版社，价格，入库量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0DFDBB-069B-4B3F-BDEB-C23B20ED7317}"/>
              </a:ext>
            </a:extLst>
          </p:cNvPr>
          <p:cNvSpPr/>
          <p:nvPr/>
        </p:nvSpPr>
        <p:spPr bwMode="auto">
          <a:xfrm>
            <a:off x="4424230" y="2073877"/>
            <a:ext cx="1080655" cy="332509"/>
          </a:xfrm>
          <a:prstGeom prst="rect">
            <a:avLst/>
          </a:prstGeom>
          <a:solidFill>
            <a:srgbClr val="00990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  <a:endParaRPr lang="zh-CN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7">
            <a:extLst>
              <a:ext uri="{FF2B5EF4-FFF2-40B4-BE49-F238E27FC236}">
                <a16:creationId xmlns:a16="http://schemas.microsoft.com/office/drawing/2014/main" id="{BBCF981A-81A4-40AF-8991-D2895B9CE829}"/>
              </a:ext>
            </a:extLst>
          </p:cNvPr>
          <p:cNvSpPr/>
          <p:nvPr/>
        </p:nvSpPr>
        <p:spPr bwMode="auto">
          <a:xfrm>
            <a:off x="3397828" y="4013513"/>
            <a:ext cx="1381990" cy="1048352"/>
          </a:xfrm>
          <a:prstGeom prst="roundRect">
            <a:avLst>
              <a:gd name="adj" fmla="val 931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pPr defTabSz="914099"/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类别名称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9CEC74-874F-4AC9-B405-7539B007C5FC}"/>
              </a:ext>
            </a:extLst>
          </p:cNvPr>
          <p:cNvSpPr/>
          <p:nvPr/>
        </p:nvSpPr>
        <p:spPr bwMode="auto">
          <a:xfrm>
            <a:off x="3397827" y="3681004"/>
            <a:ext cx="1309255" cy="332509"/>
          </a:xfrm>
          <a:prstGeom prst="rect">
            <a:avLst/>
          </a:prstGeom>
          <a:solidFill>
            <a:srgbClr val="00990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BookType</a:t>
            </a:r>
            <a:endParaRPr lang="zh-CN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9">
            <a:extLst>
              <a:ext uri="{FF2B5EF4-FFF2-40B4-BE49-F238E27FC236}">
                <a16:creationId xmlns:a16="http://schemas.microsoft.com/office/drawing/2014/main" id="{F6EDAA01-5DC6-4A4F-9708-15CB6B2ACF70}"/>
              </a:ext>
            </a:extLst>
          </p:cNvPr>
          <p:cNvSpPr/>
          <p:nvPr/>
        </p:nvSpPr>
        <p:spPr bwMode="auto">
          <a:xfrm>
            <a:off x="5088083" y="4013513"/>
            <a:ext cx="1381990" cy="1048352"/>
          </a:xfrm>
          <a:prstGeom prst="roundRect">
            <a:avLst>
              <a:gd name="adj" fmla="val 931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编号，名称，地址，电话，所在城市等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A4C59F-8AD4-453C-A532-997BC0E16019}"/>
              </a:ext>
            </a:extLst>
          </p:cNvPr>
          <p:cNvSpPr/>
          <p:nvPr/>
        </p:nvSpPr>
        <p:spPr bwMode="auto">
          <a:xfrm>
            <a:off x="5088082" y="3681004"/>
            <a:ext cx="1309255" cy="332509"/>
          </a:xfrm>
          <a:prstGeom prst="rect">
            <a:avLst/>
          </a:prstGeom>
          <a:solidFill>
            <a:srgbClr val="00990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Press</a:t>
            </a:r>
            <a:endParaRPr lang="zh-CN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1">
            <a:extLst>
              <a:ext uri="{FF2B5EF4-FFF2-40B4-BE49-F238E27FC236}">
                <a16:creationId xmlns:a16="http://schemas.microsoft.com/office/drawing/2014/main" id="{AEB9D82B-92EC-4B52-A19F-5D011E60D16A}"/>
              </a:ext>
            </a:extLst>
          </p:cNvPr>
          <p:cNvSpPr/>
          <p:nvPr/>
        </p:nvSpPr>
        <p:spPr bwMode="auto">
          <a:xfrm>
            <a:off x="6778337" y="3967990"/>
            <a:ext cx="1381990" cy="1093875"/>
          </a:xfrm>
          <a:prstGeom prst="roundRect">
            <a:avLst>
              <a:gd name="adj" fmla="val 931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编号，姓名，地址，电话，所在城市等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ECA4B3-40C9-49C3-996D-8768879DA08A}"/>
              </a:ext>
            </a:extLst>
          </p:cNvPr>
          <p:cNvSpPr/>
          <p:nvPr/>
        </p:nvSpPr>
        <p:spPr bwMode="auto">
          <a:xfrm>
            <a:off x="6778337" y="3635481"/>
            <a:ext cx="1309255" cy="332509"/>
          </a:xfrm>
          <a:prstGeom prst="rect">
            <a:avLst/>
          </a:prstGeom>
          <a:solidFill>
            <a:srgbClr val="00990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Author</a:t>
            </a:r>
            <a:endParaRPr lang="zh-CN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3">
            <a:extLst>
              <a:ext uri="{FF2B5EF4-FFF2-40B4-BE49-F238E27FC236}">
                <a16:creationId xmlns:a16="http://schemas.microsoft.com/office/drawing/2014/main" id="{CDF35D7D-889E-411E-B394-FDD3FE8A2EB7}"/>
              </a:ext>
            </a:extLst>
          </p:cNvPr>
          <p:cNvSpPr/>
          <p:nvPr/>
        </p:nvSpPr>
        <p:spPr bwMode="auto">
          <a:xfrm>
            <a:off x="2833273" y="1104059"/>
            <a:ext cx="2254810" cy="681167"/>
          </a:xfrm>
          <a:prstGeom prst="roundRect">
            <a:avLst>
              <a:gd name="adj" fmla="val 931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，学号，书号，结束时间，归还时间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7E82BE-6B7D-4798-A4ED-A083439D347F}"/>
              </a:ext>
            </a:extLst>
          </p:cNvPr>
          <p:cNvSpPr/>
          <p:nvPr/>
        </p:nvSpPr>
        <p:spPr bwMode="auto">
          <a:xfrm>
            <a:off x="2833272" y="771550"/>
            <a:ext cx="1590958" cy="332509"/>
          </a:xfrm>
          <a:prstGeom prst="rect">
            <a:avLst/>
          </a:prstGeom>
          <a:solidFill>
            <a:srgbClr val="00990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BorrowBook</a:t>
            </a:r>
            <a:endParaRPr lang="zh-CN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E911886-A230-4155-ADD5-A071E011D431}"/>
              </a:ext>
            </a:extLst>
          </p:cNvPr>
          <p:cNvCxnSpPr>
            <a:stCxn id="7" idx="0"/>
          </p:cNvCxnSpPr>
          <p:nvPr/>
        </p:nvCxnSpPr>
        <p:spPr>
          <a:xfrm flipV="1">
            <a:off x="2224238" y="1785226"/>
            <a:ext cx="1173589" cy="6211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00B2B33-55A6-445F-871E-3F61A1DC6EE2}"/>
              </a:ext>
            </a:extLst>
          </p:cNvPr>
          <p:cNvCxnSpPr/>
          <p:nvPr/>
        </p:nvCxnSpPr>
        <p:spPr>
          <a:xfrm>
            <a:off x="5088082" y="1752392"/>
            <a:ext cx="1219200" cy="67014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8A7431B-0659-4E5B-92EE-8600242D0F01}"/>
              </a:ext>
            </a:extLst>
          </p:cNvPr>
          <p:cNvCxnSpPr>
            <a:endCxn id="16" idx="0"/>
          </p:cNvCxnSpPr>
          <p:nvPr/>
        </p:nvCxnSpPr>
        <p:spPr>
          <a:xfrm>
            <a:off x="6859732" y="3163524"/>
            <a:ext cx="573233" cy="47195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A33C75D-4A73-45C3-B3E5-2AFA40A1175A}"/>
              </a:ext>
            </a:extLst>
          </p:cNvPr>
          <p:cNvCxnSpPr/>
          <p:nvPr/>
        </p:nvCxnSpPr>
        <p:spPr>
          <a:xfrm flipV="1">
            <a:off x="4088823" y="3186114"/>
            <a:ext cx="759128" cy="4948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9740303-A5F9-4A1A-97F3-8A5D75340112}"/>
              </a:ext>
            </a:extLst>
          </p:cNvPr>
          <p:cNvCxnSpPr/>
          <p:nvPr/>
        </p:nvCxnSpPr>
        <p:spPr>
          <a:xfrm>
            <a:off x="5779078" y="3160450"/>
            <a:ext cx="0" cy="48542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0346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700165AB-22D8-4FF6-BA32-25F9FCFAE303}"/>
              </a:ext>
            </a:extLst>
          </p:cNvPr>
          <p:cNvSpPr/>
          <p:nvPr/>
        </p:nvSpPr>
        <p:spPr bwMode="auto">
          <a:xfrm>
            <a:off x="3635896" y="2283718"/>
            <a:ext cx="4104456" cy="569952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2000" b="1" dirty="0"/>
              <a:t>创建</a:t>
            </a:r>
            <a:r>
              <a:rPr lang="en-US" altLang="zh-CN" sz="2000" b="1" dirty="0" err="1"/>
              <a:t>LibraryDB</a:t>
            </a:r>
            <a:r>
              <a:rPr lang="zh-CN" altLang="en-US" sz="2000" b="1" dirty="0"/>
              <a:t>中对应的类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63780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6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向具有外键表插入数据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888432" cy="417052"/>
            <a:chOff x="2587088" y="2511511"/>
            <a:chExt cx="3888432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888432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48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62805"/>
            <a:ext cx="5040560" cy="91605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演示：对现有数据应用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888432" cy="417052"/>
            <a:chOff x="2587088" y="2511511"/>
            <a:chExt cx="3888432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888432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6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30425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标准应用流程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700165AB-22D8-4FF6-BA32-25F9FCFAE303}"/>
              </a:ext>
            </a:extLst>
          </p:cNvPr>
          <p:cNvSpPr/>
          <p:nvPr/>
        </p:nvSpPr>
        <p:spPr bwMode="auto">
          <a:xfrm>
            <a:off x="3563888" y="1851670"/>
            <a:ext cx="4104456" cy="569952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创建类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映射到空表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707A9EE9-A84B-438D-B183-03D82B2F22AF}"/>
              </a:ext>
            </a:extLst>
          </p:cNvPr>
          <p:cNvSpPr/>
          <p:nvPr/>
        </p:nvSpPr>
        <p:spPr bwMode="auto">
          <a:xfrm>
            <a:off x="3563888" y="2859782"/>
            <a:ext cx="4104456" cy="1044116"/>
          </a:xfrm>
          <a:prstGeom prst="roundRect">
            <a:avLst>
              <a:gd name="adj" fmla="val 10521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如果现有存在的表，并且有数据，如何应用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开发？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33083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47074" y="990178"/>
            <a:ext cx="7649852" cy="0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90034" y="1043224"/>
              <a:ext cx="302258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39753" y="1995686"/>
            <a:ext cx="894259" cy="523220"/>
            <a:chOff x="2215144" y="927951"/>
            <a:chExt cx="1244730" cy="959254"/>
          </a:xfrm>
        </p:grpSpPr>
        <p:sp>
          <p:nvSpPr>
            <p:cNvPr id="12" name="平行四边形 1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3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19006" y="2002341"/>
            <a:ext cx="3857250" cy="459690"/>
            <a:chOff x="4315150" y="953426"/>
            <a:chExt cx="3857250" cy="540057"/>
          </a:xfrm>
        </p:grpSpPr>
        <p:sp>
          <p:nvSpPr>
            <p:cNvPr id="16" name="矩形 15"/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字段的参数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123263F-4F43-4267-8A8E-C664FA344D71}"/>
              </a:ext>
            </a:extLst>
          </p:cNvPr>
          <p:cNvGrpSpPr/>
          <p:nvPr/>
        </p:nvGrpSpPr>
        <p:grpSpPr>
          <a:xfrm>
            <a:off x="2339752" y="2571750"/>
            <a:ext cx="894259" cy="523220"/>
            <a:chOff x="2215144" y="927951"/>
            <a:chExt cx="1244730" cy="959254"/>
          </a:xfrm>
        </p:grpSpPr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E6428153-CCA2-4CBF-B147-E243ABBB01D9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0" name="文本框 9">
              <a:extLst>
                <a:ext uri="{FF2B5EF4-FFF2-40B4-BE49-F238E27FC236}">
                  <a16:creationId xmlns:a16="http://schemas.microsoft.com/office/drawing/2014/main" id="{5B3E24FD-CD05-4B64-892B-C3E02C036475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E8DB24D-3B63-4EE5-B880-C8588652E8D0}"/>
              </a:ext>
            </a:extLst>
          </p:cNvPr>
          <p:cNvGrpSpPr/>
          <p:nvPr/>
        </p:nvGrpSpPr>
        <p:grpSpPr>
          <a:xfrm>
            <a:off x="3019005" y="2578405"/>
            <a:ext cx="3857250" cy="459690"/>
            <a:chOff x="4315150" y="953426"/>
            <a:chExt cx="3857250" cy="54005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9753D2A-40BA-4007-BA8C-F2A67E5F8B65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主键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A2A960E1-FE5A-45D6-A15F-0E38F3E1C23A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4" name="Picture 2" descr="python logo 的图像结果">
            <a:extLst>
              <a:ext uri="{FF2B5EF4-FFF2-40B4-BE49-F238E27FC236}">
                <a16:creationId xmlns:a16="http://schemas.microsoft.com/office/drawing/2014/main" id="{8420F802-2992-410D-AA18-006F0FD7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77" y="384506"/>
            <a:ext cx="2150557" cy="6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E4C3193E-CC7A-4D75-8602-AA7EE8B6988C}"/>
              </a:ext>
            </a:extLst>
          </p:cNvPr>
          <p:cNvSpPr/>
          <p:nvPr/>
        </p:nvSpPr>
        <p:spPr>
          <a:xfrm>
            <a:off x="3387359" y="1543057"/>
            <a:ext cx="3082364" cy="315471"/>
          </a:xfrm>
          <a:prstGeom prst="rect">
            <a:avLst/>
          </a:prstGeom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常用的字段</a:t>
            </a:r>
            <a:endParaRPr lang="en-GB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879638B-2FB6-4717-A90C-3249AB8D11A4}"/>
              </a:ext>
            </a:extLst>
          </p:cNvPr>
          <p:cNvGrpSpPr/>
          <p:nvPr/>
        </p:nvGrpSpPr>
        <p:grpSpPr>
          <a:xfrm>
            <a:off x="2339752" y="3154469"/>
            <a:ext cx="894259" cy="523220"/>
            <a:chOff x="2215144" y="927951"/>
            <a:chExt cx="1244730" cy="959254"/>
          </a:xfrm>
        </p:grpSpPr>
        <p:sp>
          <p:nvSpPr>
            <p:cNvPr id="27" name="平行四边形 26">
              <a:extLst>
                <a:ext uri="{FF2B5EF4-FFF2-40B4-BE49-F238E27FC236}">
                  <a16:creationId xmlns:a16="http://schemas.microsoft.com/office/drawing/2014/main" id="{7651DFB1-D2AB-4F98-A011-AB56E38F8051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8" name="文本框 9">
              <a:extLst>
                <a:ext uri="{FF2B5EF4-FFF2-40B4-BE49-F238E27FC236}">
                  <a16:creationId xmlns:a16="http://schemas.microsoft.com/office/drawing/2014/main" id="{FD6D3280-8BBB-4C20-B184-418A2F0511C4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5049268-5528-4A68-9F7E-04E110465159}"/>
              </a:ext>
            </a:extLst>
          </p:cNvPr>
          <p:cNvGrpSpPr/>
          <p:nvPr/>
        </p:nvGrpSpPr>
        <p:grpSpPr>
          <a:xfrm>
            <a:off x="3019005" y="3161124"/>
            <a:ext cx="3857250" cy="459690"/>
            <a:chOff x="4315150" y="953426"/>
            <a:chExt cx="3857250" cy="540057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8FCD8F7-8B59-4049-99E7-A4F412E16C0A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外键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7110AB51-2232-4E66-9B5E-AF795261947A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36EAE30-5748-4A02-9C28-F0907D1DDA3B}"/>
              </a:ext>
            </a:extLst>
          </p:cNvPr>
          <p:cNvGrpSpPr/>
          <p:nvPr/>
        </p:nvGrpSpPr>
        <p:grpSpPr>
          <a:xfrm>
            <a:off x="2339752" y="3698059"/>
            <a:ext cx="894259" cy="523220"/>
            <a:chOff x="2215144" y="927951"/>
            <a:chExt cx="1244730" cy="959254"/>
          </a:xfrm>
        </p:grpSpPr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328A64AA-D211-47D8-BCED-183B66D9BDA8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34" name="文本框 9">
              <a:extLst>
                <a:ext uri="{FF2B5EF4-FFF2-40B4-BE49-F238E27FC236}">
                  <a16:creationId xmlns:a16="http://schemas.microsoft.com/office/drawing/2014/main" id="{A82BE3DA-BEAB-4AD1-BB26-4C40970DBD87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A634B4A-BC23-4C63-8FD7-8A118608D629}"/>
              </a:ext>
            </a:extLst>
          </p:cNvPr>
          <p:cNvGrpSpPr/>
          <p:nvPr/>
        </p:nvGrpSpPr>
        <p:grpSpPr>
          <a:xfrm>
            <a:off x="3019005" y="3704714"/>
            <a:ext cx="3857250" cy="459690"/>
            <a:chOff x="4315150" y="953426"/>
            <a:chExt cx="3857250" cy="540057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35F9AE7-BED6-4302-B855-D50607856176}"/>
                </a:ext>
              </a:extLst>
            </p:cNvPr>
            <p:cNvSpPr/>
            <p:nvPr/>
          </p:nvSpPr>
          <p:spPr>
            <a:xfrm>
              <a:off x="4709106" y="1038142"/>
              <a:ext cx="3082364" cy="370625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案例演示：准备</a:t>
              </a:r>
              <a:r>
                <a:rPr lang="en-US" altLang="zh-CN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LibraryDB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平行四边形 36">
              <a:extLst>
                <a:ext uri="{FF2B5EF4-FFF2-40B4-BE49-F238E27FC236}">
                  <a16:creationId xmlns:a16="http://schemas.microsoft.com/office/drawing/2014/main" id="{D3D3AAC8-AEEE-44EF-92B7-AA22AC697367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常用的字段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83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创建类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750073-823E-4CE1-B3C6-342B8AA55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851670"/>
            <a:ext cx="8428571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82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常见字段</a:t>
            </a: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700165AB-22D8-4FF6-BA32-25F9FCFAE303}"/>
              </a:ext>
            </a:extLst>
          </p:cNvPr>
          <p:cNvSpPr/>
          <p:nvPr/>
        </p:nvSpPr>
        <p:spPr bwMode="auto">
          <a:xfrm>
            <a:off x="366935" y="964132"/>
            <a:ext cx="2274531" cy="569952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AutoField  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68C35407-DFA3-4DA8-A927-902CFEBA0E41}"/>
              </a:ext>
            </a:extLst>
          </p:cNvPr>
          <p:cNvSpPr/>
          <p:nvPr/>
        </p:nvSpPr>
        <p:spPr bwMode="auto">
          <a:xfrm>
            <a:off x="366935" y="1779498"/>
            <a:ext cx="2274531" cy="569952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/>
              <a:t>IntegerField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41B4969A-6EC6-4DFA-978C-F07CF1FD1C1B}"/>
              </a:ext>
            </a:extLst>
          </p:cNvPr>
          <p:cNvSpPr/>
          <p:nvPr/>
        </p:nvSpPr>
        <p:spPr bwMode="auto">
          <a:xfrm>
            <a:off x="396660" y="3412980"/>
            <a:ext cx="2274531" cy="569952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/>
              <a:t>DateField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DD0E3A0-61BB-4465-B938-111EA7CF7855}"/>
              </a:ext>
            </a:extLst>
          </p:cNvPr>
          <p:cNvSpPr/>
          <p:nvPr/>
        </p:nvSpPr>
        <p:spPr bwMode="auto">
          <a:xfrm>
            <a:off x="396660" y="2597614"/>
            <a:ext cx="2274531" cy="569952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/>
              <a:t>CharField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AFB4C281-8560-4580-BB3E-C128A6A5F9DB}"/>
              </a:ext>
            </a:extLst>
          </p:cNvPr>
          <p:cNvSpPr/>
          <p:nvPr/>
        </p:nvSpPr>
        <p:spPr bwMode="auto">
          <a:xfrm>
            <a:off x="2771800" y="957717"/>
            <a:ext cx="5832648" cy="56995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自增列，必须填入参数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primary_key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=True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。当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中如果没有自增列，则自动会创建一个列名为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的列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A85752EB-7728-4B8C-B963-7409319BFFBD}"/>
              </a:ext>
            </a:extLst>
          </p:cNvPr>
          <p:cNvSpPr/>
          <p:nvPr/>
        </p:nvSpPr>
        <p:spPr bwMode="auto">
          <a:xfrm>
            <a:off x="2771800" y="1779498"/>
            <a:ext cx="5832648" cy="56995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一个整数类型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-2147483648 to 2147483647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927DC9DC-ACE6-414A-8114-805E808AB854}"/>
              </a:ext>
            </a:extLst>
          </p:cNvPr>
          <p:cNvSpPr/>
          <p:nvPr/>
        </p:nvSpPr>
        <p:spPr bwMode="auto">
          <a:xfrm>
            <a:off x="2786390" y="2597614"/>
            <a:ext cx="5832648" cy="56995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字符类型，必须提供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max_length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max_length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表示字符长度</a:t>
            </a:r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8FF5164A-02A7-4F55-8A4B-9E8C46F10509}"/>
              </a:ext>
            </a:extLst>
          </p:cNvPr>
          <p:cNvSpPr/>
          <p:nvPr/>
        </p:nvSpPr>
        <p:spPr bwMode="auto">
          <a:xfrm>
            <a:off x="396660" y="4209789"/>
            <a:ext cx="2274531" cy="569952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/>
              <a:t>DateTimeField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92CCAFB7-D1FD-458B-96CD-A29850C8F8DD}"/>
              </a:ext>
            </a:extLst>
          </p:cNvPr>
          <p:cNvSpPr/>
          <p:nvPr/>
        </p:nvSpPr>
        <p:spPr bwMode="auto">
          <a:xfrm>
            <a:off x="2786390" y="3412980"/>
            <a:ext cx="5832648" cy="56995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日期字段，日期格式 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YYYY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-MM-DD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，相当于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datetime.date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实例。</a:t>
            </a:r>
          </a:p>
        </p:txBody>
      </p:sp>
      <p:sp>
        <p:nvSpPr>
          <p:cNvPr id="15" name="圆角矩形 3">
            <a:extLst>
              <a:ext uri="{FF2B5EF4-FFF2-40B4-BE49-F238E27FC236}">
                <a16:creationId xmlns:a16="http://schemas.microsoft.com/office/drawing/2014/main" id="{36BF270E-BA75-41F8-8593-CC42039B8BBD}"/>
              </a:ext>
            </a:extLst>
          </p:cNvPr>
          <p:cNvSpPr/>
          <p:nvPr/>
        </p:nvSpPr>
        <p:spPr bwMode="auto">
          <a:xfrm>
            <a:off x="2769985" y="4209789"/>
            <a:ext cx="5832648" cy="56995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日期时间字段，格式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YYYY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-MM-DD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HH:MM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[:ss[.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uuuuuu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]][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TZ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，相当于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datetime.datetime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</p:spTree>
    <p:extLst>
      <p:ext uri="{BB962C8B-B14F-4D97-AF65-F5344CB8AC3E}">
        <p14:creationId xmlns:p14="http://schemas.microsoft.com/office/powerpoint/2010/main" val="28256856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常见字段</a:t>
            </a: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700165AB-22D8-4FF6-BA32-25F9FCFAE303}"/>
              </a:ext>
            </a:extLst>
          </p:cNvPr>
          <p:cNvSpPr/>
          <p:nvPr/>
        </p:nvSpPr>
        <p:spPr bwMode="auto">
          <a:xfrm>
            <a:off x="366935" y="964132"/>
            <a:ext cx="2274531" cy="569952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FloatField  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68C35407-DFA3-4DA8-A927-902CFEBA0E41}"/>
              </a:ext>
            </a:extLst>
          </p:cNvPr>
          <p:cNvSpPr/>
          <p:nvPr/>
        </p:nvSpPr>
        <p:spPr bwMode="auto">
          <a:xfrm>
            <a:off x="366935" y="1779498"/>
            <a:ext cx="2274531" cy="569952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 err="1"/>
              <a:t>BooleanField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DD0E3A0-61BB-4465-B938-111EA7CF7855}"/>
              </a:ext>
            </a:extLst>
          </p:cNvPr>
          <p:cNvSpPr/>
          <p:nvPr/>
        </p:nvSpPr>
        <p:spPr bwMode="auto">
          <a:xfrm>
            <a:off x="396660" y="2597614"/>
            <a:ext cx="2274531" cy="569952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 err="1"/>
              <a:t>TextField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AFB4C281-8560-4580-BB3E-C128A6A5F9DB}"/>
              </a:ext>
            </a:extLst>
          </p:cNvPr>
          <p:cNvSpPr/>
          <p:nvPr/>
        </p:nvSpPr>
        <p:spPr bwMode="auto">
          <a:xfrm>
            <a:off x="2771800" y="957717"/>
            <a:ext cx="5832648" cy="56995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一个浮点数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A85752EB-7728-4B8C-B963-7409319BFFBD}"/>
              </a:ext>
            </a:extLst>
          </p:cNvPr>
          <p:cNvSpPr/>
          <p:nvPr/>
        </p:nvSpPr>
        <p:spPr bwMode="auto">
          <a:xfrm>
            <a:off x="2771800" y="1779498"/>
            <a:ext cx="5832648" cy="56995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用来表示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True,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存储在数据库中是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Tinyint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927DC9DC-ACE6-414A-8114-805E808AB854}"/>
              </a:ext>
            </a:extLst>
          </p:cNvPr>
          <p:cNvSpPr/>
          <p:nvPr/>
        </p:nvSpPr>
        <p:spPr bwMode="auto">
          <a:xfrm>
            <a:off x="2786390" y="2597614"/>
            <a:ext cx="5832648" cy="56995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长文本的类型，对应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longtext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类型，最大</a:t>
            </a:r>
            <a:r>
              <a:rPr lang="en-US" altLang="zh-CN" dirty="0"/>
              <a:t>4,294,967,295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9989497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5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字段参数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888432" cy="417052"/>
            <a:chOff x="2587088" y="2511511"/>
            <a:chExt cx="3888432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888432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69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800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创建类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750073-823E-4CE1-B3C6-342B8AA55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851670"/>
            <a:ext cx="8428571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239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字段参数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700165AB-22D8-4FF6-BA32-25F9FCFAE303}"/>
              </a:ext>
            </a:extLst>
          </p:cNvPr>
          <p:cNvSpPr/>
          <p:nvPr/>
        </p:nvSpPr>
        <p:spPr bwMode="auto">
          <a:xfrm>
            <a:off x="3419872" y="1231295"/>
            <a:ext cx="4824536" cy="4259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 = False/True    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是否允许为空</a:t>
            </a: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68C35407-DFA3-4DA8-A927-902CFEBA0E41}"/>
              </a:ext>
            </a:extLst>
          </p:cNvPr>
          <p:cNvSpPr/>
          <p:nvPr/>
        </p:nvSpPr>
        <p:spPr bwMode="auto">
          <a:xfrm>
            <a:off x="3425171" y="1851670"/>
            <a:ext cx="4824536" cy="4259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primary_key = False/True 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是否是主键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85CA59F2-3EE9-49B3-AB39-59911ACCB9A8}"/>
              </a:ext>
            </a:extLst>
          </p:cNvPr>
          <p:cNvSpPr/>
          <p:nvPr/>
        </p:nvSpPr>
        <p:spPr bwMode="auto">
          <a:xfrm>
            <a:off x="3442846" y="2472045"/>
            <a:ext cx="4824536" cy="4259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db_index = False/True  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是否创建索引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56BAF5CA-93D8-4F7C-A255-EA5AB5B0BE6C}"/>
              </a:ext>
            </a:extLst>
          </p:cNvPr>
          <p:cNvSpPr/>
          <p:nvPr/>
        </p:nvSpPr>
        <p:spPr bwMode="auto">
          <a:xfrm>
            <a:off x="3448145" y="3092420"/>
            <a:ext cx="4824536" cy="4259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 =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Alice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 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</a:t>
            </a: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6D2D3286-437A-44EB-B31D-A19751E1ABFE}"/>
              </a:ext>
            </a:extLst>
          </p:cNvPr>
          <p:cNvSpPr/>
          <p:nvPr/>
        </p:nvSpPr>
        <p:spPr bwMode="auto">
          <a:xfrm>
            <a:off x="3472753" y="3712795"/>
            <a:ext cx="4824536" cy="425936"/>
          </a:xfrm>
          <a:prstGeom prst="roundRect">
            <a:avLst/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unique = False/True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是否唯一</a:t>
            </a:r>
          </a:p>
        </p:txBody>
      </p:sp>
    </p:spTree>
    <p:extLst>
      <p:ext uri="{BB962C8B-B14F-4D97-AF65-F5344CB8AC3E}">
        <p14:creationId xmlns:p14="http://schemas.microsoft.com/office/powerpoint/2010/main" val="5572785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29230</TotalTime>
  <Words>2164</Words>
  <Application>Microsoft Office PowerPoint</Application>
  <PresentationFormat>全屏显示(16:9)</PresentationFormat>
  <Paragraphs>204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华文中宋</vt:lpstr>
      <vt:lpstr>微软雅黑</vt:lpstr>
      <vt:lpstr>微软雅黑 Light</vt:lpstr>
      <vt:lpstr>Agency FB</vt:lpstr>
      <vt:lpstr>Arial</vt:lpstr>
      <vt:lpstr>Arial Black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进 王</cp:lastModifiedBy>
  <cp:revision>441</cp:revision>
  <dcterms:created xsi:type="dcterms:W3CDTF">2015-12-11T17:46:17Z</dcterms:created>
  <dcterms:modified xsi:type="dcterms:W3CDTF">2019-02-27T10:16:13Z</dcterms:modified>
</cp:coreProperties>
</file>