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28" r:id="rId2"/>
    <p:sldId id="264" r:id="rId3"/>
    <p:sldId id="627" r:id="rId4"/>
    <p:sldId id="567" r:id="rId5"/>
    <p:sldId id="579" r:id="rId6"/>
    <p:sldId id="425" r:id="rId7"/>
    <p:sldId id="552" r:id="rId8"/>
    <p:sldId id="585" r:id="rId9"/>
    <p:sldId id="613" r:id="rId10"/>
    <p:sldId id="605" r:id="rId11"/>
    <p:sldId id="606" r:id="rId12"/>
    <p:sldId id="607" r:id="rId13"/>
    <p:sldId id="608" r:id="rId14"/>
    <p:sldId id="580" r:id="rId15"/>
    <p:sldId id="587" r:id="rId16"/>
    <p:sldId id="609" r:id="rId17"/>
    <p:sldId id="610" r:id="rId18"/>
    <p:sldId id="611" r:id="rId19"/>
    <p:sldId id="612" r:id="rId20"/>
    <p:sldId id="441" r:id="rId21"/>
    <p:sldId id="566" r:id="rId22"/>
    <p:sldId id="614" r:id="rId23"/>
    <p:sldId id="615" r:id="rId24"/>
    <p:sldId id="616" r:id="rId25"/>
    <p:sldId id="440" r:id="rId26"/>
    <p:sldId id="602" r:id="rId27"/>
    <p:sldId id="442" r:id="rId28"/>
    <p:sldId id="601" r:id="rId29"/>
    <p:sldId id="617" r:id="rId30"/>
    <p:sldId id="600" r:id="rId31"/>
    <p:sldId id="604" r:id="rId32"/>
    <p:sldId id="443" r:id="rId33"/>
    <p:sldId id="618" r:id="rId34"/>
    <p:sldId id="444" r:id="rId35"/>
    <p:sldId id="619" r:id="rId36"/>
    <p:sldId id="620" r:id="rId37"/>
    <p:sldId id="621" r:id="rId38"/>
    <p:sldId id="623" r:id="rId39"/>
    <p:sldId id="624" r:id="rId40"/>
    <p:sldId id="625" r:id="rId41"/>
    <p:sldId id="626" r:id="rId42"/>
    <p:sldId id="628" r:id="rId43"/>
    <p:sldId id="629" r:id="rId44"/>
    <p:sldId id="630" r:id="rId45"/>
    <p:sldId id="631" r:id="rId46"/>
    <p:sldId id="634" r:id="rId47"/>
    <p:sldId id="632" r:id="rId48"/>
    <p:sldId id="633" r:id="rId49"/>
  </p:sldIdLst>
  <p:sldSz cx="9144000" cy="5143500" type="screen16x9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836"/>
    <a:srgbClr val="009900"/>
    <a:srgbClr val="3992DB"/>
    <a:srgbClr val="F79600"/>
    <a:srgbClr val="005DA2"/>
    <a:srgbClr val="006600"/>
    <a:srgbClr val="66FF99"/>
    <a:srgbClr val="F6F6F6"/>
    <a:srgbClr val="FF669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1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4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1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3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12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4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72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7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90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9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64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96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6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49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34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61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6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82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6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89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852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3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38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38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017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18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7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47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63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58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70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864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8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05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9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13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48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5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5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实现数据查询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QuerySet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275856" y="1995686"/>
            <a:ext cx="4968552" cy="1008112"/>
          </a:xfrm>
          <a:prstGeom prst="roundRect">
            <a:avLst>
              <a:gd name="adj" fmla="val 6732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返回一个可迭代的字典序列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values_list()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返回一个可迭代的元祖序列</a:t>
            </a:r>
          </a:p>
        </p:txBody>
      </p:sp>
    </p:spTree>
    <p:extLst>
      <p:ext uri="{BB962C8B-B14F-4D97-AF65-F5344CB8AC3E}">
        <p14:creationId xmlns:p14="http://schemas.microsoft.com/office/powerpoint/2010/main" val="3160606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具体的一个对象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131840" y="2067694"/>
            <a:ext cx="4968552" cy="1008112"/>
          </a:xfrm>
          <a:prstGeom prst="roundRect">
            <a:avLst>
              <a:gd name="adj" fmla="val 6732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  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满足条件的第一个对象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first() 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整个集合的第一个对象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last()  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整个集合的最后一个对象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49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返回布尔类型的值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131840" y="2067694"/>
            <a:ext cx="4968552" cy="1008112"/>
          </a:xfrm>
          <a:prstGeom prst="roundRect">
            <a:avLst>
              <a:gd name="adj" fmla="val 6732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exists()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是否存在满足条件的对象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177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1344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131840" y="2067694"/>
            <a:ext cx="4968552" cy="1008112"/>
          </a:xfrm>
          <a:prstGeom prst="roundRect">
            <a:avLst>
              <a:gd name="adj" fmla="val 6732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Count()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返回结果集的数量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229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基本的查询条件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基本运算符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判断相等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91880" y="2067694"/>
            <a:ext cx="410445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959E84AA-EC97-4FC1-9A33-462CE1380365}"/>
              </a:ext>
            </a:extLst>
          </p:cNvPr>
          <p:cNvSpPr/>
          <p:nvPr/>
        </p:nvSpPr>
        <p:spPr bwMode="auto">
          <a:xfrm>
            <a:off x="3520843" y="2817666"/>
            <a:ext cx="4075493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exact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531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基本运算符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大于和小于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517032" y="1563638"/>
            <a:ext cx="410445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gt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等价于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959E84AA-EC97-4FC1-9A33-462CE1380365}"/>
              </a:ext>
            </a:extLst>
          </p:cNvPr>
          <p:cNvSpPr/>
          <p:nvPr/>
        </p:nvSpPr>
        <p:spPr bwMode="auto">
          <a:xfrm>
            <a:off x="3484222" y="2711854"/>
            <a:ext cx="4075493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lt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等价于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&lt;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10B139A-F977-4718-BA0F-7348A83DF27A}"/>
              </a:ext>
            </a:extLst>
          </p:cNvPr>
          <p:cNvSpPr/>
          <p:nvPr/>
        </p:nvSpPr>
        <p:spPr bwMode="auto">
          <a:xfrm>
            <a:off x="3517032" y="2139704"/>
            <a:ext cx="410445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gte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等价于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&gt;=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A601CA82-0E85-4B00-948C-7E459C3C3DAC}"/>
              </a:ext>
            </a:extLst>
          </p:cNvPr>
          <p:cNvSpPr/>
          <p:nvPr/>
        </p:nvSpPr>
        <p:spPr bwMode="auto">
          <a:xfrm>
            <a:off x="3517032" y="3291835"/>
            <a:ext cx="4075493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124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基本运算符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In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538957" y="2355726"/>
            <a:ext cx="4104456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 ---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判断是否属于一个范围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541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基本运算符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range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538957" y="2355726"/>
            <a:ext cx="4104456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range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等价于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between -- and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267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538957" y="2355726"/>
            <a:ext cx="4104456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Isnull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47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查询的返回值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基本查询条件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查询前的准备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79638B-2FB6-4717-A90C-3249AB8D11A4}"/>
              </a:ext>
            </a:extLst>
          </p:cNvPr>
          <p:cNvGrpSpPr/>
          <p:nvPr/>
        </p:nvGrpSpPr>
        <p:grpSpPr>
          <a:xfrm>
            <a:off x="2339752" y="3154469"/>
            <a:ext cx="894259" cy="523220"/>
            <a:chOff x="2215144" y="927951"/>
            <a:chExt cx="1244730" cy="959254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7651DFB1-D2AB-4F98-A011-AB56E38F805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FD6D3280-8BBB-4C20-B184-418A2F0511C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49268-5528-4A68-9F7E-04E110465159}"/>
              </a:ext>
            </a:extLst>
          </p:cNvPr>
          <p:cNvGrpSpPr/>
          <p:nvPr/>
        </p:nvGrpSpPr>
        <p:grpSpPr>
          <a:xfrm>
            <a:off x="3019005" y="3161124"/>
            <a:ext cx="3857250" cy="459690"/>
            <a:chOff x="4315150" y="953426"/>
            <a:chExt cx="3857250" cy="5400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FCD8F7-8B59-4049-99E7-A4F412E16C0A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查询的基础练习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7110AB51-2232-4E66-9B5E-AF7952619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36EAE30-5748-4A02-9C28-F0907D1DDA3B}"/>
              </a:ext>
            </a:extLst>
          </p:cNvPr>
          <p:cNvGrpSpPr/>
          <p:nvPr/>
        </p:nvGrpSpPr>
        <p:grpSpPr>
          <a:xfrm>
            <a:off x="2339752" y="3698059"/>
            <a:ext cx="894259" cy="523220"/>
            <a:chOff x="2215144" y="927951"/>
            <a:chExt cx="1244730" cy="959254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328A64AA-D211-47D8-BCED-183B66D9BDA8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4" name="文本框 9">
              <a:extLst>
                <a:ext uri="{FF2B5EF4-FFF2-40B4-BE49-F238E27FC236}">
                  <a16:creationId xmlns:a16="http://schemas.microsoft.com/office/drawing/2014/main" id="{A82BE3DA-BEAB-4AD1-BB26-4C40970DBD87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A634B4A-BC23-4C63-8FD7-8A118608D629}"/>
              </a:ext>
            </a:extLst>
          </p:cNvPr>
          <p:cNvGrpSpPr/>
          <p:nvPr/>
        </p:nvGrpSpPr>
        <p:grpSpPr>
          <a:xfrm>
            <a:off x="3019005" y="3704714"/>
            <a:ext cx="3857250" cy="459690"/>
            <a:chOff x="4315150" y="953426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5F9AE7-BED6-4302-B855-D50607856176}"/>
                </a:ext>
              </a:extLst>
            </p:cNvPr>
            <p:cNvSpPr/>
            <p:nvPr/>
          </p:nvSpPr>
          <p:spPr>
            <a:xfrm>
              <a:off x="4709106" y="1038142"/>
              <a:ext cx="3082364" cy="37062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D3D3AAC8-AEEE-44EF-92B7-AA22AC697367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4FC79A-40A4-408B-8305-4E7A8DBFEE5A}"/>
              </a:ext>
            </a:extLst>
          </p:cNvPr>
          <p:cNvGrpSpPr/>
          <p:nvPr/>
        </p:nvGrpSpPr>
        <p:grpSpPr>
          <a:xfrm>
            <a:off x="2339752" y="4298524"/>
            <a:ext cx="894259" cy="523220"/>
            <a:chOff x="2215144" y="927951"/>
            <a:chExt cx="1244730" cy="959254"/>
          </a:xfrm>
        </p:grpSpPr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A83D1E1-8CAE-4F77-994B-0A3487E56ED8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0" name="文本框 9">
              <a:extLst>
                <a:ext uri="{FF2B5EF4-FFF2-40B4-BE49-F238E27FC236}">
                  <a16:creationId xmlns:a16="http://schemas.microsoft.com/office/drawing/2014/main" id="{5371B032-D3E0-4466-A5DF-C4875C900D28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58834F-B9AD-44A6-96D2-99CF5E5317F9}"/>
              </a:ext>
            </a:extLst>
          </p:cNvPr>
          <p:cNvGrpSpPr/>
          <p:nvPr/>
        </p:nvGrpSpPr>
        <p:grpSpPr>
          <a:xfrm>
            <a:off x="3019005" y="4305179"/>
            <a:ext cx="3857250" cy="459690"/>
            <a:chOff x="4315150" y="953426"/>
            <a:chExt cx="3857250" cy="5400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67BB979-48F6-4930-A0C6-E0EC58D5712B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E9FAB319-3BF1-4CBB-A953-EFFA7DE2640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2915816" y="1851670"/>
            <a:ext cx="5170935" cy="151216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查询出姓名为“陈鹏”的学号、手机号码和邮箱地址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查询出姓名不是“陈鹏”的学生的所有信息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查询出大于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的女生的学生信息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查询出学生年龄介于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间的学生学号和姓名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查询哪些学生没有填写“性别”信息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查询出“陈鹏”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,”Alice”,”Bob”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的学号，年龄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31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8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707904" y="1563638"/>
            <a:ext cx="4104456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Like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BD302014-46E3-41B4-9E7E-2F377073EAA6}"/>
              </a:ext>
            </a:extLst>
          </p:cNvPr>
          <p:cNvSpPr/>
          <p:nvPr/>
        </p:nvSpPr>
        <p:spPr bwMode="auto">
          <a:xfrm>
            <a:off x="3779912" y="2612339"/>
            <a:ext cx="4104456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regex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726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041030" y="1781162"/>
            <a:ext cx="3331170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startswith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/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istartswith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ctr" defTabSz="914099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区分大小写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不区分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BF8733A6-2F5A-425C-93B7-FA12A19A51CF}"/>
              </a:ext>
            </a:extLst>
          </p:cNvPr>
          <p:cNvSpPr/>
          <p:nvPr/>
        </p:nvSpPr>
        <p:spPr bwMode="auto">
          <a:xfrm>
            <a:off x="6660232" y="1781162"/>
            <a:ext cx="1872208" cy="6450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条件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%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F5B62BBF-AC8D-42CB-9005-8D33DD79D209}"/>
              </a:ext>
            </a:extLst>
          </p:cNvPr>
          <p:cNvSpPr/>
          <p:nvPr/>
        </p:nvSpPr>
        <p:spPr bwMode="auto">
          <a:xfrm>
            <a:off x="3041974" y="2571750"/>
            <a:ext cx="3331170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endswith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/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iendswith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ctr" defTabSz="914099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区分大小写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不区分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47FA79AC-26B3-49C1-938A-B5480B405450}"/>
              </a:ext>
            </a:extLst>
          </p:cNvPr>
          <p:cNvSpPr/>
          <p:nvPr/>
        </p:nvSpPr>
        <p:spPr bwMode="auto">
          <a:xfrm>
            <a:off x="6661176" y="2571750"/>
            <a:ext cx="1872208" cy="6450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%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条件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C7A90829-C50A-472B-8392-2A76D731A81F}"/>
              </a:ext>
            </a:extLst>
          </p:cNvPr>
          <p:cNvSpPr/>
          <p:nvPr/>
        </p:nvSpPr>
        <p:spPr bwMode="auto">
          <a:xfrm>
            <a:off x="3066218" y="3362338"/>
            <a:ext cx="3331170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contains /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icontains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ctr" defTabSz="914099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区分大小写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不区分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EDB11132-A984-4836-BF97-65817AF72E51}"/>
              </a:ext>
            </a:extLst>
          </p:cNvPr>
          <p:cNvSpPr/>
          <p:nvPr/>
        </p:nvSpPr>
        <p:spPr bwMode="auto">
          <a:xfrm>
            <a:off x="6685420" y="3362338"/>
            <a:ext cx="1872208" cy="6450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%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条件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916505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regex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923928" y="2249242"/>
            <a:ext cx="4104456" cy="64501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regex /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iregex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403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647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4">
            <a:extLst>
              <a:ext uri="{FF2B5EF4-FFF2-40B4-BE49-F238E27FC236}">
                <a16:creationId xmlns:a16="http://schemas.microsoft.com/office/drawing/2014/main" id="{AD40C691-645D-46CD-8963-39E5FA0DF2C9}"/>
              </a:ext>
            </a:extLst>
          </p:cNvPr>
          <p:cNvSpPr/>
          <p:nvPr/>
        </p:nvSpPr>
        <p:spPr bwMode="auto">
          <a:xfrm>
            <a:off x="1907704" y="1707654"/>
            <a:ext cx="6950907" cy="1693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查询出所有姓“陈”的学生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查询出手机号码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开头，倒数第四位为不是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查询出借过书的同学的学号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表按照年龄升序排序，如果年龄一样，女生排在男生前面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</a:p>
        </p:txBody>
      </p:sp>
    </p:spTree>
    <p:extLst>
      <p:ext uri="{BB962C8B-B14F-4D97-AF65-F5344CB8AC3E}">
        <p14:creationId xmlns:p14="http://schemas.microsoft.com/office/powerpoint/2010/main" val="294868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F94938B-FAEB-45D9-9928-93CF1CE87041}"/>
              </a:ext>
            </a:extLst>
          </p:cNvPr>
          <p:cNvSpPr/>
          <p:nvPr/>
        </p:nvSpPr>
        <p:spPr bwMode="auto">
          <a:xfrm>
            <a:off x="3635896" y="1635646"/>
            <a:ext cx="4086200" cy="172819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求所选记录行数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求所选记录的平均值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为所选记录求和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求所选记录的最大值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求所选记录的最小值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DA5C028A-8683-40C6-9E12-EE6B9D0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20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203848" y="2211710"/>
            <a:ext cx="568318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from </a:t>
            </a:r>
            <a:r>
              <a:rPr lang="en-US" altLang="zh-CN" dirty="0"/>
              <a:t>django.db.models </a:t>
            </a:r>
            <a:r>
              <a:rPr lang="en-US" altLang="zh-CN" b="1" dirty="0"/>
              <a:t>import </a:t>
            </a:r>
            <a:r>
              <a:rPr lang="en-US" altLang="zh-CN" dirty="0"/>
              <a:t>Count, Max, Min, Sum, Avg</a:t>
            </a:r>
          </a:p>
        </p:txBody>
      </p:sp>
    </p:spTree>
    <p:extLst>
      <p:ext uri="{BB962C8B-B14F-4D97-AF65-F5344CB8AC3E}">
        <p14:creationId xmlns:p14="http://schemas.microsoft.com/office/powerpoint/2010/main" val="776378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两个方法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261379" y="1923678"/>
            <a:ext cx="568318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方法：</a:t>
            </a:r>
            <a:r>
              <a:rPr lang="en-US" altLang="zh-CN" dirty="0"/>
              <a:t>Book.objects.aggregate()</a:t>
            </a:r>
          </a:p>
        </p:txBody>
      </p:sp>
    </p:spTree>
    <p:extLst>
      <p:ext uri="{BB962C8B-B14F-4D97-AF65-F5344CB8AC3E}">
        <p14:creationId xmlns:p14="http://schemas.microsoft.com/office/powerpoint/2010/main" val="894577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523220"/>
            <a:chOff x="2215144" y="927951"/>
            <a:chExt cx="1244730" cy="959254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表达式和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09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5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647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4">
            <a:extLst>
              <a:ext uri="{FF2B5EF4-FFF2-40B4-BE49-F238E27FC236}">
                <a16:creationId xmlns:a16="http://schemas.microsoft.com/office/drawing/2014/main" id="{AD40C691-645D-46CD-8963-39E5FA0DF2C9}"/>
              </a:ext>
            </a:extLst>
          </p:cNvPr>
          <p:cNvSpPr/>
          <p:nvPr/>
        </p:nvSpPr>
        <p:spPr bwMode="auto">
          <a:xfrm>
            <a:off x="1941573" y="1923678"/>
            <a:ext cx="6950907" cy="104551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统计出学生最大年龄，最小年龄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查询出男生的平均年龄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查询出有多少位学生借书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查询出计算机类的图书总共有多少本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7562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62805"/>
            <a:ext cx="5040560" cy="91605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什么是分组？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E2F265A1-0D1C-43C6-937A-14F8136B46F6}"/>
              </a:ext>
            </a:extLst>
          </p:cNvPr>
          <p:cNvSpPr/>
          <p:nvPr/>
        </p:nvSpPr>
        <p:spPr bwMode="auto">
          <a:xfrm>
            <a:off x="3563888" y="1852661"/>
            <a:ext cx="5148959" cy="153785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Group By”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从字面意义上理解就是根据“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By”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指定的规则对数据进行分组，所谓的分组就是将一个“数据集划分成若干个“小区域”，然后针对若干个“小区域”进行数据处理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pic>
        <p:nvPicPr>
          <p:cNvPr id="11" name="Picture 4" descr="讲课 的图像结果">
            <a:extLst>
              <a:ext uri="{FF2B5EF4-FFF2-40B4-BE49-F238E27FC236}">
                <a16:creationId xmlns:a16="http://schemas.microsoft.com/office/drawing/2014/main" id="{8DEFC1D4-5E23-442F-A763-BA9B430A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076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两个方法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261379" y="1923678"/>
            <a:ext cx="568318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方法：</a:t>
            </a:r>
            <a:r>
              <a:rPr lang="en-US" altLang="zh-CN" dirty="0"/>
              <a:t>Book.objects.annotate()</a:t>
            </a:r>
          </a:p>
        </p:txBody>
      </p:sp>
    </p:spTree>
    <p:extLst>
      <p:ext uri="{BB962C8B-B14F-4D97-AF65-F5344CB8AC3E}">
        <p14:creationId xmlns:p14="http://schemas.microsoft.com/office/powerpoint/2010/main" val="3864819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AD0D97E3-B85A-440D-B92B-6D9AB55FB012}"/>
              </a:ext>
            </a:extLst>
          </p:cNvPr>
          <p:cNvSpPr/>
          <p:nvPr/>
        </p:nvSpPr>
        <p:spPr bwMode="auto">
          <a:xfrm>
            <a:off x="3340641" y="1419622"/>
            <a:ext cx="4968552" cy="17002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统计出男女生的人数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统计出每一类书中的最高的价格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查询出借的超过两本的书的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号及数量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FontTx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统计出借书多于两本的学生学号以及数量，按照数量的降序排列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807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1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表达式作用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261379" y="1923678"/>
            <a:ext cx="5683186" cy="13681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在构造的过滤器都只是将字段值与某个常量做比较。如果我们要对两个字段的值做比较，那该怎么做呢？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来做这样的比较。</a:t>
            </a:r>
          </a:p>
        </p:txBody>
      </p:sp>
    </p:spTree>
    <p:extLst>
      <p:ext uri="{BB962C8B-B14F-4D97-AF65-F5344CB8AC3E}">
        <p14:creationId xmlns:p14="http://schemas.microsoft.com/office/powerpoint/2010/main" val="868880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AD0D97E3-B85A-440D-B92B-6D9AB55FB012}"/>
              </a:ext>
            </a:extLst>
          </p:cNvPr>
          <p:cNvSpPr/>
          <p:nvPr/>
        </p:nvSpPr>
        <p:spPr bwMode="auto">
          <a:xfrm>
            <a:off x="3340641" y="1419622"/>
            <a:ext cx="4968552" cy="17002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查询出借书表中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ReturnDate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早于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BorrowDate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811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261379" y="1923678"/>
            <a:ext cx="568318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表达式也常应用于批量修改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741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4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查询前的准备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表达式作用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261379" y="1923678"/>
            <a:ext cx="5683186" cy="13681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等方法中的关键字参数查询都是一起进行“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AND” 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如果希望两个条件是“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”的关系，需要用到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48389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261379" y="1923678"/>
            <a:ext cx="568318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from </a:t>
            </a:r>
            <a:r>
              <a:rPr lang="en-US" altLang="zh-CN" dirty="0"/>
              <a:t>django.db.models </a:t>
            </a:r>
            <a:r>
              <a:rPr lang="en-US" altLang="zh-CN" b="1" dirty="0"/>
              <a:t>import </a:t>
            </a:r>
            <a:r>
              <a:rPr lang="en-US" altLang="zh-CN" b="1" dirty="0" err="1"/>
              <a:t>F,Q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643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模型之间的三种关系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856247" y="1491630"/>
            <a:ext cx="2246725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D1923D51-9BC2-4389-9CFE-248C625F0DB1}"/>
              </a:ext>
            </a:extLst>
          </p:cNvPr>
          <p:cNvSpPr/>
          <p:nvPr/>
        </p:nvSpPr>
        <p:spPr bwMode="auto">
          <a:xfrm>
            <a:off x="3856247" y="2286774"/>
            <a:ext cx="2246725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1CB5E63A-FF51-4460-9E0A-6E5E4BF72289}"/>
              </a:ext>
            </a:extLst>
          </p:cNvPr>
          <p:cNvSpPr/>
          <p:nvPr/>
        </p:nvSpPr>
        <p:spPr bwMode="auto">
          <a:xfrm>
            <a:off x="3856247" y="3081918"/>
            <a:ext cx="2246725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5C1DBE9-6A1C-455E-8D35-3BBECE7AF700}"/>
              </a:ext>
            </a:extLst>
          </p:cNvPr>
          <p:cNvSpPr/>
          <p:nvPr/>
        </p:nvSpPr>
        <p:spPr bwMode="auto">
          <a:xfrm>
            <a:off x="6516216" y="2286774"/>
            <a:ext cx="2246725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主键和外键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6B45699-3DF2-4C4A-BAF4-83F5F62E00EC}"/>
              </a:ext>
            </a:extLst>
          </p:cNvPr>
          <p:cNvSpPr/>
          <p:nvPr/>
        </p:nvSpPr>
        <p:spPr>
          <a:xfrm>
            <a:off x="6130519" y="2499742"/>
            <a:ext cx="385697" cy="21602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46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条件连接写法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7AD9BDFC-3AA3-4928-8FC4-540509805B62}"/>
              </a:ext>
            </a:extLst>
          </p:cNvPr>
          <p:cNvSpPr/>
          <p:nvPr/>
        </p:nvSpPr>
        <p:spPr bwMode="auto">
          <a:xfrm>
            <a:off x="3492570" y="3156984"/>
            <a:ext cx="3781283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通过多类的条件查找一类的数据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5C1DBE9-6A1C-455E-8D35-3BBECE7AF700}"/>
              </a:ext>
            </a:extLst>
          </p:cNvPr>
          <p:cNvSpPr/>
          <p:nvPr/>
        </p:nvSpPr>
        <p:spPr bwMode="auto">
          <a:xfrm>
            <a:off x="3821796" y="3805056"/>
            <a:ext cx="5106564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一类名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.objects.filter(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多类名小写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多类属性名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具体条件）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90C7A8D7-8ED7-4DA2-8CBE-B470FF979BB8}"/>
              </a:ext>
            </a:extLst>
          </p:cNvPr>
          <p:cNvSpPr/>
          <p:nvPr/>
        </p:nvSpPr>
        <p:spPr bwMode="auto">
          <a:xfrm>
            <a:off x="3492570" y="1416565"/>
            <a:ext cx="3781283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通过一类的条件查找多类的数据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A7EDBF93-1690-4C53-A060-743E8E7271E9}"/>
              </a:ext>
            </a:extLst>
          </p:cNvPr>
          <p:cNvSpPr/>
          <p:nvPr/>
        </p:nvSpPr>
        <p:spPr bwMode="auto">
          <a:xfrm>
            <a:off x="3821796" y="2064637"/>
            <a:ext cx="5075750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多类名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.objects.filter(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关联属性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一类属性名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具体条件）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5600E63C-FA29-4987-9E3B-3AF42A2D5A87}"/>
              </a:ext>
            </a:extLst>
          </p:cNvPr>
          <p:cNvSpPr/>
          <p:nvPr/>
        </p:nvSpPr>
        <p:spPr bwMode="auto">
          <a:xfrm>
            <a:off x="7380312" y="1416565"/>
            <a:ext cx="1224136" cy="569952"/>
          </a:xfrm>
          <a:prstGeom prst="roundRect">
            <a:avLst/>
          </a:prstGeom>
          <a:solidFill>
            <a:srgbClr val="0F1836"/>
          </a:solidFill>
          <a:ln>
            <a:solidFill>
              <a:srgbClr val="0F18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0DA2D3B2-FD04-4DEB-8D10-55D377C42A74}"/>
              </a:ext>
            </a:extLst>
          </p:cNvPr>
          <p:cNvSpPr/>
          <p:nvPr/>
        </p:nvSpPr>
        <p:spPr bwMode="auto">
          <a:xfrm>
            <a:off x="7380312" y="3156984"/>
            <a:ext cx="1224136" cy="569952"/>
          </a:xfrm>
          <a:prstGeom prst="roundRect">
            <a:avLst/>
          </a:prstGeom>
          <a:solidFill>
            <a:srgbClr val="0F1836"/>
          </a:solidFill>
          <a:ln>
            <a:solidFill>
              <a:srgbClr val="0F18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9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AD0D97E3-B85A-440D-B92B-6D9AB55FB012}"/>
              </a:ext>
            </a:extLst>
          </p:cNvPr>
          <p:cNvSpPr/>
          <p:nvPr/>
        </p:nvSpPr>
        <p:spPr bwMode="auto">
          <a:xfrm>
            <a:off x="3491880" y="1851669"/>
            <a:ext cx="4968552" cy="88153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查询出陈鹏所借的图书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457200" indent="-457200" defTabSz="914099"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39005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的书被哪些同学借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463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多表连接查询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AD0D97E3-B85A-440D-B92B-6D9AB55FB012}"/>
              </a:ext>
            </a:extLst>
          </p:cNvPr>
          <p:cNvSpPr/>
          <p:nvPr/>
        </p:nvSpPr>
        <p:spPr bwMode="auto">
          <a:xfrm>
            <a:off x="3491880" y="1753027"/>
            <a:ext cx="4968552" cy="98017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查询出陈鹏所借的图书的作者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查询出计算机类的图书有哪些同学借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082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AD0D97E3-B85A-440D-B92B-6D9AB55FB012}"/>
              </a:ext>
            </a:extLst>
          </p:cNvPr>
          <p:cNvSpPr/>
          <p:nvPr/>
        </p:nvSpPr>
        <p:spPr bwMode="auto">
          <a:xfrm>
            <a:off x="3103061" y="1787620"/>
            <a:ext cx="5400600" cy="98017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查询出陈鹏所借的图书的编号，名称，作者和出版类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077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关于查询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14573" y="1347614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标准的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399801" y="2760077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ORM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3D522255-55CA-40DB-A3CC-CE45E4916347}"/>
              </a:ext>
            </a:extLst>
          </p:cNvPr>
          <p:cNvSpPr/>
          <p:nvPr/>
        </p:nvSpPr>
        <p:spPr bwMode="auto">
          <a:xfrm>
            <a:off x="3779912" y="1931257"/>
            <a:ext cx="4459197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…. From …. Where ….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CFB1AECA-29C2-49EC-BA9F-EAAF75BF87D4}"/>
              </a:ext>
            </a:extLst>
          </p:cNvPr>
          <p:cNvSpPr/>
          <p:nvPr/>
        </p:nvSpPr>
        <p:spPr bwMode="auto">
          <a:xfrm>
            <a:off x="3873373" y="3333946"/>
            <a:ext cx="4459197" cy="4259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 = models.Student.objects.all()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27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示例数据库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---Library DB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602D7D0-DC07-402A-AA90-86DB88EAD25D}"/>
              </a:ext>
            </a:extLst>
          </p:cNvPr>
          <p:cNvSpPr/>
          <p:nvPr/>
        </p:nvSpPr>
        <p:spPr bwMode="auto">
          <a:xfrm>
            <a:off x="1050648" y="2406386"/>
            <a:ext cx="2347179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学号，姓名，年龄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性别，手机号码，邮箱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F27937-B7AA-49EA-AB77-4F4918BB1638}"/>
              </a:ext>
            </a:extLst>
          </p:cNvPr>
          <p:cNvSpPr/>
          <p:nvPr/>
        </p:nvSpPr>
        <p:spPr bwMode="auto">
          <a:xfrm>
            <a:off x="1050648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F8230F0F-8010-497D-86BA-F8BE5A2B0278}"/>
              </a:ext>
            </a:extLst>
          </p:cNvPr>
          <p:cNvSpPr/>
          <p:nvPr/>
        </p:nvSpPr>
        <p:spPr bwMode="auto">
          <a:xfrm>
            <a:off x="4424230" y="2406386"/>
            <a:ext cx="3181915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书号，书名，类别，作者，出版社，价格，入库量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0DFDBB-069B-4B3F-BDEB-C23B20ED7317}"/>
              </a:ext>
            </a:extLst>
          </p:cNvPr>
          <p:cNvSpPr/>
          <p:nvPr/>
        </p:nvSpPr>
        <p:spPr bwMode="auto">
          <a:xfrm>
            <a:off x="4424230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BBCF981A-81A4-40AF-8991-D2895B9CE829}"/>
              </a:ext>
            </a:extLst>
          </p:cNvPr>
          <p:cNvSpPr/>
          <p:nvPr/>
        </p:nvSpPr>
        <p:spPr bwMode="auto">
          <a:xfrm>
            <a:off x="3397828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类别名称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9CEC74-874F-4AC9-B405-7539B007C5FC}"/>
              </a:ext>
            </a:extLst>
          </p:cNvPr>
          <p:cNvSpPr/>
          <p:nvPr/>
        </p:nvSpPr>
        <p:spPr bwMode="auto">
          <a:xfrm>
            <a:off x="3397827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BookType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F6EDAA01-5DC6-4A4F-9708-15CB6B2ACF70}"/>
              </a:ext>
            </a:extLst>
          </p:cNvPr>
          <p:cNvSpPr/>
          <p:nvPr/>
        </p:nvSpPr>
        <p:spPr bwMode="auto">
          <a:xfrm>
            <a:off x="5088083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编号，名称，地址，电话，所在城市等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A4C59F-8AD4-453C-A532-997BC0E16019}"/>
              </a:ext>
            </a:extLst>
          </p:cNvPr>
          <p:cNvSpPr/>
          <p:nvPr/>
        </p:nvSpPr>
        <p:spPr bwMode="auto">
          <a:xfrm>
            <a:off x="5088082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Press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AEB9D82B-92EC-4B52-A19F-5D011E60D16A}"/>
              </a:ext>
            </a:extLst>
          </p:cNvPr>
          <p:cNvSpPr/>
          <p:nvPr/>
        </p:nvSpPr>
        <p:spPr bwMode="auto">
          <a:xfrm>
            <a:off x="6778337" y="3967990"/>
            <a:ext cx="1381990" cy="1093875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编号，姓名，地址，电话，所在城市等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ECA4B3-40C9-49C3-996D-8768879DA08A}"/>
              </a:ext>
            </a:extLst>
          </p:cNvPr>
          <p:cNvSpPr/>
          <p:nvPr/>
        </p:nvSpPr>
        <p:spPr bwMode="auto">
          <a:xfrm>
            <a:off x="6778337" y="3635481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CDF35D7D-889E-411E-B394-FDD3FE8A2EB7}"/>
              </a:ext>
            </a:extLst>
          </p:cNvPr>
          <p:cNvSpPr/>
          <p:nvPr/>
        </p:nvSpPr>
        <p:spPr bwMode="auto">
          <a:xfrm>
            <a:off x="2833273" y="1104059"/>
            <a:ext cx="2254810" cy="681167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，学号，书号，结束时间，归还时间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7E82BE-6B7D-4798-A4ED-A083439D347F}"/>
              </a:ext>
            </a:extLst>
          </p:cNvPr>
          <p:cNvSpPr/>
          <p:nvPr/>
        </p:nvSpPr>
        <p:spPr bwMode="auto">
          <a:xfrm>
            <a:off x="2833272" y="771550"/>
            <a:ext cx="1590958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BorrowBook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E911886-A230-4155-ADD5-A071E011D431}"/>
              </a:ext>
            </a:extLst>
          </p:cNvPr>
          <p:cNvCxnSpPr>
            <a:stCxn id="7" idx="0"/>
          </p:cNvCxnSpPr>
          <p:nvPr/>
        </p:nvCxnSpPr>
        <p:spPr>
          <a:xfrm flipV="1">
            <a:off x="2224238" y="1785226"/>
            <a:ext cx="1173589" cy="6211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00B2B33-55A6-445F-871E-3F61A1DC6EE2}"/>
              </a:ext>
            </a:extLst>
          </p:cNvPr>
          <p:cNvCxnSpPr/>
          <p:nvPr/>
        </p:nvCxnSpPr>
        <p:spPr>
          <a:xfrm>
            <a:off x="5088082" y="1752392"/>
            <a:ext cx="1219200" cy="6701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8A7431B-0659-4E5B-92EE-8600242D0F01}"/>
              </a:ext>
            </a:extLst>
          </p:cNvPr>
          <p:cNvCxnSpPr>
            <a:endCxn id="16" idx="0"/>
          </p:cNvCxnSpPr>
          <p:nvPr/>
        </p:nvCxnSpPr>
        <p:spPr>
          <a:xfrm>
            <a:off x="6859732" y="3163524"/>
            <a:ext cx="573233" cy="4719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33C75D-4A73-45C3-B3E5-2AFA40A1175A}"/>
              </a:ext>
            </a:extLst>
          </p:cNvPr>
          <p:cNvCxnSpPr/>
          <p:nvPr/>
        </p:nvCxnSpPr>
        <p:spPr>
          <a:xfrm flipV="1">
            <a:off x="4088823" y="3186114"/>
            <a:ext cx="759128" cy="4948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740303-A5F9-4A1A-97F3-8A5D75340112}"/>
              </a:ext>
            </a:extLst>
          </p:cNvPr>
          <p:cNvCxnSpPr/>
          <p:nvPr/>
        </p:nvCxnSpPr>
        <p:spPr>
          <a:xfrm>
            <a:off x="5779078" y="3160450"/>
            <a:ext cx="0" cy="485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6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查询操作的返回值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在原生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15E3652A-272C-4F2F-B35A-898D35C123D9}"/>
              </a:ext>
            </a:extLst>
          </p:cNvPr>
          <p:cNvSpPr/>
          <p:nvPr/>
        </p:nvSpPr>
        <p:spPr bwMode="auto">
          <a:xfrm>
            <a:off x="3635896" y="2145814"/>
            <a:ext cx="4176464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Cursor.fetchone()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739E10F2-86C8-46CD-B8C7-C95585A442AC}"/>
              </a:ext>
            </a:extLst>
          </p:cNvPr>
          <p:cNvSpPr/>
          <p:nvPr/>
        </p:nvSpPr>
        <p:spPr bwMode="auto">
          <a:xfrm>
            <a:off x="3635896" y="2753373"/>
            <a:ext cx="4176464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Cursor.fetchall()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嵌套的元组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888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QuerySet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995936" y="1707654"/>
            <a:ext cx="3163053" cy="2476979"/>
          </a:xfrm>
          <a:prstGeom prst="roundRect">
            <a:avLst>
              <a:gd name="adj" fmla="val 6732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all()   ---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filter()  ---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满足条件的所有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exclude() ---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排除对象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order_by()  ---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reverse()  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distinct()   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15E3652A-272C-4F2F-B35A-898D35C123D9}"/>
              </a:ext>
            </a:extLst>
          </p:cNvPr>
          <p:cNvSpPr/>
          <p:nvPr/>
        </p:nvSpPr>
        <p:spPr bwMode="auto">
          <a:xfrm>
            <a:off x="3563888" y="1026634"/>
            <a:ext cx="4459197" cy="4259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QuerySet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[ object, object, object, object]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100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32946</TotalTime>
  <Words>3406</Words>
  <Application>Microsoft Office PowerPoint</Application>
  <PresentationFormat>全屏显示(16:9)</PresentationFormat>
  <Paragraphs>383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482</cp:revision>
  <dcterms:created xsi:type="dcterms:W3CDTF">2015-12-11T17:46:17Z</dcterms:created>
  <dcterms:modified xsi:type="dcterms:W3CDTF">2019-03-06T13:41:27Z</dcterms:modified>
</cp:coreProperties>
</file>