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497" r:id="rId2"/>
    <p:sldId id="601" r:id="rId3"/>
    <p:sldId id="631" r:id="rId4"/>
    <p:sldId id="344" r:id="rId5"/>
    <p:sldId id="394" r:id="rId6"/>
    <p:sldId id="407" r:id="rId7"/>
    <p:sldId id="651" r:id="rId8"/>
    <p:sldId id="652" r:id="rId9"/>
    <p:sldId id="653" r:id="rId10"/>
    <p:sldId id="655" r:id="rId11"/>
    <p:sldId id="604" r:id="rId12"/>
    <p:sldId id="656" r:id="rId13"/>
    <p:sldId id="657" r:id="rId14"/>
    <p:sldId id="658" r:id="rId15"/>
    <p:sldId id="659" r:id="rId16"/>
    <p:sldId id="660" r:id="rId17"/>
    <p:sldId id="661" r:id="rId18"/>
    <p:sldId id="663" r:id="rId19"/>
    <p:sldId id="662" r:id="rId20"/>
    <p:sldId id="664" r:id="rId21"/>
    <p:sldId id="665" r:id="rId22"/>
    <p:sldId id="666" r:id="rId23"/>
    <p:sldId id="667" r:id="rId24"/>
    <p:sldId id="668" r:id="rId25"/>
    <p:sldId id="669" r:id="rId26"/>
    <p:sldId id="670" r:id="rId27"/>
    <p:sldId id="671" r:id="rId28"/>
    <p:sldId id="672" r:id="rId29"/>
    <p:sldId id="673" r:id="rId30"/>
    <p:sldId id="674" r:id="rId31"/>
    <p:sldId id="675" r:id="rId32"/>
    <p:sldId id="677" r:id="rId33"/>
    <p:sldId id="679" r:id="rId34"/>
    <p:sldId id="676" r:id="rId35"/>
    <p:sldId id="678" r:id="rId36"/>
    <p:sldId id="680" r:id="rId37"/>
    <p:sldId id="681" r:id="rId38"/>
    <p:sldId id="682" r:id="rId39"/>
    <p:sldId id="683" r:id="rId40"/>
    <p:sldId id="684" r:id="rId41"/>
    <p:sldId id="685" r:id="rId42"/>
    <p:sldId id="686" r:id="rId43"/>
    <p:sldId id="687" r:id="rId44"/>
    <p:sldId id="688" r:id="rId45"/>
    <p:sldId id="690" r:id="rId46"/>
    <p:sldId id="689" r:id="rId47"/>
    <p:sldId id="691" r:id="rId48"/>
    <p:sldId id="692" r:id="rId49"/>
    <p:sldId id="693" r:id="rId50"/>
    <p:sldId id="694" r:id="rId51"/>
    <p:sldId id="695" r:id="rId52"/>
    <p:sldId id="696" r:id="rId53"/>
    <p:sldId id="697" r:id="rId54"/>
    <p:sldId id="699" r:id="rId55"/>
    <p:sldId id="698" r:id="rId56"/>
    <p:sldId id="700" r:id="rId57"/>
    <p:sldId id="701" r:id="rId58"/>
    <p:sldId id="702" r:id="rId59"/>
    <p:sldId id="703" r:id="rId60"/>
    <p:sldId id="704" r:id="rId61"/>
    <p:sldId id="707" r:id="rId62"/>
    <p:sldId id="708" r:id="rId63"/>
    <p:sldId id="709" r:id="rId64"/>
    <p:sldId id="705" r:id="rId65"/>
    <p:sldId id="706" r:id="rId66"/>
    <p:sldId id="710" r:id="rId67"/>
    <p:sldId id="711" r:id="rId68"/>
    <p:sldId id="712" r:id="rId69"/>
    <p:sldId id="516" r:id="rId70"/>
  </p:sldIdLst>
  <p:sldSz cx="9144000" cy="5143500" type="screen16x9"/>
  <p:notesSz cx="6858000" cy="9144000"/>
  <p:custDataLst>
    <p:tags r:id="rId7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3992DB"/>
    <a:srgbClr val="66FF99"/>
    <a:srgbClr val="006600"/>
    <a:srgbClr val="F6F6F6"/>
    <a:srgbClr val="009900"/>
    <a:srgbClr val="9900CC"/>
    <a:srgbClr val="F79600"/>
    <a:srgbClr val="FF6699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5352" autoAdjust="0"/>
  </p:normalViewPr>
  <p:slideViewPr>
    <p:cSldViewPr>
      <p:cViewPr varScale="1">
        <p:scale>
          <a:sx n="115" d="100"/>
          <a:sy n="115" d="100"/>
        </p:scale>
        <p:origin x="312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369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97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54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322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840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201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439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095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889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585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9195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994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165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9881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362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5977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9978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528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7775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41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7728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8576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6079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5957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6770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717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4030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9116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0363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81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3113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6760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1443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640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3183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9964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4474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3047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7533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54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5728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1540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59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5929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5691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4220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0971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2982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5622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0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关于数据库，数据库的两大阵营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7032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所用的数据库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CE2CA9C1-077E-4059-B667-78A013AF5916}"/>
              </a:ext>
            </a:extLst>
          </p:cNvPr>
          <p:cNvSpPr/>
          <p:nvPr/>
        </p:nvSpPr>
        <p:spPr bwMode="auto">
          <a:xfrm>
            <a:off x="3203848" y="2039578"/>
            <a:ext cx="4680520" cy="1296144"/>
          </a:xfrm>
          <a:prstGeom prst="roundRect">
            <a:avLst>
              <a:gd name="adj" fmla="val 10172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>
              <a:lnSpc>
                <a:spcPct val="150000"/>
              </a:lnSpc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本课程使用的数据库：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SQL Server --- SQL Server 2008 R2</a:t>
            </a:r>
          </a:p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 --- MySQL 5.7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5574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0963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数据库中表结构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LibraryDB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92241EC-6DF1-45C9-A660-B102D4296ADB}"/>
              </a:ext>
            </a:extLst>
          </p:cNvPr>
          <p:cNvSpPr/>
          <p:nvPr/>
        </p:nvSpPr>
        <p:spPr bwMode="auto">
          <a:xfrm>
            <a:off x="1050648" y="2406386"/>
            <a:ext cx="2347179" cy="759701"/>
          </a:xfrm>
          <a:prstGeom prst="roundRect">
            <a:avLst>
              <a:gd name="adj" fmla="val 9314"/>
            </a:avLst>
          </a:prstGeom>
          <a:solidFill>
            <a:srgbClr val="3992DB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学号，姓名，年龄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性别，手机号码，邮箱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F52FD5-2D7D-4A66-B2E6-1B2C0318A272}"/>
              </a:ext>
            </a:extLst>
          </p:cNvPr>
          <p:cNvSpPr/>
          <p:nvPr/>
        </p:nvSpPr>
        <p:spPr bwMode="auto">
          <a:xfrm>
            <a:off x="1050648" y="2073877"/>
            <a:ext cx="1080655" cy="33250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5">
            <a:extLst>
              <a:ext uri="{FF2B5EF4-FFF2-40B4-BE49-F238E27FC236}">
                <a16:creationId xmlns:a16="http://schemas.microsoft.com/office/drawing/2014/main" id="{E43C6DE7-C6BA-439F-B8B9-141D627C786A}"/>
              </a:ext>
            </a:extLst>
          </p:cNvPr>
          <p:cNvSpPr/>
          <p:nvPr/>
        </p:nvSpPr>
        <p:spPr bwMode="auto">
          <a:xfrm>
            <a:off x="4424230" y="2406386"/>
            <a:ext cx="3181915" cy="759701"/>
          </a:xfrm>
          <a:prstGeom prst="roundRect">
            <a:avLst>
              <a:gd name="adj" fmla="val 9314"/>
            </a:avLst>
          </a:prstGeom>
          <a:solidFill>
            <a:srgbClr val="3992DB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书号，书名，类别，作者，出版社，价格，入库量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9F3432-65A2-481D-8FEC-9BB8C4D48B46}"/>
              </a:ext>
            </a:extLst>
          </p:cNvPr>
          <p:cNvSpPr/>
          <p:nvPr/>
        </p:nvSpPr>
        <p:spPr bwMode="auto">
          <a:xfrm>
            <a:off x="4424230" y="2073877"/>
            <a:ext cx="1080655" cy="33250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BCFE6D3D-0C05-410F-B16C-BC74B58D7B2D}"/>
              </a:ext>
            </a:extLst>
          </p:cNvPr>
          <p:cNvSpPr/>
          <p:nvPr/>
        </p:nvSpPr>
        <p:spPr bwMode="auto">
          <a:xfrm>
            <a:off x="3397828" y="4013513"/>
            <a:ext cx="1381990" cy="934501"/>
          </a:xfrm>
          <a:prstGeom prst="roundRect">
            <a:avLst>
              <a:gd name="adj" fmla="val 9314"/>
            </a:avLst>
          </a:prstGeom>
          <a:solidFill>
            <a:srgbClr val="3992DB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类别名称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18BA9B-4585-49D7-86AF-CE9FF933F638}"/>
              </a:ext>
            </a:extLst>
          </p:cNvPr>
          <p:cNvSpPr/>
          <p:nvPr/>
        </p:nvSpPr>
        <p:spPr bwMode="auto">
          <a:xfrm>
            <a:off x="3397827" y="3681004"/>
            <a:ext cx="1309255" cy="33250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BookType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9">
            <a:extLst>
              <a:ext uri="{FF2B5EF4-FFF2-40B4-BE49-F238E27FC236}">
                <a16:creationId xmlns:a16="http://schemas.microsoft.com/office/drawing/2014/main" id="{C718174F-A352-465D-A34A-B71C07088982}"/>
              </a:ext>
            </a:extLst>
          </p:cNvPr>
          <p:cNvSpPr/>
          <p:nvPr/>
        </p:nvSpPr>
        <p:spPr bwMode="auto">
          <a:xfrm>
            <a:off x="5088083" y="4013513"/>
            <a:ext cx="1381990" cy="934501"/>
          </a:xfrm>
          <a:prstGeom prst="roundRect">
            <a:avLst>
              <a:gd name="adj" fmla="val 9314"/>
            </a:avLst>
          </a:prstGeom>
          <a:solidFill>
            <a:srgbClr val="3992DB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编号，名称，地址，电话，所在城市等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C3937D-02D0-4F3C-854D-19577F125A2E}"/>
              </a:ext>
            </a:extLst>
          </p:cNvPr>
          <p:cNvSpPr/>
          <p:nvPr/>
        </p:nvSpPr>
        <p:spPr bwMode="auto">
          <a:xfrm>
            <a:off x="5088082" y="3681004"/>
            <a:ext cx="1309255" cy="33250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Press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1">
            <a:extLst>
              <a:ext uri="{FF2B5EF4-FFF2-40B4-BE49-F238E27FC236}">
                <a16:creationId xmlns:a16="http://schemas.microsoft.com/office/drawing/2014/main" id="{42985BAF-DC93-45D6-80D7-1127E010EC8E}"/>
              </a:ext>
            </a:extLst>
          </p:cNvPr>
          <p:cNvSpPr/>
          <p:nvPr/>
        </p:nvSpPr>
        <p:spPr bwMode="auto">
          <a:xfrm>
            <a:off x="6778337" y="3967990"/>
            <a:ext cx="1381990" cy="980024"/>
          </a:xfrm>
          <a:prstGeom prst="roundRect">
            <a:avLst>
              <a:gd name="adj" fmla="val 9314"/>
            </a:avLst>
          </a:prstGeom>
          <a:solidFill>
            <a:srgbClr val="3992DB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编号，姓名，地址，电话，所在城市等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C1BB5E-2473-4CC1-A62A-743D1A6AB1E0}"/>
              </a:ext>
            </a:extLst>
          </p:cNvPr>
          <p:cNvSpPr/>
          <p:nvPr/>
        </p:nvSpPr>
        <p:spPr bwMode="auto">
          <a:xfrm>
            <a:off x="6778337" y="3635481"/>
            <a:ext cx="1309255" cy="33250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3">
            <a:extLst>
              <a:ext uri="{FF2B5EF4-FFF2-40B4-BE49-F238E27FC236}">
                <a16:creationId xmlns:a16="http://schemas.microsoft.com/office/drawing/2014/main" id="{6D06AD07-976C-4A34-84C5-242C5472CB1F}"/>
              </a:ext>
            </a:extLst>
          </p:cNvPr>
          <p:cNvSpPr/>
          <p:nvPr/>
        </p:nvSpPr>
        <p:spPr bwMode="auto">
          <a:xfrm>
            <a:off x="2833273" y="1104059"/>
            <a:ext cx="2254810" cy="681167"/>
          </a:xfrm>
          <a:prstGeom prst="roundRect">
            <a:avLst>
              <a:gd name="adj" fmla="val 9314"/>
            </a:avLst>
          </a:prstGeom>
          <a:solidFill>
            <a:srgbClr val="3992DB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，学号，书号，结束时间，归还时间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B81AFF-E886-4E60-820A-642623FBF261}"/>
              </a:ext>
            </a:extLst>
          </p:cNvPr>
          <p:cNvSpPr/>
          <p:nvPr/>
        </p:nvSpPr>
        <p:spPr bwMode="auto">
          <a:xfrm>
            <a:off x="2833272" y="771550"/>
            <a:ext cx="1590958" cy="33250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BorrowBook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A7E9992-3404-4959-8E0B-90D1EDD35AF9}"/>
              </a:ext>
            </a:extLst>
          </p:cNvPr>
          <p:cNvCxnSpPr>
            <a:stCxn id="5" idx="0"/>
          </p:cNvCxnSpPr>
          <p:nvPr/>
        </p:nvCxnSpPr>
        <p:spPr>
          <a:xfrm flipV="1">
            <a:off x="2224238" y="1785226"/>
            <a:ext cx="1173589" cy="6211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F6C252B-BCDC-4705-8272-0186B06FA3E8}"/>
              </a:ext>
            </a:extLst>
          </p:cNvPr>
          <p:cNvCxnSpPr/>
          <p:nvPr/>
        </p:nvCxnSpPr>
        <p:spPr>
          <a:xfrm>
            <a:off x="5088082" y="1752392"/>
            <a:ext cx="1219200" cy="67014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33AE6A0-A7C4-4FF7-BAB1-6218235E195C}"/>
              </a:ext>
            </a:extLst>
          </p:cNvPr>
          <p:cNvCxnSpPr>
            <a:endCxn id="15" idx="0"/>
          </p:cNvCxnSpPr>
          <p:nvPr/>
        </p:nvCxnSpPr>
        <p:spPr>
          <a:xfrm>
            <a:off x="6859732" y="3163524"/>
            <a:ext cx="573233" cy="4719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BE3F3B1-3D5F-4586-9871-8353B7BBE707}"/>
              </a:ext>
            </a:extLst>
          </p:cNvPr>
          <p:cNvCxnSpPr/>
          <p:nvPr/>
        </p:nvCxnSpPr>
        <p:spPr>
          <a:xfrm flipV="1">
            <a:off x="4088823" y="3186114"/>
            <a:ext cx="759128" cy="4948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9573067-98AB-44E2-84BD-6F32BFABFF5A}"/>
              </a:ext>
            </a:extLst>
          </p:cNvPr>
          <p:cNvCxnSpPr/>
          <p:nvPr/>
        </p:nvCxnSpPr>
        <p:spPr>
          <a:xfrm>
            <a:off x="5779078" y="3160450"/>
            <a:ext cx="0" cy="4854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875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数据库</a:t>
            </a: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查询的初体验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085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查询的基本结构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CE2CA9C1-077E-4059-B667-78A013AF5916}"/>
              </a:ext>
            </a:extLst>
          </p:cNvPr>
          <p:cNvSpPr/>
          <p:nvPr/>
        </p:nvSpPr>
        <p:spPr bwMode="auto">
          <a:xfrm>
            <a:off x="3203848" y="2111586"/>
            <a:ext cx="4968552" cy="1152128"/>
          </a:xfrm>
          <a:prstGeom prst="roundRect">
            <a:avLst>
              <a:gd name="adj" fmla="val 10172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查询什么，列筛选， 其中*表示所有列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----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在那个表查询，主要连接要查询的表名称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满足什么条件，行筛选</a:t>
            </a:r>
          </a:p>
        </p:txBody>
      </p:sp>
    </p:spTree>
    <p:extLst>
      <p:ext uri="{BB962C8B-B14F-4D97-AF65-F5344CB8AC3E}">
        <p14:creationId xmlns:p14="http://schemas.microsoft.com/office/powerpoint/2010/main" val="1959892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入门案例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CE2CA9C1-077E-4059-B667-78A013AF5916}"/>
              </a:ext>
            </a:extLst>
          </p:cNvPr>
          <p:cNvSpPr/>
          <p:nvPr/>
        </p:nvSpPr>
        <p:spPr bwMode="auto">
          <a:xfrm>
            <a:off x="3203847" y="1563638"/>
            <a:ext cx="5616625" cy="2160240"/>
          </a:xfrm>
          <a:prstGeom prst="roundRect">
            <a:avLst>
              <a:gd name="adj" fmla="val 10172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342900" indent="-342900" defTabSz="91409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查询出姓名为“陈鹏”的学号、手机号码和邮箱地址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查询出姓名不是“陈鹏”的学生的所有信息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查询出学生年龄介于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间的学生学号和姓名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查询哪些学生没有填写“年龄 ”信息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查询出“陈鹏”、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”Alice”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”Bob”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的学号，年龄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5264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数据库</a:t>
            </a: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基础知识总结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088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语句基础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F185F39-E0EB-4335-B807-68B48FD37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1355502"/>
            <a:ext cx="5180320" cy="27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508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算术运算符和比较运算符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1C622C3-F0B1-4A09-B5A1-E87D273BD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203598"/>
            <a:ext cx="4999153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22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下列语句对吗？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DD8CF0-F533-4EBE-B86F-8137C033D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2295186"/>
            <a:ext cx="5538839" cy="92463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5DCE9DA9-903D-4854-AF7C-F2C3FE9DC1EA}"/>
              </a:ext>
            </a:extLst>
          </p:cNvPr>
          <p:cNvSpPr/>
          <p:nvPr/>
        </p:nvSpPr>
        <p:spPr bwMode="auto">
          <a:xfrm>
            <a:off x="3203848" y="1419622"/>
            <a:ext cx="5184576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查询出年龄（小于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岁或者年龄大于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 女生</a:t>
            </a:r>
          </a:p>
        </p:txBody>
      </p:sp>
    </p:spTree>
    <p:extLst>
      <p:ext uri="{BB962C8B-B14F-4D97-AF65-F5344CB8AC3E}">
        <p14:creationId xmlns:p14="http://schemas.microsoft.com/office/powerpoint/2010/main" val="13031884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87092E6-E7BB-4218-A1D2-B74473CD8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3" y="1895562"/>
            <a:ext cx="3888432" cy="14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120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0147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本课程介绍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  <p:pic>
        <p:nvPicPr>
          <p:cNvPr id="7" name="Picture 4" descr="讲课 的图像结果">
            <a:extLst>
              <a:ext uri="{FF2B5EF4-FFF2-40B4-BE49-F238E27FC236}">
                <a16:creationId xmlns:a16="http://schemas.microsoft.com/office/drawing/2014/main" id="{84F444F6-AA27-44E4-A317-52ECF722B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13">
            <a:extLst>
              <a:ext uri="{FF2B5EF4-FFF2-40B4-BE49-F238E27FC236}">
                <a16:creationId xmlns:a16="http://schemas.microsoft.com/office/drawing/2014/main" id="{ED31C0CE-C6A5-414C-AB77-33CF68E303D1}"/>
              </a:ext>
            </a:extLst>
          </p:cNvPr>
          <p:cNvSpPr/>
          <p:nvPr/>
        </p:nvSpPr>
        <p:spPr bwMode="auto">
          <a:xfrm>
            <a:off x="4283968" y="1245146"/>
            <a:ext cx="3240360" cy="3198812"/>
          </a:xfrm>
          <a:prstGeom prst="roundRect">
            <a:avLst>
              <a:gd name="adj" fmla="val 5183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171450" indent="-1714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数据库重要性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查询的基础入门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聚合函数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结果排序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分组查询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嵌套查询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查询的案例分享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9083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下列需求什么意思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BAF7EE1-BC34-4357-AAF9-FDFB3143B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427734"/>
            <a:ext cx="4936550" cy="79208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728993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数据库</a:t>
            </a: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查询基础进阶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184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查询基础进阶案例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CE2CA9C1-077E-4059-B667-78A013AF5916}"/>
              </a:ext>
            </a:extLst>
          </p:cNvPr>
          <p:cNvSpPr/>
          <p:nvPr/>
        </p:nvSpPr>
        <p:spPr bwMode="auto">
          <a:xfrm>
            <a:off x="3203847" y="1563638"/>
            <a:ext cx="5616625" cy="2160240"/>
          </a:xfrm>
          <a:prstGeom prst="roundRect">
            <a:avLst>
              <a:gd name="adj" fmla="val 10172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342900" indent="-342900" defTabSz="914099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查询出手机号码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开头，倒数第二位为不是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也不是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的学生姓名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AutoNum type="arabicPeriod"/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AutoNum type="arabicPeriod" startAt="2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表按照年龄升序排序，如果年龄一样，女生排在男生前面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AutoNum type="arabicPeriod" startAt="2"/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查询出年龄最大的学生的学号和姓名</a:t>
            </a:r>
          </a:p>
        </p:txBody>
      </p:sp>
    </p:spTree>
    <p:extLst>
      <p:ext uri="{BB962C8B-B14F-4D97-AF65-F5344CB8AC3E}">
        <p14:creationId xmlns:p14="http://schemas.microsoft.com/office/powerpoint/2010/main" val="30276352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聚合函数的应用案例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4971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CE2CA9C1-077E-4059-B667-78A013AF5916}"/>
              </a:ext>
            </a:extLst>
          </p:cNvPr>
          <p:cNvSpPr/>
          <p:nvPr/>
        </p:nvSpPr>
        <p:spPr bwMode="auto">
          <a:xfrm>
            <a:off x="3419872" y="1331989"/>
            <a:ext cx="4608511" cy="379477"/>
          </a:xfrm>
          <a:prstGeom prst="roundRect">
            <a:avLst>
              <a:gd name="adj" fmla="val 10172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聚合函数对一组值执行计算并返回单一的值。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8FFB2EEA-38A1-4197-8E41-45913560C8AE}"/>
              </a:ext>
            </a:extLst>
          </p:cNvPr>
          <p:cNvSpPr/>
          <p:nvPr/>
        </p:nvSpPr>
        <p:spPr bwMode="auto">
          <a:xfrm>
            <a:off x="4559137" y="2067694"/>
            <a:ext cx="3469246" cy="1512168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COUNT: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求所选记录行数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AVG: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求所选记录的平均值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SUM: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为所选记录求和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MAX: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求所选记录的最大值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MIN: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求所选记录的最小值</a:t>
            </a:r>
          </a:p>
        </p:txBody>
      </p:sp>
    </p:spTree>
    <p:extLst>
      <p:ext uri="{BB962C8B-B14F-4D97-AF65-F5344CB8AC3E}">
        <p14:creationId xmlns:p14="http://schemas.microsoft.com/office/powerpoint/2010/main" val="10453840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4">
            <a:extLst>
              <a:ext uri="{FF2B5EF4-FFF2-40B4-BE49-F238E27FC236}">
                <a16:creationId xmlns:a16="http://schemas.microsoft.com/office/drawing/2014/main" id="{B3725641-39E2-43DC-811E-209B48FD7191}"/>
              </a:ext>
            </a:extLst>
          </p:cNvPr>
          <p:cNvSpPr/>
          <p:nvPr/>
        </p:nvSpPr>
        <p:spPr bwMode="auto">
          <a:xfrm>
            <a:off x="3147474" y="2067695"/>
            <a:ext cx="4608511" cy="1238594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查询出男生的平均年龄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查询出有多少位学生借书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查询出计算机类的图书总共有多少本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3453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分组查询的应用案例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409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348EED64-D6E2-4556-BB3F-71593217B71D}"/>
              </a:ext>
            </a:extLst>
          </p:cNvPr>
          <p:cNvSpPr/>
          <p:nvPr/>
        </p:nvSpPr>
        <p:spPr bwMode="auto">
          <a:xfrm>
            <a:off x="3203848" y="2139702"/>
            <a:ext cx="5338380" cy="925616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Group By”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从字面意义上理解就是根据“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By”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指定的规则对数据进行分组，所谓的分组就是将一个“数据集划分成若干个“小区域”，然后针对若干个“小区域”进行数据处理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0875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7E8B3E-5A8E-4318-BCF9-2B51B5200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23678"/>
            <a:ext cx="3261643" cy="1600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0968EB5-24B8-45A0-97F1-EFCBAA1F8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23354"/>
            <a:ext cx="3307367" cy="11126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869C76-DFA6-40B3-B24D-5C69787F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974" y="3219822"/>
            <a:ext cx="3223539" cy="823031"/>
          </a:xfrm>
          <a:prstGeom prst="rect">
            <a:avLst/>
          </a:prstGeom>
        </p:spPr>
      </p:pic>
      <p:sp>
        <p:nvSpPr>
          <p:cNvPr id="8" name="圆角矩形 3">
            <a:extLst>
              <a:ext uri="{FF2B5EF4-FFF2-40B4-BE49-F238E27FC236}">
                <a16:creationId xmlns:a16="http://schemas.microsoft.com/office/drawing/2014/main" id="{F97DFFA7-DDD0-4EAF-AA1F-E0CD6A8442DA}"/>
              </a:ext>
            </a:extLst>
          </p:cNvPr>
          <p:cNvSpPr/>
          <p:nvPr/>
        </p:nvSpPr>
        <p:spPr bwMode="auto">
          <a:xfrm>
            <a:off x="3419872" y="2211710"/>
            <a:ext cx="1512168" cy="925616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Group By Sex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3941E08-2C87-44F1-A861-315C5AC4AD7F}"/>
              </a:ext>
            </a:extLst>
          </p:cNvPr>
          <p:cNvSpPr/>
          <p:nvPr/>
        </p:nvSpPr>
        <p:spPr>
          <a:xfrm rot="19399405">
            <a:off x="4687262" y="1648436"/>
            <a:ext cx="489556" cy="35316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3FD689C-4E3F-45E8-84D7-1122AC672F43}"/>
              </a:ext>
            </a:extLst>
          </p:cNvPr>
          <p:cNvSpPr/>
          <p:nvPr/>
        </p:nvSpPr>
        <p:spPr>
          <a:xfrm rot="2022896">
            <a:off x="4745680" y="3243493"/>
            <a:ext cx="489556" cy="35316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5B9C741B-B972-4984-A210-369EBD599448}"/>
              </a:ext>
            </a:extLst>
          </p:cNvPr>
          <p:cNvSpPr/>
          <p:nvPr/>
        </p:nvSpPr>
        <p:spPr bwMode="auto">
          <a:xfrm>
            <a:off x="5292080" y="787001"/>
            <a:ext cx="792088" cy="337678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值：男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C4332F93-82FD-40D3-B512-563417BD1BB7}"/>
              </a:ext>
            </a:extLst>
          </p:cNvPr>
          <p:cNvSpPr/>
          <p:nvPr/>
        </p:nvSpPr>
        <p:spPr bwMode="auto">
          <a:xfrm>
            <a:off x="5292080" y="2807531"/>
            <a:ext cx="815632" cy="337678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值：女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470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4">
            <a:extLst>
              <a:ext uri="{FF2B5EF4-FFF2-40B4-BE49-F238E27FC236}">
                <a16:creationId xmlns:a16="http://schemas.microsoft.com/office/drawing/2014/main" id="{23CBBFD4-A264-4671-928A-C31D913CC051}"/>
              </a:ext>
            </a:extLst>
          </p:cNvPr>
          <p:cNvSpPr/>
          <p:nvPr/>
        </p:nvSpPr>
        <p:spPr bwMode="auto">
          <a:xfrm>
            <a:off x="3563888" y="2139702"/>
            <a:ext cx="4800615" cy="907329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457200" indent="-457200" defTabSz="914099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统计出男女生的人数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099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统计出每一类书中的最高的价格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3396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0147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工作和生活离不开数据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F48963C-7FC0-4B17-8D0D-43E7963B4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99542"/>
            <a:ext cx="3316015" cy="437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4479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分组查询的进阶应用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9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分组查询的筛选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4">
            <a:extLst>
              <a:ext uri="{FF2B5EF4-FFF2-40B4-BE49-F238E27FC236}">
                <a16:creationId xmlns:a16="http://schemas.microsoft.com/office/drawing/2014/main" id="{23CBBFD4-A264-4671-928A-C31D913CC051}"/>
              </a:ext>
            </a:extLst>
          </p:cNvPr>
          <p:cNvSpPr/>
          <p:nvPr/>
        </p:nvSpPr>
        <p:spPr bwMode="auto">
          <a:xfrm>
            <a:off x="3563888" y="1393336"/>
            <a:ext cx="4800615" cy="504056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457200" indent="-457200" defTabSz="914099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分组前筛选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 Where </a:t>
            </a:r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2F0E0C66-EE11-4EC1-AF9C-32D65884EB39}"/>
              </a:ext>
            </a:extLst>
          </p:cNvPr>
          <p:cNvSpPr/>
          <p:nvPr/>
        </p:nvSpPr>
        <p:spPr bwMode="auto">
          <a:xfrm>
            <a:off x="3563888" y="3075806"/>
            <a:ext cx="4800615" cy="504056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457200" indent="-457200" defTabSz="914099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分组后筛选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 Having </a:t>
            </a: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ED115A25-5C64-48C7-91C9-1BA5DA50D56E}"/>
              </a:ext>
            </a:extLst>
          </p:cNvPr>
          <p:cNvSpPr/>
          <p:nvPr/>
        </p:nvSpPr>
        <p:spPr bwMode="auto">
          <a:xfrm>
            <a:off x="3779912" y="1923678"/>
            <a:ext cx="4584591" cy="504056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统计出年龄在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岁以上的男女生人数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4">
            <a:extLst>
              <a:ext uri="{FF2B5EF4-FFF2-40B4-BE49-F238E27FC236}">
                <a16:creationId xmlns:a16="http://schemas.microsoft.com/office/drawing/2014/main" id="{B5E3F79E-FC27-4334-A1CA-AD3E7F662A8A}"/>
              </a:ext>
            </a:extLst>
          </p:cNvPr>
          <p:cNvSpPr/>
          <p:nvPr/>
        </p:nvSpPr>
        <p:spPr bwMode="auto">
          <a:xfrm>
            <a:off x="3779912" y="3606148"/>
            <a:ext cx="4584591" cy="504056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统计出被借的超过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本的图书编号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1333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4">
            <a:extLst>
              <a:ext uri="{FF2B5EF4-FFF2-40B4-BE49-F238E27FC236}">
                <a16:creationId xmlns:a16="http://schemas.microsoft.com/office/drawing/2014/main" id="{23CBBFD4-A264-4671-928A-C31D913CC051}"/>
              </a:ext>
            </a:extLst>
          </p:cNvPr>
          <p:cNvSpPr/>
          <p:nvPr/>
        </p:nvSpPr>
        <p:spPr bwMode="auto">
          <a:xfrm>
            <a:off x="3563888" y="2139702"/>
            <a:ext cx="4800615" cy="907329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457200" indent="-457200" defTabSz="914099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查询出借的最多的那本书的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7154334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多字段的分组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4703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多字段分组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B7A215-2A9A-4875-9E5E-4E0A00D1A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843558"/>
            <a:ext cx="2133785" cy="3779848"/>
          </a:xfrm>
          <a:prstGeom prst="rect">
            <a:avLst/>
          </a:prstGeom>
        </p:spPr>
      </p:pic>
      <p:sp>
        <p:nvSpPr>
          <p:cNvPr id="10" name="圆角矩形 4">
            <a:extLst>
              <a:ext uri="{FF2B5EF4-FFF2-40B4-BE49-F238E27FC236}">
                <a16:creationId xmlns:a16="http://schemas.microsoft.com/office/drawing/2014/main" id="{2B1DE9F0-18CC-4210-A2E2-913D709109DB}"/>
              </a:ext>
            </a:extLst>
          </p:cNvPr>
          <p:cNvSpPr/>
          <p:nvPr/>
        </p:nvSpPr>
        <p:spPr bwMode="auto">
          <a:xfrm>
            <a:off x="3635896" y="1491632"/>
            <a:ext cx="4800615" cy="576064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按区域和月份：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PArea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PMonth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4">
            <a:extLst>
              <a:ext uri="{FF2B5EF4-FFF2-40B4-BE49-F238E27FC236}">
                <a16:creationId xmlns:a16="http://schemas.microsoft.com/office/drawing/2014/main" id="{DE621E9A-75EE-4FEE-93E7-12467F2F50DC}"/>
              </a:ext>
            </a:extLst>
          </p:cNvPr>
          <p:cNvSpPr/>
          <p:nvPr/>
        </p:nvSpPr>
        <p:spPr bwMode="auto">
          <a:xfrm>
            <a:off x="3656383" y="2211711"/>
            <a:ext cx="4800615" cy="576064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按区域和商品：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PArea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PName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4">
            <a:extLst>
              <a:ext uri="{FF2B5EF4-FFF2-40B4-BE49-F238E27FC236}">
                <a16:creationId xmlns:a16="http://schemas.microsoft.com/office/drawing/2014/main" id="{C30950AD-6D0D-4016-835E-78DEBB4C9967}"/>
              </a:ext>
            </a:extLst>
          </p:cNvPr>
          <p:cNvSpPr/>
          <p:nvPr/>
        </p:nvSpPr>
        <p:spPr bwMode="auto">
          <a:xfrm>
            <a:off x="3656383" y="2931790"/>
            <a:ext cx="4800615" cy="576064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按月份和商品：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PMonth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PName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898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4">
            <a:extLst>
              <a:ext uri="{FF2B5EF4-FFF2-40B4-BE49-F238E27FC236}">
                <a16:creationId xmlns:a16="http://schemas.microsoft.com/office/drawing/2014/main" id="{23CBBFD4-A264-4671-928A-C31D913CC051}"/>
              </a:ext>
            </a:extLst>
          </p:cNvPr>
          <p:cNvSpPr/>
          <p:nvPr/>
        </p:nvSpPr>
        <p:spPr bwMode="auto">
          <a:xfrm>
            <a:off x="3563888" y="2139702"/>
            <a:ext cx="4800615" cy="907329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统计出一月份哪些区域的哪些商品销售低于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2936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查询的结构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4">
            <a:extLst>
              <a:ext uri="{FF2B5EF4-FFF2-40B4-BE49-F238E27FC236}">
                <a16:creationId xmlns:a16="http://schemas.microsoft.com/office/drawing/2014/main" id="{23CBBFD4-A264-4671-928A-C31D913CC051}"/>
              </a:ext>
            </a:extLst>
          </p:cNvPr>
          <p:cNvSpPr/>
          <p:nvPr/>
        </p:nvSpPr>
        <p:spPr bwMode="auto">
          <a:xfrm>
            <a:off x="3491880" y="1491630"/>
            <a:ext cx="4800615" cy="2016224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</a:p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</a:p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</a:p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</a:p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</a:p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</a:p>
        </p:txBody>
      </p:sp>
    </p:spTree>
    <p:extLst>
      <p:ext uri="{BB962C8B-B14F-4D97-AF65-F5344CB8AC3E}">
        <p14:creationId xmlns:p14="http://schemas.microsoft.com/office/powerpoint/2010/main" val="233028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嵌套查询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7025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嵌套查询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4">
            <a:extLst>
              <a:ext uri="{FF2B5EF4-FFF2-40B4-BE49-F238E27FC236}">
                <a16:creationId xmlns:a16="http://schemas.microsoft.com/office/drawing/2014/main" id="{23CBBFD4-A264-4671-928A-C31D913CC051}"/>
              </a:ext>
            </a:extLst>
          </p:cNvPr>
          <p:cNvSpPr/>
          <p:nvPr/>
        </p:nvSpPr>
        <p:spPr bwMode="auto">
          <a:xfrm>
            <a:off x="3635896" y="1635646"/>
            <a:ext cx="4800615" cy="936104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</a:t>
            </a:r>
            <a:r>
              <a:rPr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SQL</a:t>
            </a:r>
            <a:r>
              <a:rPr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语言中，一个 </a:t>
            </a:r>
            <a:r>
              <a:rPr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SELECT-FROM-WHERE </a:t>
            </a:r>
            <a:r>
              <a:rPr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语句称为一个查询块。将一个查询块嵌套在另一个查询块的 </a:t>
            </a:r>
            <a:r>
              <a:rPr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WHERE </a:t>
            </a:r>
            <a:r>
              <a:rPr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子句或 </a:t>
            </a:r>
            <a:r>
              <a:rPr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HAVING </a:t>
            </a:r>
            <a:r>
              <a:rPr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短语的条件中的查询称为 嵌套查询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C13ECC-9CB2-4037-A411-BCC82B34B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84320"/>
            <a:ext cx="2522439" cy="1135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94854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嵌套查询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4">
            <a:extLst>
              <a:ext uri="{FF2B5EF4-FFF2-40B4-BE49-F238E27FC236}">
                <a16:creationId xmlns:a16="http://schemas.microsoft.com/office/drawing/2014/main" id="{4779D02E-CCF4-45C0-A6EF-FAEC233DB760}"/>
              </a:ext>
            </a:extLst>
          </p:cNvPr>
          <p:cNvSpPr/>
          <p:nvPr/>
        </p:nvSpPr>
        <p:spPr bwMode="auto">
          <a:xfrm>
            <a:off x="3779912" y="2067694"/>
            <a:ext cx="4392488" cy="79208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嵌套查询的工作方式是：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	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先处理内查询，由内向外处理</a:t>
            </a:r>
            <a:endParaRPr lang="zh-CN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472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7281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数据是核心</a:t>
            </a:r>
          </a:p>
        </p:txBody>
      </p:sp>
      <p:pic>
        <p:nvPicPr>
          <p:cNvPr id="1026" name="Picture 2" descr="数据 卡通图 的图像结果">
            <a:extLst>
              <a:ext uri="{FF2B5EF4-FFF2-40B4-BE49-F238E27FC236}">
                <a16:creationId xmlns:a16="http://schemas.microsoft.com/office/drawing/2014/main" id="{FF3ED649-CE53-455A-818B-A29E5FC3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771550"/>
            <a:ext cx="4320480" cy="408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讲课 的图像结果">
            <a:extLst>
              <a:ext uri="{FF2B5EF4-FFF2-40B4-BE49-F238E27FC236}">
                <a16:creationId xmlns:a16="http://schemas.microsoft.com/office/drawing/2014/main" id="{BBA3279E-576C-47C4-933D-C038AE4D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6631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嵌套查询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4">
            <a:extLst>
              <a:ext uri="{FF2B5EF4-FFF2-40B4-BE49-F238E27FC236}">
                <a16:creationId xmlns:a16="http://schemas.microsoft.com/office/drawing/2014/main" id="{4779D02E-CCF4-45C0-A6EF-FAEC233DB760}"/>
              </a:ext>
            </a:extLst>
          </p:cNvPr>
          <p:cNvSpPr/>
          <p:nvPr/>
        </p:nvSpPr>
        <p:spPr bwMode="auto">
          <a:xfrm>
            <a:off x="3563888" y="2175706"/>
            <a:ext cx="4392488" cy="1548172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查询初陈鹏借了哪些书？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查询出借的最多的那本书的作者？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  <a:p>
            <a:pPr lvl="0" algn="ctr" defTabSz="914099"/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032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嵌套查询连接关键词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9755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嵌套查询的连接关键字</a:t>
            </a:r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4779D02E-CCF4-45C0-A6EF-FAEC233DB760}"/>
              </a:ext>
            </a:extLst>
          </p:cNvPr>
          <p:cNvSpPr/>
          <p:nvPr/>
        </p:nvSpPr>
        <p:spPr bwMode="auto">
          <a:xfrm>
            <a:off x="3347864" y="1203598"/>
            <a:ext cx="4392488" cy="61873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/ In / Exists / Any / Some / All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04119700-AF65-425D-9DC0-E8EF316E55AA}"/>
              </a:ext>
            </a:extLst>
          </p:cNvPr>
          <p:cNvSpPr/>
          <p:nvPr/>
        </p:nvSpPr>
        <p:spPr bwMode="auto">
          <a:xfrm>
            <a:off x="3635896" y="2047532"/>
            <a:ext cx="5206134" cy="469890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Any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和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Some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一样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8" name="圆角矩形 5">
            <a:extLst>
              <a:ext uri="{FF2B5EF4-FFF2-40B4-BE49-F238E27FC236}">
                <a16:creationId xmlns:a16="http://schemas.microsoft.com/office/drawing/2014/main" id="{95CB0B08-75F9-4FF0-ABAF-95EAB29558F4}"/>
              </a:ext>
            </a:extLst>
          </p:cNvPr>
          <p:cNvSpPr/>
          <p:nvPr/>
        </p:nvSpPr>
        <p:spPr bwMode="auto">
          <a:xfrm>
            <a:off x="3635896" y="2593054"/>
            <a:ext cx="5206134" cy="488303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=Any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In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一样 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9" name="圆角矩形 6">
            <a:extLst>
              <a:ext uri="{FF2B5EF4-FFF2-40B4-BE49-F238E27FC236}">
                <a16:creationId xmlns:a16="http://schemas.microsoft.com/office/drawing/2014/main" id="{C488D1A8-94B0-449E-8D04-788D2241B611}"/>
              </a:ext>
            </a:extLst>
          </p:cNvPr>
          <p:cNvSpPr/>
          <p:nvPr/>
        </p:nvSpPr>
        <p:spPr bwMode="auto">
          <a:xfrm>
            <a:off x="3635896" y="3156989"/>
            <a:ext cx="5206134" cy="488303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In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 需要返回具体的值，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Exist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返回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False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或者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Ture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4C3D9748-CB70-4B2E-B14D-3C13FE22C77B}"/>
              </a:ext>
            </a:extLst>
          </p:cNvPr>
          <p:cNvSpPr/>
          <p:nvPr/>
        </p:nvSpPr>
        <p:spPr bwMode="auto">
          <a:xfrm>
            <a:off x="3635896" y="3720924"/>
            <a:ext cx="5206134" cy="488303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Any / All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05F92B-9339-430A-844F-A09407CC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57781"/>
            <a:ext cx="3024336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36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认识连接查询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5629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4">
            <a:extLst>
              <a:ext uri="{FF2B5EF4-FFF2-40B4-BE49-F238E27FC236}">
                <a16:creationId xmlns:a16="http://schemas.microsoft.com/office/drawing/2014/main" id="{4779D02E-CCF4-45C0-A6EF-FAEC233DB760}"/>
              </a:ext>
            </a:extLst>
          </p:cNvPr>
          <p:cNvSpPr/>
          <p:nvPr/>
        </p:nvSpPr>
        <p:spPr bwMode="auto">
          <a:xfrm>
            <a:off x="3203848" y="2220711"/>
            <a:ext cx="5616624" cy="70207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连接查询：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将多张表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(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至少两张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表按照某个连接条件连接成一张大表，在大表中执行查询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692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4">
            <a:extLst>
              <a:ext uri="{FF2B5EF4-FFF2-40B4-BE49-F238E27FC236}">
                <a16:creationId xmlns:a16="http://schemas.microsoft.com/office/drawing/2014/main" id="{4779D02E-CCF4-45C0-A6EF-FAEC233DB760}"/>
              </a:ext>
            </a:extLst>
          </p:cNvPr>
          <p:cNvSpPr/>
          <p:nvPr/>
        </p:nvSpPr>
        <p:spPr bwMode="auto">
          <a:xfrm>
            <a:off x="3203848" y="2220711"/>
            <a:ext cx="4752528" cy="70207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演示：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        查询出陈鹏借了哪些书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?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45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连接查询的常见类型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4">
            <a:extLst>
              <a:ext uri="{FF2B5EF4-FFF2-40B4-BE49-F238E27FC236}">
                <a16:creationId xmlns:a16="http://schemas.microsoft.com/office/drawing/2014/main" id="{4779D02E-CCF4-45C0-A6EF-FAEC233DB760}"/>
              </a:ext>
            </a:extLst>
          </p:cNvPr>
          <p:cNvSpPr/>
          <p:nvPr/>
        </p:nvSpPr>
        <p:spPr bwMode="auto">
          <a:xfrm>
            <a:off x="3563888" y="1563638"/>
            <a:ext cx="3384376" cy="52349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内连接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04A18F63-C458-4614-864C-6EF500D1F6C2}"/>
              </a:ext>
            </a:extLst>
          </p:cNvPr>
          <p:cNvSpPr/>
          <p:nvPr/>
        </p:nvSpPr>
        <p:spPr bwMode="auto">
          <a:xfrm>
            <a:off x="3563888" y="2211710"/>
            <a:ext cx="3384376" cy="52349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外连接： 左外连接，右外连接，全连接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50FC6976-C3BC-4D5E-8757-29DD9D18FC9C}"/>
              </a:ext>
            </a:extLst>
          </p:cNvPr>
          <p:cNvSpPr/>
          <p:nvPr/>
        </p:nvSpPr>
        <p:spPr bwMode="auto">
          <a:xfrm>
            <a:off x="3563888" y="2859782"/>
            <a:ext cx="3384376" cy="52349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交叉连接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9" name="圆角矩形 4">
            <a:extLst>
              <a:ext uri="{FF2B5EF4-FFF2-40B4-BE49-F238E27FC236}">
                <a16:creationId xmlns:a16="http://schemas.microsoft.com/office/drawing/2014/main" id="{F096E2E6-0CD1-4BAA-83CE-8C6012CDF339}"/>
              </a:ext>
            </a:extLst>
          </p:cNvPr>
          <p:cNvSpPr/>
          <p:nvPr/>
        </p:nvSpPr>
        <p:spPr bwMode="auto">
          <a:xfrm>
            <a:off x="3563888" y="3537987"/>
            <a:ext cx="3384376" cy="52349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自连接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889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理解内连接和外连接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0787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内连接和外连接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4">
            <a:extLst>
              <a:ext uri="{FF2B5EF4-FFF2-40B4-BE49-F238E27FC236}">
                <a16:creationId xmlns:a16="http://schemas.microsoft.com/office/drawing/2014/main" id="{4779D02E-CCF4-45C0-A6EF-FAEC233DB760}"/>
              </a:ext>
            </a:extLst>
          </p:cNvPr>
          <p:cNvSpPr/>
          <p:nvPr/>
        </p:nvSpPr>
        <p:spPr bwMode="auto">
          <a:xfrm>
            <a:off x="3916287" y="1563638"/>
            <a:ext cx="1440160" cy="52349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内连接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04A18F63-C458-4614-864C-6EF500D1F6C2}"/>
              </a:ext>
            </a:extLst>
          </p:cNvPr>
          <p:cNvSpPr/>
          <p:nvPr/>
        </p:nvSpPr>
        <p:spPr bwMode="auto">
          <a:xfrm>
            <a:off x="3916287" y="2211710"/>
            <a:ext cx="360040" cy="1770180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外连接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50FC6976-C3BC-4D5E-8757-29DD9D18FC9C}"/>
              </a:ext>
            </a:extLst>
          </p:cNvPr>
          <p:cNvSpPr/>
          <p:nvPr/>
        </p:nvSpPr>
        <p:spPr bwMode="auto">
          <a:xfrm>
            <a:off x="4348335" y="2211710"/>
            <a:ext cx="1008112" cy="52349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左外连接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9" name="圆角矩形 4">
            <a:extLst>
              <a:ext uri="{FF2B5EF4-FFF2-40B4-BE49-F238E27FC236}">
                <a16:creationId xmlns:a16="http://schemas.microsoft.com/office/drawing/2014/main" id="{F096E2E6-0CD1-4BAA-83CE-8C6012CDF339}"/>
              </a:ext>
            </a:extLst>
          </p:cNvPr>
          <p:cNvSpPr/>
          <p:nvPr/>
        </p:nvSpPr>
        <p:spPr bwMode="auto">
          <a:xfrm>
            <a:off x="4353339" y="2835053"/>
            <a:ext cx="1003108" cy="52349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右外连接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10" name="圆角矩形 4">
            <a:extLst>
              <a:ext uri="{FF2B5EF4-FFF2-40B4-BE49-F238E27FC236}">
                <a16:creationId xmlns:a16="http://schemas.microsoft.com/office/drawing/2014/main" id="{F5B2CEB8-BF6F-457B-B958-4E21CC825D2D}"/>
              </a:ext>
            </a:extLst>
          </p:cNvPr>
          <p:cNvSpPr/>
          <p:nvPr/>
        </p:nvSpPr>
        <p:spPr bwMode="auto">
          <a:xfrm>
            <a:off x="4353339" y="3458396"/>
            <a:ext cx="1003108" cy="52349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全外连接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11" name="圆角矩形 4">
            <a:extLst>
              <a:ext uri="{FF2B5EF4-FFF2-40B4-BE49-F238E27FC236}">
                <a16:creationId xmlns:a16="http://schemas.microsoft.com/office/drawing/2014/main" id="{CE110E2D-FC8B-43FE-AFCE-EB6A5E409B78}"/>
              </a:ext>
            </a:extLst>
          </p:cNvPr>
          <p:cNvSpPr/>
          <p:nvPr/>
        </p:nvSpPr>
        <p:spPr bwMode="auto">
          <a:xfrm>
            <a:off x="5500463" y="1590024"/>
            <a:ext cx="2088232" cy="432048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Inner Join 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12" name="圆角矩形 4">
            <a:extLst>
              <a:ext uri="{FF2B5EF4-FFF2-40B4-BE49-F238E27FC236}">
                <a16:creationId xmlns:a16="http://schemas.microsoft.com/office/drawing/2014/main" id="{E0D0F3D9-73F2-482F-A6DD-973642574BAF}"/>
              </a:ext>
            </a:extLst>
          </p:cNvPr>
          <p:cNvSpPr/>
          <p:nvPr/>
        </p:nvSpPr>
        <p:spPr bwMode="auto">
          <a:xfrm>
            <a:off x="5500463" y="2211710"/>
            <a:ext cx="2088232" cy="432048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Left  Outer Join 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13" name="圆角矩形 4">
            <a:extLst>
              <a:ext uri="{FF2B5EF4-FFF2-40B4-BE49-F238E27FC236}">
                <a16:creationId xmlns:a16="http://schemas.microsoft.com/office/drawing/2014/main" id="{B14D2544-6AC3-4AB6-9BDD-504236DB425B}"/>
              </a:ext>
            </a:extLst>
          </p:cNvPr>
          <p:cNvSpPr/>
          <p:nvPr/>
        </p:nvSpPr>
        <p:spPr bwMode="auto">
          <a:xfrm>
            <a:off x="5508104" y="2833396"/>
            <a:ext cx="2088232" cy="432048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Right Outer Join 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ECA9FD59-5330-4C80-AD6A-3DECD19686F6}"/>
              </a:ext>
            </a:extLst>
          </p:cNvPr>
          <p:cNvSpPr/>
          <p:nvPr/>
        </p:nvSpPr>
        <p:spPr bwMode="auto">
          <a:xfrm>
            <a:off x="5508104" y="3455082"/>
            <a:ext cx="2088232" cy="432048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Full Outer Join 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9051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连接查询的常见类型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4">
            <a:extLst>
              <a:ext uri="{FF2B5EF4-FFF2-40B4-BE49-F238E27FC236}">
                <a16:creationId xmlns:a16="http://schemas.microsoft.com/office/drawing/2014/main" id="{4779D02E-CCF4-45C0-A6EF-FAEC233DB760}"/>
              </a:ext>
            </a:extLst>
          </p:cNvPr>
          <p:cNvSpPr/>
          <p:nvPr/>
        </p:nvSpPr>
        <p:spPr bwMode="auto">
          <a:xfrm>
            <a:off x="3419872" y="2039578"/>
            <a:ext cx="5067163" cy="648072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内连接：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两个表按照某个条件连接，满足条件的记录显示，不满足条件的隐藏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10" name="圆角矩形 4">
            <a:extLst>
              <a:ext uri="{FF2B5EF4-FFF2-40B4-BE49-F238E27FC236}">
                <a16:creationId xmlns:a16="http://schemas.microsoft.com/office/drawing/2014/main" id="{88EFB752-D5B6-4D1F-AF2C-57A5919B76E3}"/>
              </a:ext>
            </a:extLst>
          </p:cNvPr>
          <p:cNvSpPr/>
          <p:nvPr/>
        </p:nvSpPr>
        <p:spPr bwMode="auto">
          <a:xfrm>
            <a:off x="3419872" y="3085638"/>
            <a:ext cx="5067163" cy="648072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左外连接：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两个表在连接的时候，以左边的表作为主表，按照条件在右边表中找匹配的数据，找到就填充，找不到用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null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填充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102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50147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常见的数据库管理系统</a:t>
            </a:r>
          </a:p>
        </p:txBody>
      </p:sp>
      <p:pic>
        <p:nvPicPr>
          <p:cNvPr id="2050" name="Picture 2" descr="关系型数据库   的图像结果">
            <a:extLst>
              <a:ext uri="{FF2B5EF4-FFF2-40B4-BE49-F238E27FC236}">
                <a16:creationId xmlns:a16="http://schemas.microsoft.com/office/drawing/2014/main" id="{CC9F7B57-DD02-4720-BA82-8F47AD43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862306"/>
            <a:ext cx="3384376" cy="365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讲课 的图像结果">
            <a:extLst>
              <a:ext uri="{FF2B5EF4-FFF2-40B4-BE49-F238E27FC236}">
                <a16:creationId xmlns:a16="http://schemas.microsoft.com/office/drawing/2014/main" id="{E723D416-6121-4B0B-9B6E-293ECC232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807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内连接的案例讲解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13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内连接的两种写法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4">
            <a:extLst>
              <a:ext uri="{FF2B5EF4-FFF2-40B4-BE49-F238E27FC236}">
                <a16:creationId xmlns:a16="http://schemas.microsoft.com/office/drawing/2014/main" id="{4779D02E-CCF4-45C0-A6EF-FAEC233DB760}"/>
              </a:ext>
            </a:extLst>
          </p:cNvPr>
          <p:cNvSpPr/>
          <p:nvPr/>
        </p:nvSpPr>
        <p:spPr bwMode="auto">
          <a:xfrm>
            <a:off x="4067944" y="2048256"/>
            <a:ext cx="3384376" cy="52349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SQL 92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标准中的写法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04A18F63-C458-4614-864C-6EF500D1F6C2}"/>
              </a:ext>
            </a:extLst>
          </p:cNvPr>
          <p:cNvSpPr/>
          <p:nvPr/>
        </p:nvSpPr>
        <p:spPr bwMode="auto">
          <a:xfrm>
            <a:off x="4067944" y="2696328"/>
            <a:ext cx="3384376" cy="52349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SQL 99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标准中的写法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10" name="圆角矩形 4">
            <a:extLst>
              <a:ext uri="{FF2B5EF4-FFF2-40B4-BE49-F238E27FC236}">
                <a16:creationId xmlns:a16="http://schemas.microsoft.com/office/drawing/2014/main" id="{42D7A380-CCF4-4A83-A468-289CEA5A1202}"/>
              </a:ext>
            </a:extLst>
          </p:cNvPr>
          <p:cNvSpPr/>
          <p:nvPr/>
        </p:nvSpPr>
        <p:spPr bwMode="auto">
          <a:xfrm>
            <a:off x="4067944" y="3758051"/>
            <a:ext cx="3384376" cy="523494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演示：查询出计算机类的图书有哪些？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11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内连接案例演示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4">
            <a:extLst>
              <a:ext uri="{FF2B5EF4-FFF2-40B4-BE49-F238E27FC236}">
                <a16:creationId xmlns:a16="http://schemas.microsoft.com/office/drawing/2014/main" id="{42D7A380-CCF4-4A83-A468-289CEA5A1202}"/>
              </a:ext>
            </a:extLst>
          </p:cNvPr>
          <p:cNvSpPr/>
          <p:nvPr/>
        </p:nvSpPr>
        <p:spPr bwMode="auto">
          <a:xfrm>
            <a:off x="3923928" y="2310003"/>
            <a:ext cx="3384376" cy="523494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演示：查询出女生借了 哪些书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CD774BD2-39AB-40D7-8419-3CDE2506353A}"/>
              </a:ext>
            </a:extLst>
          </p:cNvPr>
          <p:cNvSpPr/>
          <p:nvPr/>
        </p:nvSpPr>
        <p:spPr bwMode="auto">
          <a:xfrm>
            <a:off x="3944251" y="2980069"/>
            <a:ext cx="3384376" cy="523494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演示：被借的书中哪些图书是北京的作者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354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外连接的案例讲解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8874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内连接和外连接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4">
            <a:extLst>
              <a:ext uri="{FF2B5EF4-FFF2-40B4-BE49-F238E27FC236}">
                <a16:creationId xmlns:a16="http://schemas.microsoft.com/office/drawing/2014/main" id="{4779D02E-CCF4-45C0-A6EF-FAEC233DB760}"/>
              </a:ext>
            </a:extLst>
          </p:cNvPr>
          <p:cNvSpPr/>
          <p:nvPr/>
        </p:nvSpPr>
        <p:spPr bwMode="auto">
          <a:xfrm>
            <a:off x="3916287" y="1563638"/>
            <a:ext cx="1440160" cy="52349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内连接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04A18F63-C458-4614-864C-6EF500D1F6C2}"/>
              </a:ext>
            </a:extLst>
          </p:cNvPr>
          <p:cNvSpPr/>
          <p:nvPr/>
        </p:nvSpPr>
        <p:spPr bwMode="auto">
          <a:xfrm>
            <a:off x="3916287" y="2211710"/>
            <a:ext cx="360040" cy="1770180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外连接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50FC6976-C3BC-4D5E-8757-29DD9D18FC9C}"/>
              </a:ext>
            </a:extLst>
          </p:cNvPr>
          <p:cNvSpPr/>
          <p:nvPr/>
        </p:nvSpPr>
        <p:spPr bwMode="auto">
          <a:xfrm>
            <a:off x="4348335" y="2211710"/>
            <a:ext cx="1008112" cy="52349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左外连接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9" name="圆角矩形 4">
            <a:extLst>
              <a:ext uri="{FF2B5EF4-FFF2-40B4-BE49-F238E27FC236}">
                <a16:creationId xmlns:a16="http://schemas.microsoft.com/office/drawing/2014/main" id="{F096E2E6-0CD1-4BAA-83CE-8C6012CDF339}"/>
              </a:ext>
            </a:extLst>
          </p:cNvPr>
          <p:cNvSpPr/>
          <p:nvPr/>
        </p:nvSpPr>
        <p:spPr bwMode="auto">
          <a:xfrm>
            <a:off x="4353339" y="2835053"/>
            <a:ext cx="1003108" cy="52349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右外连接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10" name="圆角矩形 4">
            <a:extLst>
              <a:ext uri="{FF2B5EF4-FFF2-40B4-BE49-F238E27FC236}">
                <a16:creationId xmlns:a16="http://schemas.microsoft.com/office/drawing/2014/main" id="{F5B2CEB8-BF6F-457B-B958-4E21CC825D2D}"/>
              </a:ext>
            </a:extLst>
          </p:cNvPr>
          <p:cNvSpPr/>
          <p:nvPr/>
        </p:nvSpPr>
        <p:spPr bwMode="auto">
          <a:xfrm>
            <a:off x="4353339" y="3458396"/>
            <a:ext cx="1003108" cy="52349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全外连接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11" name="圆角矩形 4">
            <a:extLst>
              <a:ext uri="{FF2B5EF4-FFF2-40B4-BE49-F238E27FC236}">
                <a16:creationId xmlns:a16="http://schemas.microsoft.com/office/drawing/2014/main" id="{CE110E2D-FC8B-43FE-AFCE-EB6A5E409B78}"/>
              </a:ext>
            </a:extLst>
          </p:cNvPr>
          <p:cNvSpPr/>
          <p:nvPr/>
        </p:nvSpPr>
        <p:spPr bwMode="auto">
          <a:xfrm>
            <a:off x="5500463" y="1590024"/>
            <a:ext cx="2088232" cy="432048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Inner Join 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12" name="圆角矩形 4">
            <a:extLst>
              <a:ext uri="{FF2B5EF4-FFF2-40B4-BE49-F238E27FC236}">
                <a16:creationId xmlns:a16="http://schemas.microsoft.com/office/drawing/2014/main" id="{E0D0F3D9-73F2-482F-A6DD-973642574BAF}"/>
              </a:ext>
            </a:extLst>
          </p:cNvPr>
          <p:cNvSpPr/>
          <p:nvPr/>
        </p:nvSpPr>
        <p:spPr bwMode="auto">
          <a:xfrm>
            <a:off x="5500463" y="2211710"/>
            <a:ext cx="2088232" cy="432048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Left  Outer Join 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13" name="圆角矩形 4">
            <a:extLst>
              <a:ext uri="{FF2B5EF4-FFF2-40B4-BE49-F238E27FC236}">
                <a16:creationId xmlns:a16="http://schemas.microsoft.com/office/drawing/2014/main" id="{B14D2544-6AC3-4AB6-9BDD-504236DB425B}"/>
              </a:ext>
            </a:extLst>
          </p:cNvPr>
          <p:cNvSpPr/>
          <p:nvPr/>
        </p:nvSpPr>
        <p:spPr bwMode="auto">
          <a:xfrm>
            <a:off x="5508104" y="2833396"/>
            <a:ext cx="2088232" cy="432048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Right Outer Join 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ECA9FD59-5330-4C80-AD6A-3DECD19686F6}"/>
              </a:ext>
            </a:extLst>
          </p:cNvPr>
          <p:cNvSpPr/>
          <p:nvPr/>
        </p:nvSpPr>
        <p:spPr bwMode="auto">
          <a:xfrm>
            <a:off x="5508104" y="3455082"/>
            <a:ext cx="2088232" cy="432048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Full Outer Join 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33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内连接案例演示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4">
            <a:extLst>
              <a:ext uri="{FF2B5EF4-FFF2-40B4-BE49-F238E27FC236}">
                <a16:creationId xmlns:a16="http://schemas.microsoft.com/office/drawing/2014/main" id="{42D7A380-CCF4-4A83-A468-289CEA5A1202}"/>
              </a:ext>
            </a:extLst>
          </p:cNvPr>
          <p:cNvSpPr/>
          <p:nvPr/>
        </p:nvSpPr>
        <p:spPr bwMode="auto">
          <a:xfrm>
            <a:off x="3995936" y="2139702"/>
            <a:ext cx="3384376" cy="523494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演示：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查询出哪些人从来没借过书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CD774BD2-39AB-40D7-8419-3CDE2506353A}"/>
              </a:ext>
            </a:extLst>
          </p:cNvPr>
          <p:cNvSpPr/>
          <p:nvPr/>
        </p:nvSpPr>
        <p:spPr bwMode="auto">
          <a:xfrm>
            <a:off x="4016259" y="2809768"/>
            <a:ext cx="3384376" cy="523494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演示：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查询出哪些作者的书从来没借过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1077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外连接的进阶实战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1387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外连接的进阶实战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4">
            <a:extLst>
              <a:ext uri="{FF2B5EF4-FFF2-40B4-BE49-F238E27FC236}">
                <a16:creationId xmlns:a16="http://schemas.microsoft.com/office/drawing/2014/main" id="{42D7A380-CCF4-4A83-A468-289CEA5A1202}"/>
              </a:ext>
            </a:extLst>
          </p:cNvPr>
          <p:cNvSpPr/>
          <p:nvPr/>
        </p:nvSpPr>
        <p:spPr bwMode="auto">
          <a:xfrm>
            <a:off x="3995936" y="1491630"/>
            <a:ext cx="3384376" cy="523494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统计出图书的库存情况，格式要求如下：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F98D24-3B63-4464-A270-CDF54EE9D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173" y="2499742"/>
            <a:ext cx="4509901" cy="74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26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交叉连接的案例演示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2627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交叉连接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4">
            <a:extLst>
              <a:ext uri="{FF2B5EF4-FFF2-40B4-BE49-F238E27FC236}">
                <a16:creationId xmlns:a16="http://schemas.microsoft.com/office/drawing/2014/main" id="{4779D02E-CCF4-45C0-A6EF-FAEC233DB760}"/>
              </a:ext>
            </a:extLst>
          </p:cNvPr>
          <p:cNvSpPr/>
          <p:nvPr/>
        </p:nvSpPr>
        <p:spPr bwMode="auto">
          <a:xfrm>
            <a:off x="3446475" y="2427733"/>
            <a:ext cx="5184576" cy="665679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400" dirty="0">
                <a:solidFill>
                  <a:srgbClr val="FFFF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交叉连接</a:t>
            </a:r>
            <a:r>
              <a:rPr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r>
              <a:rPr lang="zh-CN" alt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返回被连接的两个表所有数据行的笛卡尔积</a:t>
            </a:r>
            <a:endParaRPr lang="zh-CN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718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30963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数据库的两大阵营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4F00C75-9A3A-4EB2-8C8D-9D0456A86A56}"/>
              </a:ext>
            </a:extLst>
          </p:cNvPr>
          <p:cNvSpPr/>
          <p:nvPr/>
        </p:nvSpPr>
        <p:spPr bwMode="auto">
          <a:xfrm>
            <a:off x="738749" y="915566"/>
            <a:ext cx="3096344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二维表格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441975DB-23ED-4A3B-989F-E16BCE07D6BD}"/>
              </a:ext>
            </a:extLst>
          </p:cNvPr>
          <p:cNvSpPr/>
          <p:nvPr/>
        </p:nvSpPr>
        <p:spPr bwMode="auto">
          <a:xfrm>
            <a:off x="4674480" y="915566"/>
            <a:ext cx="4073982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非关系型数据库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数据结构化存储方法的集合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DA12D-4316-4D20-8E65-CD99D1A67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4" y="1555952"/>
            <a:ext cx="3636781" cy="18572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7D4E0C7-AAD8-419C-9FB8-0B18995FF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497" y="1554189"/>
            <a:ext cx="3785949" cy="1857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386130-1D04-4B55-ABAA-554C38CFF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82" y="3702280"/>
            <a:ext cx="3529579" cy="124573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874A8A-E94D-48A1-B01A-3F046FEFE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984" y="3583240"/>
            <a:ext cx="3820462" cy="136477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232361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交叉连接演示：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4">
            <a:extLst>
              <a:ext uri="{FF2B5EF4-FFF2-40B4-BE49-F238E27FC236}">
                <a16:creationId xmlns:a16="http://schemas.microsoft.com/office/drawing/2014/main" id="{4779D02E-CCF4-45C0-A6EF-FAEC233DB760}"/>
              </a:ext>
            </a:extLst>
          </p:cNvPr>
          <p:cNvSpPr/>
          <p:nvPr/>
        </p:nvSpPr>
        <p:spPr bwMode="auto">
          <a:xfrm>
            <a:off x="3446475" y="1923678"/>
            <a:ext cx="5184576" cy="158417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学生表：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Stu </a:t>
            </a:r>
          </a:p>
          <a:p>
            <a:pPr lvl="0" defTabSz="914099"/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科目表：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Course</a:t>
            </a:r>
          </a:p>
          <a:p>
            <a:pPr lvl="0" defTabSz="914099"/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成绩表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:  Score</a:t>
            </a:r>
          </a:p>
          <a:p>
            <a:pPr lvl="0" defTabSz="914099"/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  <a:p>
            <a:pPr lvl="0" defTabSz="914099"/>
            <a:r>
              <a:rPr lang="zh-CN" altLang="en-US" sz="1400" dirty="0">
                <a:solidFill>
                  <a:srgbClr val="FFFF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统计出哪些学生的哪些科目缺考</a:t>
            </a:r>
            <a:endParaRPr lang="zh-CN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13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自连接的案例讲解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204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自连接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4">
            <a:extLst>
              <a:ext uri="{FF2B5EF4-FFF2-40B4-BE49-F238E27FC236}">
                <a16:creationId xmlns:a16="http://schemas.microsoft.com/office/drawing/2014/main" id="{4779D02E-CCF4-45C0-A6EF-FAEC233DB760}"/>
              </a:ext>
            </a:extLst>
          </p:cNvPr>
          <p:cNvSpPr/>
          <p:nvPr/>
        </p:nvSpPr>
        <p:spPr bwMode="auto">
          <a:xfrm>
            <a:off x="3446475" y="1995687"/>
            <a:ext cx="5184576" cy="109772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600" b="1" dirty="0">
                <a:solidFill>
                  <a:srgbClr val="FFFF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自连接</a:t>
            </a:r>
            <a:r>
              <a:rPr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r>
              <a:rPr lang="zh-CN" alt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自连接主要用于表中其他数据和某一数据进行比较，这种时候可以将表做两个复本，通过复本之间的比较找到需要的值。</a:t>
            </a:r>
            <a:endParaRPr lang="zh-CN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2812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自连接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4">
            <a:extLst>
              <a:ext uri="{FF2B5EF4-FFF2-40B4-BE49-F238E27FC236}">
                <a16:creationId xmlns:a16="http://schemas.microsoft.com/office/drawing/2014/main" id="{4779D02E-CCF4-45C0-A6EF-FAEC233DB760}"/>
              </a:ext>
            </a:extLst>
          </p:cNvPr>
          <p:cNvSpPr/>
          <p:nvPr/>
        </p:nvSpPr>
        <p:spPr bwMode="auto">
          <a:xfrm>
            <a:off x="3203848" y="1275606"/>
            <a:ext cx="5184576" cy="809695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6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有一个员工表 </a:t>
            </a:r>
            <a:r>
              <a:rPr lang="en-US" altLang="zh-CN" sz="16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Employee</a:t>
            </a:r>
          </a:p>
          <a:p>
            <a:pPr lvl="0" defTabSz="914099"/>
            <a:r>
              <a:rPr lang="zh-CN" altLang="en-US" sz="1600" b="1" dirty="0">
                <a:solidFill>
                  <a:srgbClr val="FFFF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 </a:t>
            </a:r>
            <a:r>
              <a:rPr lang="en-US" altLang="zh-CN" sz="1600" b="1" dirty="0">
                <a:solidFill>
                  <a:srgbClr val="FFFF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EmpId, EmpName, ReportId</a:t>
            </a:r>
            <a:r>
              <a:rPr lang="zh-CN" altLang="en-US" sz="1600" b="1" dirty="0">
                <a:solidFill>
                  <a:srgbClr val="FFFF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endParaRPr lang="en-US" altLang="zh-CN" sz="1600" b="1" dirty="0">
              <a:solidFill>
                <a:srgbClr val="FFFF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0" defTabSz="914099"/>
            <a:r>
              <a:rPr lang="zh-CN" altLang="en-US" sz="16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统计出每个个员工的下属有多少人</a:t>
            </a:r>
            <a:endParaRPr lang="zh-CN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7BBE96-507C-49BE-B4C1-FC8FD6BFF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566" y="2139702"/>
            <a:ext cx="1902141" cy="26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844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查询的综合实战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8530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交叉连接演示：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4">
            <a:extLst>
              <a:ext uri="{FF2B5EF4-FFF2-40B4-BE49-F238E27FC236}">
                <a16:creationId xmlns:a16="http://schemas.microsoft.com/office/drawing/2014/main" id="{4779D02E-CCF4-45C0-A6EF-FAEC233DB760}"/>
              </a:ext>
            </a:extLst>
          </p:cNvPr>
          <p:cNvSpPr/>
          <p:nvPr/>
        </p:nvSpPr>
        <p:spPr bwMode="auto">
          <a:xfrm>
            <a:off x="3446475" y="1419622"/>
            <a:ext cx="5085965" cy="158417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学生表：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Stu </a:t>
            </a:r>
          </a:p>
          <a:p>
            <a:pPr lvl="0" defTabSz="914099"/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科目表：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Course</a:t>
            </a:r>
          </a:p>
          <a:p>
            <a:pPr lvl="0" defTabSz="914099"/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成绩表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:  Score</a:t>
            </a:r>
          </a:p>
          <a:p>
            <a:pPr lvl="0" defTabSz="914099"/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  <a:p>
            <a:pPr lvl="0" defTabSz="914099"/>
            <a:r>
              <a:rPr lang="zh-CN" altLang="en-US" sz="1400" dirty="0">
                <a:solidFill>
                  <a:srgbClr val="FFFF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统计出一张学生成绩统计表，并按照倒序排列</a:t>
            </a:r>
            <a:endParaRPr lang="zh-CN" altLang="zh-CN" sz="1400" dirty="0">
              <a:solidFill>
                <a:srgbClr val="FFFF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AC3740-6A14-415A-9D76-1379C8F5C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3425076"/>
            <a:ext cx="4896544" cy="5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506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课程总结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4296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本次课程的内容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4">
            <a:extLst>
              <a:ext uri="{FF2B5EF4-FFF2-40B4-BE49-F238E27FC236}">
                <a16:creationId xmlns:a16="http://schemas.microsoft.com/office/drawing/2014/main" id="{4779D02E-CCF4-45C0-A6EF-FAEC233DB760}"/>
              </a:ext>
            </a:extLst>
          </p:cNvPr>
          <p:cNvSpPr/>
          <p:nvPr/>
        </p:nvSpPr>
        <p:spPr bwMode="auto">
          <a:xfrm>
            <a:off x="3635896" y="1131590"/>
            <a:ext cx="3512404" cy="3312368"/>
          </a:xfrm>
          <a:prstGeom prst="roundRect">
            <a:avLst>
              <a:gd name="adj" fmla="val 4313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lvl="0" indent="-285750" defTabSz="914099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查询的基础知识</a:t>
            </a:r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  <a:p>
            <a:pPr marL="285750" lvl="0" indent="-285750" defTabSz="914099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模糊查询</a:t>
            </a:r>
            <a:r>
              <a:rPr lang="en-US" altLang="zh-CN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—</a:t>
            </a:r>
            <a:r>
              <a:rPr lang="zh-CN" alt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正则表达式 </a:t>
            </a:r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  <a:p>
            <a:pPr marL="285750" lvl="0" indent="-285750" defTabSz="914099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聚合函数 </a:t>
            </a:r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  <a:p>
            <a:pPr marL="285750" lvl="0" indent="-285750" defTabSz="914099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排序</a:t>
            </a:r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  <a:p>
            <a:pPr marL="285750" lvl="0" indent="-285750" defTabSz="914099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分组 </a:t>
            </a:r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  <a:p>
            <a:pPr marL="285750" lvl="0" indent="-285750" defTabSz="914099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嵌套 </a:t>
            </a:r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  <a:p>
            <a:pPr marL="285750" lvl="0" indent="-285750" defTabSz="914099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嵌套的连接词</a:t>
            </a:r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  <a:p>
            <a:pPr marL="285750" lvl="0" indent="-285750" defTabSz="914099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内连接</a:t>
            </a:r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  <a:p>
            <a:pPr marL="285750" lvl="0" indent="-285750" defTabSz="914099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外连接 </a:t>
            </a:r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  <a:p>
            <a:pPr marL="285750" lvl="0" indent="-285750" defTabSz="914099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交叉连接</a:t>
            </a:r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  <a:p>
            <a:pPr marL="285750" lvl="0" indent="-285750" defTabSz="914099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自连接 </a:t>
            </a:r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919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4">
            <a:extLst>
              <a:ext uri="{FF2B5EF4-FFF2-40B4-BE49-F238E27FC236}">
                <a16:creationId xmlns:a16="http://schemas.microsoft.com/office/drawing/2014/main" id="{4779D02E-CCF4-45C0-A6EF-FAEC233DB760}"/>
              </a:ext>
            </a:extLst>
          </p:cNvPr>
          <p:cNvSpPr/>
          <p:nvPr/>
        </p:nvSpPr>
        <p:spPr bwMode="auto">
          <a:xfrm>
            <a:off x="3795937" y="1563638"/>
            <a:ext cx="3512404" cy="576063"/>
          </a:xfrm>
          <a:prstGeom prst="roundRect">
            <a:avLst>
              <a:gd name="adj" fmla="val 4313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在企业中数据是核心</a:t>
            </a:r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40AD874F-62BD-4ABC-A7CC-69015DA7D422}"/>
              </a:ext>
            </a:extLst>
          </p:cNvPr>
          <p:cNvSpPr/>
          <p:nvPr/>
        </p:nvSpPr>
        <p:spPr bwMode="auto">
          <a:xfrm>
            <a:off x="3795937" y="2342357"/>
            <a:ext cx="3512404" cy="576063"/>
          </a:xfrm>
          <a:prstGeom prst="roundRect">
            <a:avLst>
              <a:gd name="adj" fmla="val 4313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以后的</a:t>
            </a:r>
            <a:r>
              <a:rPr lang="en-US" altLang="zh-CN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IT</a:t>
            </a:r>
            <a:r>
              <a:rPr lang="zh-CN" alt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技术人员必备</a:t>
            </a:r>
            <a:r>
              <a:rPr lang="en-US" altLang="zh-CN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--- Coding </a:t>
            </a: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4D87AC70-F64A-46D0-83D5-A6D6F3975251}"/>
              </a:ext>
            </a:extLst>
          </p:cNvPr>
          <p:cNvSpPr/>
          <p:nvPr/>
        </p:nvSpPr>
        <p:spPr bwMode="auto">
          <a:xfrm>
            <a:off x="3795937" y="3121076"/>
            <a:ext cx="3512404" cy="576063"/>
          </a:xfrm>
          <a:prstGeom prst="roundRect">
            <a:avLst>
              <a:gd name="adj" fmla="val 4313"/>
            </a:avLst>
          </a:prstGeom>
          <a:solidFill>
            <a:srgbClr val="005DA2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rinda" panose="020B0502040204020203" pitchFamily="34" charset="0"/>
              </a:rPr>
              <a:t>懂得一门数据库对于开发帮助极大</a:t>
            </a:r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57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solidFill>
            <a:srgbClr val="005DA2"/>
          </a:solidFill>
          <a:ln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964376" y="1479105"/>
            <a:ext cx="5215247" cy="561682"/>
          </a:xfrm>
          <a:prstGeom prst="rect">
            <a:avLst/>
          </a:prstGeom>
          <a:solidFill>
            <a:srgbClr val="0070C0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更多精彩分享，敬请关注！</a:t>
            </a:r>
            <a:endParaRPr lang="en-US" altLang="zh-CN" sz="40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141932" y="3784162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53596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737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CE2CA9C1-077E-4059-B667-78A013AF5916}"/>
              </a:ext>
            </a:extLst>
          </p:cNvPr>
          <p:cNvSpPr/>
          <p:nvPr/>
        </p:nvSpPr>
        <p:spPr bwMode="auto">
          <a:xfrm>
            <a:off x="3923927" y="1139478"/>
            <a:ext cx="3636781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 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二维表格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E112727-03DE-467B-99D3-1204DB213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57" y="1779864"/>
            <a:ext cx="3636781" cy="18572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26864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CE2CA9C1-077E-4059-B667-78A013AF5916}"/>
              </a:ext>
            </a:extLst>
          </p:cNvPr>
          <p:cNvSpPr/>
          <p:nvPr/>
        </p:nvSpPr>
        <p:spPr bwMode="auto">
          <a:xfrm>
            <a:off x="3851920" y="1707654"/>
            <a:ext cx="3852805" cy="1296144"/>
          </a:xfrm>
          <a:prstGeom prst="roundRect">
            <a:avLst>
              <a:gd name="adj" fmla="val 10172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>
              <a:lnSpc>
                <a:spcPct val="150000"/>
              </a:lnSpc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本课程使用的数据库：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SQL Server</a:t>
            </a:r>
          </a:p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6279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2986"/>
            <a:ext cx="6327622" cy="144981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查询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最佳案例讲解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准备查询数据库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829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59914</TotalTime>
  <Words>6184</Words>
  <Application>Microsoft Office PowerPoint</Application>
  <PresentationFormat>全屏显示(16:9)</PresentationFormat>
  <Paragraphs>503</Paragraphs>
  <Slides>69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7" baseType="lpstr">
      <vt:lpstr>Microsoft YaHei Light</vt:lpstr>
      <vt:lpstr>华文中宋</vt:lpstr>
      <vt:lpstr>微软雅黑</vt:lpstr>
      <vt:lpstr>微软雅黑 Light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王 进</cp:lastModifiedBy>
  <cp:revision>619</cp:revision>
  <dcterms:created xsi:type="dcterms:W3CDTF">2015-12-11T17:46:17Z</dcterms:created>
  <dcterms:modified xsi:type="dcterms:W3CDTF">2019-12-22T13:12:47Z</dcterms:modified>
</cp:coreProperties>
</file>