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handoutMasterIdLst>
    <p:handoutMasterId r:id="rId109"/>
  </p:handoutMasterIdLst>
  <p:sldIdLst>
    <p:sldId id="497" r:id="rId2"/>
    <p:sldId id="601" r:id="rId3"/>
    <p:sldId id="510" r:id="rId4"/>
    <p:sldId id="515" r:id="rId5"/>
    <p:sldId id="599" r:id="rId6"/>
    <p:sldId id="573" r:id="rId7"/>
    <p:sldId id="605" r:id="rId8"/>
    <p:sldId id="665" r:id="rId9"/>
    <p:sldId id="695" r:id="rId10"/>
    <p:sldId id="697" r:id="rId11"/>
    <p:sldId id="698" r:id="rId12"/>
    <p:sldId id="696" r:id="rId13"/>
    <p:sldId id="666" r:id="rId14"/>
    <p:sldId id="699" r:id="rId15"/>
    <p:sldId id="700" r:id="rId16"/>
    <p:sldId id="702" r:id="rId17"/>
    <p:sldId id="703" r:id="rId18"/>
    <p:sldId id="704" r:id="rId19"/>
    <p:sldId id="705" r:id="rId20"/>
    <p:sldId id="706" r:id="rId21"/>
    <p:sldId id="707" r:id="rId22"/>
    <p:sldId id="708" r:id="rId23"/>
    <p:sldId id="709" r:id="rId24"/>
    <p:sldId id="710" r:id="rId25"/>
    <p:sldId id="711" r:id="rId26"/>
    <p:sldId id="712" r:id="rId27"/>
    <p:sldId id="713" r:id="rId28"/>
    <p:sldId id="714" r:id="rId29"/>
    <p:sldId id="715" r:id="rId30"/>
    <p:sldId id="716" r:id="rId31"/>
    <p:sldId id="717" r:id="rId32"/>
    <p:sldId id="718" r:id="rId33"/>
    <p:sldId id="719" r:id="rId34"/>
    <p:sldId id="721" r:id="rId35"/>
    <p:sldId id="723" r:id="rId36"/>
    <p:sldId id="722" r:id="rId37"/>
    <p:sldId id="724" r:id="rId38"/>
    <p:sldId id="725" r:id="rId39"/>
    <p:sldId id="726" r:id="rId40"/>
    <p:sldId id="727" r:id="rId41"/>
    <p:sldId id="728" r:id="rId42"/>
    <p:sldId id="729" r:id="rId43"/>
    <p:sldId id="730" r:id="rId44"/>
    <p:sldId id="731" r:id="rId45"/>
    <p:sldId id="732" r:id="rId46"/>
    <p:sldId id="733" r:id="rId47"/>
    <p:sldId id="735" r:id="rId48"/>
    <p:sldId id="737" r:id="rId49"/>
    <p:sldId id="738" r:id="rId50"/>
    <p:sldId id="739" r:id="rId51"/>
    <p:sldId id="740" r:id="rId52"/>
    <p:sldId id="741" r:id="rId53"/>
    <p:sldId id="744" r:id="rId54"/>
    <p:sldId id="743" r:id="rId55"/>
    <p:sldId id="742" r:id="rId56"/>
    <p:sldId id="734" r:id="rId57"/>
    <p:sldId id="745" r:id="rId58"/>
    <p:sldId id="746" r:id="rId59"/>
    <p:sldId id="720" r:id="rId60"/>
    <p:sldId id="747" r:id="rId61"/>
    <p:sldId id="748" r:id="rId62"/>
    <p:sldId id="749" r:id="rId63"/>
    <p:sldId id="750" r:id="rId64"/>
    <p:sldId id="751" r:id="rId65"/>
    <p:sldId id="752" r:id="rId66"/>
    <p:sldId id="754" r:id="rId67"/>
    <p:sldId id="759" r:id="rId68"/>
    <p:sldId id="760" r:id="rId69"/>
    <p:sldId id="761" r:id="rId70"/>
    <p:sldId id="755" r:id="rId71"/>
    <p:sldId id="762" r:id="rId72"/>
    <p:sldId id="763" r:id="rId73"/>
    <p:sldId id="764" r:id="rId74"/>
    <p:sldId id="765" r:id="rId75"/>
    <p:sldId id="766" r:id="rId76"/>
    <p:sldId id="767" r:id="rId77"/>
    <p:sldId id="768" r:id="rId78"/>
    <p:sldId id="769" r:id="rId79"/>
    <p:sldId id="770" r:id="rId80"/>
    <p:sldId id="771" r:id="rId81"/>
    <p:sldId id="772" r:id="rId82"/>
    <p:sldId id="773" r:id="rId83"/>
    <p:sldId id="774" r:id="rId84"/>
    <p:sldId id="775" r:id="rId85"/>
    <p:sldId id="778" r:id="rId86"/>
    <p:sldId id="777" r:id="rId87"/>
    <p:sldId id="779" r:id="rId88"/>
    <p:sldId id="780" r:id="rId89"/>
    <p:sldId id="782" r:id="rId90"/>
    <p:sldId id="781" r:id="rId91"/>
    <p:sldId id="783" r:id="rId92"/>
    <p:sldId id="784" r:id="rId93"/>
    <p:sldId id="785" r:id="rId94"/>
    <p:sldId id="786" r:id="rId95"/>
    <p:sldId id="787" r:id="rId96"/>
    <p:sldId id="788" r:id="rId97"/>
    <p:sldId id="789" r:id="rId98"/>
    <p:sldId id="790" r:id="rId99"/>
    <p:sldId id="791" r:id="rId100"/>
    <p:sldId id="792" r:id="rId101"/>
    <p:sldId id="793" r:id="rId102"/>
    <p:sldId id="794" r:id="rId103"/>
    <p:sldId id="795" r:id="rId104"/>
    <p:sldId id="798" r:id="rId105"/>
    <p:sldId id="796" r:id="rId106"/>
    <p:sldId id="797" r:id="rId107"/>
  </p:sldIdLst>
  <p:sldSz cx="9144000" cy="5143500" type="screen16x9"/>
  <p:notesSz cx="6858000" cy="9144000"/>
  <p:custDataLst>
    <p:tags r:id="rId1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66FF99"/>
    <a:srgbClr val="006600"/>
    <a:srgbClr val="F6F6F6"/>
    <a:srgbClr val="009900"/>
    <a:srgbClr val="9900CC"/>
    <a:srgbClr val="F79600"/>
    <a:srgbClr val="3992DB"/>
    <a:srgbClr val="FF6699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79" autoAdjust="0"/>
    <p:restoredTop sz="95062" autoAdjust="0"/>
  </p:normalViewPr>
  <p:slideViewPr>
    <p:cSldViewPr>
      <p:cViewPr varScale="1">
        <p:scale>
          <a:sx n="142" d="100"/>
          <a:sy n="142" d="100"/>
        </p:scale>
        <p:origin x="59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notesMaster" Target="notesMasters/notesMaster1.xml"/><Relationship Id="rId10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tags" Target="tags/tag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presProps" Target="presProps.xml"/><Relationship Id="rId112" Type="http://schemas.openxmlformats.org/officeDocument/2006/relationships/viewProps" Target="viewProps.xml"/><Relationship Id="rId113" Type="http://schemas.openxmlformats.org/officeDocument/2006/relationships/theme" Target="theme/theme1.xml"/><Relationship Id="rId11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9369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xmlns="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71430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95610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93423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xmlns="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44967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48574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xmlns="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40308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107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931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154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982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735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473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832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02904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0734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1941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5493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10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0319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3535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0683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0791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4848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9479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3853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6139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20811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6759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10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2741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7637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xmlns="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575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xmlns="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5574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5531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9832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xmlns="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117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9844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xmlns="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8984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03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47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2071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7171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4150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8333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xmlns="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8268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xmlns="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4408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621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xmlns="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5508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xmlns="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6992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xmlns="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4934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637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0732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0894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45523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46517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xmlns="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82920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5884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xmlns="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65472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4775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xmlns="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96301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9976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xmlns="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601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26630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xmlns="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6527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98299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7269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326318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54133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75334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73554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xmlns="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2613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7568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430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02000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58391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95702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76350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xmlns="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43455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83094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xmlns="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6838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xmlns="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31896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xmlns="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74399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31504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xmlns="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817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xmlns="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58100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76328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0008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xmlns="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341411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277540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xmlns="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98040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98750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xmlns="" id="{B842810C-998B-46B2-8FE8-AE6AC859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50332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49024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47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.jpe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3.jpe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3.jpe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3.jpe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jpe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jpe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jpe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jpe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jpe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jpe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.jpe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.jpe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3.jpe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919761"/>
            <a:ext cx="6327622" cy="143626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Python Web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开发 之 学生管理系统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V4.0</a:t>
            </a:r>
          </a:p>
          <a:p>
            <a:pPr>
              <a:lnSpc>
                <a:spcPts val="3000"/>
              </a:lnSpc>
            </a:pP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</a:t>
            </a:r>
            <a:r>
              <a:rPr lang="en-US" altLang="zh-CN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 </a:t>
            </a: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endParaRPr lang="en-US" altLang="zh-CN" sz="1400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7032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241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实验拓扑</a:t>
            </a:r>
          </a:p>
        </p:txBody>
      </p:sp>
      <p:pic>
        <p:nvPicPr>
          <p:cNvPr id="6" name="Picture 4" descr="讲课 的图像结果">
            <a:extLst>
              <a:ext uri="{FF2B5EF4-FFF2-40B4-BE49-F238E27FC236}">
                <a16:creationId xmlns:a16="http://schemas.microsoft.com/office/drawing/2014/main" xmlns="" id="{7D152357-87ED-4D6C-B640-2AAF3BDBD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67531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6570CE5-AB94-4C3C-B719-560FFF2C5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1282774"/>
            <a:ext cx="5884231" cy="284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306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导出数据到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xmlns="" id="{19D7288B-354F-4A38-B201-FCA531594607}"/>
              </a:ext>
            </a:extLst>
          </p:cNvPr>
          <p:cNvSpPr/>
          <p:nvPr/>
        </p:nvSpPr>
        <p:spPr bwMode="auto">
          <a:xfrm>
            <a:off x="4067944" y="1851670"/>
            <a:ext cx="3240360" cy="1152128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在后端数据库读取数据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导出到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Media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文件夹 （*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.xlsx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返回这个文件的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URL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前端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window.open(url)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即可下载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6253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课程总结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540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65618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基本功能展示</a:t>
            </a:r>
          </a:p>
        </p:txBody>
      </p:sp>
      <p:pic>
        <p:nvPicPr>
          <p:cNvPr id="6" name="Picture 4" descr="讲课 的图像结果">
            <a:extLst>
              <a:ext uri="{FF2B5EF4-FFF2-40B4-BE49-F238E27FC236}">
                <a16:creationId xmlns:a16="http://schemas.microsoft.com/office/drawing/2014/main" xmlns="" id="{7D152357-87ED-4D6C-B640-2AAF3BDBD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67531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264" y="3651870"/>
            <a:ext cx="936104" cy="3194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766B2AC-8DB9-4D47-867F-292612BE6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66" y="699542"/>
            <a:ext cx="8298668" cy="432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1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xmlns="" id="{19D7288B-354F-4A38-B201-FCA531594607}"/>
              </a:ext>
            </a:extLst>
          </p:cNvPr>
          <p:cNvSpPr/>
          <p:nvPr/>
        </p:nvSpPr>
        <p:spPr bwMode="auto">
          <a:xfrm>
            <a:off x="3635896" y="843558"/>
            <a:ext cx="3240360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Vue.js  + Element </a:t>
            </a: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xmlns="" id="{E377B212-A6A6-481A-9FBF-5D750EB0F082}"/>
              </a:ext>
            </a:extLst>
          </p:cNvPr>
          <p:cNvSpPr/>
          <p:nvPr/>
        </p:nvSpPr>
        <p:spPr bwMode="auto">
          <a:xfrm>
            <a:off x="3635896" y="1347614"/>
            <a:ext cx="3240360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xmlns="" id="{F38C8105-58E3-4514-A597-BDC3FAC13993}"/>
              </a:ext>
            </a:extLst>
          </p:cNvPr>
          <p:cNvSpPr/>
          <p:nvPr/>
        </p:nvSpPr>
        <p:spPr bwMode="auto">
          <a:xfrm>
            <a:off x="3635896" y="2787774"/>
            <a:ext cx="3240360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针对数据库的增删改查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xmlns="" id="{F11C4AAB-5BEA-47C7-8858-F032BDBDF6BE}"/>
              </a:ext>
            </a:extLst>
          </p:cNvPr>
          <p:cNvSpPr/>
          <p:nvPr/>
        </p:nvSpPr>
        <p:spPr bwMode="auto">
          <a:xfrm>
            <a:off x="3635896" y="3291830"/>
            <a:ext cx="3240360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分页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xmlns="" id="{47C1EE01-7458-4C0C-BFCE-F72948FB75BF}"/>
              </a:ext>
            </a:extLst>
          </p:cNvPr>
          <p:cNvSpPr/>
          <p:nvPr/>
        </p:nvSpPr>
        <p:spPr bwMode="auto">
          <a:xfrm>
            <a:off x="3635896" y="3802735"/>
            <a:ext cx="3240360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文件的上传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3">
            <a:extLst>
              <a:ext uri="{FF2B5EF4-FFF2-40B4-BE49-F238E27FC236}">
                <a16:creationId xmlns:a16="http://schemas.microsoft.com/office/drawing/2014/main" xmlns="" id="{F8B62D4A-DF0D-41B8-977C-E2433D2A162F}"/>
              </a:ext>
            </a:extLst>
          </p:cNvPr>
          <p:cNvSpPr/>
          <p:nvPr/>
        </p:nvSpPr>
        <p:spPr bwMode="auto">
          <a:xfrm>
            <a:off x="3635896" y="4313640"/>
            <a:ext cx="3240360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D2A1AA68-8549-4EB3-A846-46EBC3EE3D13}"/>
              </a:ext>
            </a:extLst>
          </p:cNvPr>
          <p:cNvSpPr/>
          <p:nvPr/>
        </p:nvSpPr>
        <p:spPr bwMode="auto">
          <a:xfrm>
            <a:off x="3635896" y="1844343"/>
            <a:ext cx="3240360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xmlns="" id="{723E1B4C-7129-4A9A-9B8F-4B2A11F9EAAA}"/>
              </a:ext>
            </a:extLst>
          </p:cNvPr>
          <p:cNvSpPr/>
          <p:nvPr/>
        </p:nvSpPr>
        <p:spPr bwMode="auto">
          <a:xfrm>
            <a:off x="3635896" y="2308173"/>
            <a:ext cx="3240360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跨域请求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4482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当前的项目最大有点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xmlns="" id="{3F5908A4-5613-439A-A65F-AD7D7D37106D}"/>
              </a:ext>
            </a:extLst>
          </p:cNvPr>
          <p:cNvSpPr/>
          <p:nvPr/>
        </p:nvSpPr>
        <p:spPr bwMode="auto">
          <a:xfrm>
            <a:off x="3275856" y="1779663"/>
            <a:ext cx="5040560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项目中设计常见的功能，非常实用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xmlns="" id="{66FA5ED2-D227-40F7-B922-166AACAA9CB0}"/>
              </a:ext>
            </a:extLst>
          </p:cNvPr>
          <p:cNvSpPr/>
          <p:nvPr/>
        </p:nvSpPr>
        <p:spPr bwMode="auto">
          <a:xfrm>
            <a:off x="3275856" y="2545596"/>
            <a:ext cx="5040560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本项目既涉及前端，也涉及后端。 比较全面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xmlns="" id="{B39F0FC8-1B49-4C7E-B049-05320FF9FD43}"/>
              </a:ext>
            </a:extLst>
          </p:cNvPr>
          <p:cNvSpPr/>
          <p:nvPr/>
        </p:nvSpPr>
        <p:spPr bwMode="auto">
          <a:xfrm>
            <a:off x="3275856" y="3316094"/>
            <a:ext cx="5040560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本项目几乎从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开始，对于初学者来说适合入门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064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6" grpId="0" animBg="1"/>
      <p:bldP spid="7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学习心得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xmlns="" id="{19D7288B-354F-4A38-B201-FCA531594607}"/>
              </a:ext>
            </a:extLst>
          </p:cNvPr>
          <p:cNvSpPr/>
          <p:nvPr/>
        </p:nvSpPr>
        <p:spPr bwMode="auto">
          <a:xfrm>
            <a:off x="3997780" y="2261772"/>
            <a:ext cx="3240360" cy="619956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坚持不懈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28507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solidFill>
            <a:srgbClr val="005DA2"/>
          </a:solidFill>
          <a:ln>
            <a:solidFill>
              <a:srgbClr val="005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964376" y="1479105"/>
            <a:ext cx="5215247" cy="561682"/>
          </a:xfrm>
          <a:prstGeom prst="rect">
            <a:avLst/>
          </a:prstGeom>
          <a:solidFill>
            <a:srgbClr val="0070C0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更多精彩分享，敬请关注！</a:t>
            </a:r>
            <a:endParaRPr lang="en-US" altLang="zh-CN" sz="40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141932" y="3784162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653596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906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94421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页面请求的过程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EDB5671-AC84-47D4-8706-E2FB5EA59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635646"/>
            <a:ext cx="8141152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971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案例中的产品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xmlns="" id="{3F5908A4-5613-439A-A65F-AD7D7D37106D}"/>
              </a:ext>
            </a:extLst>
          </p:cNvPr>
          <p:cNvSpPr/>
          <p:nvPr/>
        </p:nvSpPr>
        <p:spPr bwMode="auto">
          <a:xfrm>
            <a:off x="3131840" y="1419622"/>
            <a:ext cx="1584176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13">
            <a:extLst>
              <a:ext uri="{FF2B5EF4-FFF2-40B4-BE49-F238E27FC236}">
                <a16:creationId xmlns:a16="http://schemas.microsoft.com/office/drawing/2014/main" xmlns="" id="{D4D5AD5D-1B88-4648-949E-EA0E45C6BB9E}"/>
              </a:ext>
            </a:extLst>
          </p:cNvPr>
          <p:cNvSpPr/>
          <p:nvPr/>
        </p:nvSpPr>
        <p:spPr bwMode="auto">
          <a:xfrm>
            <a:off x="4860032" y="1419622"/>
            <a:ext cx="3312368" cy="504056"/>
          </a:xfrm>
          <a:prstGeom prst="roundRect">
            <a:avLst>
              <a:gd name="adj" fmla="val 3070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中最流行的企业级的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xmlns="" id="{E9B0B1DB-3545-4ADD-BF39-291D67940C48}"/>
              </a:ext>
            </a:extLst>
          </p:cNvPr>
          <p:cNvSpPr/>
          <p:nvPr/>
        </p:nvSpPr>
        <p:spPr bwMode="auto">
          <a:xfrm>
            <a:off x="3141534" y="2089285"/>
            <a:ext cx="1584176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xmlns="" id="{D04407BE-CE46-4E24-825B-0100C4D4A8E7}"/>
              </a:ext>
            </a:extLst>
          </p:cNvPr>
          <p:cNvSpPr/>
          <p:nvPr/>
        </p:nvSpPr>
        <p:spPr bwMode="auto">
          <a:xfrm>
            <a:off x="4869050" y="2088929"/>
            <a:ext cx="3312368" cy="504056"/>
          </a:xfrm>
          <a:prstGeom prst="roundRect">
            <a:avLst>
              <a:gd name="adj" fmla="val 3070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目前最流行的三大前端框架之一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Angluar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3">
            <a:extLst>
              <a:ext uri="{FF2B5EF4-FFF2-40B4-BE49-F238E27FC236}">
                <a16:creationId xmlns:a16="http://schemas.microsoft.com/office/drawing/2014/main" xmlns="" id="{2C793A26-167B-4523-92D8-D283E256BB9F}"/>
              </a:ext>
            </a:extLst>
          </p:cNvPr>
          <p:cNvSpPr/>
          <p:nvPr/>
        </p:nvSpPr>
        <p:spPr bwMode="auto">
          <a:xfrm>
            <a:off x="3154676" y="2768337"/>
            <a:ext cx="1584176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CE8340CA-F58D-4E49-A075-DD8BBF2A7837}"/>
              </a:ext>
            </a:extLst>
          </p:cNvPr>
          <p:cNvSpPr/>
          <p:nvPr/>
        </p:nvSpPr>
        <p:spPr bwMode="auto">
          <a:xfrm>
            <a:off x="4882868" y="2768337"/>
            <a:ext cx="3312368" cy="504056"/>
          </a:xfrm>
          <a:prstGeom prst="roundRect">
            <a:avLst>
              <a:gd name="adj" fmla="val 3070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一套为开发者、设计师和产品经理准备的基于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 2.0 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的桌面端组件库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xmlns="" id="{7FBF36E9-DDC0-41B5-B7D2-03D87E374B01}"/>
              </a:ext>
            </a:extLst>
          </p:cNvPr>
          <p:cNvSpPr/>
          <p:nvPr/>
        </p:nvSpPr>
        <p:spPr bwMode="auto">
          <a:xfrm>
            <a:off x="3154676" y="3447389"/>
            <a:ext cx="1584176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3">
            <a:extLst>
              <a:ext uri="{FF2B5EF4-FFF2-40B4-BE49-F238E27FC236}">
                <a16:creationId xmlns:a16="http://schemas.microsoft.com/office/drawing/2014/main" xmlns="" id="{F7AADB10-D616-432B-A414-6753EEACADFD}"/>
              </a:ext>
            </a:extLst>
          </p:cNvPr>
          <p:cNvSpPr/>
          <p:nvPr/>
        </p:nvSpPr>
        <p:spPr bwMode="auto">
          <a:xfrm>
            <a:off x="4882868" y="3447389"/>
            <a:ext cx="3312368" cy="504056"/>
          </a:xfrm>
          <a:prstGeom prst="roundRect">
            <a:avLst>
              <a:gd name="adj" fmla="val 3070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Axios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是一个基于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4946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7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需要的基础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xmlns="" id="{3F5908A4-5613-439A-A65F-AD7D7D37106D}"/>
              </a:ext>
            </a:extLst>
          </p:cNvPr>
          <p:cNvSpPr/>
          <p:nvPr/>
        </p:nvSpPr>
        <p:spPr bwMode="auto">
          <a:xfrm>
            <a:off x="3491880" y="1593243"/>
            <a:ext cx="5040560" cy="978507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后端：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各种语句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13">
            <a:extLst>
              <a:ext uri="{FF2B5EF4-FFF2-40B4-BE49-F238E27FC236}">
                <a16:creationId xmlns:a16="http://schemas.microsoft.com/office/drawing/2014/main" xmlns="" id="{D4D5AD5D-1B88-4648-949E-EA0E45C6BB9E}"/>
              </a:ext>
            </a:extLst>
          </p:cNvPr>
          <p:cNvSpPr/>
          <p:nvPr/>
        </p:nvSpPr>
        <p:spPr bwMode="auto">
          <a:xfrm>
            <a:off x="3491880" y="2975682"/>
            <a:ext cx="5040560" cy="1044116"/>
          </a:xfrm>
          <a:prstGeom prst="roundRect">
            <a:avLst>
              <a:gd name="adj" fmla="val 3070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前端：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结构和基本应用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 UI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7049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前端开发模式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xmlns="" id="{3F5908A4-5613-439A-A65F-AD7D7D37106D}"/>
              </a:ext>
            </a:extLst>
          </p:cNvPr>
          <p:cNvSpPr/>
          <p:nvPr/>
        </p:nvSpPr>
        <p:spPr bwMode="auto">
          <a:xfrm>
            <a:off x="3491880" y="1491630"/>
            <a:ext cx="5040560" cy="978507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Axios…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13">
            <a:extLst>
              <a:ext uri="{FF2B5EF4-FFF2-40B4-BE49-F238E27FC236}">
                <a16:creationId xmlns:a16="http://schemas.microsoft.com/office/drawing/2014/main" xmlns="" id="{D4D5AD5D-1B88-4648-949E-EA0E45C6BB9E}"/>
              </a:ext>
            </a:extLst>
          </p:cNvPr>
          <p:cNvSpPr/>
          <p:nvPr/>
        </p:nvSpPr>
        <p:spPr bwMode="auto">
          <a:xfrm>
            <a:off x="3491880" y="2864746"/>
            <a:ext cx="5040560" cy="1044116"/>
          </a:xfrm>
          <a:prstGeom prst="roundRect">
            <a:avLst>
              <a:gd name="adj" fmla="val 3070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模块化的开发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Node.js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vue-cli</a:t>
            </a:r>
          </a:p>
        </p:txBody>
      </p:sp>
    </p:spTree>
    <p:extLst>
      <p:ext uri="{BB962C8B-B14F-4D97-AF65-F5344CB8AC3E}">
        <p14:creationId xmlns:p14="http://schemas.microsoft.com/office/powerpoint/2010/main" val="39291649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当前的项目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xmlns="" id="{3F5908A4-5613-439A-A65F-AD7D7D37106D}"/>
              </a:ext>
            </a:extLst>
          </p:cNvPr>
          <p:cNvSpPr/>
          <p:nvPr/>
        </p:nvSpPr>
        <p:spPr bwMode="auto">
          <a:xfrm>
            <a:off x="3275856" y="2306408"/>
            <a:ext cx="5040560" cy="762483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 方式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Axios…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1490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当前的项目最大有点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xmlns="" id="{3F5908A4-5613-439A-A65F-AD7D7D37106D}"/>
              </a:ext>
            </a:extLst>
          </p:cNvPr>
          <p:cNvSpPr/>
          <p:nvPr/>
        </p:nvSpPr>
        <p:spPr bwMode="auto">
          <a:xfrm>
            <a:off x="3275856" y="1779663"/>
            <a:ext cx="5040560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项目中设计常见的功能，非常实用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xmlns="" id="{66FA5ED2-D227-40F7-B922-166AACAA9CB0}"/>
              </a:ext>
            </a:extLst>
          </p:cNvPr>
          <p:cNvSpPr/>
          <p:nvPr/>
        </p:nvSpPr>
        <p:spPr bwMode="auto">
          <a:xfrm>
            <a:off x="3275856" y="2545596"/>
            <a:ext cx="5040560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本项目既涉及前端，也涉及后端。 比较全面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xmlns="" id="{B39F0FC8-1B49-4C7E-B049-05320FF9FD43}"/>
              </a:ext>
            </a:extLst>
          </p:cNvPr>
          <p:cNvSpPr/>
          <p:nvPr/>
        </p:nvSpPr>
        <p:spPr bwMode="auto">
          <a:xfrm>
            <a:off x="3275856" y="3316094"/>
            <a:ext cx="5040560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本项目几乎从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开始，对于初学者来说适合入门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29970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后端项目创建和数据库准备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3657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241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实验拓扑</a:t>
            </a:r>
          </a:p>
        </p:txBody>
      </p:sp>
      <p:pic>
        <p:nvPicPr>
          <p:cNvPr id="6" name="Picture 4" descr="讲课 的图像结果">
            <a:extLst>
              <a:ext uri="{FF2B5EF4-FFF2-40B4-BE49-F238E27FC236}">
                <a16:creationId xmlns:a16="http://schemas.microsoft.com/office/drawing/2014/main" xmlns="" id="{7D152357-87ED-4D6C-B640-2AAF3BDBD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67531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6570CE5-AB94-4C3C-B719-560FFF2C5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1282774"/>
            <a:ext cx="5884231" cy="284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667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项目的初始化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856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50147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学生信息管理系统系列</a:t>
            </a:r>
          </a:p>
        </p:txBody>
      </p:sp>
      <p:pic>
        <p:nvPicPr>
          <p:cNvPr id="7" name="Picture 4" descr="讲课 的图像结果">
            <a:extLst>
              <a:ext uri="{FF2B5EF4-FFF2-40B4-BE49-F238E27FC236}">
                <a16:creationId xmlns:a16="http://schemas.microsoft.com/office/drawing/2014/main" xmlns="" id="{84F444F6-AA27-44E4-A317-52ECF722B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圆角矩形 13">
            <a:extLst>
              <a:ext uri="{FF2B5EF4-FFF2-40B4-BE49-F238E27FC236}">
                <a16:creationId xmlns:a16="http://schemas.microsoft.com/office/drawing/2014/main" xmlns="" id="{ED31C0CE-C6A5-414C-AB77-33CF68E303D1}"/>
              </a:ext>
            </a:extLst>
          </p:cNvPr>
          <p:cNvSpPr/>
          <p:nvPr/>
        </p:nvSpPr>
        <p:spPr bwMode="auto">
          <a:xfrm>
            <a:off x="3688092" y="987574"/>
            <a:ext cx="4772340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学生管理系统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前后端不分离、基于原生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xmlns="" id="{BA7B107E-4282-4AFA-8030-A561366ACDF4}"/>
              </a:ext>
            </a:extLst>
          </p:cNvPr>
          <p:cNvSpPr/>
          <p:nvPr/>
        </p:nvSpPr>
        <p:spPr bwMode="auto">
          <a:xfrm>
            <a:off x="3688092" y="1648000"/>
            <a:ext cx="4772340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学生管理系统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前后端不分离、基于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xmlns="" id="{10884416-653D-42E5-87AD-0162D4D2638A}"/>
              </a:ext>
            </a:extLst>
          </p:cNvPr>
          <p:cNvSpPr/>
          <p:nvPr/>
        </p:nvSpPr>
        <p:spPr bwMode="auto">
          <a:xfrm>
            <a:off x="3688092" y="2308426"/>
            <a:ext cx="4772340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学生管理系统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前后端不分离、基于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xmlns="" id="{6C22D4A5-61FA-46F8-AA90-BB6FFD9BBC07}"/>
              </a:ext>
            </a:extLst>
          </p:cNvPr>
          <p:cNvSpPr/>
          <p:nvPr/>
        </p:nvSpPr>
        <p:spPr bwMode="auto">
          <a:xfrm>
            <a:off x="3688092" y="2968852"/>
            <a:ext cx="4772340" cy="504056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228600" indent="-228600" fontAlgn="base">
              <a:buAutoNum type="arabicPeriod" startAt="4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学生管理系统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前后端分离，前端：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- element                                                                      		    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xmlns="" id="{2363B05F-E951-47A6-8CC9-6B32B70E9353}"/>
              </a:ext>
            </a:extLst>
          </p:cNvPr>
          <p:cNvSpPr/>
          <p:nvPr/>
        </p:nvSpPr>
        <p:spPr bwMode="auto">
          <a:xfrm>
            <a:off x="3688092" y="3629276"/>
            <a:ext cx="4772340" cy="590769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学生管理系统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前后端分离，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- element          </a:t>
            </a:r>
          </a:p>
          <a:p>
            <a:pPr fontAlgn="base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	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 , REST Framework</a:t>
            </a:r>
          </a:p>
        </p:txBody>
      </p:sp>
      <p:sp>
        <p:nvSpPr>
          <p:cNvPr id="15" name="圆角矩形 13">
            <a:extLst>
              <a:ext uri="{FF2B5EF4-FFF2-40B4-BE49-F238E27FC236}">
                <a16:creationId xmlns:a16="http://schemas.microsoft.com/office/drawing/2014/main" xmlns="" id="{41E66236-E620-44AA-82B6-989DF9544515}"/>
              </a:ext>
            </a:extLst>
          </p:cNvPr>
          <p:cNvSpPr/>
          <p:nvPr/>
        </p:nvSpPr>
        <p:spPr bwMode="auto">
          <a:xfrm>
            <a:off x="3688092" y="4376413"/>
            <a:ext cx="4772340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23669083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当前的项目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xmlns="" id="{3F5908A4-5613-439A-A65F-AD7D7D37106D}"/>
              </a:ext>
            </a:extLst>
          </p:cNvPr>
          <p:cNvSpPr/>
          <p:nvPr/>
        </p:nvSpPr>
        <p:spPr bwMode="auto">
          <a:xfrm>
            <a:off x="3275856" y="2283718"/>
            <a:ext cx="5040560" cy="762483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 方式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Axios…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3980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当前的项目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xmlns="" id="{3F5908A4-5613-439A-A65F-AD7D7D37106D}"/>
              </a:ext>
            </a:extLst>
          </p:cNvPr>
          <p:cNvSpPr/>
          <p:nvPr/>
        </p:nvSpPr>
        <p:spPr bwMode="auto">
          <a:xfrm>
            <a:off x="3275856" y="2283718"/>
            <a:ext cx="5040560" cy="762483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 方式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Axios…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A28490B-F963-417C-8D66-06D53B419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91" y="771550"/>
            <a:ext cx="8226660" cy="42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71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Element UI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和页面结构布局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2574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 UI 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9B79928-20BF-4A56-91B2-C10F628D7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2041594"/>
            <a:ext cx="3744416" cy="106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993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 UI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实现侧边栏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783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 UI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实现表单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3957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当前的项目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xmlns="" id="{3F5908A4-5613-439A-A65F-AD7D7D37106D}"/>
              </a:ext>
            </a:extLst>
          </p:cNvPr>
          <p:cNvSpPr/>
          <p:nvPr/>
        </p:nvSpPr>
        <p:spPr bwMode="auto">
          <a:xfrm>
            <a:off x="3275856" y="2283718"/>
            <a:ext cx="5040560" cy="762483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 方式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Axios…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A28490B-F963-417C-8D66-06D53B419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91" y="771550"/>
            <a:ext cx="8226660" cy="428918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6F1DDB5-BEB9-4DB2-9174-B5744A61FFE7}"/>
              </a:ext>
            </a:extLst>
          </p:cNvPr>
          <p:cNvSpPr/>
          <p:nvPr/>
        </p:nvSpPr>
        <p:spPr>
          <a:xfrm>
            <a:off x="1475656" y="1419622"/>
            <a:ext cx="7155395" cy="6675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764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 UI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中表格展示数据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3402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当前的项目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xmlns="" id="{3F5908A4-5613-439A-A65F-AD7D7D37106D}"/>
              </a:ext>
            </a:extLst>
          </p:cNvPr>
          <p:cNvSpPr/>
          <p:nvPr/>
        </p:nvSpPr>
        <p:spPr bwMode="auto">
          <a:xfrm>
            <a:off x="3275856" y="2283718"/>
            <a:ext cx="5040560" cy="762483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 方式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Axios…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A28490B-F963-417C-8D66-06D53B419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91" y="771550"/>
            <a:ext cx="8226660" cy="428918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371FA7B-2077-4902-82B7-BFDBD1969DE7}"/>
              </a:ext>
            </a:extLst>
          </p:cNvPr>
          <p:cNvSpPr/>
          <p:nvPr/>
        </p:nvSpPr>
        <p:spPr>
          <a:xfrm>
            <a:off x="1547664" y="1995686"/>
            <a:ext cx="7083387" cy="24482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6024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 UI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实现分页展示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9762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241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实验拓扑</a:t>
            </a:r>
          </a:p>
        </p:txBody>
      </p:sp>
      <p:pic>
        <p:nvPicPr>
          <p:cNvPr id="6" name="Picture 4" descr="讲课 的图像结果">
            <a:extLst>
              <a:ext uri="{FF2B5EF4-FFF2-40B4-BE49-F238E27FC236}">
                <a16:creationId xmlns:a16="http://schemas.microsoft.com/office/drawing/2014/main" xmlns="" id="{7D152357-87ED-4D6C-B640-2AAF3BDBD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67531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6570CE5-AB94-4C3C-B719-560FFF2C5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1282774"/>
            <a:ext cx="5884231" cy="284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717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实现获取所有学生的后端接口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631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后端接口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xmlns="" id="{3BFF12D0-7BC3-4D30-9C4F-706BC00F1245}"/>
              </a:ext>
            </a:extLst>
          </p:cNvPr>
          <p:cNvSpPr/>
          <p:nvPr/>
        </p:nvSpPr>
        <p:spPr bwMode="auto">
          <a:xfrm>
            <a:off x="3275856" y="2787774"/>
            <a:ext cx="5472608" cy="762483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后端接口接收前端的请求，完成数据库的操作，返回相应的数据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xmlns="" id="{EE47A050-96FA-4BF1-86EC-E3A39A083236}"/>
              </a:ext>
            </a:extLst>
          </p:cNvPr>
          <p:cNvSpPr/>
          <p:nvPr/>
        </p:nvSpPr>
        <p:spPr bwMode="auto">
          <a:xfrm>
            <a:off x="3275856" y="1737259"/>
            <a:ext cx="5472608" cy="618467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数据库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642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后端接口通用规范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restful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13">
            <a:extLst>
              <a:ext uri="{FF2B5EF4-FFF2-40B4-BE49-F238E27FC236}">
                <a16:creationId xmlns:a16="http://schemas.microsoft.com/office/drawing/2014/main" xmlns="" id="{AC02FA99-4A7F-48CF-9EC6-EC2AE77B53FC}"/>
              </a:ext>
            </a:extLst>
          </p:cNvPr>
          <p:cNvSpPr/>
          <p:nvPr/>
        </p:nvSpPr>
        <p:spPr bwMode="auto">
          <a:xfrm>
            <a:off x="3563888" y="1851670"/>
            <a:ext cx="4536504" cy="618467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请求的规范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xmlns="" id="{CAA8A841-1555-488A-B297-887AAD4FBB1D}"/>
              </a:ext>
            </a:extLst>
          </p:cNvPr>
          <p:cNvSpPr/>
          <p:nvPr/>
        </p:nvSpPr>
        <p:spPr bwMode="auto">
          <a:xfrm>
            <a:off x="3576673" y="2840345"/>
            <a:ext cx="4536504" cy="618467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响应的规范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95349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本项目的后端接口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13">
            <a:extLst>
              <a:ext uri="{FF2B5EF4-FFF2-40B4-BE49-F238E27FC236}">
                <a16:creationId xmlns:a16="http://schemas.microsoft.com/office/drawing/2014/main" xmlns="" id="{AC02FA99-4A7F-48CF-9EC6-EC2AE77B53FC}"/>
              </a:ext>
            </a:extLst>
          </p:cNvPr>
          <p:cNvSpPr/>
          <p:nvPr/>
        </p:nvSpPr>
        <p:spPr bwMode="auto">
          <a:xfrm>
            <a:off x="3347864" y="1368919"/>
            <a:ext cx="5067163" cy="3096344"/>
          </a:xfrm>
          <a:prstGeom prst="roundRect">
            <a:avLst>
              <a:gd name="adj" fmla="val 4616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操作的接口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URL: 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1600" b="1" dirty="0"/>
              <a:t>1. </a:t>
            </a:r>
            <a:r>
              <a:rPr lang="zh-CN" altLang="en-US" sz="1600" b="1" dirty="0"/>
              <a:t>获取所有学生</a:t>
            </a:r>
            <a:r>
              <a:rPr lang="en-US" altLang="zh-CN" sz="1600" b="1" dirty="0"/>
              <a:t>(GET)  /students</a:t>
            </a:r>
            <a:br>
              <a:rPr lang="en-US" altLang="zh-CN" sz="1600" b="1" dirty="0"/>
            </a:br>
            <a:r>
              <a:rPr lang="en-US" altLang="zh-CN" sz="1600" b="1" dirty="0"/>
              <a:t>2. </a:t>
            </a:r>
            <a:r>
              <a:rPr lang="zh-CN" altLang="en-US" sz="1600" b="1" dirty="0"/>
              <a:t>查询学生</a:t>
            </a:r>
            <a:r>
              <a:rPr lang="en-US" altLang="zh-CN" sz="1600" b="1" dirty="0"/>
              <a:t>(POST)  /students/query </a:t>
            </a:r>
            <a:br>
              <a:rPr lang="en-US" altLang="zh-CN" sz="1600" b="1" dirty="0"/>
            </a:br>
            <a:r>
              <a:rPr lang="en-US" altLang="zh-CN" sz="1600" b="1" dirty="0"/>
              <a:t>3. </a:t>
            </a:r>
            <a:r>
              <a:rPr lang="zh-CN" altLang="en-US" sz="1600" b="1" dirty="0"/>
              <a:t>添加学生</a:t>
            </a:r>
            <a:r>
              <a:rPr lang="en-US" altLang="zh-CN" sz="1600" b="1" dirty="0"/>
              <a:t>(POST)  /student/add</a:t>
            </a:r>
            <a:br>
              <a:rPr lang="en-US" altLang="zh-CN" sz="1600" b="1" dirty="0"/>
            </a:br>
            <a:r>
              <a:rPr lang="en-US" altLang="zh-CN" sz="1600" b="1" dirty="0"/>
              <a:t>4. </a:t>
            </a:r>
            <a:r>
              <a:rPr lang="zh-CN" altLang="en-US" sz="1600" b="1" dirty="0"/>
              <a:t>修改学生</a:t>
            </a:r>
            <a:r>
              <a:rPr lang="en-US" altLang="zh-CN" sz="1600" b="1" dirty="0"/>
              <a:t>(POST)  /student/update</a:t>
            </a:r>
            <a:br>
              <a:rPr lang="en-US" altLang="zh-CN" sz="1600" b="1" dirty="0"/>
            </a:br>
            <a:r>
              <a:rPr lang="en-US" altLang="zh-CN" sz="1600" b="1" dirty="0"/>
              <a:t>5. </a:t>
            </a:r>
            <a:r>
              <a:rPr lang="zh-CN" altLang="en-US" sz="1600" b="1" dirty="0"/>
              <a:t>删除学生</a:t>
            </a:r>
            <a:r>
              <a:rPr lang="en-US" altLang="zh-CN" sz="1600" b="1" dirty="0"/>
              <a:t>(POST)  /student/delete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 </a:t>
            </a:r>
            <a:br>
              <a:rPr lang="en-US" altLang="zh-CN" b="1" dirty="0"/>
            </a:b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结果返回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1600" b="1" dirty="0"/>
              <a:t>key: code -- Value: 1(</a:t>
            </a:r>
            <a:r>
              <a:rPr lang="zh-CN" altLang="en-US" sz="1600" b="1" dirty="0"/>
              <a:t>成功</a:t>
            </a:r>
            <a:r>
              <a:rPr lang="en-US" altLang="zh-CN" sz="1600" b="1" dirty="0"/>
              <a:t>)/0(</a:t>
            </a:r>
            <a:r>
              <a:rPr lang="zh-CN" altLang="en-US" sz="1600" b="1" dirty="0"/>
              <a:t>失败</a:t>
            </a:r>
            <a:r>
              <a:rPr lang="en-US" altLang="zh-CN" sz="1600" b="1" dirty="0"/>
              <a:t>)</a:t>
            </a:r>
            <a:br>
              <a:rPr lang="en-US" altLang="zh-CN" sz="1600" b="1" dirty="0"/>
            </a:br>
            <a:r>
              <a:rPr lang="en-US" altLang="zh-CN" sz="1600" b="1" dirty="0"/>
              <a:t>key: data -- Value: </a:t>
            </a:r>
            <a:r>
              <a:rPr lang="zh-CN" altLang="en-US" sz="1600" b="1" dirty="0"/>
              <a:t>具体的数据，</a:t>
            </a:r>
            <a:r>
              <a:rPr lang="en-US" altLang="zh-CN" sz="1600" b="1" dirty="0"/>
              <a:t>JSON</a:t>
            </a:r>
            <a:r>
              <a:rPr lang="zh-CN" altLang="en-US" sz="1600" b="1" dirty="0"/>
              <a:t>格式</a:t>
            </a:r>
            <a:endParaRPr lang="en-US" altLang="zh-CN" sz="1600" b="1" dirty="0"/>
          </a:p>
          <a:p>
            <a:r>
              <a:rPr lang="en-US" altLang="zh-CN" sz="1600" b="1" dirty="0"/>
              <a:t>Key: msg --  Value: </a:t>
            </a:r>
            <a:r>
              <a:rPr lang="zh-CN" altLang="en-US" sz="1600" b="1" dirty="0"/>
              <a:t>具体的消息 </a:t>
            </a:r>
          </a:p>
        </p:txBody>
      </p:sp>
    </p:spTree>
    <p:extLst>
      <p:ext uri="{BB962C8B-B14F-4D97-AF65-F5344CB8AC3E}">
        <p14:creationId xmlns:p14="http://schemas.microsoft.com/office/powerpoint/2010/main" val="9737445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Vue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请求后端接口的数据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9160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94421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页面请求的过程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EDB5671-AC84-47D4-8706-E2FB5EA59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635646"/>
            <a:ext cx="8141152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059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13">
            <a:extLst>
              <a:ext uri="{FF2B5EF4-FFF2-40B4-BE49-F238E27FC236}">
                <a16:creationId xmlns:a16="http://schemas.microsoft.com/office/drawing/2014/main" xmlns="" id="{AC02FA99-4A7F-48CF-9EC6-EC2AE77B53FC}"/>
              </a:ext>
            </a:extLst>
          </p:cNvPr>
          <p:cNvSpPr/>
          <p:nvPr/>
        </p:nvSpPr>
        <p:spPr bwMode="auto">
          <a:xfrm>
            <a:off x="3563888" y="1851670"/>
            <a:ext cx="4536504" cy="618467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vue-resource  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早期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xmlns="" id="{CAA8A841-1555-488A-B297-887AAD4FBB1D}"/>
              </a:ext>
            </a:extLst>
          </p:cNvPr>
          <p:cNvSpPr/>
          <p:nvPr/>
        </p:nvSpPr>
        <p:spPr bwMode="auto">
          <a:xfrm>
            <a:off x="3576673" y="2840345"/>
            <a:ext cx="4536504" cy="618467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（通用）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35061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13">
            <a:extLst>
              <a:ext uri="{FF2B5EF4-FFF2-40B4-BE49-F238E27FC236}">
                <a16:creationId xmlns:a16="http://schemas.microsoft.com/office/drawing/2014/main" xmlns="" id="{AC02FA99-4A7F-48CF-9EC6-EC2AE77B53FC}"/>
              </a:ext>
            </a:extLst>
          </p:cNvPr>
          <p:cNvSpPr/>
          <p:nvPr/>
        </p:nvSpPr>
        <p:spPr bwMode="auto">
          <a:xfrm>
            <a:off x="3563888" y="1851670"/>
            <a:ext cx="4824536" cy="1368152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.get/post(</a:t>
            </a:r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请求的</a:t>
            </a:r>
            <a:r>
              <a:rPr lang="en-US" altLang="zh-CN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 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.then( </a:t>
            </a:r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成功后执行的操作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.catch(</a:t>
            </a:r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失败后执行的操作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2263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的跨域请求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5566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跨域请求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13">
            <a:extLst>
              <a:ext uri="{FF2B5EF4-FFF2-40B4-BE49-F238E27FC236}">
                <a16:creationId xmlns:a16="http://schemas.microsoft.com/office/drawing/2014/main" xmlns="" id="{AC02FA99-4A7F-48CF-9EC6-EC2AE77B53FC}"/>
              </a:ext>
            </a:extLst>
          </p:cNvPr>
          <p:cNvSpPr/>
          <p:nvPr/>
        </p:nvSpPr>
        <p:spPr bwMode="auto">
          <a:xfrm>
            <a:off x="3563888" y="1851670"/>
            <a:ext cx="4536504" cy="618467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请求一个目标地址为非本域（协议、主机、端口任意一个不同）的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xmlns="" id="{CAA8A841-1555-488A-B297-887AAD4FBB1D}"/>
              </a:ext>
            </a:extLst>
          </p:cNvPr>
          <p:cNvSpPr/>
          <p:nvPr/>
        </p:nvSpPr>
        <p:spPr bwMode="auto">
          <a:xfrm>
            <a:off x="3576673" y="2840345"/>
            <a:ext cx="4536504" cy="955541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前端：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192.168.182.1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8080   </a:t>
            </a:r>
          </a:p>
          <a:p>
            <a:pPr fontAlgn="base"/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后端：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http://192.168.182.128: 8000</a:t>
            </a:r>
          </a:p>
        </p:txBody>
      </p:sp>
    </p:spTree>
    <p:extLst>
      <p:ext uri="{BB962C8B-B14F-4D97-AF65-F5344CB8AC3E}">
        <p14:creationId xmlns:p14="http://schemas.microsoft.com/office/powerpoint/2010/main" val="29577916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65618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基本功能展示</a:t>
            </a:r>
          </a:p>
        </p:txBody>
      </p:sp>
      <p:pic>
        <p:nvPicPr>
          <p:cNvPr id="6" name="Picture 4" descr="讲课 的图像结果">
            <a:extLst>
              <a:ext uri="{FF2B5EF4-FFF2-40B4-BE49-F238E27FC236}">
                <a16:creationId xmlns:a16="http://schemas.microsoft.com/office/drawing/2014/main" xmlns="" id="{7D152357-87ED-4D6C-B640-2AAF3BDBD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67531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264" y="3651870"/>
            <a:ext cx="936104" cy="3194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766B2AC-8DB9-4D47-867F-292612BE6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772" y="699542"/>
            <a:ext cx="8676456" cy="452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跨域请求保护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13">
            <a:extLst>
              <a:ext uri="{FF2B5EF4-FFF2-40B4-BE49-F238E27FC236}">
                <a16:creationId xmlns:a16="http://schemas.microsoft.com/office/drawing/2014/main" xmlns="" id="{AC02FA99-4A7F-48CF-9EC6-EC2AE77B53FC}"/>
              </a:ext>
            </a:extLst>
          </p:cNvPr>
          <p:cNvSpPr/>
          <p:nvPr/>
        </p:nvSpPr>
        <p:spPr bwMode="auto">
          <a:xfrm>
            <a:off x="3563888" y="2211710"/>
            <a:ext cx="4392488" cy="618467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防止跨站的攻击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62899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如何解决跨域的访问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13">
            <a:extLst>
              <a:ext uri="{FF2B5EF4-FFF2-40B4-BE49-F238E27FC236}">
                <a16:creationId xmlns:a16="http://schemas.microsoft.com/office/drawing/2014/main" xmlns="" id="{AC02FA99-4A7F-48CF-9EC6-EC2AE77B53FC}"/>
              </a:ext>
            </a:extLst>
          </p:cNvPr>
          <p:cNvSpPr/>
          <p:nvPr/>
        </p:nvSpPr>
        <p:spPr bwMode="auto">
          <a:xfrm>
            <a:off x="3563888" y="1635646"/>
            <a:ext cx="4392488" cy="618467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前端解决：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jsonp</a:t>
            </a: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xmlns="" id="{E33452DE-E686-4B81-840C-C02309496CA4}"/>
              </a:ext>
            </a:extLst>
          </p:cNvPr>
          <p:cNvSpPr/>
          <p:nvPr/>
        </p:nvSpPr>
        <p:spPr bwMode="auto">
          <a:xfrm>
            <a:off x="3563888" y="2378416"/>
            <a:ext cx="4392488" cy="618467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后端解决：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专门解决方案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xmlns="" id="{B392D78E-E005-4469-8773-8B2044E7EC3F}"/>
              </a:ext>
            </a:extLst>
          </p:cNvPr>
          <p:cNvSpPr/>
          <p:nvPr/>
        </p:nvSpPr>
        <p:spPr bwMode="auto">
          <a:xfrm>
            <a:off x="3851920" y="3219823"/>
            <a:ext cx="4104456" cy="432048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框架中通过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django-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cors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-headers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0936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中解决的步骤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13">
            <a:extLst>
              <a:ext uri="{FF2B5EF4-FFF2-40B4-BE49-F238E27FC236}">
                <a16:creationId xmlns:a16="http://schemas.microsoft.com/office/drawing/2014/main" xmlns="" id="{AC02FA99-4A7F-48CF-9EC6-EC2AE77B53FC}"/>
              </a:ext>
            </a:extLst>
          </p:cNvPr>
          <p:cNvSpPr/>
          <p:nvPr/>
        </p:nvSpPr>
        <p:spPr bwMode="auto">
          <a:xfrm>
            <a:off x="3491880" y="1165763"/>
            <a:ext cx="5255662" cy="379477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安装：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 install django-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cors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-headers </a:t>
            </a: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xmlns="" id="{0349C79B-57AF-41A3-9923-B0F3D565E6F2}"/>
              </a:ext>
            </a:extLst>
          </p:cNvPr>
          <p:cNvSpPr/>
          <p:nvPr/>
        </p:nvSpPr>
        <p:spPr bwMode="auto">
          <a:xfrm>
            <a:off x="3492802" y="1768456"/>
            <a:ext cx="5255662" cy="379477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Settings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INSTALLED_APPS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xmlns="" id="{C64ADECD-7408-4315-8112-77C020D706A8}"/>
              </a:ext>
            </a:extLst>
          </p:cNvPr>
          <p:cNvSpPr/>
          <p:nvPr/>
        </p:nvSpPr>
        <p:spPr bwMode="auto">
          <a:xfrm>
            <a:off x="3491880" y="2373025"/>
            <a:ext cx="5256584" cy="691575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Settings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/>
              <a:t>MIDDLEWARE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/>
              <a:t>'corsheaders.middleware.CorsMiddleware</a:t>
            </a:r>
            <a:r>
              <a:rPr lang="en-US" altLang="zh-CN" dirty="0"/>
              <a:t>'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3">
            <a:extLst>
              <a:ext uri="{FF2B5EF4-FFF2-40B4-BE49-F238E27FC236}">
                <a16:creationId xmlns:a16="http://schemas.microsoft.com/office/drawing/2014/main" xmlns="" id="{DD732E9B-509F-468D-A1E7-DF22241A3D6C}"/>
              </a:ext>
            </a:extLst>
          </p:cNvPr>
          <p:cNvSpPr/>
          <p:nvPr/>
        </p:nvSpPr>
        <p:spPr bwMode="auto">
          <a:xfrm>
            <a:off x="3491880" y="3208616"/>
            <a:ext cx="5256584" cy="152337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添加允许访问的白名单，凡是出现在白名单的域名都可以访问后端接口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CORS_ORIGIN_WHITELIST = (</a:t>
            </a:r>
          </a:p>
          <a:p>
            <a:r>
              <a:rPr lang="en-US" altLang="zh-CN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‘192.168.182.1:8080’,)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CORS_ORIGIN_ALLOW_ALL = True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CORS_ALLOW_CREDENTIALS = True  </a:t>
            </a:r>
            <a:r>
              <a:rPr lang="en-US" altLang="zh-CN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指明在跨域访问中，后端是否支持对</a:t>
            </a:r>
            <a:r>
              <a:rPr lang="en-US" altLang="zh-CN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8112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 animBg="1"/>
      <p:bldP spid="9" grpId="0" animBg="1"/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把后端接口返回的数据展示在表格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538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0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实现分页展示表格数据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13816" y="3228319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0959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表格分页实现的方法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13">
            <a:extLst>
              <a:ext uri="{FF2B5EF4-FFF2-40B4-BE49-F238E27FC236}">
                <a16:creationId xmlns:a16="http://schemas.microsoft.com/office/drawing/2014/main" xmlns="" id="{AC02FA99-4A7F-48CF-9EC6-EC2AE77B53FC}"/>
              </a:ext>
            </a:extLst>
          </p:cNvPr>
          <p:cNvSpPr/>
          <p:nvPr/>
        </p:nvSpPr>
        <p:spPr bwMode="auto">
          <a:xfrm>
            <a:off x="3491880" y="1635646"/>
            <a:ext cx="4824536" cy="888245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：在前端实现数据分页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每次后端接口给前端所有的数据，在前端处理只展示当前页的数据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xmlns="" id="{E33452DE-E686-4B81-840C-C02309496CA4}"/>
              </a:ext>
            </a:extLst>
          </p:cNvPr>
          <p:cNvSpPr/>
          <p:nvPr/>
        </p:nvSpPr>
        <p:spPr bwMode="auto">
          <a:xfrm>
            <a:off x="3491880" y="2738456"/>
            <a:ext cx="4824536" cy="888245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：在后端实现数据分页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每次前端只向后端请求当前页的数据，后端页只给前端一页的数据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6425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0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实现学生信息查询的后端接口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13816" y="3228319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9573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37626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请求的类型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13">
            <a:extLst>
              <a:ext uri="{FF2B5EF4-FFF2-40B4-BE49-F238E27FC236}">
                <a16:creationId xmlns:a16="http://schemas.microsoft.com/office/drawing/2014/main" xmlns="" id="{AC02FA99-4A7F-48CF-9EC6-EC2AE77B53FC}"/>
              </a:ext>
            </a:extLst>
          </p:cNvPr>
          <p:cNvSpPr/>
          <p:nvPr/>
        </p:nvSpPr>
        <p:spPr bwMode="auto">
          <a:xfrm>
            <a:off x="4283968" y="1828980"/>
            <a:ext cx="3168352" cy="55337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xmlns="" id="{E33452DE-E686-4B81-840C-C02309496CA4}"/>
              </a:ext>
            </a:extLst>
          </p:cNvPr>
          <p:cNvSpPr/>
          <p:nvPr/>
        </p:nvSpPr>
        <p:spPr bwMode="auto">
          <a:xfrm>
            <a:off x="4283968" y="2931790"/>
            <a:ext cx="3168352" cy="55337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4665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提交常见的数据类格式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EF93631E-6384-4FF1-967B-A583DF55D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xmlns="" id="{4A0206D1-8056-47F0-B8E9-9EEFC7D1083E}"/>
              </a:ext>
            </a:extLst>
          </p:cNvPr>
          <p:cNvSpPr/>
          <p:nvPr/>
        </p:nvSpPr>
        <p:spPr bwMode="auto">
          <a:xfrm>
            <a:off x="3491880" y="1635646"/>
            <a:ext cx="4536504" cy="504056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application/x-www-form-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urlencoded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xmlns="" id="{BBDFEED4-99B9-4406-A8E4-66B16438EE7F}"/>
              </a:ext>
            </a:extLst>
          </p:cNvPr>
          <p:cNvSpPr/>
          <p:nvPr/>
        </p:nvSpPr>
        <p:spPr bwMode="auto">
          <a:xfrm>
            <a:off x="3491880" y="2363614"/>
            <a:ext cx="4536504" cy="504056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application/json</a:t>
            </a: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xmlns="" id="{B1A733D1-7499-4EA4-83A6-08805A5F8EBA}"/>
              </a:ext>
            </a:extLst>
          </p:cNvPr>
          <p:cNvSpPr/>
          <p:nvPr/>
        </p:nvSpPr>
        <p:spPr bwMode="auto">
          <a:xfrm>
            <a:off x="3491880" y="3097648"/>
            <a:ext cx="4536504" cy="504056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multipart/form-data</a:t>
            </a:r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xmlns="" id="{EDEFF0C6-8716-4225-A559-AA881CCC2137}"/>
              </a:ext>
            </a:extLst>
          </p:cNvPr>
          <p:cNvSpPr/>
          <p:nvPr/>
        </p:nvSpPr>
        <p:spPr bwMode="auto">
          <a:xfrm>
            <a:off x="3491880" y="3831682"/>
            <a:ext cx="4536504" cy="504056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text/xml</a:t>
            </a:r>
          </a:p>
        </p:txBody>
      </p:sp>
    </p:spTree>
    <p:extLst>
      <p:ext uri="{BB962C8B-B14F-4D97-AF65-F5344CB8AC3E}">
        <p14:creationId xmlns:p14="http://schemas.microsoft.com/office/powerpoint/2010/main" val="13369366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" grpId="0" animBg="1"/>
      <p:bldP spid="8" grpId="0" animBg="1"/>
      <p:bldP spid="9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2403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提交常见的数据格式</a:t>
            </a: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xmlns="" id="{842D20B0-4E70-4DBA-805D-81C569737BA5}"/>
              </a:ext>
            </a:extLst>
          </p:cNvPr>
          <p:cNvSpPr/>
          <p:nvPr/>
        </p:nvSpPr>
        <p:spPr bwMode="auto">
          <a:xfrm>
            <a:off x="323528" y="1635646"/>
            <a:ext cx="3816424" cy="504056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application/x-www-form-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urlencoded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xmlns="" id="{2D5B696C-3119-4872-A0DC-48D72870BD72}"/>
              </a:ext>
            </a:extLst>
          </p:cNvPr>
          <p:cNvSpPr/>
          <p:nvPr/>
        </p:nvSpPr>
        <p:spPr>
          <a:xfrm>
            <a:off x="2111192" y="2427734"/>
            <a:ext cx="360040" cy="576064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xmlns="" id="{901FD30A-2CA1-4AFE-8BC2-3063ADD9C9DF}"/>
              </a:ext>
            </a:extLst>
          </p:cNvPr>
          <p:cNvSpPr/>
          <p:nvPr/>
        </p:nvSpPr>
        <p:spPr bwMode="auto">
          <a:xfrm>
            <a:off x="323528" y="3435846"/>
            <a:ext cx="3888432" cy="504056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后端接收：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request.POST.get(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1" name="圆角矩形 13">
            <a:extLst>
              <a:ext uri="{FF2B5EF4-FFF2-40B4-BE49-F238E27FC236}">
                <a16:creationId xmlns:a16="http://schemas.microsoft.com/office/drawing/2014/main" xmlns="" id="{C0F87F7C-FF86-42CD-8740-EA9504B8A3B1}"/>
              </a:ext>
            </a:extLst>
          </p:cNvPr>
          <p:cNvSpPr/>
          <p:nvPr/>
        </p:nvSpPr>
        <p:spPr bwMode="auto">
          <a:xfrm>
            <a:off x="5372629" y="1563638"/>
            <a:ext cx="2714954" cy="504056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application/json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xmlns="" id="{A60607C8-B000-4606-8425-E49EF33095D0}"/>
              </a:ext>
            </a:extLst>
          </p:cNvPr>
          <p:cNvSpPr/>
          <p:nvPr/>
        </p:nvSpPr>
        <p:spPr>
          <a:xfrm>
            <a:off x="6660232" y="2427734"/>
            <a:ext cx="360040" cy="576064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3">
            <a:extLst>
              <a:ext uri="{FF2B5EF4-FFF2-40B4-BE49-F238E27FC236}">
                <a16:creationId xmlns:a16="http://schemas.microsoft.com/office/drawing/2014/main" xmlns="" id="{9EC6497E-1922-422E-9ACB-FAE5711DEE2D}"/>
              </a:ext>
            </a:extLst>
          </p:cNvPr>
          <p:cNvSpPr/>
          <p:nvPr/>
        </p:nvSpPr>
        <p:spPr bwMode="auto">
          <a:xfrm>
            <a:off x="4716016" y="3435846"/>
            <a:ext cx="4032448" cy="504056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后端接收：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request.body.decode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47277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 animBg="1"/>
      <p:bldP spid="10" grpId="0" animBg="1"/>
      <p:bldP spid="11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本案例的需求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xmlns="" id="{3F5908A4-5613-439A-A65F-AD7D7D37106D}"/>
              </a:ext>
            </a:extLst>
          </p:cNvPr>
          <p:cNvSpPr/>
          <p:nvPr/>
        </p:nvSpPr>
        <p:spPr bwMode="auto">
          <a:xfrm>
            <a:off x="3563888" y="1275606"/>
            <a:ext cx="3672408" cy="648072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171450" indent="-171450" fontAlgn="base">
              <a:buFont typeface="Wingdings" panose="05000000000000000000" pitchFamily="2" charset="2"/>
              <a:buChar char="u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通过页面展示数据库中的数据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base">
              <a:buFont typeface="Wingdings" panose="05000000000000000000" pitchFamily="2" charset="2"/>
              <a:buChar char="u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通过页面对数据进行增删改查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13">
            <a:extLst>
              <a:ext uri="{FF2B5EF4-FFF2-40B4-BE49-F238E27FC236}">
                <a16:creationId xmlns:a16="http://schemas.microsoft.com/office/drawing/2014/main" xmlns="" id="{D4D5AD5D-1B88-4648-949E-EA0E45C6BB9E}"/>
              </a:ext>
            </a:extLst>
          </p:cNvPr>
          <p:cNvSpPr/>
          <p:nvPr/>
        </p:nvSpPr>
        <p:spPr bwMode="auto">
          <a:xfrm>
            <a:off x="3556856" y="2283718"/>
            <a:ext cx="3672408" cy="2016224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本案例内容关键字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fontAlgn="base">
              <a:buAutoNum type="arabicPeriod"/>
            </a:pP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前端使用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Vue-element UI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实现页面展示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后端使用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Django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实现后端数据接口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模型操作数据库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使用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模型实现到数据库的增删改查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前后端交互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前端使用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和后端接口交互数据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9753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0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完成学生信息查询的功能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13816" y="3228319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5743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0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增删改查的总体概述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13816" y="3228319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1860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增删改查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EF93631E-6384-4FF1-967B-A583DF55D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xmlns="" id="{4A0206D1-8056-47F0-B8E9-9EEFC7D1083E}"/>
              </a:ext>
            </a:extLst>
          </p:cNvPr>
          <p:cNvSpPr/>
          <p:nvPr/>
        </p:nvSpPr>
        <p:spPr bwMode="auto">
          <a:xfrm>
            <a:off x="4067944" y="1707654"/>
            <a:ext cx="3086860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增： 增加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xmlns="" id="{BBDFEED4-99B9-4406-A8E4-66B16438EE7F}"/>
              </a:ext>
            </a:extLst>
          </p:cNvPr>
          <p:cNvSpPr/>
          <p:nvPr/>
        </p:nvSpPr>
        <p:spPr bwMode="auto">
          <a:xfrm>
            <a:off x="4095831" y="3185493"/>
            <a:ext cx="3086860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删： 删除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xmlns="" id="{B1A733D1-7499-4EA4-83A6-08805A5F8EBA}"/>
              </a:ext>
            </a:extLst>
          </p:cNvPr>
          <p:cNvSpPr/>
          <p:nvPr/>
        </p:nvSpPr>
        <p:spPr bwMode="auto">
          <a:xfrm>
            <a:off x="4079242" y="2209944"/>
            <a:ext cx="3086860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查：查看明细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xmlns="" id="{EDEFF0C6-8716-4225-A559-AA881CCC2137}"/>
              </a:ext>
            </a:extLst>
          </p:cNvPr>
          <p:cNvSpPr/>
          <p:nvPr/>
        </p:nvSpPr>
        <p:spPr bwMode="auto">
          <a:xfrm>
            <a:off x="4088726" y="2704281"/>
            <a:ext cx="3086860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改：修改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3653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" grpId="0" animBg="1"/>
      <p:bldP spid="8" grpId="0" animBg="1"/>
      <p:bldP spid="9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xmlns="" id="{B371534D-88C3-4AE4-9F0F-F7D70F048EE1}"/>
              </a:ext>
            </a:extLst>
          </p:cNvPr>
          <p:cNvSpPr/>
          <p:nvPr/>
        </p:nvSpPr>
        <p:spPr bwMode="auto">
          <a:xfrm>
            <a:off x="3779912" y="2171944"/>
            <a:ext cx="3744416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批量删除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xmlns="" id="{B6820043-28E1-4348-B58F-930CAA88B072}"/>
              </a:ext>
            </a:extLst>
          </p:cNvPr>
          <p:cNvSpPr/>
          <p:nvPr/>
        </p:nvSpPr>
        <p:spPr bwMode="auto">
          <a:xfrm>
            <a:off x="3779912" y="3075806"/>
            <a:ext cx="3744416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在删除前跳出窗体让用户确认删除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509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查看明细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97F5594-C840-4AB9-89C0-E6272BAE0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1275606"/>
            <a:ext cx="4392488" cy="333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09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EF93631E-6384-4FF1-967B-A583DF55D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0195020-AD82-4018-9F11-7BAB5AA6F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1131590"/>
            <a:ext cx="4082593" cy="3147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44295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B752EF9-ED56-4914-ADF0-EEC9909D5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987574"/>
            <a:ext cx="4770533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474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增查改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xmlns="" id="{B371534D-88C3-4AE4-9F0F-F7D70F048EE1}"/>
              </a:ext>
            </a:extLst>
          </p:cNvPr>
          <p:cNvSpPr/>
          <p:nvPr/>
        </p:nvSpPr>
        <p:spPr bwMode="auto">
          <a:xfrm>
            <a:off x="3779912" y="2945487"/>
            <a:ext cx="3744416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调用的同一个弹出框，只是状态不一样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xmlns="" id="{B6820043-28E1-4348-B58F-930CAA88B072}"/>
              </a:ext>
            </a:extLst>
          </p:cNvPr>
          <p:cNvSpPr/>
          <p:nvPr/>
        </p:nvSpPr>
        <p:spPr bwMode="auto">
          <a:xfrm>
            <a:off x="3779912" y="2008274"/>
            <a:ext cx="3744416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弹出框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3387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增查改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13">
            <a:extLst>
              <a:ext uri="{FF2B5EF4-FFF2-40B4-BE49-F238E27FC236}">
                <a16:creationId xmlns:a16="http://schemas.microsoft.com/office/drawing/2014/main" xmlns="" id="{B6820043-28E1-4348-B58F-930CAA88B072}"/>
              </a:ext>
            </a:extLst>
          </p:cNvPr>
          <p:cNvSpPr/>
          <p:nvPr/>
        </p:nvSpPr>
        <p:spPr bwMode="auto">
          <a:xfrm>
            <a:off x="3779912" y="2814059"/>
            <a:ext cx="3744416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上传文件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xmlns="" id="{8E3D5CDC-4B44-41E8-8391-C73B9866701C}"/>
              </a:ext>
            </a:extLst>
          </p:cNvPr>
          <p:cNvSpPr/>
          <p:nvPr/>
        </p:nvSpPr>
        <p:spPr bwMode="auto">
          <a:xfrm>
            <a:off x="3779912" y="2139702"/>
            <a:ext cx="3744416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表单的校验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1713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 UI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实现弹出框表单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6347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215083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和数据库交互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EC23EBE1-660C-47EC-982F-19B0DE12B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347614"/>
            <a:ext cx="5723809" cy="2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48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EF93631E-6384-4FF1-967B-A583DF55D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0195020-AD82-4018-9F11-7BAB5AA6F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1131590"/>
            <a:ext cx="4082593" cy="3147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33638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 UI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弹出框表单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6059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使用弹出框表单展示学生明细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7085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查看明细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97F5594-C840-4AB9-89C0-E6272BAE0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1275606"/>
            <a:ext cx="4392488" cy="333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45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浅拷贝和深拷贝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6004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浅拷贝和深拷贝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13">
            <a:extLst>
              <a:ext uri="{FF2B5EF4-FFF2-40B4-BE49-F238E27FC236}">
                <a16:creationId xmlns:a16="http://schemas.microsoft.com/office/drawing/2014/main" xmlns="" id="{B6820043-28E1-4348-B58F-930CAA88B072}"/>
              </a:ext>
            </a:extLst>
          </p:cNvPr>
          <p:cNvSpPr/>
          <p:nvPr/>
        </p:nvSpPr>
        <p:spPr bwMode="auto">
          <a:xfrm>
            <a:off x="3724316" y="2713935"/>
            <a:ext cx="4088044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深拷贝：把原先集合的数据万万全全复制一份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xmlns="" id="{8E3D5CDC-4B44-41E8-8391-C73B9866701C}"/>
              </a:ext>
            </a:extLst>
          </p:cNvPr>
          <p:cNvSpPr/>
          <p:nvPr/>
        </p:nvSpPr>
        <p:spPr bwMode="auto">
          <a:xfrm>
            <a:off x="3724316" y="1923678"/>
            <a:ext cx="4088044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浅拷贝：仅仅是复制指向这个对象的指针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4535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" grpId="0" animBg="1"/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三种状态加载同一个表单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1178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查看明细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97F5594-C840-4AB9-89C0-E6272BAE0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1275606"/>
            <a:ext cx="4392488" cy="333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113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EF93631E-6384-4FF1-967B-A583DF55D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0195020-AD82-4018-9F11-7BAB5AA6F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1131590"/>
            <a:ext cx="4082593" cy="3147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31081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B752EF9-ED56-4914-ADF0-EEC9909D5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987574"/>
            <a:ext cx="4770533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164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--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系统功能的演示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4590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三种状态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13">
            <a:extLst>
              <a:ext uri="{FF2B5EF4-FFF2-40B4-BE49-F238E27FC236}">
                <a16:creationId xmlns:a16="http://schemas.microsoft.com/office/drawing/2014/main" xmlns="" id="{B6820043-28E1-4348-B58F-930CAA88B072}"/>
              </a:ext>
            </a:extLst>
          </p:cNvPr>
          <p:cNvSpPr/>
          <p:nvPr/>
        </p:nvSpPr>
        <p:spPr bwMode="auto">
          <a:xfrm>
            <a:off x="3491880" y="2299225"/>
            <a:ext cx="5040560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查看明细：所有表单加载当前行的数据，所有数据不能修改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xmlns="" id="{8E3D5CDC-4B44-41E8-8391-C73B9866701C}"/>
              </a:ext>
            </a:extLst>
          </p:cNvPr>
          <p:cNvSpPr/>
          <p:nvPr/>
        </p:nvSpPr>
        <p:spPr bwMode="auto">
          <a:xfrm>
            <a:off x="3491880" y="1707654"/>
            <a:ext cx="5040560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添加：所有表单的条目为空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xmlns="" id="{5F7E971E-35C9-49BC-A92A-9F2C92827973}"/>
              </a:ext>
            </a:extLst>
          </p:cNvPr>
          <p:cNvSpPr/>
          <p:nvPr/>
        </p:nvSpPr>
        <p:spPr bwMode="auto">
          <a:xfrm>
            <a:off x="3491880" y="2890796"/>
            <a:ext cx="5040560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修改：所有表单加载当前行的数据，学号不能修改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99744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" grpId="0" animBg="1"/>
      <p:bldP spid="8" grpId="0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表单提交前的验证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2485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50147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xmlns="" id="{3F5908A4-5613-439A-A65F-AD7D7D37106D}"/>
              </a:ext>
            </a:extLst>
          </p:cNvPr>
          <p:cNvSpPr/>
          <p:nvPr/>
        </p:nvSpPr>
        <p:spPr bwMode="auto">
          <a:xfrm>
            <a:off x="3707904" y="987574"/>
            <a:ext cx="4560341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 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 95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开头的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个数字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正则表达式！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xmlns="" id="{9698C630-833A-4AC4-98F2-D6CB330A25FC}"/>
              </a:ext>
            </a:extLst>
          </p:cNvPr>
          <p:cNvSpPr/>
          <p:nvPr/>
        </p:nvSpPr>
        <p:spPr bwMode="auto">
          <a:xfrm>
            <a:off x="3707904" y="1555750"/>
            <a:ext cx="4560341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 2-5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个汉字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xmlns="" id="{96952D67-DF0D-456B-8AF8-F99A1684ADC9}"/>
              </a:ext>
            </a:extLst>
          </p:cNvPr>
          <p:cNvSpPr/>
          <p:nvPr/>
        </p:nvSpPr>
        <p:spPr bwMode="auto">
          <a:xfrm>
            <a:off x="3707904" y="2126039"/>
            <a:ext cx="4560341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只能填写男或者女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xmlns="" id="{304846EE-EA6D-42B2-8CD9-087471E814BD}"/>
              </a:ext>
            </a:extLst>
          </p:cNvPr>
          <p:cNvSpPr/>
          <p:nvPr/>
        </p:nvSpPr>
        <p:spPr bwMode="auto">
          <a:xfrm>
            <a:off x="3707904" y="2696328"/>
            <a:ext cx="4560341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出生日期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比如符合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yyyy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-mm-dd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xmlns="" id="{10CD673B-E0AD-4430-AC63-3BBB55C61434}"/>
              </a:ext>
            </a:extLst>
          </p:cNvPr>
          <p:cNvSpPr/>
          <p:nvPr/>
        </p:nvSpPr>
        <p:spPr bwMode="auto">
          <a:xfrm>
            <a:off x="3692554" y="3204047"/>
            <a:ext cx="4560341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手机号码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 [1][35789]\d{9}</a:t>
            </a:r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xmlns="" id="{B5765249-7531-4633-956A-62D9D75B1730}"/>
              </a:ext>
            </a:extLst>
          </p:cNvPr>
          <p:cNvSpPr/>
          <p:nvPr/>
        </p:nvSpPr>
        <p:spPr bwMode="auto">
          <a:xfrm>
            <a:off x="3692553" y="3720258"/>
            <a:ext cx="4560341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邮箱地址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符合邮箱地址的要求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3">
            <a:extLst>
              <a:ext uri="{FF2B5EF4-FFF2-40B4-BE49-F238E27FC236}">
                <a16:creationId xmlns:a16="http://schemas.microsoft.com/office/drawing/2014/main" xmlns="" id="{605A6FF6-AA62-44FE-B104-55A892D67D5C}"/>
              </a:ext>
            </a:extLst>
          </p:cNvPr>
          <p:cNvSpPr/>
          <p:nvPr/>
        </p:nvSpPr>
        <p:spPr bwMode="auto">
          <a:xfrm>
            <a:off x="3692552" y="4222677"/>
            <a:ext cx="4560341" cy="432048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家庭住址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不能为空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655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校验学号是否存在后端代码的实现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6063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完成学号是否存在的校验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0742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表单的校验和重置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6702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实现添加学生的后端接口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2010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添加学生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13">
            <a:extLst>
              <a:ext uri="{FF2B5EF4-FFF2-40B4-BE49-F238E27FC236}">
                <a16:creationId xmlns:a16="http://schemas.microsoft.com/office/drawing/2014/main" xmlns="" id="{B6820043-28E1-4348-B58F-930CAA88B072}"/>
              </a:ext>
            </a:extLst>
          </p:cNvPr>
          <p:cNvSpPr/>
          <p:nvPr/>
        </p:nvSpPr>
        <p:spPr bwMode="auto">
          <a:xfrm>
            <a:off x="3419872" y="2783844"/>
            <a:ext cx="4752528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code: 1 ,  data: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所有学生集合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xmlns="" id="{8E3D5CDC-4B44-41E8-8391-C73B9866701C}"/>
              </a:ext>
            </a:extLst>
          </p:cNvPr>
          <p:cNvSpPr/>
          <p:nvPr/>
        </p:nvSpPr>
        <p:spPr bwMode="auto">
          <a:xfrm>
            <a:off x="3419872" y="2192273"/>
            <a:ext cx="4752528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传递： 表单填写的所有的数据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3410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" grpId="0" animBg="1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完成学生添加的功能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5710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完成学生修改的功能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9455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9523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实现的功能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xmlns="" id="{3F5908A4-5613-439A-A65F-AD7D7D37106D}"/>
              </a:ext>
            </a:extLst>
          </p:cNvPr>
          <p:cNvSpPr/>
          <p:nvPr/>
        </p:nvSpPr>
        <p:spPr bwMode="auto">
          <a:xfrm>
            <a:off x="4283968" y="1275606"/>
            <a:ext cx="1944216" cy="504056"/>
          </a:xfrm>
          <a:prstGeom prst="roundRect">
            <a:avLst>
              <a:gd name="adj" fmla="val 9314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增删改查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13">
            <a:extLst>
              <a:ext uri="{FF2B5EF4-FFF2-40B4-BE49-F238E27FC236}">
                <a16:creationId xmlns:a16="http://schemas.microsoft.com/office/drawing/2014/main" xmlns="" id="{D4D5AD5D-1B88-4648-949E-EA0E45C6BB9E}"/>
              </a:ext>
            </a:extLst>
          </p:cNvPr>
          <p:cNvSpPr/>
          <p:nvPr/>
        </p:nvSpPr>
        <p:spPr bwMode="auto">
          <a:xfrm>
            <a:off x="4283968" y="2031690"/>
            <a:ext cx="1944216" cy="504056"/>
          </a:xfrm>
          <a:prstGeom prst="roundRect">
            <a:avLst>
              <a:gd name="adj" fmla="val 3070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xmlns="" id="{94954455-BADA-4025-9027-3B677CF32E41}"/>
              </a:ext>
            </a:extLst>
          </p:cNvPr>
          <p:cNvSpPr/>
          <p:nvPr/>
        </p:nvSpPr>
        <p:spPr bwMode="auto">
          <a:xfrm>
            <a:off x="4283968" y="2787774"/>
            <a:ext cx="1944216" cy="432048"/>
          </a:xfrm>
          <a:prstGeom prst="roundRect">
            <a:avLst>
              <a:gd name="adj" fmla="val 3070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批量删除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xmlns="" id="{A7636B61-1AAC-4660-821D-9BD871807703}"/>
              </a:ext>
            </a:extLst>
          </p:cNvPr>
          <p:cNvSpPr/>
          <p:nvPr/>
        </p:nvSpPr>
        <p:spPr bwMode="auto">
          <a:xfrm>
            <a:off x="4283968" y="3471850"/>
            <a:ext cx="1944216" cy="432048"/>
          </a:xfrm>
          <a:prstGeom prst="roundRect">
            <a:avLst>
              <a:gd name="adj" fmla="val 3070"/>
            </a:avLst>
          </a:prstGeom>
          <a:solidFill>
            <a:srgbClr val="005DA2"/>
          </a:solidFill>
          <a:ln>
            <a:solidFill>
              <a:srgbClr val="005DA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fontAlgn="base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导入导出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29898840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 animBg="1"/>
      <p:bldP spid="7" grpId="0" animBg="1"/>
      <p:bldP spid="6" grpId="0" animBg="1"/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完成学生删除的功能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7606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完成学生批量删除的功能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7667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完成表单中照片展示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7386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查看明细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97F5594-C840-4AB9-89C0-E6272BAE0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1275606"/>
            <a:ext cx="4392488" cy="333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901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照片上传、存储、展示的过程分析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551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如何存储照片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13">
            <a:extLst>
              <a:ext uri="{FF2B5EF4-FFF2-40B4-BE49-F238E27FC236}">
                <a16:creationId xmlns:a16="http://schemas.microsoft.com/office/drawing/2014/main" xmlns="" id="{B6820043-28E1-4348-B58F-930CAA88B072}"/>
              </a:ext>
            </a:extLst>
          </p:cNvPr>
          <p:cNvSpPr/>
          <p:nvPr/>
        </p:nvSpPr>
        <p:spPr bwMode="auto">
          <a:xfrm>
            <a:off x="3419872" y="2783844"/>
            <a:ext cx="4752528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把照片存储在后端文件夹中，把路径存储在数据库中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xmlns="" id="{8E3D5CDC-4B44-41E8-8391-C73B9866701C}"/>
              </a:ext>
            </a:extLst>
          </p:cNvPr>
          <p:cNvSpPr/>
          <p:nvPr/>
        </p:nvSpPr>
        <p:spPr bwMode="auto">
          <a:xfrm>
            <a:off x="3406940" y="1563638"/>
            <a:ext cx="4752528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把照片序列化成文本，把文本存储在数据库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xmlns="" id="{F54DA8B4-687E-434F-AB8E-EF5BF2D3F831}"/>
              </a:ext>
            </a:extLst>
          </p:cNvPr>
          <p:cNvSpPr/>
          <p:nvPr/>
        </p:nvSpPr>
        <p:spPr bwMode="auto">
          <a:xfrm>
            <a:off x="3779912" y="1994810"/>
            <a:ext cx="4392488" cy="379477"/>
          </a:xfrm>
          <a:prstGeom prst="roundRect">
            <a:avLst>
              <a:gd name="adj" fmla="val 3861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针对较小的图片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xmlns="" id="{9B3CA64D-CED8-4966-B65B-9063CD1B26D7}"/>
              </a:ext>
            </a:extLst>
          </p:cNvPr>
          <p:cNvSpPr/>
          <p:nvPr/>
        </p:nvSpPr>
        <p:spPr bwMode="auto">
          <a:xfrm>
            <a:off x="3779912" y="3215016"/>
            <a:ext cx="4392488" cy="379477"/>
          </a:xfrm>
          <a:prstGeom prst="roundRect">
            <a:avLst>
              <a:gd name="adj" fmla="val 3861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比较通用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2816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" grpId="0" animBg="1"/>
      <p:bldP spid="8" grpId="0" animBg="1"/>
      <p:bldP spid="6" grpId="0" animBg="1"/>
      <p:bldP spid="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4D0007E6-DA43-4F28-A2B2-CACDB445D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758" y="2211710"/>
            <a:ext cx="6753376" cy="97650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xmlns="" id="{EDF41F69-60F3-4955-A474-DE5DCF9DE9B6}"/>
              </a:ext>
            </a:extLst>
          </p:cNvPr>
          <p:cNvCxnSpPr>
            <a:cxnSpLocks/>
          </p:cNvCxnSpPr>
          <p:nvPr/>
        </p:nvCxnSpPr>
        <p:spPr>
          <a:xfrm>
            <a:off x="3923928" y="2283718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7B7ACCC-AE77-4261-96FE-5050D794490B}"/>
              </a:ext>
            </a:extLst>
          </p:cNvPr>
          <p:cNvSpPr/>
          <p:nvPr/>
        </p:nvSpPr>
        <p:spPr>
          <a:xfrm>
            <a:off x="3743908" y="1995686"/>
            <a:ext cx="1656184" cy="177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1. </a:t>
            </a:r>
            <a:r>
              <a:rPr lang="zh-CN" altLang="en-US" sz="1100" dirty="0"/>
              <a:t>选择照片上传到后端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xmlns="" id="{B59CABAB-A0CD-4781-A69E-29381C7F3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281287"/>
            <a:ext cx="441613" cy="44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8E99F946-39D4-44A2-88F0-31389D08F4C9}"/>
              </a:ext>
            </a:extLst>
          </p:cNvPr>
          <p:cNvCxnSpPr>
            <a:cxnSpLocks/>
          </p:cNvCxnSpPr>
          <p:nvPr/>
        </p:nvCxnSpPr>
        <p:spPr>
          <a:xfrm flipV="1">
            <a:off x="5760132" y="1623644"/>
            <a:ext cx="1764196" cy="65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9CF0690B-CE3E-40DC-8EDE-E2DD178F481D}"/>
              </a:ext>
            </a:extLst>
          </p:cNvPr>
          <p:cNvSpPr/>
          <p:nvPr/>
        </p:nvSpPr>
        <p:spPr>
          <a:xfrm rot="20425476">
            <a:off x="5598536" y="1576587"/>
            <a:ext cx="1728192" cy="3558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2.  </a:t>
            </a:r>
            <a:r>
              <a:rPr lang="zh-CN" altLang="en-US" sz="1100" dirty="0"/>
              <a:t>生成唯一名字存在后端服务器文件夹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xmlns="" id="{79FC3B8C-8814-4C77-98AF-B7FF3DF63440}"/>
              </a:ext>
            </a:extLst>
          </p:cNvPr>
          <p:cNvCxnSpPr>
            <a:cxnSpLocks/>
          </p:cNvCxnSpPr>
          <p:nvPr/>
        </p:nvCxnSpPr>
        <p:spPr>
          <a:xfrm>
            <a:off x="5725933" y="2567691"/>
            <a:ext cx="1330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2DA2B4C9-0338-4F6D-A89C-0BBE9CC087D2}"/>
              </a:ext>
            </a:extLst>
          </p:cNvPr>
          <p:cNvSpPr/>
          <p:nvPr/>
        </p:nvSpPr>
        <p:spPr>
          <a:xfrm>
            <a:off x="5730164" y="2296433"/>
            <a:ext cx="1281393" cy="2255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3.</a:t>
            </a:r>
            <a:r>
              <a:rPr lang="zh-CN" altLang="en-US" sz="1100" dirty="0"/>
              <a:t>名字存储在</a:t>
            </a:r>
            <a:r>
              <a:rPr lang="en-US" altLang="zh-CN" sz="1100" dirty="0"/>
              <a:t>DB</a:t>
            </a:r>
            <a:endParaRPr lang="zh-CN" altLang="en-US" sz="11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284EA789-D1FF-48B5-97C7-D8838BC48E23}"/>
              </a:ext>
            </a:extLst>
          </p:cNvPr>
          <p:cNvCxnSpPr/>
          <p:nvPr/>
        </p:nvCxnSpPr>
        <p:spPr>
          <a:xfrm flipH="1">
            <a:off x="3815916" y="2567691"/>
            <a:ext cx="1476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0E3FE9BF-1148-42BB-8C42-AA5F35317C4E}"/>
              </a:ext>
            </a:extLst>
          </p:cNvPr>
          <p:cNvSpPr/>
          <p:nvPr/>
        </p:nvSpPr>
        <p:spPr>
          <a:xfrm>
            <a:off x="3995936" y="2627657"/>
            <a:ext cx="1090747" cy="3171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4.</a:t>
            </a:r>
            <a:r>
              <a:rPr lang="zh-CN" altLang="en-US" sz="1100" dirty="0"/>
              <a:t>返回照片名给前端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A913511F-60BC-449D-89CE-32BE3136E388}"/>
              </a:ext>
            </a:extLst>
          </p:cNvPr>
          <p:cNvSpPr/>
          <p:nvPr/>
        </p:nvSpPr>
        <p:spPr>
          <a:xfrm>
            <a:off x="3527884" y="3325893"/>
            <a:ext cx="4392488" cy="2263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5.</a:t>
            </a:r>
            <a:r>
              <a:rPr lang="zh-CN" altLang="en-US" sz="1100" dirty="0"/>
              <a:t>根据返回的照片名字，组合成照片的</a:t>
            </a:r>
            <a:r>
              <a:rPr lang="en-US" altLang="zh-CN" sz="1100" dirty="0"/>
              <a:t>URL</a:t>
            </a:r>
            <a:r>
              <a:rPr lang="zh-CN" altLang="en-US" sz="1100" dirty="0"/>
              <a:t>，绑定到</a:t>
            </a:r>
            <a:r>
              <a:rPr lang="en-US" altLang="zh-CN" sz="1100" dirty="0"/>
              <a:t>img</a:t>
            </a:r>
            <a:r>
              <a:rPr lang="zh-CN" altLang="en-US" sz="1100" dirty="0"/>
              <a:t>的</a:t>
            </a:r>
            <a:r>
              <a:rPr lang="en-US" altLang="zh-CN" sz="1100" dirty="0"/>
              <a:t>SRC</a:t>
            </a:r>
            <a:r>
              <a:rPr lang="zh-CN" altLang="en-US" sz="1100" dirty="0"/>
              <a:t>属性</a:t>
            </a:r>
            <a:r>
              <a:rPr lang="en-US" altLang="zh-CN" sz="1100" dirty="0"/>
              <a:t> </a:t>
            </a:r>
            <a:endParaRPr lang="zh-CN" altLang="en-US" sz="11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xmlns="" id="{959CA656-5243-4E54-85EB-2876A007DEFA}"/>
              </a:ext>
            </a:extLst>
          </p:cNvPr>
          <p:cNvCxnSpPr>
            <a:cxnSpLocks/>
          </p:cNvCxnSpPr>
          <p:nvPr/>
        </p:nvCxnSpPr>
        <p:spPr>
          <a:xfrm flipV="1">
            <a:off x="1606158" y="2567691"/>
            <a:ext cx="1696012" cy="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9B75FAFE-7AB9-4E06-8434-48C577D59772}"/>
              </a:ext>
            </a:extLst>
          </p:cNvPr>
          <p:cNvSpPr/>
          <p:nvPr/>
        </p:nvSpPr>
        <p:spPr>
          <a:xfrm>
            <a:off x="7965940" y="1398109"/>
            <a:ext cx="602503" cy="225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media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287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如何保证上传照片不重名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13">
            <a:extLst>
              <a:ext uri="{FF2B5EF4-FFF2-40B4-BE49-F238E27FC236}">
                <a16:creationId xmlns:a16="http://schemas.microsoft.com/office/drawing/2014/main" xmlns="" id="{B6820043-28E1-4348-B58F-930CAA88B072}"/>
              </a:ext>
            </a:extLst>
          </p:cNvPr>
          <p:cNvSpPr/>
          <p:nvPr/>
        </p:nvSpPr>
        <p:spPr bwMode="auto">
          <a:xfrm>
            <a:off x="3419872" y="2783844"/>
            <a:ext cx="4752528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uuid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模块生成不相同的名字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xmlns="" id="{8E3D5CDC-4B44-41E8-8391-C73B9866701C}"/>
              </a:ext>
            </a:extLst>
          </p:cNvPr>
          <p:cNvSpPr/>
          <p:nvPr/>
        </p:nvSpPr>
        <p:spPr bwMode="auto">
          <a:xfrm>
            <a:off x="3406940" y="1563638"/>
            <a:ext cx="4752528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以当前的日期时间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随机数命名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xmlns="" id="{F54DA8B4-687E-434F-AB8E-EF5BF2D3F831}"/>
              </a:ext>
            </a:extLst>
          </p:cNvPr>
          <p:cNvSpPr/>
          <p:nvPr/>
        </p:nvSpPr>
        <p:spPr bwMode="auto">
          <a:xfrm>
            <a:off x="3779912" y="1994810"/>
            <a:ext cx="4392488" cy="576940"/>
          </a:xfrm>
          <a:prstGeom prst="roundRect">
            <a:avLst>
              <a:gd name="adj" fmla="val 3861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比如：上传的时候是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2020-10-10 20:30:10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20201010203020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7751</a:t>
            </a:r>
          </a:p>
        </p:txBody>
      </p:sp>
    </p:spTree>
    <p:extLst>
      <p:ext uri="{BB962C8B-B14F-4D97-AF65-F5344CB8AC3E}">
        <p14:creationId xmlns:p14="http://schemas.microsoft.com/office/powerpoint/2010/main" val="30375382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" grpId="0" animBg="1"/>
      <p:bldP spid="8" grpId="0" animBg="1"/>
      <p:bldP spid="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完成上传照片后端接口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6804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4D0007E6-DA43-4F28-A2B2-CACDB445D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758" y="2211710"/>
            <a:ext cx="6753376" cy="97650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xmlns="" id="{EDF41F69-60F3-4955-A474-DE5DCF9DE9B6}"/>
              </a:ext>
            </a:extLst>
          </p:cNvPr>
          <p:cNvCxnSpPr>
            <a:cxnSpLocks/>
          </p:cNvCxnSpPr>
          <p:nvPr/>
        </p:nvCxnSpPr>
        <p:spPr>
          <a:xfrm>
            <a:off x="3923928" y="2283718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7B7ACCC-AE77-4261-96FE-5050D794490B}"/>
              </a:ext>
            </a:extLst>
          </p:cNvPr>
          <p:cNvSpPr/>
          <p:nvPr/>
        </p:nvSpPr>
        <p:spPr>
          <a:xfrm>
            <a:off x="3743908" y="1995686"/>
            <a:ext cx="1656184" cy="177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1. </a:t>
            </a:r>
            <a:r>
              <a:rPr lang="zh-CN" altLang="en-US" sz="1100" dirty="0"/>
              <a:t>选择照片上传到后端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xmlns="" id="{B59CABAB-A0CD-4781-A69E-29381C7F3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281287"/>
            <a:ext cx="441613" cy="44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8E99F946-39D4-44A2-88F0-31389D08F4C9}"/>
              </a:ext>
            </a:extLst>
          </p:cNvPr>
          <p:cNvCxnSpPr>
            <a:cxnSpLocks/>
          </p:cNvCxnSpPr>
          <p:nvPr/>
        </p:nvCxnSpPr>
        <p:spPr>
          <a:xfrm flipV="1">
            <a:off x="5760132" y="1623644"/>
            <a:ext cx="1764196" cy="65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9CF0690B-CE3E-40DC-8EDE-E2DD178F481D}"/>
              </a:ext>
            </a:extLst>
          </p:cNvPr>
          <p:cNvSpPr/>
          <p:nvPr/>
        </p:nvSpPr>
        <p:spPr>
          <a:xfrm rot="20425476">
            <a:off x="5598536" y="1576587"/>
            <a:ext cx="1728192" cy="3558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2.  </a:t>
            </a:r>
            <a:r>
              <a:rPr lang="zh-CN" altLang="en-US" sz="1100" dirty="0"/>
              <a:t>生成唯一名字存在后端服务器文件夹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xmlns="" id="{79FC3B8C-8814-4C77-98AF-B7FF3DF63440}"/>
              </a:ext>
            </a:extLst>
          </p:cNvPr>
          <p:cNvCxnSpPr>
            <a:cxnSpLocks/>
          </p:cNvCxnSpPr>
          <p:nvPr/>
        </p:nvCxnSpPr>
        <p:spPr>
          <a:xfrm>
            <a:off x="5725933" y="2567691"/>
            <a:ext cx="1330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2DA2B4C9-0338-4F6D-A89C-0BBE9CC087D2}"/>
              </a:ext>
            </a:extLst>
          </p:cNvPr>
          <p:cNvSpPr/>
          <p:nvPr/>
        </p:nvSpPr>
        <p:spPr>
          <a:xfrm>
            <a:off x="5730164" y="2296433"/>
            <a:ext cx="1281393" cy="2255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3.</a:t>
            </a:r>
            <a:r>
              <a:rPr lang="zh-CN" altLang="en-US" sz="1100" dirty="0"/>
              <a:t>名字存储在</a:t>
            </a:r>
            <a:r>
              <a:rPr lang="en-US" altLang="zh-CN" sz="1100" dirty="0"/>
              <a:t>DB</a:t>
            </a:r>
            <a:endParaRPr lang="zh-CN" altLang="en-US" sz="11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284EA789-D1FF-48B5-97C7-D8838BC48E23}"/>
              </a:ext>
            </a:extLst>
          </p:cNvPr>
          <p:cNvCxnSpPr/>
          <p:nvPr/>
        </p:nvCxnSpPr>
        <p:spPr>
          <a:xfrm flipH="1">
            <a:off x="3815916" y="2567691"/>
            <a:ext cx="1476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0E3FE9BF-1148-42BB-8C42-AA5F35317C4E}"/>
              </a:ext>
            </a:extLst>
          </p:cNvPr>
          <p:cNvSpPr/>
          <p:nvPr/>
        </p:nvSpPr>
        <p:spPr>
          <a:xfrm>
            <a:off x="3995936" y="2627657"/>
            <a:ext cx="1090747" cy="3171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4.</a:t>
            </a:r>
            <a:r>
              <a:rPr lang="zh-CN" altLang="en-US" sz="1100" dirty="0"/>
              <a:t>返回照片名给前端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A913511F-60BC-449D-89CE-32BE3136E388}"/>
              </a:ext>
            </a:extLst>
          </p:cNvPr>
          <p:cNvSpPr/>
          <p:nvPr/>
        </p:nvSpPr>
        <p:spPr>
          <a:xfrm>
            <a:off x="3527884" y="3325893"/>
            <a:ext cx="4392488" cy="2263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5.</a:t>
            </a:r>
            <a:r>
              <a:rPr lang="zh-CN" altLang="en-US" sz="1100" dirty="0"/>
              <a:t>根据返回的照片名字，组合成照片的</a:t>
            </a:r>
            <a:r>
              <a:rPr lang="en-US" altLang="zh-CN" sz="1100" dirty="0"/>
              <a:t>URL</a:t>
            </a:r>
            <a:r>
              <a:rPr lang="zh-CN" altLang="en-US" sz="1100" dirty="0"/>
              <a:t>，绑定到</a:t>
            </a:r>
            <a:r>
              <a:rPr lang="en-US" altLang="zh-CN" sz="1100" dirty="0"/>
              <a:t>img</a:t>
            </a:r>
            <a:r>
              <a:rPr lang="zh-CN" altLang="en-US" sz="1100" dirty="0"/>
              <a:t>的</a:t>
            </a:r>
            <a:r>
              <a:rPr lang="en-US" altLang="zh-CN" sz="1100" dirty="0"/>
              <a:t>SRC</a:t>
            </a:r>
            <a:r>
              <a:rPr lang="zh-CN" altLang="en-US" sz="1100" dirty="0"/>
              <a:t>属性</a:t>
            </a:r>
            <a:r>
              <a:rPr lang="en-US" altLang="zh-CN" sz="1100" dirty="0"/>
              <a:t> </a:t>
            </a:r>
            <a:endParaRPr lang="zh-CN" altLang="en-US" sz="11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xmlns="" id="{959CA656-5243-4E54-85EB-2876A007DEFA}"/>
              </a:ext>
            </a:extLst>
          </p:cNvPr>
          <p:cNvCxnSpPr>
            <a:cxnSpLocks/>
          </p:cNvCxnSpPr>
          <p:nvPr/>
        </p:nvCxnSpPr>
        <p:spPr>
          <a:xfrm flipV="1">
            <a:off x="1606158" y="2567691"/>
            <a:ext cx="1696012" cy="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9B75FAFE-7AB9-4E06-8434-48C577D59772}"/>
              </a:ext>
            </a:extLst>
          </p:cNvPr>
          <p:cNvSpPr/>
          <p:nvPr/>
        </p:nvSpPr>
        <p:spPr>
          <a:xfrm>
            <a:off x="7965940" y="1398109"/>
            <a:ext cx="602503" cy="225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media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3366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--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开发前的总体介绍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6092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大致步骤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13">
            <a:extLst>
              <a:ext uri="{FF2B5EF4-FFF2-40B4-BE49-F238E27FC236}">
                <a16:creationId xmlns:a16="http://schemas.microsoft.com/office/drawing/2014/main" xmlns="" id="{B6820043-28E1-4348-B58F-930CAA88B072}"/>
              </a:ext>
            </a:extLst>
          </p:cNvPr>
          <p:cNvSpPr/>
          <p:nvPr/>
        </p:nvSpPr>
        <p:spPr bwMode="auto">
          <a:xfrm>
            <a:off x="3419872" y="1355502"/>
            <a:ext cx="4752528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Settings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中设定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media</a:t>
            </a: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xmlns="" id="{8E3D5CDC-4B44-41E8-8391-C73B9866701C}"/>
              </a:ext>
            </a:extLst>
          </p:cNvPr>
          <p:cNvSpPr/>
          <p:nvPr/>
        </p:nvSpPr>
        <p:spPr bwMode="auto">
          <a:xfrm>
            <a:off x="3419872" y="814454"/>
            <a:ext cx="4752528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media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xmlns="" id="{F54DA8B4-687E-434F-AB8E-EF5BF2D3F831}"/>
              </a:ext>
            </a:extLst>
          </p:cNvPr>
          <p:cNvSpPr/>
          <p:nvPr/>
        </p:nvSpPr>
        <p:spPr bwMode="auto">
          <a:xfrm>
            <a:off x="3788296" y="1865261"/>
            <a:ext cx="4392488" cy="490465"/>
          </a:xfrm>
          <a:prstGeom prst="roundRect">
            <a:avLst>
              <a:gd name="adj" fmla="val 3861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MEDIA_ROOT =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os.path.join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(BASE_DIR, 'media/')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MEDIA_URL = '/media/'</a:t>
            </a: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xmlns="" id="{9B3CA64D-CED8-4966-B65B-9063CD1B26D7}"/>
              </a:ext>
            </a:extLst>
          </p:cNvPr>
          <p:cNvSpPr/>
          <p:nvPr/>
        </p:nvSpPr>
        <p:spPr bwMode="auto">
          <a:xfrm>
            <a:off x="3815471" y="2950071"/>
            <a:ext cx="4392488" cy="954721"/>
          </a:xfrm>
          <a:prstGeom prst="roundRect">
            <a:avLst>
              <a:gd name="adj" fmla="val 3861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django.conf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import settings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django.conf.urls.static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import static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添加这行</a:t>
            </a:r>
          </a:p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urlpatterns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+= static(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settings.MEDIA_URL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document_root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settings.MEDIA_ROOT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xmlns="" id="{E969B8E6-4CBB-425E-BFF1-3EFB9CECA290}"/>
              </a:ext>
            </a:extLst>
          </p:cNvPr>
          <p:cNvSpPr/>
          <p:nvPr/>
        </p:nvSpPr>
        <p:spPr bwMode="auto">
          <a:xfrm>
            <a:off x="3419872" y="2480715"/>
            <a:ext cx="4752528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</a:p>
        </p:txBody>
      </p:sp>
      <p:sp>
        <p:nvSpPr>
          <p:cNvPr id="11" name="圆角矩形 13">
            <a:extLst>
              <a:ext uri="{FF2B5EF4-FFF2-40B4-BE49-F238E27FC236}">
                <a16:creationId xmlns:a16="http://schemas.microsoft.com/office/drawing/2014/main" xmlns="" id="{9583DB9C-E17F-493B-AE8F-DA8B9F36B563}"/>
              </a:ext>
            </a:extLst>
          </p:cNvPr>
          <p:cNvSpPr/>
          <p:nvPr/>
        </p:nvSpPr>
        <p:spPr bwMode="auto">
          <a:xfrm>
            <a:off x="3419872" y="4227934"/>
            <a:ext cx="4752528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完成接口函数代码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4623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" grpId="0" animBg="1"/>
      <p:bldP spid="8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实现照片的上传和展示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5172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实现照片存储在数据库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954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如何存储照片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13">
            <a:extLst>
              <a:ext uri="{FF2B5EF4-FFF2-40B4-BE49-F238E27FC236}">
                <a16:creationId xmlns:a16="http://schemas.microsoft.com/office/drawing/2014/main" xmlns="" id="{B6820043-28E1-4348-B58F-930CAA88B072}"/>
              </a:ext>
            </a:extLst>
          </p:cNvPr>
          <p:cNvSpPr/>
          <p:nvPr/>
        </p:nvSpPr>
        <p:spPr bwMode="auto">
          <a:xfrm>
            <a:off x="3419872" y="2783844"/>
            <a:ext cx="4752528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把照片存储在后端文件夹中，把路径存储在数据库中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xmlns="" id="{8E3D5CDC-4B44-41E8-8391-C73B9866701C}"/>
              </a:ext>
            </a:extLst>
          </p:cNvPr>
          <p:cNvSpPr/>
          <p:nvPr/>
        </p:nvSpPr>
        <p:spPr bwMode="auto">
          <a:xfrm>
            <a:off x="3406940" y="1563638"/>
            <a:ext cx="4752528" cy="379477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把照片序列化成文本，把文本存储在数据库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xmlns="" id="{F54DA8B4-687E-434F-AB8E-EF5BF2D3F831}"/>
              </a:ext>
            </a:extLst>
          </p:cNvPr>
          <p:cNvSpPr/>
          <p:nvPr/>
        </p:nvSpPr>
        <p:spPr bwMode="auto">
          <a:xfrm>
            <a:off x="3779912" y="1994810"/>
            <a:ext cx="4392488" cy="379477"/>
          </a:xfrm>
          <a:prstGeom prst="roundRect">
            <a:avLst>
              <a:gd name="adj" fmla="val 3861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针对较小的图片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xmlns="" id="{9B3CA64D-CED8-4966-B65B-9063CD1B26D7}"/>
              </a:ext>
            </a:extLst>
          </p:cNvPr>
          <p:cNvSpPr/>
          <p:nvPr/>
        </p:nvSpPr>
        <p:spPr bwMode="auto">
          <a:xfrm>
            <a:off x="3779912" y="3215016"/>
            <a:ext cx="4392488" cy="379477"/>
          </a:xfrm>
          <a:prstGeom prst="roundRect">
            <a:avLst>
              <a:gd name="adj" fmla="val 3861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比较通用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2945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" grpId="0" animBg="1"/>
      <p:bldP spid="8" grpId="0" animBg="1"/>
      <p:bldP spid="6" grpId="0" animBg="1"/>
      <p:bldP spid="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1514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13">
            <a:extLst>
              <a:ext uri="{FF2B5EF4-FFF2-40B4-BE49-F238E27FC236}">
                <a16:creationId xmlns:a16="http://schemas.microsoft.com/office/drawing/2014/main" xmlns="" id="{8E3D5CDC-4B44-41E8-8391-C73B9866701C}"/>
              </a:ext>
            </a:extLst>
          </p:cNvPr>
          <p:cNvSpPr/>
          <p:nvPr/>
        </p:nvSpPr>
        <p:spPr bwMode="auto">
          <a:xfrm>
            <a:off x="3635896" y="2310919"/>
            <a:ext cx="3528392" cy="521662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openpyxl</a:t>
            </a:r>
          </a:p>
        </p:txBody>
      </p:sp>
    </p:spTree>
    <p:extLst>
      <p:ext uri="{BB962C8B-B14F-4D97-AF65-F5344CB8AC3E}">
        <p14:creationId xmlns:p14="http://schemas.microsoft.com/office/powerpoint/2010/main" val="10837301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实现从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批量导入数据后端接口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1102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1683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文件数据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xmlns="" id="{50DFE60E-43B9-4343-9351-81EE9D11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9" y="13555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13">
            <a:extLst>
              <a:ext uri="{FF2B5EF4-FFF2-40B4-BE49-F238E27FC236}">
                <a16:creationId xmlns:a16="http://schemas.microsoft.com/office/drawing/2014/main" xmlns="" id="{8E3D5CDC-4B44-41E8-8391-C73B9866701C}"/>
              </a:ext>
            </a:extLst>
          </p:cNvPr>
          <p:cNvSpPr/>
          <p:nvPr/>
        </p:nvSpPr>
        <p:spPr bwMode="auto">
          <a:xfrm>
            <a:off x="3491880" y="1707654"/>
            <a:ext cx="4824536" cy="521662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在前端读取后，把读取的数据提交给后端存储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xmlns="" id="{19D7288B-354F-4A38-B201-FCA531594607}"/>
              </a:ext>
            </a:extLst>
          </p:cNvPr>
          <p:cNvSpPr/>
          <p:nvPr/>
        </p:nvSpPr>
        <p:spPr bwMode="auto">
          <a:xfrm>
            <a:off x="3491880" y="2715766"/>
            <a:ext cx="4824536" cy="521662"/>
          </a:xfrm>
          <a:prstGeom prst="roundRect">
            <a:avLst>
              <a:gd name="adj" fmla="val 3861"/>
            </a:avLst>
          </a:prstGeom>
          <a:solidFill>
            <a:srgbClr val="005DA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在前端直接把文件给后端，后端负责读取、存储到数据库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4946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批量导入的功能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2589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35102" cy="3174810"/>
          </a:xfrm>
          <a:prstGeom prst="rect">
            <a:avLst/>
          </a:prstGeom>
          <a:solidFill>
            <a:srgbClr val="005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084168" y="2678830"/>
            <a:ext cx="2482160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主讲：王进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Steven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47665" y="1069235"/>
            <a:ext cx="6327622" cy="113732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Vue.js + Element + Django + Axios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前后端分离项目实战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  <a:endParaRPr lang="en-US" altLang="zh-CN" sz="11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4000"/>
              </a:lnSpc>
            </a:pPr>
            <a:r>
              <a:rPr lang="en-US" altLang="zh-CN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完成导出到</a:t>
            </a:r>
            <a:r>
              <a:rPr lang="en-US" altLang="zh-C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1B9A19-3166-448F-AC0E-677D2261F56D}"/>
              </a:ext>
            </a:extLst>
          </p:cNvPr>
          <p:cNvSpPr/>
          <p:nvPr/>
        </p:nvSpPr>
        <p:spPr>
          <a:xfrm>
            <a:off x="8898" y="3235791"/>
            <a:ext cx="9116367" cy="3159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行业前景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-  IT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……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xmlns="" id="{F5C6754D-CF89-41E3-9984-27928B16779C}"/>
              </a:ext>
            </a:extLst>
          </p:cNvPr>
          <p:cNvSpPr/>
          <p:nvPr/>
        </p:nvSpPr>
        <p:spPr bwMode="auto">
          <a:xfrm>
            <a:off x="1043608" y="3913697"/>
            <a:ext cx="5086252" cy="878417"/>
          </a:xfrm>
          <a:prstGeom prst="roundRect">
            <a:avLst>
              <a:gd name="adj" fmla="val 9314"/>
            </a:avLst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zh-CN" altLang="en-US" sz="2400" dirty="0">
                <a:ln>
                  <a:solidFill>
                    <a:srgbClr val="92D05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和王进聊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、学</a:t>
            </a:r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</a:p>
          <a:p>
            <a:pPr algn="ctr" fontAlgn="base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--【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乐于分享，擅于传播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3131"/>
            <a:ext cx="1139548" cy="1139548"/>
          </a:xfrm>
          <a:prstGeom prst="ellipse">
            <a:avLst/>
          </a:prstGeom>
          <a:ln w="285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0391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89476</TotalTime>
  <Words>8018</Words>
  <Application>Microsoft Macintosh PowerPoint</Application>
  <PresentationFormat>全屏显示(16:9)</PresentationFormat>
  <Paragraphs>874</Paragraphs>
  <Slides>106</Slides>
  <Notes>106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106</vt:i4>
      </vt:variant>
    </vt:vector>
  </HeadingPairs>
  <TitlesOfParts>
    <vt:vector size="116" baseType="lpstr">
      <vt:lpstr>Arial</vt:lpstr>
      <vt:lpstr>Calibri</vt:lpstr>
      <vt:lpstr>Calibri Light</vt:lpstr>
      <vt:lpstr>Open Sans Light</vt:lpstr>
      <vt:lpstr>Wingdings</vt:lpstr>
      <vt:lpstr>华文中宋</vt:lpstr>
      <vt:lpstr>宋体</vt:lpstr>
      <vt:lpstr>微软雅黑</vt:lpstr>
      <vt:lpstr>微软雅黑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Microsoft Office 用户</cp:lastModifiedBy>
  <cp:revision>734</cp:revision>
  <dcterms:created xsi:type="dcterms:W3CDTF">2015-12-11T17:46:17Z</dcterms:created>
  <dcterms:modified xsi:type="dcterms:W3CDTF">2022-07-16T09:46:21Z</dcterms:modified>
</cp:coreProperties>
</file>