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handoutMasterIdLst>
    <p:handoutMasterId r:id="rId101"/>
  </p:handoutMasterIdLst>
  <p:sldIdLst>
    <p:sldId id="528" r:id="rId2"/>
    <p:sldId id="941" r:id="rId3"/>
    <p:sldId id="947" r:id="rId4"/>
    <p:sldId id="942" r:id="rId5"/>
    <p:sldId id="943" r:id="rId6"/>
    <p:sldId id="1008" r:id="rId7"/>
    <p:sldId id="944" r:id="rId8"/>
    <p:sldId id="945" r:id="rId9"/>
    <p:sldId id="946" r:id="rId10"/>
    <p:sldId id="1010" r:id="rId11"/>
    <p:sldId id="1009" r:id="rId12"/>
    <p:sldId id="1012" r:id="rId13"/>
    <p:sldId id="948" r:id="rId14"/>
    <p:sldId id="1014" r:id="rId15"/>
    <p:sldId id="1015" r:id="rId16"/>
    <p:sldId id="1017" r:id="rId17"/>
    <p:sldId id="1018" r:id="rId18"/>
    <p:sldId id="1019" r:id="rId19"/>
    <p:sldId id="1020" r:id="rId20"/>
    <p:sldId id="1021" r:id="rId21"/>
    <p:sldId id="1022" r:id="rId22"/>
    <p:sldId id="1024" r:id="rId23"/>
    <p:sldId id="1025" r:id="rId24"/>
    <p:sldId id="1026" r:id="rId25"/>
    <p:sldId id="1027" r:id="rId26"/>
    <p:sldId id="1023" r:id="rId27"/>
    <p:sldId id="1028" r:id="rId28"/>
    <p:sldId id="1029" r:id="rId29"/>
    <p:sldId id="1030" r:id="rId30"/>
    <p:sldId id="1031" r:id="rId31"/>
    <p:sldId id="1016" r:id="rId32"/>
    <p:sldId id="1011" r:id="rId33"/>
    <p:sldId id="1013" r:id="rId34"/>
    <p:sldId id="950" r:id="rId35"/>
    <p:sldId id="951" r:id="rId36"/>
    <p:sldId id="952" r:id="rId37"/>
    <p:sldId id="953" r:id="rId38"/>
    <p:sldId id="954" r:id="rId39"/>
    <p:sldId id="955" r:id="rId40"/>
    <p:sldId id="1032" r:id="rId41"/>
    <p:sldId id="956" r:id="rId42"/>
    <p:sldId id="903" r:id="rId43"/>
    <p:sldId id="957" r:id="rId44"/>
    <p:sldId id="958" r:id="rId45"/>
    <p:sldId id="959" r:id="rId46"/>
    <p:sldId id="960" r:id="rId47"/>
    <p:sldId id="961" r:id="rId48"/>
    <p:sldId id="1033" r:id="rId49"/>
    <p:sldId id="962" r:id="rId50"/>
    <p:sldId id="963" r:id="rId51"/>
    <p:sldId id="964" r:id="rId52"/>
    <p:sldId id="965" r:id="rId53"/>
    <p:sldId id="966" r:id="rId54"/>
    <p:sldId id="967" r:id="rId55"/>
    <p:sldId id="1034" r:id="rId56"/>
    <p:sldId id="1035" r:id="rId57"/>
    <p:sldId id="1036" r:id="rId58"/>
    <p:sldId id="890" r:id="rId59"/>
    <p:sldId id="968" r:id="rId60"/>
    <p:sldId id="969" r:id="rId61"/>
    <p:sldId id="970" r:id="rId62"/>
    <p:sldId id="971" r:id="rId63"/>
    <p:sldId id="972" r:id="rId64"/>
    <p:sldId id="975" r:id="rId65"/>
    <p:sldId id="976" r:id="rId66"/>
    <p:sldId id="977" r:id="rId67"/>
    <p:sldId id="978" r:id="rId68"/>
    <p:sldId id="979" r:id="rId69"/>
    <p:sldId id="980" r:id="rId70"/>
    <p:sldId id="981" r:id="rId71"/>
    <p:sldId id="985" r:id="rId72"/>
    <p:sldId id="992" r:id="rId73"/>
    <p:sldId id="993" r:id="rId74"/>
    <p:sldId id="994" r:id="rId75"/>
    <p:sldId id="995" r:id="rId76"/>
    <p:sldId id="1037" r:id="rId77"/>
    <p:sldId id="996" r:id="rId78"/>
    <p:sldId id="997" r:id="rId79"/>
    <p:sldId id="1002" r:id="rId80"/>
    <p:sldId id="998" r:id="rId81"/>
    <p:sldId id="999" r:id="rId82"/>
    <p:sldId id="1001" r:id="rId83"/>
    <p:sldId id="1000" r:id="rId84"/>
    <p:sldId id="1003" r:id="rId85"/>
    <p:sldId id="1004" r:id="rId86"/>
    <p:sldId id="1005" r:id="rId87"/>
    <p:sldId id="1006" r:id="rId88"/>
    <p:sldId id="1038" r:id="rId89"/>
    <p:sldId id="1039" r:id="rId90"/>
    <p:sldId id="1040" r:id="rId91"/>
    <p:sldId id="1041" r:id="rId92"/>
    <p:sldId id="1042" r:id="rId93"/>
    <p:sldId id="1043" r:id="rId94"/>
    <p:sldId id="1044" r:id="rId95"/>
    <p:sldId id="1046" r:id="rId96"/>
    <p:sldId id="1047" r:id="rId97"/>
    <p:sldId id="1048" r:id="rId98"/>
    <p:sldId id="974" r:id="rId99"/>
  </p:sldIdLst>
  <p:sldSz cx="9144000" cy="5143500" type="screen16x9"/>
  <p:notesSz cx="6858000" cy="9144000"/>
  <p:custDataLst>
    <p:tags r:id="rId1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009900"/>
    <a:srgbClr val="3992DB"/>
    <a:srgbClr val="F79600"/>
    <a:srgbClr val="006600"/>
    <a:srgbClr val="66FF99"/>
    <a:srgbClr val="F6F6F6"/>
    <a:srgbClr val="FF6699"/>
    <a:srgbClr val="FDFDFD"/>
    <a:srgbClr val="0F18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34" autoAdjust="0"/>
    <p:restoredTop sz="89013" autoAdjust="0"/>
  </p:normalViewPr>
  <p:slideViewPr>
    <p:cSldViewPr>
      <p:cViewPr varScale="1">
        <p:scale>
          <a:sx n="134" d="100"/>
          <a:sy n="134" d="100"/>
        </p:scale>
        <p:origin x="762"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3134" y="6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2021-10-15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2021-10-15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691883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91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3933055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523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5BA0857C-5448-42A5-AE66-87D039D3DDEE}"/>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04241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4287445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448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818644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33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63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360002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71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941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159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36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525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796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734481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41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2952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2138954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774981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1648578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736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633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8462269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907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966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9494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1582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17977568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44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4330152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9116382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4085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4186531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1051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985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99073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9898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243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1053665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70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0668444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79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4531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5675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7234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34761239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8679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25175520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3053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3643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04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68261369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1366456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10941399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42385511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21066751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18234866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7243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90699684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169187830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22072978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1944938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982912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22411078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544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0897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8382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1084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66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717375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15209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67723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0343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274989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29747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210680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01668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947038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9238802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5059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12849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061810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966644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4894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027635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88FF507-1CE7-4963-8A2A-C4388B63419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12640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72776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136501982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34501863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88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51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2021-10-15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课程的总体介绍</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4603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完善代码</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707904" y="2067694"/>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调整项目的代码结构</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 name="圆角矩形 3">
            <a:extLst>
              <a:ext uri="{FF2B5EF4-FFF2-40B4-BE49-F238E27FC236}">
                <a16:creationId xmlns:a16="http://schemas.microsoft.com/office/drawing/2014/main" id="{7675C319-C288-48C2-A562-15557126C6AA}"/>
              </a:ext>
            </a:extLst>
          </p:cNvPr>
          <p:cNvSpPr/>
          <p:nvPr/>
        </p:nvSpPr>
        <p:spPr bwMode="auto">
          <a:xfrm>
            <a:off x="3707905" y="2650876"/>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修复</a:t>
            </a:r>
            <a:r>
              <a:rPr lang="en-US" altLang="zh-CN" sz="1400" dirty="0">
                <a:latin typeface="微软雅黑" panose="020B0503020204020204" pitchFamily="34" charset="-122"/>
                <a:ea typeface="微软雅黑" panose="020B0503020204020204" pitchFamily="34" charset="-122"/>
              </a:rPr>
              <a:t>Django v6</a:t>
            </a:r>
            <a:r>
              <a:rPr lang="zh-CN" altLang="en-US" sz="1400" dirty="0">
                <a:latin typeface="微软雅黑" panose="020B0503020204020204" pitchFamily="34" charset="-122"/>
                <a:ea typeface="微软雅黑" panose="020B0503020204020204" pitchFamily="34" charset="-122"/>
              </a:rPr>
              <a:t>的小问题</a:t>
            </a:r>
          </a:p>
        </p:txBody>
      </p:sp>
    </p:spTree>
    <p:extLst>
      <p:ext uri="{BB962C8B-B14F-4D97-AF65-F5344CB8AC3E}">
        <p14:creationId xmlns:p14="http://schemas.microsoft.com/office/powerpoint/2010/main" val="203660691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学生照片介绍</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4805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页面的预览</a:t>
            </a:r>
          </a:p>
        </p:txBody>
      </p:sp>
      <p:pic>
        <p:nvPicPr>
          <p:cNvPr id="3" name="图片 2">
            <a:extLst>
              <a:ext uri="{FF2B5EF4-FFF2-40B4-BE49-F238E27FC236}">
                <a16:creationId xmlns:a16="http://schemas.microsoft.com/office/drawing/2014/main" id="{D1CD89A1-6093-4894-AE0F-E4168CEF05FD}"/>
              </a:ext>
            </a:extLst>
          </p:cNvPr>
          <p:cNvPicPr>
            <a:picLocks noChangeAspect="1"/>
          </p:cNvPicPr>
          <p:nvPr/>
        </p:nvPicPr>
        <p:blipFill>
          <a:blip r:embed="rId3"/>
          <a:stretch>
            <a:fillRect/>
          </a:stretch>
        </p:blipFill>
        <p:spPr>
          <a:xfrm>
            <a:off x="0" y="1079633"/>
            <a:ext cx="9144000" cy="2984234"/>
          </a:xfrm>
          <a:prstGeom prst="rect">
            <a:avLst/>
          </a:prstGeom>
        </p:spPr>
      </p:pic>
    </p:spTree>
    <p:extLst>
      <p:ext uri="{BB962C8B-B14F-4D97-AF65-F5344CB8AC3E}">
        <p14:creationId xmlns:p14="http://schemas.microsoft.com/office/powerpoint/2010/main" val="14066286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功能介绍</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635896" y="1347614"/>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照片的上传</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 name="圆角矩形 3">
            <a:extLst>
              <a:ext uri="{FF2B5EF4-FFF2-40B4-BE49-F238E27FC236}">
                <a16:creationId xmlns:a16="http://schemas.microsoft.com/office/drawing/2014/main" id="{7675C319-C288-48C2-A562-15557126C6AA}"/>
              </a:ext>
            </a:extLst>
          </p:cNvPr>
          <p:cNvSpPr/>
          <p:nvPr/>
        </p:nvSpPr>
        <p:spPr bwMode="auto">
          <a:xfrm>
            <a:off x="3635897" y="1930796"/>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照片的展示</a:t>
            </a:r>
          </a:p>
        </p:txBody>
      </p:sp>
      <p:sp>
        <p:nvSpPr>
          <p:cNvPr id="13" name="圆角矩形 3">
            <a:extLst>
              <a:ext uri="{FF2B5EF4-FFF2-40B4-BE49-F238E27FC236}">
                <a16:creationId xmlns:a16="http://schemas.microsoft.com/office/drawing/2014/main" id="{0F082463-B2B9-4C3E-A19C-3DB2AD2900E2}"/>
              </a:ext>
            </a:extLst>
          </p:cNvPr>
          <p:cNvSpPr/>
          <p:nvPr/>
        </p:nvSpPr>
        <p:spPr bwMode="auto">
          <a:xfrm>
            <a:off x="3638398" y="2513978"/>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照片的预览</a:t>
            </a:r>
          </a:p>
        </p:txBody>
      </p:sp>
      <p:sp>
        <p:nvSpPr>
          <p:cNvPr id="7" name="圆角矩形 3">
            <a:extLst>
              <a:ext uri="{FF2B5EF4-FFF2-40B4-BE49-F238E27FC236}">
                <a16:creationId xmlns:a16="http://schemas.microsoft.com/office/drawing/2014/main" id="{7BAC25C9-A515-4EA9-9C08-E1F41EDB78C4}"/>
              </a:ext>
            </a:extLst>
          </p:cNvPr>
          <p:cNvSpPr/>
          <p:nvPr/>
        </p:nvSpPr>
        <p:spPr bwMode="auto">
          <a:xfrm>
            <a:off x="3654152" y="3097160"/>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照片的分页展示</a:t>
            </a:r>
          </a:p>
        </p:txBody>
      </p:sp>
      <p:sp>
        <p:nvSpPr>
          <p:cNvPr id="15" name="圆角矩形 3">
            <a:extLst>
              <a:ext uri="{FF2B5EF4-FFF2-40B4-BE49-F238E27FC236}">
                <a16:creationId xmlns:a16="http://schemas.microsoft.com/office/drawing/2014/main" id="{F19914B3-B359-4710-84ED-C09D5EDC5274}"/>
              </a:ext>
            </a:extLst>
          </p:cNvPr>
          <p:cNvSpPr/>
          <p:nvPr/>
        </p:nvSpPr>
        <p:spPr bwMode="auto">
          <a:xfrm>
            <a:off x="3632943" y="3680342"/>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照片的查询</a:t>
            </a:r>
          </a:p>
        </p:txBody>
      </p:sp>
    </p:spTree>
    <p:extLst>
      <p:ext uri="{BB962C8B-B14F-4D97-AF65-F5344CB8AC3E}">
        <p14:creationId xmlns:p14="http://schemas.microsoft.com/office/powerpoint/2010/main" val="27631853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学生照片数据库准备</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56336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内容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635896" y="2283718"/>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准备数据库</a:t>
            </a:r>
            <a:r>
              <a:rPr lang="en-US" altLang="zh-CN" sz="1400" dirty="0">
                <a:solidFill>
                  <a:schemeClr val="bg1"/>
                </a:solidFill>
                <a:latin typeface="微软雅黑" panose="020B0503020204020204" pitchFamily="34" charset="-122"/>
                <a:ea typeface="微软雅黑" panose="020B0503020204020204" pitchFamily="34" charset="-122"/>
              </a:rPr>
              <a:t>models</a:t>
            </a:r>
            <a:r>
              <a:rPr lang="zh-CN" altLang="en-US" sz="1400" dirty="0">
                <a:solidFill>
                  <a:schemeClr val="bg1"/>
                </a:solidFill>
                <a:latin typeface="微软雅黑" panose="020B0503020204020204" pitchFamily="34" charset="-122"/>
                <a:ea typeface="微软雅黑" panose="020B0503020204020204" pitchFamily="34" charset="-122"/>
              </a:rPr>
              <a:t>类</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203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照片上传的前台实现</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0434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内容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635896" y="2283718"/>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en-US" altLang="zh-CN" sz="1400" dirty="0" err="1">
                <a:solidFill>
                  <a:schemeClr val="bg1"/>
                </a:solidFill>
                <a:latin typeface="微软雅黑" panose="020B0503020204020204" pitchFamily="34" charset="-122"/>
                <a:ea typeface="微软雅黑" panose="020B0503020204020204" pitchFamily="34" charset="-122"/>
              </a:rPr>
              <a:t>LayUI</a:t>
            </a:r>
            <a:r>
              <a:rPr lang="en-US" altLang="zh-CN" sz="1400" dirty="0">
                <a:solidFill>
                  <a:schemeClr val="bg1"/>
                </a:solidFill>
                <a:latin typeface="微软雅黑" panose="020B0503020204020204" pitchFamily="34" charset="-122"/>
                <a:ea typeface="微软雅黑" panose="020B0503020204020204" pitchFamily="34" charset="-122"/>
              </a:rPr>
              <a:t> --- upload</a:t>
            </a:r>
          </a:p>
        </p:txBody>
      </p:sp>
    </p:spTree>
    <p:extLst>
      <p:ext uri="{BB962C8B-B14F-4D97-AF65-F5344CB8AC3E}">
        <p14:creationId xmlns:p14="http://schemas.microsoft.com/office/powerpoint/2010/main" val="41535435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照片上传的后台实现</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6573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上传文件的模块化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18171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登陆界面</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670F1F67-AE40-4E5F-8B69-BC06EAE06A72}"/>
              </a:ext>
            </a:extLst>
          </p:cNvPr>
          <p:cNvPicPr>
            <a:picLocks noChangeAspect="1"/>
          </p:cNvPicPr>
          <p:nvPr/>
        </p:nvPicPr>
        <p:blipFill>
          <a:blip r:embed="rId4"/>
          <a:stretch>
            <a:fillRect/>
          </a:stretch>
        </p:blipFill>
        <p:spPr>
          <a:xfrm>
            <a:off x="3275856" y="1131590"/>
            <a:ext cx="5227773" cy="3398815"/>
          </a:xfrm>
          <a:prstGeom prst="rect">
            <a:avLst/>
          </a:prstGeom>
        </p:spPr>
      </p:pic>
    </p:spTree>
    <p:extLst>
      <p:ext uri="{BB962C8B-B14F-4D97-AF65-F5344CB8AC3E}">
        <p14:creationId xmlns:p14="http://schemas.microsoft.com/office/powerpoint/2010/main" val="36680734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实现照片的展示</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1826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为照片添加标注</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4411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删除照片</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12218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删除照片</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59227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删除照片</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8462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实现照片的查询</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0805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内容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635896" y="1923678"/>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照片的预览</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6" name="圆角矩形 3">
            <a:extLst>
              <a:ext uri="{FF2B5EF4-FFF2-40B4-BE49-F238E27FC236}">
                <a16:creationId xmlns:a16="http://schemas.microsoft.com/office/drawing/2014/main" id="{26218285-DAED-463D-B380-1BACE1CC358A}"/>
              </a:ext>
            </a:extLst>
          </p:cNvPr>
          <p:cNvSpPr/>
          <p:nvPr/>
        </p:nvSpPr>
        <p:spPr bwMode="auto">
          <a:xfrm>
            <a:off x="3635896" y="2587088"/>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实现照片的查询</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01787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实现照片展示的分页</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05893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用户登陆账号初始化</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9765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界面参考</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1910EA13-A6AB-44A7-8998-F9F989E0F931}"/>
              </a:ext>
            </a:extLst>
          </p:cNvPr>
          <p:cNvPicPr>
            <a:picLocks noChangeAspect="1"/>
          </p:cNvPicPr>
          <p:nvPr/>
        </p:nvPicPr>
        <p:blipFill>
          <a:blip r:embed="rId4"/>
          <a:stretch>
            <a:fillRect/>
          </a:stretch>
        </p:blipFill>
        <p:spPr>
          <a:xfrm>
            <a:off x="5730" y="1352835"/>
            <a:ext cx="9144000" cy="2551063"/>
          </a:xfrm>
          <a:prstGeom prst="rect">
            <a:avLst/>
          </a:prstGeom>
        </p:spPr>
      </p:pic>
    </p:spTree>
    <p:extLst>
      <p:ext uri="{BB962C8B-B14F-4D97-AF65-F5344CB8AC3E}">
        <p14:creationId xmlns:p14="http://schemas.microsoft.com/office/powerpoint/2010/main" val="27773386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登陆模块的功能</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3">
            <a:extLst>
              <a:ext uri="{FF2B5EF4-FFF2-40B4-BE49-F238E27FC236}">
                <a16:creationId xmlns:a16="http://schemas.microsoft.com/office/drawing/2014/main" id="{700165AB-22D8-4FF6-BA32-25F9FCFAE303}"/>
              </a:ext>
            </a:extLst>
          </p:cNvPr>
          <p:cNvSpPr/>
          <p:nvPr/>
        </p:nvSpPr>
        <p:spPr bwMode="auto">
          <a:xfrm>
            <a:off x="4427984" y="1491630"/>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注册用户</a:t>
            </a:r>
          </a:p>
        </p:txBody>
      </p:sp>
      <p:sp>
        <p:nvSpPr>
          <p:cNvPr id="9" name="圆角矩形 3">
            <a:extLst>
              <a:ext uri="{FF2B5EF4-FFF2-40B4-BE49-F238E27FC236}">
                <a16:creationId xmlns:a16="http://schemas.microsoft.com/office/drawing/2014/main" id="{68E5608A-99AD-479E-A8EF-A2B77F567494}"/>
              </a:ext>
            </a:extLst>
          </p:cNvPr>
          <p:cNvSpPr/>
          <p:nvPr/>
        </p:nvSpPr>
        <p:spPr bwMode="auto">
          <a:xfrm>
            <a:off x="4427984" y="2144814"/>
            <a:ext cx="2501478"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r>
              <a:rPr lang="zh-CN" altLang="en-US" sz="1400" dirty="0">
                <a:solidFill>
                  <a:schemeClr val="bg1"/>
                </a:solidFill>
                <a:latin typeface="微软雅黑" panose="020B0503020204020204" pitchFamily="34" charset="-122"/>
                <a:ea typeface="微软雅黑" panose="020B0503020204020204" pitchFamily="34" charset="-122"/>
              </a:rPr>
              <a:t>登陆 </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 name="圆角矩形 3">
            <a:extLst>
              <a:ext uri="{FF2B5EF4-FFF2-40B4-BE49-F238E27FC236}">
                <a16:creationId xmlns:a16="http://schemas.microsoft.com/office/drawing/2014/main" id="{BD7B896C-4841-4F93-90F4-EDCB3071E736}"/>
              </a:ext>
            </a:extLst>
          </p:cNvPr>
          <p:cNvSpPr/>
          <p:nvPr/>
        </p:nvSpPr>
        <p:spPr bwMode="auto">
          <a:xfrm>
            <a:off x="4427984" y="2727996"/>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注销</a:t>
            </a:r>
          </a:p>
        </p:txBody>
      </p:sp>
      <p:sp>
        <p:nvSpPr>
          <p:cNvPr id="10" name="圆角矩形 3">
            <a:extLst>
              <a:ext uri="{FF2B5EF4-FFF2-40B4-BE49-F238E27FC236}">
                <a16:creationId xmlns:a16="http://schemas.microsoft.com/office/drawing/2014/main" id="{62652346-860E-4F81-A224-C652E14C7090}"/>
              </a:ext>
            </a:extLst>
          </p:cNvPr>
          <p:cNvSpPr/>
          <p:nvPr/>
        </p:nvSpPr>
        <p:spPr bwMode="auto">
          <a:xfrm>
            <a:off x="4427984" y="3291830"/>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找回密码</a:t>
            </a:r>
          </a:p>
        </p:txBody>
      </p:sp>
    </p:spTree>
    <p:extLst>
      <p:ext uri="{BB962C8B-B14F-4D97-AF65-F5344CB8AC3E}">
        <p14:creationId xmlns:p14="http://schemas.microsoft.com/office/powerpoint/2010/main" val="23829394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内容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635896" y="1923678"/>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的创建和初始化</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6" name="圆角矩形 3">
            <a:extLst>
              <a:ext uri="{FF2B5EF4-FFF2-40B4-BE49-F238E27FC236}">
                <a16:creationId xmlns:a16="http://schemas.microsoft.com/office/drawing/2014/main" id="{26218285-DAED-463D-B380-1BACE1CC358A}"/>
              </a:ext>
            </a:extLst>
          </p:cNvPr>
          <p:cNvSpPr/>
          <p:nvPr/>
        </p:nvSpPr>
        <p:spPr bwMode="auto">
          <a:xfrm>
            <a:off x="3635896" y="2587088"/>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完成登陆账号的</a:t>
            </a:r>
            <a:r>
              <a:rPr lang="en-US" altLang="zh-CN" sz="1400" dirty="0">
                <a:solidFill>
                  <a:schemeClr val="bg1"/>
                </a:solidFill>
                <a:latin typeface="微软雅黑" panose="020B0503020204020204" pitchFamily="34" charset="-122"/>
                <a:ea typeface="微软雅黑" panose="020B0503020204020204" pitchFamily="34" charset="-122"/>
              </a:rPr>
              <a:t>models</a:t>
            </a:r>
            <a:r>
              <a:rPr lang="zh-CN" altLang="en-US" sz="1400" dirty="0">
                <a:solidFill>
                  <a:schemeClr val="bg1"/>
                </a:solidFill>
                <a:latin typeface="微软雅黑" panose="020B0503020204020204" pitchFamily="34" charset="-122"/>
                <a:ea typeface="微软雅黑" panose="020B0503020204020204" pitchFamily="34" charset="-122"/>
              </a:rPr>
              <a:t>类</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15524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964376" y="1479105"/>
            <a:ext cx="5215247" cy="561682"/>
          </a:xfrm>
          <a:prstGeom prst="rect">
            <a:avLst/>
          </a:prstGeom>
          <a:solidFill>
            <a:srgbClr val="0070C0"/>
          </a:solidFill>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en-US" altLang="zh-CN" sz="3200" b="1" dirty="0">
                <a:solidFill>
                  <a:schemeClr val="bg1"/>
                </a:solidFill>
                <a:latin typeface="华文中宋" panose="02010600040101010101" pitchFamily="2" charset="-122"/>
                <a:ea typeface="华文中宋" panose="02010600040101010101" pitchFamily="2" charset="-122"/>
              </a:rPr>
              <a:t> </a:t>
            </a:r>
            <a:r>
              <a:rPr lang="zh-CN" altLang="en-US" sz="3200" b="1" dirty="0">
                <a:solidFill>
                  <a:schemeClr val="bg1"/>
                </a:solidFill>
                <a:latin typeface="华文中宋" panose="02010600040101010101" pitchFamily="2" charset="-122"/>
                <a:ea typeface="华文中宋" panose="02010600040101010101" pitchFamily="2" charset="-122"/>
              </a:rPr>
              <a:t>更多精彩分享，敬请关注！</a:t>
            </a:r>
            <a:endParaRPr lang="en-US" altLang="zh-CN" sz="4000" b="1" dirty="0">
              <a:solidFill>
                <a:schemeClr val="bg1"/>
              </a:solidFill>
              <a:latin typeface="华文中宋" panose="02010600040101010101" pitchFamily="2" charset="-122"/>
              <a:ea typeface="华文中宋" panose="02010600040101010101" pitchFamily="2" charset="-122"/>
            </a:endParaRPr>
          </a:p>
        </p:txBody>
      </p:sp>
      <p:sp>
        <p:nvSpPr>
          <p:cNvPr id="8" name="圆角矩形 13">
            <a:extLst>
              <a:ext uri="{FF2B5EF4-FFF2-40B4-BE49-F238E27FC236}">
                <a16:creationId xmlns:a16="http://schemas.microsoft.com/office/drawing/2014/main" id="{F5C6754D-CF89-41E3-9984-27928B16779C}"/>
              </a:ext>
            </a:extLst>
          </p:cNvPr>
          <p:cNvSpPr/>
          <p:nvPr/>
        </p:nvSpPr>
        <p:spPr bwMode="auto">
          <a:xfrm>
            <a:off x="1141932" y="3784162"/>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653596"/>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56274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登陆模块的准备</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45499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项目准备</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705402" y="1777656"/>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创建</a:t>
            </a:r>
            <a:r>
              <a:rPr lang="en-US" altLang="zh-CN" sz="1400" dirty="0">
                <a:solidFill>
                  <a:schemeClr val="bg1"/>
                </a:solidFill>
                <a:latin typeface="微软雅黑" panose="020B0503020204020204" pitchFamily="34" charset="-122"/>
                <a:ea typeface="微软雅黑" panose="020B0503020204020204" pitchFamily="34" charset="-122"/>
              </a:rPr>
              <a:t>app</a:t>
            </a:r>
            <a:r>
              <a:rPr lang="zh-CN" altLang="en-US" sz="1400" dirty="0">
                <a:solidFill>
                  <a:schemeClr val="bg1"/>
                </a:solidFill>
                <a:latin typeface="微软雅黑" panose="020B0503020204020204" pitchFamily="34" charset="-122"/>
                <a:ea typeface="微软雅黑" panose="020B0503020204020204" pitchFamily="34" charset="-122"/>
              </a:rPr>
              <a:t>、注册</a:t>
            </a:r>
            <a:r>
              <a:rPr lang="en-US" altLang="zh-CN" sz="1400" dirty="0">
                <a:solidFill>
                  <a:schemeClr val="bg1"/>
                </a:solidFill>
                <a:latin typeface="微软雅黑" panose="020B0503020204020204" pitchFamily="34" charset="-122"/>
                <a:ea typeface="微软雅黑" panose="020B0503020204020204" pitchFamily="34" charset="-122"/>
              </a:rPr>
              <a:t>App</a:t>
            </a:r>
          </a:p>
        </p:txBody>
      </p:sp>
      <p:sp>
        <p:nvSpPr>
          <p:cNvPr id="12" name="圆角矩形 3">
            <a:extLst>
              <a:ext uri="{FF2B5EF4-FFF2-40B4-BE49-F238E27FC236}">
                <a16:creationId xmlns:a16="http://schemas.microsoft.com/office/drawing/2014/main" id="{7675C319-C288-48C2-A562-15557126C6AA}"/>
              </a:ext>
            </a:extLst>
          </p:cNvPr>
          <p:cNvSpPr/>
          <p:nvPr/>
        </p:nvSpPr>
        <p:spPr bwMode="auto">
          <a:xfrm>
            <a:off x="3705403" y="2360838"/>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模板目录</a:t>
            </a:r>
          </a:p>
        </p:txBody>
      </p:sp>
      <p:sp>
        <p:nvSpPr>
          <p:cNvPr id="13" name="圆角矩形 3">
            <a:extLst>
              <a:ext uri="{FF2B5EF4-FFF2-40B4-BE49-F238E27FC236}">
                <a16:creationId xmlns:a16="http://schemas.microsoft.com/office/drawing/2014/main" id="{0F082463-B2B9-4C3E-A19C-3DB2AD2900E2}"/>
              </a:ext>
            </a:extLst>
          </p:cNvPr>
          <p:cNvSpPr/>
          <p:nvPr/>
        </p:nvSpPr>
        <p:spPr bwMode="auto">
          <a:xfrm>
            <a:off x="3707904" y="2944020"/>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urls.py</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92857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登陆账号前端页面</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9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获取登陆账号的后台接口</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7027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表格中展示登陆账号</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3244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优化表格的展示</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76438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项目准备</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3E90951D-BE9E-4FBD-8791-87350ED497C3}"/>
              </a:ext>
            </a:extLst>
          </p:cNvPr>
          <p:cNvPicPr>
            <a:picLocks noChangeAspect="1"/>
          </p:cNvPicPr>
          <p:nvPr/>
        </p:nvPicPr>
        <p:blipFill>
          <a:blip r:embed="rId4"/>
          <a:stretch>
            <a:fillRect/>
          </a:stretch>
        </p:blipFill>
        <p:spPr>
          <a:xfrm>
            <a:off x="3588372" y="1571625"/>
            <a:ext cx="5029200" cy="2000250"/>
          </a:xfrm>
          <a:prstGeom prst="rect">
            <a:avLst/>
          </a:prstGeom>
        </p:spPr>
      </p:pic>
    </p:spTree>
    <p:extLst>
      <p:ext uri="{BB962C8B-B14F-4D97-AF65-F5344CB8AC3E}">
        <p14:creationId xmlns:p14="http://schemas.microsoft.com/office/powerpoint/2010/main" val="12047797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实现登陆账号的查询</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107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登陆模块的功能</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3">
            <a:extLst>
              <a:ext uri="{FF2B5EF4-FFF2-40B4-BE49-F238E27FC236}">
                <a16:creationId xmlns:a16="http://schemas.microsoft.com/office/drawing/2014/main" id="{700165AB-22D8-4FF6-BA32-25F9FCFAE303}"/>
              </a:ext>
            </a:extLst>
          </p:cNvPr>
          <p:cNvSpPr/>
          <p:nvPr/>
        </p:nvSpPr>
        <p:spPr bwMode="auto">
          <a:xfrm>
            <a:off x="3779912" y="1417616"/>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注册用户 </a:t>
            </a:r>
            <a:r>
              <a:rPr lang="en-US" altLang="zh-CN" sz="1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a:latin typeface="微软雅黑" panose="020B0503020204020204" pitchFamily="34" charset="-122"/>
                <a:ea typeface="微软雅黑" panose="020B0503020204020204" pitchFamily="34" charset="-122"/>
                <a:sym typeface="Wingdings" panose="05000000000000000000" pitchFamily="2" charset="2"/>
              </a:rPr>
              <a:t>写入账号到数据库 </a:t>
            </a:r>
            <a:endParaRPr lang="zh-CN" altLang="en-US" sz="1400" dirty="0">
              <a:latin typeface="微软雅黑" panose="020B0503020204020204" pitchFamily="34" charset="-122"/>
              <a:ea typeface="微软雅黑" panose="020B0503020204020204" pitchFamily="34" charset="-122"/>
            </a:endParaRPr>
          </a:p>
        </p:txBody>
      </p:sp>
      <p:sp>
        <p:nvSpPr>
          <p:cNvPr id="9" name="圆角矩形 3">
            <a:extLst>
              <a:ext uri="{FF2B5EF4-FFF2-40B4-BE49-F238E27FC236}">
                <a16:creationId xmlns:a16="http://schemas.microsoft.com/office/drawing/2014/main" id="{68E5608A-99AD-479E-A8EF-A2B77F567494}"/>
              </a:ext>
            </a:extLst>
          </p:cNvPr>
          <p:cNvSpPr/>
          <p:nvPr/>
        </p:nvSpPr>
        <p:spPr bwMode="auto">
          <a:xfrm>
            <a:off x="3779912" y="2000798"/>
            <a:ext cx="3960440"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登陆 </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身份验证、</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Cookie</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Session </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 name="圆角矩形 3">
            <a:extLst>
              <a:ext uri="{FF2B5EF4-FFF2-40B4-BE49-F238E27FC236}">
                <a16:creationId xmlns:a16="http://schemas.microsoft.com/office/drawing/2014/main" id="{BD7B896C-4841-4F93-90F4-EDCB3071E736}"/>
              </a:ext>
            </a:extLst>
          </p:cNvPr>
          <p:cNvSpPr/>
          <p:nvPr/>
        </p:nvSpPr>
        <p:spPr bwMode="auto">
          <a:xfrm>
            <a:off x="3779912" y="2583980"/>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注销 </a:t>
            </a:r>
            <a:r>
              <a:rPr lang="en-US" altLang="zh-CN" sz="14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清除</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Cookie</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Session</a:t>
            </a:r>
            <a:r>
              <a:rPr lang="en-US" altLang="zh-CN" sz="1400" dirty="0">
                <a:latin typeface="微软雅黑" panose="020B0503020204020204" pitchFamily="34" charset="-122"/>
                <a:ea typeface="微软雅黑" panose="020B0503020204020204" pitchFamily="34" charset="-122"/>
                <a:sym typeface="Wingdings" panose="05000000000000000000" pitchFamily="2" charset="2"/>
              </a:rPr>
              <a:t> </a:t>
            </a:r>
            <a:endParaRPr lang="zh-CN" altLang="en-US" sz="1400" dirty="0">
              <a:latin typeface="微软雅黑" panose="020B0503020204020204" pitchFamily="34" charset="-122"/>
              <a:ea typeface="微软雅黑" panose="020B0503020204020204" pitchFamily="34" charset="-122"/>
            </a:endParaRPr>
          </a:p>
        </p:txBody>
      </p:sp>
      <p:sp>
        <p:nvSpPr>
          <p:cNvPr id="10" name="圆角矩形 3">
            <a:extLst>
              <a:ext uri="{FF2B5EF4-FFF2-40B4-BE49-F238E27FC236}">
                <a16:creationId xmlns:a16="http://schemas.microsoft.com/office/drawing/2014/main" id="{62652346-860E-4F81-A224-C652E14C7090}"/>
              </a:ext>
            </a:extLst>
          </p:cNvPr>
          <p:cNvSpPr/>
          <p:nvPr/>
        </p:nvSpPr>
        <p:spPr bwMode="auto">
          <a:xfrm>
            <a:off x="3779912" y="3177701"/>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找回密码</a:t>
            </a:r>
            <a:r>
              <a:rPr lang="en-US" altLang="zh-CN"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a:latin typeface="微软雅黑" panose="020B0503020204020204" pitchFamily="34" charset="-122"/>
                <a:ea typeface="微软雅黑" panose="020B0503020204020204" pitchFamily="34" charset="-122"/>
                <a:sym typeface="Wingdings" panose="05000000000000000000" pitchFamily="2" charset="2"/>
              </a:rPr>
              <a:t>手机、邮箱</a:t>
            </a:r>
            <a:endParaRPr lang="zh-CN" altLang="en-US" sz="1400" dirty="0">
              <a:latin typeface="微软雅黑" panose="020B0503020204020204" pitchFamily="34" charset="-122"/>
              <a:ea typeface="微软雅黑" panose="020B0503020204020204" pitchFamily="34" charset="-122"/>
            </a:endParaRPr>
          </a:p>
        </p:txBody>
      </p:sp>
      <p:sp>
        <p:nvSpPr>
          <p:cNvPr id="11" name="圆角矩形 3">
            <a:extLst>
              <a:ext uri="{FF2B5EF4-FFF2-40B4-BE49-F238E27FC236}">
                <a16:creationId xmlns:a16="http://schemas.microsoft.com/office/drawing/2014/main" id="{46BDB357-C27B-473B-BCDF-278C3B63E3CF}"/>
              </a:ext>
            </a:extLst>
          </p:cNvPr>
          <p:cNvSpPr/>
          <p:nvPr/>
        </p:nvSpPr>
        <p:spPr bwMode="auto">
          <a:xfrm>
            <a:off x="3779912" y="3771422"/>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账号的启用、禁用、修改密码</a:t>
            </a:r>
          </a:p>
        </p:txBody>
      </p:sp>
    </p:spTree>
    <p:extLst>
      <p:ext uri="{BB962C8B-B14F-4D97-AF65-F5344CB8AC3E}">
        <p14:creationId xmlns:p14="http://schemas.microsoft.com/office/powerpoint/2010/main" val="17301824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查询的需求</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705402" y="1777656"/>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en-US" altLang="zh-CN" sz="1400" dirty="0">
                <a:solidFill>
                  <a:schemeClr val="bg1"/>
                </a:solidFill>
                <a:latin typeface="微软雅黑" panose="020B0503020204020204" pitchFamily="34" charset="-122"/>
                <a:ea typeface="微软雅黑" panose="020B0503020204020204" pitchFamily="34" charset="-122"/>
              </a:rPr>
              <a:t>Id</a:t>
            </a:r>
            <a:r>
              <a:rPr lang="zh-CN" altLang="en-US" sz="1400" dirty="0">
                <a:solidFill>
                  <a:schemeClr val="bg1"/>
                </a:solidFill>
                <a:latin typeface="微软雅黑" panose="020B0503020204020204" pitchFamily="34" charset="-122"/>
                <a:ea typeface="微软雅黑" panose="020B0503020204020204" pitchFamily="34" charset="-122"/>
              </a:rPr>
              <a:t>、姓名</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 name="圆角矩形 3">
            <a:extLst>
              <a:ext uri="{FF2B5EF4-FFF2-40B4-BE49-F238E27FC236}">
                <a16:creationId xmlns:a16="http://schemas.microsoft.com/office/drawing/2014/main" id="{7675C319-C288-48C2-A562-15557126C6AA}"/>
              </a:ext>
            </a:extLst>
          </p:cNvPr>
          <p:cNvSpPr/>
          <p:nvPr/>
        </p:nvSpPr>
        <p:spPr bwMode="auto">
          <a:xfrm>
            <a:off x="3705403" y="2360838"/>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账号状态</a:t>
            </a:r>
          </a:p>
        </p:txBody>
      </p:sp>
      <p:sp>
        <p:nvSpPr>
          <p:cNvPr id="13" name="圆角矩形 3">
            <a:extLst>
              <a:ext uri="{FF2B5EF4-FFF2-40B4-BE49-F238E27FC236}">
                <a16:creationId xmlns:a16="http://schemas.microsoft.com/office/drawing/2014/main" id="{0F082463-B2B9-4C3E-A19C-3DB2AD2900E2}"/>
              </a:ext>
            </a:extLst>
          </p:cNvPr>
          <p:cNvSpPr/>
          <p:nvPr/>
        </p:nvSpPr>
        <p:spPr bwMode="auto">
          <a:xfrm>
            <a:off x="3707904" y="2944020"/>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部门</a:t>
            </a:r>
          </a:p>
        </p:txBody>
      </p:sp>
    </p:spTree>
    <p:extLst>
      <p:ext uri="{BB962C8B-B14F-4D97-AF65-F5344CB8AC3E}">
        <p14:creationId xmlns:p14="http://schemas.microsoft.com/office/powerpoint/2010/main" val="9627291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完成弹出层的表单</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3005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弹出层表单</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在这里插入图片描述">
            <a:extLst>
              <a:ext uri="{FF2B5EF4-FFF2-40B4-BE49-F238E27FC236}">
                <a16:creationId xmlns:a16="http://schemas.microsoft.com/office/drawing/2014/main" id="{33D32ACB-D2D8-48EA-9D3E-EC52B32ED1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C8E7F54C-C872-4380-906E-752575B9BB70}"/>
              </a:ext>
            </a:extLst>
          </p:cNvPr>
          <p:cNvPicPr>
            <a:picLocks noChangeAspect="1"/>
          </p:cNvPicPr>
          <p:nvPr/>
        </p:nvPicPr>
        <p:blipFill>
          <a:blip r:embed="rId4"/>
          <a:stretch>
            <a:fillRect/>
          </a:stretch>
        </p:blipFill>
        <p:spPr>
          <a:xfrm>
            <a:off x="3491880" y="1224136"/>
            <a:ext cx="4666314" cy="3291830"/>
          </a:xfrm>
          <a:prstGeom prst="rect">
            <a:avLst/>
          </a:prstGeom>
        </p:spPr>
      </p:pic>
    </p:spTree>
    <p:extLst>
      <p:ext uri="{BB962C8B-B14F-4D97-AF65-F5344CB8AC3E}">
        <p14:creationId xmlns:p14="http://schemas.microsoft.com/office/powerpoint/2010/main" val="10258979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修改的弹出层表单</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7990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表单提交前的验证</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9617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自动生成账号并填充</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9101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完成登陆账号的添加</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5562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完成账号的修改</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515566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修改的具体需求</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705402" y="1777656"/>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、修改前展示数据、</a:t>
            </a:r>
            <a:r>
              <a:rPr lang="en-US" altLang="zh-CN" sz="1400" dirty="0" err="1">
                <a:solidFill>
                  <a:schemeClr val="bg1"/>
                </a:solidFill>
                <a:latin typeface="微软雅黑" panose="020B0503020204020204" pitchFamily="34" charset="-122"/>
                <a:ea typeface="微软雅黑" panose="020B0503020204020204" pitchFamily="34" charset="-122"/>
              </a:rPr>
              <a:t>loginid</a:t>
            </a:r>
            <a:r>
              <a:rPr lang="zh-CN" altLang="en-US" sz="1400" dirty="0">
                <a:solidFill>
                  <a:schemeClr val="bg1"/>
                </a:solidFill>
                <a:latin typeface="微软雅黑" panose="020B0503020204020204" pitchFamily="34" charset="-122"/>
                <a:ea typeface="微软雅黑" panose="020B0503020204020204" pitchFamily="34" charset="-122"/>
              </a:rPr>
              <a:t>不能修改</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 name="圆角矩形 3">
            <a:extLst>
              <a:ext uri="{FF2B5EF4-FFF2-40B4-BE49-F238E27FC236}">
                <a16:creationId xmlns:a16="http://schemas.microsoft.com/office/drawing/2014/main" id="{7675C319-C288-48C2-A562-15557126C6AA}"/>
              </a:ext>
            </a:extLst>
          </p:cNvPr>
          <p:cNvSpPr/>
          <p:nvPr/>
        </p:nvSpPr>
        <p:spPr bwMode="auto">
          <a:xfrm>
            <a:off x="3705403" y="2360838"/>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只能修改基本信息</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手机、邮箱</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p:txBody>
      </p:sp>
      <p:sp>
        <p:nvSpPr>
          <p:cNvPr id="13" name="圆角矩形 3">
            <a:extLst>
              <a:ext uri="{FF2B5EF4-FFF2-40B4-BE49-F238E27FC236}">
                <a16:creationId xmlns:a16="http://schemas.microsoft.com/office/drawing/2014/main" id="{0F082463-B2B9-4C3E-A19C-3DB2AD2900E2}"/>
              </a:ext>
            </a:extLst>
          </p:cNvPr>
          <p:cNvSpPr/>
          <p:nvPr/>
        </p:nvSpPr>
        <p:spPr bwMode="auto">
          <a:xfrm>
            <a:off x="3707904" y="2944020"/>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不能修改密码</a:t>
            </a:r>
          </a:p>
        </p:txBody>
      </p:sp>
    </p:spTree>
    <p:extLst>
      <p:ext uri="{BB962C8B-B14F-4D97-AF65-F5344CB8AC3E}">
        <p14:creationId xmlns:p14="http://schemas.microsoft.com/office/powerpoint/2010/main" val="32673602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完成账号的删除</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47937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新的知识点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4788024" y="1563638"/>
            <a:ext cx="2501478"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r>
              <a:rPr lang="en-US" altLang="zh-CN" sz="1400" dirty="0">
                <a:solidFill>
                  <a:schemeClr val="bg1"/>
                </a:solidFill>
                <a:latin typeface="微软雅黑" panose="020B0503020204020204" pitchFamily="34" charset="-122"/>
                <a:ea typeface="微软雅黑" panose="020B0503020204020204" pitchFamily="34" charset="-122"/>
              </a:rPr>
              <a:t>Cookie</a:t>
            </a:r>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rPr>
              <a:t>/ Session</a:t>
            </a:r>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0" name="圆角矩形 3">
            <a:extLst>
              <a:ext uri="{FF2B5EF4-FFF2-40B4-BE49-F238E27FC236}">
                <a16:creationId xmlns:a16="http://schemas.microsoft.com/office/drawing/2014/main" id="{62652346-860E-4F81-A224-C652E14C7090}"/>
              </a:ext>
            </a:extLst>
          </p:cNvPr>
          <p:cNvSpPr/>
          <p:nvPr/>
        </p:nvSpPr>
        <p:spPr bwMode="auto">
          <a:xfrm>
            <a:off x="4804710" y="2754112"/>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中间件</a:t>
            </a:r>
          </a:p>
        </p:txBody>
      </p:sp>
      <p:sp>
        <p:nvSpPr>
          <p:cNvPr id="11" name="圆角矩形 3">
            <a:extLst>
              <a:ext uri="{FF2B5EF4-FFF2-40B4-BE49-F238E27FC236}">
                <a16:creationId xmlns:a16="http://schemas.microsoft.com/office/drawing/2014/main" id="{1E183486-890F-4602-9A6A-4067F5D8B9A5}"/>
              </a:ext>
            </a:extLst>
          </p:cNvPr>
          <p:cNvSpPr/>
          <p:nvPr/>
        </p:nvSpPr>
        <p:spPr bwMode="auto">
          <a:xfrm>
            <a:off x="4804710" y="3348164"/>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密码的加密存储</a:t>
            </a:r>
          </a:p>
        </p:txBody>
      </p:sp>
      <p:sp>
        <p:nvSpPr>
          <p:cNvPr id="12" name="圆角矩形 3">
            <a:extLst>
              <a:ext uri="{FF2B5EF4-FFF2-40B4-BE49-F238E27FC236}">
                <a16:creationId xmlns:a16="http://schemas.microsoft.com/office/drawing/2014/main" id="{D536EEF3-C4FD-437D-9AA4-1FCC68F48C6C}"/>
              </a:ext>
            </a:extLst>
          </p:cNvPr>
          <p:cNvSpPr/>
          <p:nvPr/>
        </p:nvSpPr>
        <p:spPr bwMode="auto">
          <a:xfrm>
            <a:off x="4788024" y="2174292"/>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短信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邮件 </a:t>
            </a:r>
          </a:p>
        </p:txBody>
      </p:sp>
    </p:spTree>
    <p:extLst>
      <p:ext uri="{BB962C8B-B14F-4D97-AF65-F5344CB8AC3E}">
        <p14:creationId xmlns:p14="http://schemas.microsoft.com/office/powerpoint/2010/main" val="37774773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实现密码的加密存储</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4112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实现密码的修改</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868144" y="3363838"/>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18188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使用</a:t>
            </a:r>
            <a:r>
              <a:rPr lang="en-US" altLang="zh-CN" sz="3200" dirty="0">
                <a:solidFill>
                  <a:schemeClr val="bg1"/>
                </a:solidFill>
                <a:latin typeface="微软雅黑" panose="020B0503020204020204" pitchFamily="34" charset="-122"/>
                <a:ea typeface="微软雅黑" panose="020B0503020204020204" pitchFamily="34" charset="-122"/>
              </a:rPr>
              <a:t>Switch</a:t>
            </a:r>
            <a:r>
              <a:rPr lang="zh-CN" altLang="en-US" sz="3200" dirty="0">
                <a:solidFill>
                  <a:schemeClr val="bg1"/>
                </a:solidFill>
                <a:latin typeface="微软雅黑" panose="020B0503020204020204" pitchFamily="34" charset="-122"/>
                <a:ea typeface="微软雅黑" panose="020B0503020204020204" pitchFamily="34" charset="-122"/>
              </a:rPr>
              <a:t>调整状态</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49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完成用户登陆的页面</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751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zh-CN" altLang="en-US" sz="1800" dirty="0">
                <a:solidFill>
                  <a:schemeClr val="tx1"/>
                </a:solidFill>
                <a:latin typeface="微软雅黑" panose="020B0503020204020204" pitchFamily="34" charset="-122"/>
                <a:ea typeface="微软雅黑" panose="020B0503020204020204" pitchFamily="34" charset="-122"/>
              </a:rPr>
              <a:t>用户登陆页面</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在这里插入图片描述">
            <a:extLst>
              <a:ext uri="{FF2B5EF4-FFF2-40B4-BE49-F238E27FC236}">
                <a16:creationId xmlns:a16="http://schemas.microsoft.com/office/drawing/2014/main" id="{33D32ACB-D2D8-48EA-9D3E-EC52B32ED1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CA495AB4-0515-4256-A3B9-55D672ECA94C}"/>
              </a:ext>
            </a:extLst>
          </p:cNvPr>
          <p:cNvPicPr>
            <a:picLocks noChangeAspect="1"/>
          </p:cNvPicPr>
          <p:nvPr/>
        </p:nvPicPr>
        <p:blipFill>
          <a:blip r:embed="rId4"/>
          <a:stretch>
            <a:fillRect/>
          </a:stretch>
        </p:blipFill>
        <p:spPr>
          <a:xfrm>
            <a:off x="4578350" y="1131590"/>
            <a:ext cx="3625672" cy="3494707"/>
          </a:xfrm>
          <a:prstGeom prst="rect">
            <a:avLst/>
          </a:prstGeom>
        </p:spPr>
      </p:pic>
    </p:spTree>
    <p:extLst>
      <p:ext uri="{BB962C8B-B14F-4D97-AF65-F5344CB8AC3E}">
        <p14:creationId xmlns:p14="http://schemas.microsoft.com/office/powerpoint/2010/main" val="31472075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用户登陆初体验</a:t>
            </a:r>
            <a:r>
              <a:rPr lang="en-US" altLang="zh-CN" sz="3200" dirty="0">
                <a:solidFill>
                  <a:schemeClr val="bg1"/>
                </a:solidFill>
                <a:latin typeface="微软雅黑" panose="020B0503020204020204" pitchFamily="34" charset="-122"/>
                <a:ea typeface="微软雅黑" panose="020B0503020204020204" pitchFamily="34" charset="-122"/>
              </a:rPr>
              <a:t>(1)</a:t>
            </a: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170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zh-CN" altLang="en-US" sz="1800" dirty="0">
                <a:solidFill>
                  <a:schemeClr val="tx1"/>
                </a:solidFill>
                <a:latin typeface="微软雅黑" panose="020B0503020204020204" pitchFamily="34" charset="-122"/>
                <a:ea typeface="微软雅黑" panose="020B0503020204020204" pitchFamily="34" charset="-122"/>
              </a:rPr>
              <a:t>登陆</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3">
            <a:extLst>
              <a:ext uri="{FF2B5EF4-FFF2-40B4-BE49-F238E27FC236}">
                <a16:creationId xmlns:a16="http://schemas.microsoft.com/office/drawing/2014/main" id="{B56440E3-9FFE-48CE-ACF5-756916C241BC}"/>
              </a:ext>
            </a:extLst>
          </p:cNvPr>
          <p:cNvSpPr/>
          <p:nvPr/>
        </p:nvSpPr>
        <p:spPr bwMode="auto">
          <a:xfrm>
            <a:off x="3474323" y="1851670"/>
            <a:ext cx="5112568" cy="1728192"/>
          </a:xfrm>
          <a:prstGeom prst="roundRect">
            <a:avLst>
              <a:gd name="adj" fmla="val 1007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登陆成功 </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跳转到主界面 </a:t>
            </a:r>
            <a:endPar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fontAlgn="base"/>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登陆失败 </a:t>
            </a:r>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展示错误信息 </a:t>
            </a:r>
            <a:endPar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fontAlgn="base"/>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A:  </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用户不存在</a:t>
            </a:r>
            <a:endPar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fontAlgn="base"/>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B</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：账号已禁用</a:t>
            </a:r>
            <a:endPar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fontAlgn="base"/>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C</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：密码错误</a:t>
            </a:r>
            <a:endPar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a:p>
            <a:pPr fontAlgn="base"/>
            <a:r>
              <a:rPr lang="en-US" altLang="zh-CN"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                  D:  </a:t>
            </a:r>
            <a:r>
              <a:rPr lang="zh-CN" altLang="en-US" sz="1400"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未知的错误，展示系统提供的错误信息</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 name="AutoShape 2" descr="在这里插入图片描述">
            <a:extLst>
              <a:ext uri="{FF2B5EF4-FFF2-40B4-BE49-F238E27FC236}">
                <a16:creationId xmlns:a16="http://schemas.microsoft.com/office/drawing/2014/main" id="{33D32ACB-D2D8-48EA-9D3E-EC52B32ED1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405025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用户登陆初体验</a:t>
            </a:r>
            <a:r>
              <a:rPr lang="en-US" altLang="zh-CN" sz="3200">
                <a:solidFill>
                  <a:schemeClr val="bg1"/>
                </a:solidFill>
                <a:latin typeface="微软雅黑" panose="020B0503020204020204" pitchFamily="34" charset="-122"/>
                <a:ea typeface="微软雅黑" panose="020B0503020204020204" pitchFamily="34" charset="-122"/>
              </a:rPr>
              <a:t>(2)</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51448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964376" y="1479105"/>
            <a:ext cx="5215247" cy="561682"/>
          </a:xfrm>
          <a:prstGeom prst="rect">
            <a:avLst/>
          </a:prstGeom>
          <a:solidFill>
            <a:srgbClr val="0070C0"/>
          </a:solidFill>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en-US" altLang="zh-CN" sz="3200" b="1" dirty="0">
                <a:solidFill>
                  <a:schemeClr val="bg1"/>
                </a:solidFill>
                <a:latin typeface="华文中宋" panose="02010600040101010101" pitchFamily="2" charset="-122"/>
                <a:ea typeface="华文中宋" panose="02010600040101010101" pitchFamily="2" charset="-122"/>
              </a:rPr>
              <a:t> </a:t>
            </a:r>
            <a:r>
              <a:rPr lang="zh-CN" altLang="en-US" sz="3200" b="1" dirty="0">
                <a:solidFill>
                  <a:schemeClr val="bg1"/>
                </a:solidFill>
                <a:latin typeface="华文中宋" panose="02010600040101010101" pitchFamily="2" charset="-122"/>
                <a:ea typeface="华文中宋" panose="02010600040101010101" pitchFamily="2" charset="-122"/>
              </a:rPr>
              <a:t>更多精彩分享，敬请关注！</a:t>
            </a:r>
            <a:endParaRPr lang="en-US" altLang="zh-CN" sz="4000" b="1" dirty="0">
              <a:solidFill>
                <a:schemeClr val="bg1"/>
              </a:solidFill>
              <a:latin typeface="华文中宋" panose="02010600040101010101" pitchFamily="2" charset="-122"/>
              <a:ea typeface="华文中宋" panose="02010600040101010101" pitchFamily="2" charset="-122"/>
            </a:endParaRPr>
          </a:p>
        </p:txBody>
      </p:sp>
      <p:sp>
        <p:nvSpPr>
          <p:cNvPr id="8" name="圆角矩形 13">
            <a:extLst>
              <a:ext uri="{FF2B5EF4-FFF2-40B4-BE49-F238E27FC236}">
                <a16:creationId xmlns:a16="http://schemas.microsoft.com/office/drawing/2014/main" id="{F5C6754D-CF89-41E3-9984-27928B16779C}"/>
              </a:ext>
            </a:extLst>
          </p:cNvPr>
          <p:cNvSpPr/>
          <p:nvPr/>
        </p:nvSpPr>
        <p:spPr bwMode="auto">
          <a:xfrm>
            <a:off x="1141932" y="3784162"/>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653596"/>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533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什么是</a:t>
            </a:r>
            <a:r>
              <a:rPr lang="en-US" altLang="zh-CN" sz="3200" dirty="0">
                <a:solidFill>
                  <a:schemeClr val="bg1"/>
                </a:solidFill>
                <a:latin typeface="微软雅黑" panose="020B0503020204020204" pitchFamily="34" charset="-122"/>
                <a:ea typeface="微软雅黑" panose="020B0503020204020204" pitchFamily="34" charset="-122"/>
              </a:rPr>
              <a:t>cookie</a:t>
            </a: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6456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本次课程的内容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4716016" y="984642"/>
            <a:ext cx="2501478"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fontAlgn="base"/>
            <a:r>
              <a:rPr lang="zh-CN" altLang="en-US" sz="1400" dirty="0">
                <a:solidFill>
                  <a:schemeClr val="bg1"/>
                </a:solidFill>
                <a:latin typeface="微软雅黑" panose="020B0503020204020204" pitchFamily="34" charset="-122"/>
                <a:ea typeface="微软雅黑" panose="020B0503020204020204" pitchFamily="34" charset="-122"/>
              </a:rPr>
              <a:t>完善</a:t>
            </a:r>
            <a:r>
              <a:rPr lang="en-US" altLang="zh-CN" sz="1400" dirty="0">
                <a:solidFill>
                  <a:schemeClr val="bg1"/>
                </a:solidFill>
                <a:latin typeface="微软雅黑" panose="020B0503020204020204" pitchFamily="34" charset="-122"/>
                <a:ea typeface="微软雅黑" panose="020B0503020204020204" pitchFamily="34" charset="-122"/>
              </a:rPr>
              <a:t>Django V6</a:t>
            </a:r>
          </a:p>
        </p:txBody>
      </p:sp>
      <p:sp>
        <p:nvSpPr>
          <p:cNvPr id="10" name="圆角矩形 3">
            <a:extLst>
              <a:ext uri="{FF2B5EF4-FFF2-40B4-BE49-F238E27FC236}">
                <a16:creationId xmlns:a16="http://schemas.microsoft.com/office/drawing/2014/main" id="{62652346-860E-4F81-A224-C652E14C7090}"/>
              </a:ext>
            </a:extLst>
          </p:cNvPr>
          <p:cNvSpPr/>
          <p:nvPr/>
        </p:nvSpPr>
        <p:spPr bwMode="auto">
          <a:xfrm>
            <a:off x="4716016" y="2495720"/>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用户账号管理</a:t>
            </a:r>
          </a:p>
        </p:txBody>
      </p:sp>
      <p:sp>
        <p:nvSpPr>
          <p:cNvPr id="11" name="圆角矩形 3">
            <a:extLst>
              <a:ext uri="{FF2B5EF4-FFF2-40B4-BE49-F238E27FC236}">
                <a16:creationId xmlns:a16="http://schemas.microsoft.com/office/drawing/2014/main" id="{1E183486-890F-4602-9A6A-4067F5D8B9A5}"/>
              </a:ext>
            </a:extLst>
          </p:cNvPr>
          <p:cNvSpPr/>
          <p:nvPr/>
        </p:nvSpPr>
        <p:spPr bwMode="auto">
          <a:xfrm>
            <a:off x="4716016" y="3251259"/>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用户登陆、注销</a:t>
            </a:r>
          </a:p>
        </p:txBody>
      </p:sp>
      <p:sp>
        <p:nvSpPr>
          <p:cNvPr id="12" name="圆角矩形 3">
            <a:extLst>
              <a:ext uri="{FF2B5EF4-FFF2-40B4-BE49-F238E27FC236}">
                <a16:creationId xmlns:a16="http://schemas.microsoft.com/office/drawing/2014/main" id="{D536EEF3-C4FD-437D-9AA4-1FCC68F48C6C}"/>
              </a:ext>
            </a:extLst>
          </p:cNvPr>
          <p:cNvSpPr/>
          <p:nvPr/>
        </p:nvSpPr>
        <p:spPr bwMode="auto">
          <a:xfrm>
            <a:off x="4716016" y="1740181"/>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添加学生照片模块</a:t>
            </a:r>
          </a:p>
        </p:txBody>
      </p:sp>
      <p:sp>
        <p:nvSpPr>
          <p:cNvPr id="8" name="圆角矩形 3">
            <a:extLst>
              <a:ext uri="{FF2B5EF4-FFF2-40B4-BE49-F238E27FC236}">
                <a16:creationId xmlns:a16="http://schemas.microsoft.com/office/drawing/2014/main" id="{E5A1CF9C-6D7E-4A83-A0ED-B4C4E122DD40}"/>
              </a:ext>
            </a:extLst>
          </p:cNvPr>
          <p:cNvSpPr/>
          <p:nvPr/>
        </p:nvSpPr>
        <p:spPr bwMode="auto">
          <a:xfrm>
            <a:off x="4716016" y="4006797"/>
            <a:ext cx="2501478"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zh-CN" altLang="en-US" sz="1400" dirty="0">
                <a:latin typeface="微软雅黑" panose="020B0503020204020204" pitchFamily="34" charset="-122"/>
                <a:ea typeface="微软雅黑" panose="020B0503020204020204" pitchFamily="34" charset="-122"/>
              </a:rPr>
              <a:t>用户注册、找回密码</a:t>
            </a:r>
          </a:p>
        </p:txBody>
      </p:sp>
      <p:sp>
        <p:nvSpPr>
          <p:cNvPr id="2" name="箭头: 下 1">
            <a:extLst>
              <a:ext uri="{FF2B5EF4-FFF2-40B4-BE49-F238E27FC236}">
                <a16:creationId xmlns:a16="http://schemas.microsoft.com/office/drawing/2014/main" id="{5B6D8A18-4DD5-489D-A792-946E8BD17995}"/>
              </a:ext>
            </a:extLst>
          </p:cNvPr>
          <p:cNvSpPr/>
          <p:nvPr/>
        </p:nvSpPr>
        <p:spPr>
          <a:xfrm>
            <a:off x="5822739" y="1426369"/>
            <a:ext cx="288032" cy="313811"/>
          </a:xfrm>
          <a:prstGeom prst="downArrow">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202ED020-AB17-4327-AED8-8C165ACD7FE7}"/>
              </a:ext>
            </a:extLst>
          </p:cNvPr>
          <p:cNvSpPr/>
          <p:nvPr/>
        </p:nvSpPr>
        <p:spPr>
          <a:xfrm>
            <a:off x="5822739" y="2181908"/>
            <a:ext cx="288032" cy="313811"/>
          </a:xfrm>
          <a:prstGeom prst="downArrow">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4AFBF058-A1E6-446D-B441-83EF180B18B9}"/>
              </a:ext>
            </a:extLst>
          </p:cNvPr>
          <p:cNvSpPr/>
          <p:nvPr/>
        </p:nvSpPr>
        <p:spPr>
          <a:xfrm>
            <a:off x="5814940" y="2937447"/>
            <a:ext cx="288032" cy="313811"/>
          </a:xfrm>
          <a:prstGeom prst="downArrow">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4B724FDB-5FF5-42FA-AE3F-5A2EFF2EBC9A}"/>
              </a:ext>
            </a:extLst>
          </p:cNvPr>
          <p:cNvSpPr/>
          <p:nvPr/>
        </p:nvSpPr>
        <p:spPr>
          <a:xfrm>
            <a:off x="5822739" y="3673362"/>
            <a:ext cx="288032" cy="313811"/>
          </a:xfrm>
          <a:prstGeom prst="downArrow">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017968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cookie</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3">
            <a:extLst>
              <a:ext uri="{FF2B5EF4-FFF2-40B4-BE49-F238E27FC236}">
                <a16:creationId xmlns:a16="http://schemas.microsoft.com/office/drawing/2014/main" id="{B56440E3-9FFE-48CE-ACF5-756916C241BC}"/>
              </a:ext>
            </a:extLst>
          </p:cNvPr>
          <p:cNvSpPr/>
          <p:nvPr/>
        </p:nvSpPr>
        <p:spPr bwMode="auto">
          <a:xfrm>
            <a:off x="3474323" y="1851670"/>
            <a:ext cx="5112568" cy="1224136"/>
          </a:xfrm>
          <a:prstGeom prst="roundRect">
            <a:avLst>
              <a:gd name="adj" fmla="val 1007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en-US" altLang="zh-CN" sz="1400" dirty="0">
                <a:solidFill>
                  <a:schemeClr val="bg1"/>
                </a:solidFill>
                <a:latin typeface="微软雅黑" panose="020B0503020204020204" pitchFamily="34" charset="-122"/>
                <a:ea typeface="微软雅黑" panose="020B0503020204020204" pitchFamily="34" charset="-122"/>
              </a:rPr>
              <a:t>Cookie  </a:t>
            </a:r>
            <a:r>
              <a:rPr lang="zh-CN" altLang="en-US" sz="1400" dirty="0">
                <a:solidFill>
                  <a:schemeClr val="bg1"/>
                </a:solidFill>
                <a:latin typeface="微软雅黑" panose="020B0503020204020204" pitchFamily="34" charset="-122"/>
                <a:ea typeface="微软雅黑" panose="020B0503020204020204" pitchFamily="34" charset="-122"/>
              </a:rPr>
              <a:t>也可以称为</a:t>
            </a:r>
            <a:r>
              <a:rPr lang="en-US" altLang="zh-CN" sz="1400" dirty="0">
                <a:solidFill>
                  <a:schemeClr val="bg1"/>
                </a:solidFill>
                <a:latin typeface="微软雅黑" panose="020B0503020204020204" pitchFamily="34" charset="-122"/>
                <a:ea typeface="微软雅黑" panose="020B0503020204020204" pitchFamily="34" charset="-122"/>
              </a:rPr>
              <a:t>Cookies</a:t>
            </a:r>
          </a:p>
          <a:p>
            <a:pPr fontAlgn="base"/>
            <a:r>
              <a:rPr lang="zh-CN" altLang="en-US" sz="1400" dirty="0">
                <a:solidFill>
                  <a:schemeClr val="bg1"/>
                </a:solidFill>
                <a:latin typeface="微软雅黑" panose="020B0503020204020204" pitchFamily="34" charset="-122"/>
                <a:ea typeface="微软雅黑" panose="020B0503020204020204" pitchFamily="34" charset="-122"/>
              </a:rPr>
              <a:t>是用户访问网站时存储在浏览器上的一段文本信息</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 name="AutoShape 2" descr="在这里插入图片描述">
            <a:extLst>
              <a:ext uri="{FF2B5EF4-FFF2-40B4-BE49-F238E27FC236}">
                <a16:creationId xmlns:a16="http://schemas.microsoft.com/office/drawing/2014/main" id="{33D32ACB-D2D8-48EA-9D3E-EC52B32ED1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8518287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cookie</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A7D6F6D2-4D50-462E-9B5E-869EC2DC989C}"/>
              </a:ext>
            </a:extLst>
          </p:cNvPr>
          <p:cNvPicPr>
            <a:picLocks noChangeAspect="1"/>
          </p:cNvPicPr>
          <p:nvPr/>
        </p:nvPicPr>
        <p:blipFill>
          <a:blip r:embed="rId4"/>
          <a:stretch>
            <a:fillRect/>
          </a:stretch>
        </p:blipFill>
        <p:spPr>
          <a:xfrm>
            <a:off x="3851920" y="1344461"/>
            <a:ext cx="4246911" cy="3131242"/>
          </a:xfrm>
          <a:prstGeom prst="rect">
            <a:avLst/>
          </a:prstGeom>
        </p:spPr>
      </p:pic>
    </p:spTree>
    <p:extLst>
      <p:ext uri="{BB962C8B-B14F-4D97-AF65-F5344CB8AC3E}">
        <p14:creationId xmlns:p14="http://schemas.microsoft.com/office/powerpoint/2010/main" val="17730163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Cookie</a:t>
            </a:r>
            <a:r>
              <a:rPr lang="zh-CN" altLang="en-US" sz="1800" dirty="0">
                <a:solidFill>
                  <a:schemeClr val="tx1"/>
                </a:solidFill>
                <a:latin typeface="微软雅黑" panose="020B0503020204020204" pitchFamily="34" charset="-122"/>
                <a:ea typeface="微软雅黑" panose="020B0503020204020204" pitchFamily="34" charset="-122"/>
              </a:rPr>
              <a:t>工作原理</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24F3197A-41E6-4F81-97FD-1A06927CFE56}"/>
              </a:ext>
            </a:extLst>
          </p:cNvPr>
          <p:cNvPicPr>
            <a:picLocks noChangeAspect="1"/>
          </p:cNvPicPr>
          <p:nvPr/>
        </p:nvPicPr>
        <p:blipFill>
          <a:blip r:embed="rId4"/>
          <a:stretch>
            <a:fillRect/>
          </a:stretch>
        </p:blipFill>
        <p:spPr>
          <a:xfrm>
            <a:off x="3635896" y="1171254"/>
            <a:ext cx="4777932" cy="3473395"/>
          </a:xfrm>
          <a:prstGeom prst="rect">
            <a:avLst/>
          </a:prstGeom>
        </p:spPr>
      </p:pic>
    </p:spTree>
    <p:extLst>
      <p:ext uri="{BB962C8B-B14F-4D97-AF65-F5344CB8AC3E}">
        <p14:creationId xmlns:p14="http://schemas.microsoft.com/office/powerpoint/2010/main" val="32164609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Cookie</a:t>
            </a:r>
            <a:r>
              <a:rPr lang="zh-CN" altLang="en-US" sz="1800" dirty="0">
                <a:solidFill>
                  <a:schemeClr val="tx1"/>
                </a:solidFill>
                <a:latin typeface="微软雅黑" panose="020B0503020204020204" pitchFamily="34" charset="-122"/>
                <a:ea typeface="微软雅黑" panose="020B0503020204020204" pitchFamily="34" charset="-122"/>
              </a:rPr>
              <a:t>容量</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76761145-7B16-4B11-B730-3AB89AE020BA}"/>
              </a:ext>
            </a:extLst>
          </p:cNvPr>
          <p:cNvPicPr>
            <a:picLocks noChangeAspect="1"/>
          </p:cNvPicPr>
          <p:nvPr/>
        </p:nvPicPr>
        <p:blipFill>
          <a:blip r:embed="rId4"/>
          <a:stretch>
            <a:fillRect/>
          </a:stretch>
        </p:blipFill>
        <p:spPr>
          <a:xfrm>
            <a:off x="3041030" y="1995686"/>
            <a:ext cx="5174283" cy="1351649"/>
          </a:xfrm>
          <a:prstGeom prst="rect">
            <a:avLst/>
          </a:prstGeom>
        </p:spPr>
      </p:pic>
    </p:spTree>
    <p:extLst>
      <p:ext uri="{BB962C8B-B14F-4D97-AF65-F5344CB8AC3E}">
        <p14:creationId xmlns:p14="http://schemas.microsoft.com/office/powerpoint/2010/main" val="34177470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Cookie</a:t>
            </a:r>
            <a:r>
              <a:rPr lang="zh-CN" altLang="en-US" sz="1800" dirty="0">
                <a:solidFill>
                  <a:schemeClr val="tx1"/>
                </a:solidFill>
                <a:latin typeface="微软雅黑" panose="020B0503020204020204" pitchFamily="34" charset="-122"/>
                <a:ea typeface="微软雅黑" panose="020B0503020204020204" pitchFamily="34" charset="-122"/>
              </a:rPr>
              <a:t>知识点总结</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3">
            <a:extLst>
              <a:ext uri="{FF2B5EF4-FFF2-40B4-BE49-F238E27FC236}">
                <a16:creationId xmlns:a16="http://schemas.microsoft.com/office/drawing/2014/main" id="{B56440E3-9FFE-48CE-ACF5-756916C241BC}"/>
              </a:ext>
            </a:extLst>
          </p:cNvPr>
          <p:cNvSpPr/>
          <p:nvPr/>
        </p:nvSpPr>
        <p:spPr bwMode="auto">
          <a:xfrm>
            <a:off x="3419872" y="1491630"/>
            <a:ext cx="5112568" cy="1512168"/>
          </a:xfrm>
          <a:prstGeom prst="roundRect">
            <a:avLst>
              <a:gd name="adj" fmla="val 1007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285750" indent="-285750" fontAlgn="base">
              <a:buFont typeface="Arial" panose="020B0604020202020204" pitchFamily="34" charset="0"/>
              <a:buChar char="•"/>
            </a:pP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是以</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键值对</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的方式存储在客户端的浏览器上</a:t>
            </a:r>
          </a:p>
          <a:p>
            <a:pPr marL="285750" indent="-285750" fontAlgn="base">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通过浏览器访问一个网站的时候，会将浏览器存储的和这个网站的相关的所有</a:t>
            </a: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信息发送给服务器 </a:t>
            </a:r>
          </a:p>
          <a:p>
            <a:pPr marL="285750" indent="-285750" fontAlgn="base">
              <a:buFont typeface="Arial" panose="020B0604020202020204" pitchFamily="34" charset="0"/>
              <a:buChar char="•"/>
            </a:pP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是基于域名的安全 </a:t>
            </a:r>
          </a:p>
          <a:p>
            <a:pPr marL="285750" indent="-285750" fontAlgn="base">
              <a:buFont typeface="Arial" panose="020B0604020202020204" pitchFamily="34" charset="0"/>
              <a:buChar char="•"/>
            </a:pP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是有过期时间的，如果不指定，关闭浏览器后就会过期，则会自动删除，可以通过</a:t>
            </a:r>
            <a:r>
              <a:rPr lang="en-US" altLang="zh-CN" sz="1200" dirty="0" err="1">
                <a:solidFill>
                  <a:schemeClr val="bg1"/>
                </a:solidFill>
                <a:latin typeface="微软雅黑" panose="020B0503020204020204" pitchFamily="34" charset="-122"/>
                <a:ea typeface="微软雅黑" panose="020B0503020204020204" pitchFamily="34" charset="-122"/>
              </a:rPr>
              <a:t>max_age</a:t>
            </a:r>
            <a:r>
              <a:rPr lang="zh-CN" altLang="en-US" sz="1200" dirty="0">
                <a:solidFill>
                  <a:schemeClr val="bg1"/>
                </a:solidFill>
                <a:latin typeface="微软雅黑" panose="020B0503020204020204" pitchFamily="34" charset="-122"/>
                <a:ea typeface="微软雅黑" panose="020B0503020204020204" pitchFamily="34" charset="-122"/>
              </a:rPr>
              <a:t>或者</a:t>
            </a:r>
            <a:r>
              <a:rPr lang="en-US" altLang="zh-CN" sz="1200" dirty="0">
                <a:solidFill>
                  <a:schemeClr val="bg1"/>
                </a:solidFill>
                <a:latin typeface="微软雅黑" panose="020B0503020204020204" pitchFamily="34" charset="-122"/>
                <a:ea typeface="微软雅黑" panose="020B0503020204020204" pitchFamily="34" charset="-122"/>
              </a:rPr>
              <a:t>expires</a:t>
            </a:r>
            <a:r>
              <a:rPr lang="zh-CN" altLang="en-US" sz="1200" dirty="0">
                <a:solidFill>
                  <a:schemeClr val="bg1"/>
                </a:solidFill>
                <a:latin typeface="微软雅黑" panose="020B0503020204020204" pitchFamily="34" charset="-122"/>
                <a:ea typeface="微软雅黑" panose="020B0503020204020204" pitchFamily="34" charset="-122"/>
              </a:rPr>
              <a:t>设置过期时间</a:t>
            </a:r>
          </a:p>
          <a:p>
            <a:pPr marL="285750" indent="-285750" fontAlgn="base">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默认情况下不同的浏览器之间不同享</a:t>
            </a:r>
            <a:r>
              <a:rPr lang="en-US" altLang="zh-CN" sz="1200" dirty="0">
                <a:solidFill>
                  <a:schemeClr val="bg1"/>
                </a:solidFill>
                <a:latin typeface="微软雅黑" panose="020B0503020204020204" pitchFamily="34" charset="-122"/>
                <a:ea typeface="微软雅黑" panose="020B0503020204020204" pitchFamily="34" charset="-122"/>
              </a:rPr>
              <a:t>cookie</a:t>
            </a:r>
          </a:p>
        </p:txBody>
      </p:sp>
      <p:sp>
        <p:nvSpPr>
          <p:cNvPr id="2" name="AutoShape 2" descr="在这里插入图片描述">
            <a:extLst>
              <a:ext uri="{FF2B5EF4-FFF2-40B4-BE49-F238E27FC236}">
                <a16:creationId xmlns:a16="http://schemas.microsoft.com/office/drawing/2014/main" id="{33D32ACB-D2D8-48EA-9D3E-EC52B32ED1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圆角矩形 3">
            <a:extLst>
              <a:ext uri="{FF2B5EF4-FFF2-40B4-BE49-F238E27FC236}">
                <a16:creationId xmlns:a16="http://schemas.microsoft.com/office/drawing/2014/main" id="{424E9380-0FAC-4A62-8666-47B4E1B63F5F}"/>
              </a:ext>
            </a:extLst>
          </p:cNvPr>
          <p:cNvSpPr/>
          <p:nvPr/>
        </p:nvSpPr>
        <p:spPr bwMode="auto">
          <a:xfrm>
            <a:off x="3419872" y="3507854"/>
            <a:ext cx="5112568" cy="936104"/>
          </a:xfrm>
          <a:prstGeom prst="roundRect">
            <a:avLst>
              <a:gd name="adj" fmla="val 1007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marL="285750" indent="-285750" fontAlgn="base">
              <a:buFont typeface="Arial" panose="020B0604020202020204" pitchFamily="34" charset="0"/>
              <a:buChar char="•"/>
            </a:pP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会被附加在每一个</a:t>
            </a:r>
            <a:r>
              <a:rPr lang="en-US" altLang="zh-CN" sz="1200" dirty="0">
                <a:solidFill>
                  <a:schemeClr val="bg1"/>
                </a:solidFill>
                <a:latin typeface="微软雅黑" panose="020B0503020204020204" pitchFamily="34" charset="-122"/>
                <a:ea typeface="微软雅黑" panose="020B0503020204020204" pitchFamily="34" charset="-122"/>
              </a:rPr>
              <a:t>HTTP</a:t>
            </a:r>
            <a:r>
              <a:rPr lang="zh-CN" altLang="en-US" sz="1200" dirty="0">
                <a:solidFill>
                  <a:schemeClr val="bg1"/>
                </a:solidFill>
                <a:latin typeface="微软雅黑" panose="020B0503020204020204" pitchFamily="34" charset="-122"/>
                <a:ea typeface="微软雅黑" panose="020B0503020204020204" pitchFamily="34" charset="-122"/>
              </a:rPr>
              <a:t>请求中，所以无疑增加了流量</a:t>
            </a:r>
          </a:p>
          <a:p>
            <a:pPr marL="285750" indent="-285750" fontAlgn="base">
              <a:buFont typeface="Arial" panose="020B0604020202020204" pitchFamily="34" charset="0"/>
              <a:buChar char="•"/>
            </a:pPr>
            <a:r>
              <a:rPr lang="zh-CN" altLang="en-US" sz="1200" dirty="0">
                <a:solidFill>
                  <a:schemeClr val="bg1"/>
                </a:solidFill>
                <a:latin typeface="微软雅黑" panose="020B0503020204020204" pitchFamily="34" charset="-122"/>
                <a:ea typeface="微软雅黑" panose="020B0503020204020204" pitchFamily="34" charset="-122"/>
              </a:rPr>
              <a:t>由于</a:t>
            </a:r>
            <a:r>
              <a:rPr lang="en-US" altLang="zh-CN" sz="1200" dirty="0">
                <a:solidFill>
                  <a:schemeClr val="bg1"/>
                </a:solidFill>
                <a:latin typeface="微软雅黑" panose="020B0503020204020204" pitchFamily="34" charset="-122"/>
                <a:ea typeface="微软雅黑" panose="020B0503020204020204" pitchFamily="34" charset="-122"/>
              </a:rPr>
              <a:t>HTTP</a:t>
            </a:r>
            <a:r>
              <a:rPr lang="zh-CN" altLang="en-US" sz="1200" dirty="0">
                <a:solidFill>
                  <a:schemeClr val="bg1"/>
                </a:solidFill>
                <a:latin typeface="微软雅黑" panose="020B0503020204020204" pitchFamily="34" charset="-122"/>
                <a:ea typeface="微软雅黑" panose="020B0503020204020204" pitchFamily="34" charset="-122"/>
              </a:rPr>
              <a:t>请求中的</a:t>
            </a: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是明文传输，所有安全性成问题（除非用</a:t>
            </a:r>
            <a:r>
              <a:rPr lang="en-US" altLang="zh-CN" sz="1200" dirty="0">
                <a:solidFill>
                  <a:schemeClr val="bg1"/>
                </a:solidFill>
                <a:latin typeface="微软雅黑" panose="020B0503020204020204" pitchFamily="34" charset="-122"/>
                <a:ea typeface="微软雅黑" panose="020B0503020204020204" pitchFamily="34" charset="-122"/>
              </a:rPr>
              <a:t>HTTPS</a:t>
            </a:r>
            <a:r>
              <a:rPr lang="zh-CN" altLang="en-US" sz="1200" dirty="0">
                <a:solidFill>
                  <a:schemeClr val="bg1"/>
                </a:solidFill>
                <a:latin typeface="微软雅黑" panose="020B0503020204020204" pitchFamily="34" charset="-122"/>
                <a:ea typeface="微软雅黑" panose="020B0503020204020204" pitchFamily="34" charset="-122"/>
              </a:rPr>
              <a:t>）</a:t>
            </a:r>
          </a:p>
          <a:p>
            <a:pPr marL="285750" indent="-285750" fontAlgn="base">
              <a:buFont typeface="Arial" panose="020B0604020202020204" pitchFamily="34" charset="0"/>
              <a:buChar char="•"/>
            </a:pPr>
            <a:r>
              <a:rPr lang="en-US" altLang="zh-CN" sz="1200" dirty="0">
                <a:solidFill>
                  <a:schemeClr val="bg1"/>
                </a:solidFill>
                <a:latin typeface="微软雅黑" panose="020B0503020204020204" pitchFamily="34" charset="-122"/>
                <a:ea typeface="微软雅黑" panose="020B0503020204020204" pitchFamily="34" charset="-122"/>
              </a:rPr>
              <a:t>-Cookie</a:t>
            </a:r>
            <a:r>
              <a:rPr lang="zh-CN" altLang="en-US" sz="1200" dirty="0">
                <a:solidFill>
                  <a:schemeClr val="bg1"/>
                </a:solidFill>
                <a:latin typeface="微软雅黑" panose="020B0503020204020204" pitchFamily="34" charset="-122"/>
                <a:ea typeface="微软雅黑" panose="020B0503020204020204" pitchFamily="34" charset="-122"/>
              </a:rPr>
              <a:t>大小限制为</a:t>
            </a:r>
            <a:r>
              <a:rPr lang="en-US" altLang="zh-CN" sz="1200" dirty="0">
                <a:solidFill>
                  <a:schemeClr val="bg1"/>
                </a:solidFill>
                <a:latin typeface="微软雅黑" panose="020B0503020204020204" pitchFamily="34" charset="-122"/>
                <a:ea typeface="微软雅黑" panose="020B0503020204020204" pitchFamily="34" charset="-122"/>
              </a:rPr>
              <a:t>4KB</a:t>
            </a:r>
            <a:r>
              <a:rPr lang="zh-CN" altLang="en-US" sz="1200" dirty="0">
                <a:solidFill>
                  <a:schemeClr val="bg1"/>
                </a:solidFill>
                <a:latin typeface="微软雅黑" panose="020B0503020204020204" pitchFamily="34" charset="-122"/>
                <a:ea typeface="微软雅黑" panose="020B0503020204020204" pitchFamily="34" charset="-122"/>
              </a:rPr>
              <a:t>左右，对于复杂的存储需求来说是不够用的</a:t>
            </a:r>
            <a:endParaRPr lang="en-US" altLang="zh-CN" sz="1200" dirty="0">
              <a:solidFill>
                <a:schemeClr val="bg1"/>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160D8E1-D1A1-4083-BAED-E586474D4887}"/>
              </a:ext>
            </a:extLst>
          </p:cNvPr>
          <p:cNvSpPr/>
          <p:nvPr/>
        </p:nvSpPr>
        <p:spPr>
          <a:xfrm>
            <a:off x="3399700" y="1175848"/>
            <a:ext cx="1748363" cy="304800"/>
          </a:xfrm>
          <a:prstGeom prst="rect">
            <a:avLst/>
          </a:prstGeom>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Cookie</a:t>
            </a:r>
            <a:r>
              <a:rPr lang="zh-CN" altLang="en-US" sz="1400" dirty="0">
                <a:latin typeface="微软雅黑" panose="020B0503020204020204" pitchFamily="34" charset="-122"/>
                <a:ea typeface="微软雅黑" panose="020B0503020204020204" pitchFamily="34" charset="-122"/>
              </a:rPr>
              <a:t>重要特点：</a:t>
            </a:r>
          </a:p>
        </p:txBody>
      </p:sp>
      <p:sp>
        <p:nvSpPr>
          <p:cNvPr id="10" name="矩形 9">
            <a:extLst>
              <a:ext uri="{FF2B5EF4-FFF2-40B4-BE49-F238E27FC236}">
                <a16:creationId xmlns:a16="http://schemas.microsoft.com/office/drawing/2014/main" id="{9FB56723-793B-4534-AF69-9837EACA7658}"/>
              </a:ext>
            </a:extLst>
          </p:cNvPr>
          <p:cNvSpPr/>
          <p:nvPr/>
        </p:nvSpPr>
        <p:spPr>
          <a:xfrm>
            <a:off x="3399699" y="3179873"/>
            <a:ext cx="1748363" cy="304800"/>
          </a:xfrm>
          <a:prstGeom prst="rect">
            <a:avLst/>
          </a:prstGeom>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Cookie</a:t>
            </a:r>
            <a:r>
              <a:rPr lang="zh-CN" altLang="en-US" sz="1400" dirty="0">
                <a:latin typeface="微软雅黑" panose="020B0503020204020204" pitchFamily="34" charset="-122"/>
                <a:ea typeface="微软雅黑" panose="020B0503020204020204" pitchFamily="34" charset="-122"/>
              </a:rPr>
              <a:t>的缺陷：</a:t>
            </a:r>
          </a:p>
        </p:txBody>
      </p:sp>
    </p:spTree>
    <p:extLst>
      <p:ext uri="{BB962C8B-B14F-4D97-AF65-F5344CB8AC3E}">
        <p14:creationId xmlns:p14="http://schemas.microsoft.com/office/powerpoint/2010/main" val="41681484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什么是</a:t>
            </a:r>
            <a:r>
              <a:rPr lang="en-US" altLang="zh-CN" sz="3200" dirty="0">
                <a:solidFill>
                  <a:schemeClr val="bg1"/>
                </a:solidFill>
                <a:latin typeface="微软雅黑" panose="020B0503020204020204" pitchFamily="34" charset="-122"/>
                <a:ea typeface="微软雅黑" panose="020B0503020204020204" pitchFamily="34" charset="-122"/>
              </a:rPr>
              <a:t>session</a:t>
            </a: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8894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session</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在这里插入图片描述">
            <a:extLst>
              <a:ext uri="{FF2B5EF4-FFF2-40B4-BE49-F238E27FC236}">
                <a16:creationId xmlns:a16="http://schemas.microsoft.com/office/drawing/2014/main" id="{33D32ACB-D2D8-48EA-9D3E-EC52B32ED166}"/>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a:extLst>
              <a:ext uri="{FF2B5EF4-FFF2-40B4-BE49-F238E27FC236}">
                <a16:creationId xmlns:a16="http://schemas.microsoft.com/office/drawing/2014/main" id="{8D3E00F4-F663-4A49-ABA4-C0A41B8D36BA}"/>
              </a:ext>
            </a:extLst>
          </p:cNvPr>
          <p:cNvPicPr>
            <a:picLocks noChangeAspect="1"/>
          </p:cNvPicPr>
          <p:nvPr/>
        </p:nvPicPr>
        <p:blipFill>
          <a:blip r:embed="rId4"/>
          <a:stretch>
            <a:fillRect/>
          </a:stretch>
        </p:blipFill>
        <p:spPr>
          <a:xfrm>
            <a:off x="3471948" y="1383545"/>
            <a:ext cx="5262048" cy="2376409"/>
          </a:xfrm>
          <a:prstGeom prst="rect">
            <a:avLst/>
          </a:prstGeom>
        </p:spPr>
      </p:pic>
    </p:spTree>
    <p:extLst>
      <p:ext uri="{BB962C8B-B14F-4D97-AF65-F5344CB8AC3E}">
        <p14:creationId xmlns:p14="http://schemas.microsoft.com/office/powerpoint/2010/main" val="18620758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Cookie</a:t>
            </a:r>
            <a:r>
              <a:rPr lang="zh-CN" altLang="en-US" sz="1800" dirty="0">
                <a:solidFill>
                  <a:schemeClr val="tx1"/>
                </a:solidFill>
                <a:latin typeface="微软雅黑" panose="020B0503020204020204" pitchFamily="34" charset="-122"/>
                <a:ea typeface="微软雅黑" panose="020B0503020204020204" pitchFamily="34" charset="-122"/>
              </a:rPr>
              <a:t>的弊端</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D9C9913-FEE3-4458-A364-F765B89126D1}"/>
              </a:ext>
            </a:extLst>
          </p:cNvPr>
          <p:cNvPicPr>
            <a:picLocks noChangeAspect="1"/>
          </p:cNvPicPr>
          <p:nvPr/>
        </p:nvPicPr>
        <p:blipFill>
          <a:blip r:embed="rId4"/>
          <a:stretch>
            <a:fillRect/>
          </a:stretch>
        </p:blipFill>
        <p:spPr>
          <a:xfrm>
            <a:off x="3491880" y="1635646"/>
            <a:ext cx="4902585" cy="1979447"/>
          </a:xfrm>
          <a:prstGeom prst="rect">
            <a:avLst/>
          </a:prstGeom>
        </p:spPr>
      </p:pic>
    </p:spTree>
    <p:extLst>
      <p:ext uri="{BB962C8B-B14F-4D97-AF65-F5344CB8AC3E}">
        <p14:creationId xmlns:p14="http://schemas.microsoft.com/office/powerpoint/2010/main" val="31026637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Session</a:t>
            </a:r>
            <a:r>
              <a:rPr lang="zh-CN" altLang="en-US" sz="1800" dirty="0">
                <a:solidFill>
                  <a:schemeClr val="tx1"/>
                </a:solidFill>
                <a:latin typeface="微软雅黑" panose="020B0503020204020204" pitchFamily="34" charset="-122"/>
                <a:ea typeface="微软雅黑" panose="020B0503020204020204" pitchFamily="34" charset="-122"/>
              </a:rPr>
              <a:t>工作过程</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81623486-E05E-4D9E-885D-77552041DA29}"/>
              </a:ext>
            </a:extLst>
          </p:cNvPr>
          <p:cNvSpPr>
            <a:spLocks noChangeAspect="1" noChangeArrowheads="1"/>
          </p:cNvSpPr>
          <p:nvPr/>
        </p:nvSpPr>
        <p:spPr bwMode="auto">
          <a:xfrm>
            <a:off x="4419600" y="2419350"/>
            <a:ext cx="2240632" cy="22406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A0FECB7D-B62E-4667-B40F-BB4944698C15}"/>
              </a:ext>
            </a:extLst>
          </p:cNvPr>
          <p:cNvPicPr>
            <a:picLocks noChangeAspect="1"/>
          </p:cNvPicPr>
          <p:nvPr/>
        </p:nvPicPr>
        <p:blipFill>
          <a:blip r:embed="rId4"/>
          <a:stretch>
            <a:fillRect/>
          </a:stretch>
        </p:blipFill>
        <p:spPr>
          <a:xfrm>
            <a:off x="3491880" y="1008112"/>
            <a:ext cx="4865856" cy="3651870"/>
          </a:xfrm>
          <a:prstGeom prst="rect">
            <a:avLst/>
          </a:prstGeom>
        </p:spPr>
      </p:pic>
    </p:spTree>
    <p:extLst>
      <p:ext uri="{BB962C8B-B14F-4D97-AF65-F5344CB8AC3E}">
        <p14:creationId xmlns:p14="http://schemas.microsoft.com/office/powerpoint/2010/main" val="20641912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session</a:t>
            </a:r>
          </a:p>
        </p:txBody>
      </p:sp>
      <p:pic>
        <p:nvPicPr>
          <p:cNvPr id="3" name="图片 2">
            <a:extLst>
              <a:ext uri="{FF2B5EF4-FFF2-40B4-BE49-F238E27FC236}">
                <a16:creationId xmlns:a16="http://schemas.microsoft.com/office/drawing/2014/main" id="{CBCF3512-5C5F-4AEA-A662-503D81D12EE7}"/>
              </a:ext>
            </a:extLst>
          </p:cNvPr>
          <p:cNvPicPr>
            <a:picLocks noChangeAspect="1"/>
          </p:cNvPicPr>
          <p:nvPr/>
        </p:nvPicPr>
        <p:blipFill>
          <a:blip r:embed="rId3"/>
          <a:stretch>
            <a:fillRect/>
          </a:stretch>
        </p:blipFill>
        <p:spPr>
          <a:xfrm>
            <a:off x="855362" y="858448"/>
            <a:ext cx="7433276" cy="4089566"/>
          </a:xfrm>
          <a:prstGeom prst="rect">
            <a:avLst/>
          </a:prstGeom>
        </p:spPr>
      </p:pic>
    </p:spTree>
    <p:extLst>
      <p:ext uri="{BB962C8B-B14F-4D97-AF65-F5344CB8AC3E}">
        <p14:creationId xmlns:p14="http://schemas.microsoft.com/office/powerpoint/2010/main" val="15035219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当前项目介绍</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705402" y="1777656"/>
            <a:ext cx="3960439"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chemeClr val="bg1"/>
                </a:solidFill>
                <a:latin typeface="微软雅黑" panose="020B0503020204020204" pitchFamily="34" charset="-122"/>
                <a:ea typeface="微软雅黑" panose="020B0503020204020204" pitchFamily="34" charset="-122"/>
              </a:rPr>
              <a:t>本项目基于第六季项目</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2" name="圆角矩形 3">
            <a:extLst>
              <a:ext uri="{FF2B5EF4-FFF2-40B4-BE49-F238E27FC236}">
                <a16:creationId xmlns:a16="http://schemas.microsoft.com/office/drawing/2014/main" id="{7675C319-C288-48C2-A562-15557126C6AA}"/>
              </a:ext>
            </a:extLst>
          </p:cNvPr>
          <p:cNvSpPr/>
          <p:nvPr/>
        </p:nvSpPr>
        <p:spPr bwMode="auto">
          <a:xfrm>
            <a:off x="3705403" y="2360838"/>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多看，多想，多练</a:t>
            </a:r>
          </a:p>
        </p:txBody>
      </p:sp>
      <p:sp>
        <p:nvSpPr>
          <p:cNvPr id="13" name="圆角矩形 3">
            <a:extLst>
              <a:ext uri="{FF2B5EF4-FFF2-40B4-BE49-F238E27FC236}">
                <a16:creationId xmlns:a16="http://schemas.microsoft.com/office/drawing/2014/main" id="{0F082463-B2B9-4C3E-A19C-3DB2AD2900E2}"/>
              </a:ext>
            </a:extLst>
          </p:cNvPr>
          <p:cNvSpPr/>
          <p:nvPr/>
        </p:nvSpPr>
        <p:spPr bwMode="auto">
          <a:xfrm>
            <a:off x="3707904" y="2944020"/>
            <a:ext cx="3960440"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每个人都要完成</a:t>
            </a:r>
          </a:p>
        </p:txBody>
      </p:sp>
    </p:spTree>
    <p:extLst>
      <p:ext uri="{BB962C8B-B14F-4D97-AF65-F5344CB8AC3E}">
        <p14:creationId xmlns:p14="http://schemas.microsoft.com/office/powerpoint/2010/main" val="81247686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fontAlgn="base"/>
            <a:r>
              <a:rPr lang="en-US" altLang="zh-CN" sz="1800" dirty="0">
                <a:solidFill>
                  <a:schemeClr val="tx1"/>
                </a:solidFill>
                <a:latin typeface="微软雅黑" panose="020B0503020204020204" pitchFamily="34" charset="-122"/>
                <a:ea typeface="微软雅黑" panose="020B0503020204020204" pitchFamily="34" charset="-122"/>
              </a:rPr>
              <a:t>Session</a:t>
            </a:r>
            <a:r>
              <a:rPr lang="zh-CN" altLang="en-US" sz="1800" dirty="0">
                <a:solidFill>
                  <a:schemeClr val="tx1"/>
                </a:solidFill>
                <a:latin typeface="微软雅黑" panose="020B0503020204020204" pitchFamily="34" charset="-122"/>
                <a:ea typeface="微软雅黑" panose="020B0503020204020204" pitchFamily="34" charset="-122"/>
              </a:rPr>
              <a:t>几个重要的知识点</a:t>
            </a:r>
            <a:endParaRPr lang="en-US" altLang="zh-CN" sz="1800" dirty="0">
              <a:solidFill>
                <a:schemeClr val="tx1"/>
              </a:solidFill>
              <a:latin typeface="微软雅黑" panose="020B0503020204020204" pitchFamily="34" charset="-122"/>
              <a:ea typeface="微软雅黑" panose="020B0503020204020204" pitchFamily="34" charset="-122"/>
            </a:endParaRP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1A729C0F-2CEB-4F41-87FA-7EE29BD6DB95}"/>
              </a:ext>
            </a:extLst>
          </p:cNvPr>
          <p:cNvPicPr>
            <a:picLocks noChangeAspect="1"/>
          </p:cNvPicPr>
          <p:nvPr/>
        </p:nvPicPr>
        <p:blipFill>
          <a:blip r:embed="rId4"/>
          <a:stretch>
            <a:fillRect/>
          </a:stretch>
        </p:blipFill>
        <p:spPr>
          <a:xfrm>
            <a:off x="3563888" y="1239602"/>
            <a:ext cx="4816257" cy="2606266"/>
          </a:xfrm>
          <a:prstGeom prst="rect">
            <a:avLst/>
          </a:prstGeom>
        </p:spPr>
      </p:pic>
    </p:spTree>
    <p:extLst>
      <p:ext uri="{BB962C8B-B14F-4D97-AF65-F5344CB8AC3E}">
        <p14:creationId xmlns:p14="http://schemas.microsoft.com/office/powerpoint/2010/main" val="2254322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优化登陆代码</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0758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展示个人详情和更改密码页面</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9742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个人详情的数据展示</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1518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个人详情的数据修改</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6945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完成密码的修改</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0072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完成登陆的注销</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607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什么是中间件？</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30840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认识中间件</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13">
            <a:extLst>
              <a:ext uri="{FF2B5EF4-FFF2-40B4-BE49-F238E27FC236}">
                <a16:creationId xmlns:a16="http://schemas.microsoft.com/office/drawing/2014/main" id="{66FA5ED2-D227-40F7-B922-166AACAA9CB0}"/>
              </a:ext>
            </a:extLst>
          </p:cNvPr>
          <p:cNvSpPr/>
          <p:nvPr/>
        </p:nvSpPr>
        <p:spPr bwMode="auto">
          <a:xfrm>
            <a:off x="3491880" y="2103698"/>
            <a:ext cx="4923145" cy="936104"/>
          </a:xfrm>
          <a:prstGeom prst="roundRect">
            <a:avLst>
              <a:gd name="adj" fmla="val 9314"/>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latin typeface="微软雅黑" panose="020B0503020204020204" pitchFamily="34" charset="-122"/>
                <a:ea typeface="微软雅黑" panose="020B0503020204020204" pitchFamily="34" charset="-122"/>
              </a:rPr>
              <a:t>中间件顾名思义，是介于</a:t>
            </a:r>
            <a:r>
              <a:rPr lang="en-US" altLang="zh-CN" sz="1400" dirty="0">
                <a:latin typeface="微软雅黑" panose="020B0503020204020204" pitchFamily="34" charset="-122"/>
                <a:ea typeface="微软雅黑" panose="020B0503020204020204" pitchFamily="34" charset="-122"/>
              </a:rPr>
              <a:t>request</a:t>
            </a:r>
            <a:r>
              <a:rPr lang="zh-CN" altLang="en-US" sz="1400" dirty="0">
                <a:latin typeface="微软雅黑" panose="020B0503020204020204" pitchFamily="34" charset="-122"/>
                <a:ea typeface="微软雅黑" panose="020B0503020204020204" pitchFamily="34" charset="-122"/>
              </a:rPr>
              <a:t>与</a:t>
            </a:r>
            <a:r>
              <a:rPr lang="en-US" altLang="zh-CN" sz="1400" dirty="0">
                <a:latin typeface="微软雅黑" panose="020B0503020204020204" pitchFamily="34" charset="-122"/>
                <a:ea typeface="微软雅黑" panose="020B0503020204020204" pitchFamily="34" charset="-122"/>
              </a:rPr>
              <a:t>response</a:t>
            </a:r>
            <a:r>
              <a:rPr lang="zh-CN" altLang="en-US" sz="1400" dirty="0">
                <a:latin typeface="微软雅黑" panose="020B0503020204020204" pitchFamily="34" charset="-122"/>
                <a:ea typeface="微软雅黑" panose="020B0503020204020204" pitchFamily="34" charset="-122"/>
              </a:rPr>
              <a:t>处理之间的一道处理过程，相对比较轻量级，并且在全局上改变</a:t>
            </a:r>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的输入与输出</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60242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认识中间件</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圆角矩形 13">
            <a:extLst>
              <a:ext uri="{FF2B5EF4-FFF2-40B4-BE49-F238E27FC236}">
                <a16:creationId xmlns:a16="http://schemas.microsoft.com/office/drawing/2014/main" id="{66FA5ED2-D227-40F7-B922-166AACAA9CB0}"/>
              </a:ext>
            </a:extLst>
          </p:cNvPr>
          <p:cNvSpPr/>
          <p:nvPr/>
        </p:nvSpPr>
        <p:spPr bwMode="auto">
          <a:xfrm>
            <a:off x="3707904" y="1345834"/>
            <a:ext cx="4923145" cy="1008112"/>
          </a:xfrm>
          <a:prstGeom prst="roundRect">
            <a:avLst>
              <a:gd name="adj" fmla="val 9314"/>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solidFill>
                  <a:srgbClr val="FFC000"/>
                </a:solidFill>
                <a:latin typeface="微软雅黑" panose="020B0503020204020204" pitchFamily="34" charset="-122"/>
                <a:ea typeface="微软雅黑" panose="020B0503020204020204" pitchFamily="34" charset="-122"/>
              </a:rPr>
              <a:t>中间件</a:t>
            </a:r>
            <a:r>
              <a:rPr lang="zh-CN" altLang="en-US" sz="1400" dirty="0">
                <a:latin typeface="微软雅黑" panose="020B0503020204020204" pitchFamily="34" charset="-122"/>
                <a:ea typeface="微软雅黑" panose="020B0503020204020204" pitchFamily="34" charset="-122"/>
              </a:rPr>
              <a:t>是一个用来处理</a:t>
            </a:r>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的请求和响应的框架级别的钩子。它是一个轻量、低级别的插件系统，用于在全局范围内改变</a:t>
            </a:r>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的输入和输出。每个中间件组件都负责做一些特定的功能。</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8" name="圆角矩形 13">
            <a:extLst>
              <a:ext uri="{FF2B5EF4-FFF2-40B4-BE49-F238E27FC236}">
                <a16:creationId xmlns:a16="http://schemas.microsoft.com/office/drawing/2014/main" id="{0E3BB150-BE8A-4776-AF46-066BB88FA299}"/>
              </a:ext>
            </a:extLst>
          </p:cNvPr>
          <p:cNvSpPr/>
          <p:nvPr/>
        </p:nvSpPr>
        <p:spPr bwMode="auto">
          <a:xfrm>
            <a:off x="3706197" y="2587479"/>
            <a:ext cx="4923146" cy="458201"/>
          </a:xfrm>
          <a:prstGeom prst="roundRect">
            <a:avLst>
              <a:gd name="adj" fmla="val 9314"/>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latin typeface="微软雅黑" panose="020B0503020204020204" pitchFamily="34" charset="-122"/>
                <a:ea typeface="微软雅黑" panose="020B0503020204020204" pitchFamily="34" charset="-122"/>
              </a:rPr>
              <a:t>但是由于其影响的是全局，所以需要谨慎使用，使用不当会影响性能。</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0" name="圆角矩形 13">
            <a:extLst>
              <a:ext uri="{FF2B5EF4-FFF2-40B4-BE49-F238E27FC236}">
                <a16:creationId xmlns:a16="http://schemas.microsoft.com/office/drawing/2014/main" id="{07223CDE-8C14-4603-BE15-C06AAE72A1CD}"/>
              </a:ext>
            </a:extLst>
          </p:cNvPr>
          <p:cNvSpPr/>
          <p:nvPr/>
        </p:nvSpPr>
        <p:spPr bwMode="auto">
          <a:xfrm>
            <a:off x="3706198" y="3244602"/>
            <a:ext cx="4923145" cy="1008112"/>
          </a:xfrm>
          <a:prstGeom prst="roundRect">
            <a:avLst>
              <a:gd name="adj" fmla="val 9314"/>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latin typeface="微软雅黑" panose="020B0503020204020204" pitchFamily="34" charset="-122"/>
                <a:ea typeface="微软雅黑" panose="020B0503020204020204" pitchFamily="34" charset="-122"/>
              </a:rPr>
              <a:t>中间件是帮助我们在视图函数执行之前和执行之后都可以做一些额外的操作，它本质上就是一个自定义类，类中定义了几个方法，</a:t>
            </a:r>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框架会在请求的特定的时间去执行这些方法。</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415232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12241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实验拓扑</a:t>
            </a:r>
          </a:p>
        </p:txBody>
      </p:sp>
      <p:pic>
        <p:nvPicPr>
          <p:cNvPr id="6" name="Picture 4" descr="讲课 的图像结果">
            <a:extLst>
              <a:ext uri="{FF2B5EF4-FFF2-40B4-BE49-F238E27FC236}">
                <a16:creationId xmlns:a16="http://schemas.microsoft.com/office/drawing/2014/main" id="{7D152357-87ED-4D6C-B640-2AAF3BDBD0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470523"/>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4367B4A7-EC9B-4D0D-92B7-346EB8E2EB27}"/>
              </a:ext>
            </a:extLst>
          </p:cNvPr>
          <p:cNvPicPr>
            <a:picLocks noChangeAspect="1"/>
          </p:cNvPicPr>
          <p:nvPr/>
        </p:nvPicPr>
        <p:blipFill>
          <a:blip r:embed="rId4"/>
          <a:stretch>
            <a:fillRect/>
          </a:stretch>
        </p:blipFill>
        <p:spPr>
          <a:xfrm>
            <a:off x="3287764" y="1182758"/>
            <a:ext cx="5438523" cy="2952061"/>
          </a:xfrm>
          <a:prstGeom prst="rect">
            <a:avLst/>
          </a:prstGeom>
        </p:spPr>
      </p:pic>
      <p:sp>
        <p:nvSpPr>
          <p:cNvPr id="2" name="矩形: 圆角 1">
            <a:extLst>
              <a:ext uri="{FF2B5EF4-FFF2-40B4-BE49-F238E27FC236}">
                <a16:creationId xmlns:a16="http://schemas.microsoft.com/office/drawing/2014/main" id="{FC49388F-A7CF-482E-82C4-E542AF93E8D9}"/>
              </a:ext>
            </a:extLst>
          </p:cNvPr>
          <p:cNvSpPr/>
          <p:nvPr/>
        </p:nvSpPr>
        <p:spPr>
          <a:xfrm>
            <a:off x="3347864" y="2886071"/>
            <a:ext cx="2088232" cy="1224136"/>
          </a:xfrm>
          <a:prstGeom prst="roundRect">
            <a:avLst>
              <a:gd name="adj" fmla="val 10887"/>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CN" sz="1400" dirty="0">
                <a:solidFill>
                  <a:srgbClr val="002060"/>
                </a:solidFill>
              </a:rPr>
              <a:t>Window 10</a:t>
            </a:r>
          </a:p>
          <a:p>
            <a:pPr marL="285750" indent="-285750">
              <a:buFont typeface="Arial" panose="020B0604020202020204" pitchFamily="34" charset="0"/>
              <a:buChar char="•"/>
            </a:pPr>
            <a:r>
              <a:rPr lang="en-US" altLang="zh-CN" sz="1400" dirty="0">
                <a:solidFill>
                  <a:srgbClr val="002060"/>
                </a:solidFill>
              </a:rPr>
              <a:t>Python 3.7.3</a:t>
            </a:r>
          </a:p>
          <a:p>
            <a:pPr marL="285750" indent="-285750">
              <a:buFont typeface="Arial" panose="020B0604020202020204" pitchFamily="34" charset="0"/>
              <a:buChar char="•"/>
            </a:pPr>
            <a:r>
              <a:rPr lang="en-US" altLang="zh-CN" sz="1400" dirty="0">
                <a:solidFill>
                  <a:srgbClr val="002060"/>
                </a:solidFill>
              </a:rPr>
              <a:t>Django 3.1.5</a:t>
            </a:r>
          </a:p>
          <a:p>
            <a:pPr marL="285750" indent="-285750">
              <a:buFont typeface="Arial" panose="020B0604020202020204" pitchFamily="34" charset="0"/>
              <a:buChar char="•"/>
            </a:pPr>
            <a:r>
              <a:rPr lang="en-US" altLang="zh-CN" sz="1400" dirty="0">
                <a:solidFill>
                  <a:srgbClr val="002060"/>
                </a:solidFill>
              </a:rPr>
              <a:t>Pycharm 2019.1.2</a:t>
            </a:r>
          </a:p>
          <a:p>
            <a:pPr marL="285750" indent="-285750">
              <a:buFont typeface="Arial" panose="020B0604020202020204" pitchFamily="34" charset="0"/>
              <a:buChar char="•"/>
            </a:pPr>
            <a:r>
              <a:rPr lang="en-US" altLang="zh-CN" sz="1400" dirty="0">
                <a:solidFill>
                  <a:srgbClr val="002060"/>
                </a:solidFill>
              </a:rPr>
              <a:t>Navicat for mysql</a:t>
            </a:r>
            <a:endParaRPr lang="zh-CN" altLang="en-US" sz="1400" dirty="0">
              <a:solidFill>
                <a:srgbClr val="002060"/>
              </a:solidFill>
            </a:endParaRPr>
          </a:p>
        </p:txBody>
      </p:sp>
    </p:spTree>
    <p:extLst>
      <p:ext uri="{BB962C8B-B14F-4D97-AF65-F5344CB8AC3E}">
        <p14:creationId xmlns:p14="http://schemas.microsoft.com/office/powerpoint/2010/main" val="36607767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中间件</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92462B1B-A8A4-447F-8EC1-97DC8B4B5846}"/>
              </a:ext>
            </a:extLst>
          </p:cNvPr>
          <p:cNvPicPr>
            <a:picLocks noChangeAspect="1"/>
          </p:cNvPicPr>
          <p:nvPr/>
        </p:nvPicPr>
        <p:blipFill>
          <a:blip r:embed="rId4"/>
          <a:stretch>
            <a:fillRect/>
          </a:stretch>
        </p:blipFill>
        <p:spPr>
          <a:xfrm>
            <a:off x="2991262" y="843558"/>
            <a:ext cx="5820271" cy="3934831"/>
          </a:xfrm>
          <a:prstGeom prst="rect">
            <a:avLst/>
          </a:prstGeom>
        </p:spPr>
      </p:pic>
    </p:spTree>
    <p:extLst>
      <p:ext uri="{BB962C8B-B14F-4D97-AF65-F5344CB8AC3E}">
        <p14:creationId xmlns:p14="http://schemas.microsoft.com/office/powerpoint/2010/main" val="39468010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中间件配置项</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32425267-9B89-4453-98F0-1A0110E31C01}"/>
              </a:ext>
            </a:extLst>
          </p:cNvPr>
          <p:cNvPicPr>
            <a:picLocks noChangeAspect="1"/>
          </p:cNvPicPr>
          <p:nvPr/>
        </p:nvPicPr>
        <p:blipFill>
          <a:blip r:embed="rId4"/>
          <a:stretch>
            <a:fillRect/>
          </a:stretch>
        </p:blipFill>
        <p:spPr>
          <a:xfrm>
            <a:off x="3030696" y="1851670"/>
            <a:ext cx="6061347" cy="1758348"/>
          </a:xfrm>
          <a:prstGeom prst="rect">
            <a:avLst/>
          </a:prstGeom>
        </p:spPr>
      </p:pic>
    </p:spTree>
    <p:extLst>
      <p:ext uri="{BB962C8B-B14F-4D97-AF65-F5344CB8AC3E}">
        <p14:creationId xmlns:p14="http://schemas.microsoft.com/office/powerpoint/2010/main" val="35685160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每个中间件</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个函数</a:t>
            </a:r>
          </a:p>
        </p:txBody>
      </p:sp>
      <p:sp>
        <p:nvSpPr>
          <p:cNvPr id="6" name="圆角矩形 13">
            <a:extLst>
              <a:ext uri="{FF2B5EF4-FFF2-40B4-BE49-F238E27FC236}">
                <a16:creationId xmlns:a16="http://schemas.microsoft.com/office/drawing/2014/main" id="{DC162AE8-D4CC-4FA2-BEDD-B9800E8DBB0B}"/>
              </a:ext>
            </a:extLst>
          </p:cNvPr>
          <p:cNvSpPr/>
          <p:nvPr/>
        </p:nvSpPr>
        <p:spPr bwMode="auto">
          <a:xfrm>
            <a:off x="683568" y="871056"/>
            <a:ext cx="5184576" cy="458201"/>
          </a:xfrm>
          <a:prstGeom prst="roundRect">
            <a:avLst>
              <a:gd name="adj" fmla="val 9314"/>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1400" dirty="0">
                <a:latin typeface="微软雅黑" panose="020B0503020204020204" pitchFamily="34" charset="-122"/>
                <a:ea typeface="微软雅黑" panose="020B0503020204020204" pitchFamily="34" charset="-122"/>
              </a:rPr>
              <a:t>每个中间件都可以定义</a:t>
            </a:r>
            <a:r>
              <a:rPr lang="en-US" altLang="zh-CN" sz="1400" dirty="0">
                <a:latin typeface="微软雅黑" panose="020B0503020204020204" pitchFamily="34" charset="-122"/>
                <a:ea typeface="微软雅黑" panose="020B0503020204020204" pitchFamily="34" charset="-122"/>
              </a:rPr>
              <a:t>5</a:t>
            </a:r>
            <a:r>
              <a:rPr lang="zh-CN" altLang="en-US" sz="1400" dirty="0">
                <a:latin typeface="微软雅黑" panose="020B0503020204020204" pitchFamily="34" charset="-122"/>
                <a:ea typeface="微软雅黑" panose="020B0503020204020204" pitchFamily="34" charset="-122"/>
              </a:rPr>
              <a:t>个函数</a:t>
            </a:r>
            <a:endParaRPr lang="en-US" altLang="zh-CN" sz="1400"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1159224-5604-4AC7-8C9C-586BF934EEA7}"/>
              </a:ext>
            </a:extLst>
          </p:cNvPr>
          <p:cNvPicPr>
            <a:picLocks noChangeAspect="1"/>
          </p:cNvPicPr>
          <p:nvPr/>
        </p:nvPicPr>
        <p:blipFill>
          <a:blip r:embed="rId3"/>
          <a:stretch>
            <a:fillRect/>
          </a:stretch>
        </p:blipFill>
        <p:spPr>
          <a:xfrm>
            <a:off x="609689" y="1912788"/>
            <a:ext cx="4814040" cy="1657632"/>
          </a:xfrm>
          <a:prstGeom prst="rect">
            <a:avLst/>
          </a:prstGeom>
          <a:ln>
            <a:noFill/>
          </a:ln>
          <a:effectLst>
            <a:outerShdw blurRad="292100" dist="139700" dir="2700000" algn="tl" rotWithShape="0">
              <a:srgbClr val="333333">
                <a:alpha val="65000"/>
              </a:srgbClr>
            </a:outerShdw>
          </a:effectLst>
        </p:spPr>
      </p:pic>
      <p:sp>
        <p:nvSpPr>
          <p:cNvPr id="4" name="矩形 3">
            <a:extLst>
              <a:ext uri="{FF2B5EF4-FFF2-40B4-BE49-F238E27FC236}">
                <a16:creationId xmlns:a16="http://schemas.microsoft.com/office/drawing/2014/main" id="{F4E2BE81-0416-4A88-B7C5-AB485EEA7B95}"/>
              </a:ext>
            </a:extLst>
          </p:cNvPr>
          <p:cNvSpPr/>
          <p:nvPr/>
        </p:nvSpPr>
        <p:spPr>
          <a:xfrm>
            <a:off x="827584" y="2244286"/>
            <a:ext cx="2160240" cy="2362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659A2ED-E9D9-4017-AD0E-F89F52B1D1DB}"/>
              </a:ext>
            </a:extLst>
          </p:cNvPr>
          <p:cNvSpPr/>
          <p:nvPr/>
        </p:nvSpPr>
        <p:spPr>
          <a:xfrm>
            <a:off x="827584" y="3271602"/>
            <a:ext cx="2808312" cy="23625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9AFA5FF-799A-4F1A-AEE9-F4FF69B33756}"/>
              </a:ext>
            </a:extLst>
          </p:cNvPr>
          <p:cNvSpPr/>
          <p:nvPr/>
        </p:nvSpPr>
        <p:spPr>
          <a:xfrm>
            <a:off x="3034929" y="2217307"/>
            <a:ext cx="2304256" cy="271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请求开始的时候</a:t>
            </a:r>
          </a:p>
        </p:txBody>
      </p:sp>
      <p:sp>
        <p:nvSpPr>
          <p:cNvPr id="11" name="矩形 10">
            <a:extLst>
              <a:ext uri="{FF2B5EF4-FFF2-40B4-BE49-F238E27FC236}">
                <a16:creationId xmlns:a16="http://schemas.microsoft.com/office/drawing/2014/main" id="{7431F935-6D0E-42E2-8DF5-31FDD9C55B32}"/>
              </a:ext>
            </a:extLst>
          </p:cNvPr>
          <p:cNvSpPr/>
          <p:nvPr/>
        </p:nvSpPr>
        <p:spPr>
          <a:xfrm>
            <a:off x="5333577" y="2445745"/>
            <a:ext cx="3314239"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路由匹配后，得到试图函数时</a:t>
            </a:r>
          </a:p>
        </p:txBody>
      </p:sp>
      <p:sp>
        <p:nvSpPr>
          <p:cNvPr id="12" name="矩形 11">
            <a:extLst>
              <a:ext uri="{FF2B5EF4-FFF2-40B4-BE49-F238E27FC236}">
                <a16:creationId xmlns:a16="http://schemas.microsoft.com/office/drawing/2014/main" id="{4AE71984-A2F0-42B3-B9F4-50F22E503C76}"/>
              </a:ext>
            </a:extLst>
          </p:cNvPr>
          <p:cNvSpPr/>
          <p:nvPr/>
        </p:nvSpPr>
        <p:spPr>
          <a:xfrm>
            <a:off x="3995936" y="2741740"/>
            <a:ext cx="3314239"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使用</a:t>
            </a:r>
            <a:r>
              <a:rPr lang="en-US" altLang="zh-CN" sz="1200" dirty="0">
                <a:latin typeface="微软雅黑" panose="020B0503020204020204" pitchFamily="34" charset="-122"/>
                <a:ea typeface="微软雅黑" panose="020B0503020204020204" pitchFamily="34" charset="-122"/>
              </a:rPr>
              <a:t>render</a:t>
            </a:r>
            <a:r>
              <a:rPr lang="zh-CN" altLang="en-US" sz="1200" dirty="0">
                <a:latin typeface="微软雅黑" panose="020B0503020204020204" pitchFamily="34" charset="-122"/>
                <a:ea typeface="微软雅黑" panose="020B0503020204020204" pitchFamily="34" charset="-122"/>
              </a:rPr>
              <a:t>模板渲染的时候</a:t>
            </a:r>
          </a:p>
        </p:txBody>
      </p:sp>
      <p:sp>
        <p:nvSpPr>
          <p:cNvPr id="13" name="矩形 12">
            <a:extLst>
              <a:ext uri="{FF2B5EF4-FFF2-40B4-BE49-F238E27FC236}">
                <a16:creationId xmlns:a16="http://schemas.microsoft.com/office/drawing/2014/main" id="{A6BD56DC-D9AC-41BF-A565-3EB9374C7554}"/>
              </a:ext>
            </a:extLst>
          </p:cNvPr>
          <p:cNvSpPr/>
          <p:nvPr/>
        </p:nvSpPr>
        <p:spPr>
          <a:xfrm>
            <a:off x="3766609" y="3029772"/>
            <a:ext cx="3314239"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出现异常的时候</a:t>
            </a:r>
          </a:p>
        </p:txBody>
      </p:sp>
      <p:sp>
        <p:nvSpPr>
          <p:cNvPr id="14" name="矩形 13">
            <a:extLst>
              <a:ext uri="{FF2B5EF4-FFF2-40B4-BE49-F238E27FC236}">
                <a16:creationId xmlns:a16="http://schemas.microsoft.com/office/drawing/2014/main" id="{DC6DF237-C82B-4C9C-A4CC-85CB956C7E89}"/>
              </a:ext>
            </a:extLst>
          </p:cNvPr>
          <p:cNvSpPr/>
          <p:nvPr/>
        </p:nvSpPr>
        <p:spPr>
          <a:xfrm>
            <a:off x="3600572" y="3328581"/>
            <a:ext cx="3314239" cy="2880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微软雅黑" panose="020B0503020204020204" pitchFamily="34" charset="-122"/>
                <a:ea typeface="微软雅黑" panose="020B0503020204020204" pitchFamily="34" charset="-122"/>
              </a:rPr>
              <a:t>响应的时候</a:t>
            </a:r>
          </a:p>
        </p:txBody>
      </p:sp>
    </p:spTree>
    <p:extLst>
      <p:ext uri="{BB962C8B-B14F-4D97-AF65-F5344CB8AC3E}">
        <p14:creationId xmlns:p14="http://schemas.microsoft.com/office/powerpoint/2010/main" val="228157872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中间件配置项</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查看源图像">
            <a:extLst>
              <a:ext uri="{FF2B5EF4-FFF2-40B4-BE49-F238E27FC236}">
                <a16:creationId xmlns:a16="http://schemas.microsoft.com/office/drawing/2014/main" id="{91A631B0-D932-42F1-B567-224FAB950F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843558"/>
            <a:ext cx="451485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5889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中间件</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B57E4CBB-494F-4BEC-BCF5-DF73EB3579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987574"/>
            <a:ext cx="4331475" cy="364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53958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中间件</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F7E2112-2B2F-4D6B-A552-41BC88054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483" y="843558"/>
            <a:ext cx="5582568" cy="402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9444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使用中间件识别用户登陆状态</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2372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忘记密码情况下更改密码</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71803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en-US" altLang="zh-CN" sz="2800" dirty="0">
                <a:solidFill>
                  <a:schemeClr val="bg1"/>
                </a:solidFill>
                <a:latin typeface="微软雅黑" panose="020B0503020204020204" pitchFamily="34" charset="-122"/>
                <a:ea typeface="微软雅黑" panose="020B0503020204020204" pitchFamily="34" charset="-122"/>
              </a:rPr>
              <a:t>Centos</a:t>
            </a:r>
            <a:r>
              <a:rPr lang="zh-CN" altLang="en-US" sz="2800" dirty="0">
                <a:solidFill>
                  <a:schemeClr val="bg1"/>
                </a:solidFill>
                <a:latin typeface="微软雅黑" panose="020B0503020204020204" pitchFamily="34" charset="-122"/>
                <a:ea typeface="微软雅黑" panose="020B0503020204020204" pitchFamily="34" charset="-122"/>
              </a:rPr>
              <a:t>下安装</a:t>
            </a:r>
            <a:r>
              <a:rPr lang="en-US" altLang="zh-CN" sz="2800" dirty="0">
                <a:solidFill>
                  <a:schemeClr val="bg1"/>
                </a:solidFill>
                <a:latin typeface="微软雅黑" panose="020B0503020204020204" pitchFamily="34" charset="-122"/>
                <a:ea typeface="微软雅黑" panose="020B0503020204020204" pitchFamily="34" charset="-122"/>
              </a:rPr>
              <a:t>redis</a:t>
            </a:r>
            <a:r>
              <a:rPr lang="zh-CN" altLang="en-US" sz="2800" dirty="0">
                <a:solidFill>
                  <a:schemeClr val="bg1"/>
                </a:solidFill>
                <a:latin typeface="微软雅黑" panose="020B0503020204020204" pitchFamily="34" charset="-122"/>
                <a:ea typeface="微软雅黑" panose="020B0503020204020204" pitchFamily="34" charset="-122"/>
              </a:rPr>
              <a:t>数据库</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5489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en-US" altLang="zh-CN" sz="2800" dirty="0">
                <a:solidFill>
                  <a:schemeClr val="bg1"/>
                </a:solidFill>
                <a:latin typeface="微软雅黑" panose="020B0503020204020204" pitchFamily="34" charset="-122"/>
                <a:ea typeface="微软雅黑" panose="020B0503020204020204" pitchFamily="34" charset="-122"/>
              </a:rPr>
              <a:t>redis</a:t>
            </a:r>
            <a:r>
              <a:rPr lang="zh-CN" altLang="en-US" sz="2800" dirty="0">
                <a:solidFill>
                  <a:schemeClr val="bg1"/>
                </a:solidFill>
                <a:latin typeface="微软雅黑" panose="020B0503020204020204" pitchFamily="34" charset="-122"/>
                <a:ea typeface="微软雅黑" panose="020B0503020204020204" pitchFamily="34" charset="-122"/>
              </a:rPr>
              <a:t>数据库基本配置</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87182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56066"/>
            <a:ext cx="5040560" cy="929535"/>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3200" dirty="0">
                <a:solidFill>
                  <a:schemeClr val="bg1"/>
                </a:solidFill>
                <a:latin typeface="微软雅黑" panose="020B0503020204020204" pitchFamily="34" charset="-122"/>
                <a:ea typeface="微软雅黑" panose="020B0503020204020204" pitchFamily="34" charset="-122"/>
              </a:rPr>
              <a:t>完善项目代码（</a:t>
            </a:r>
            <a:r>
              <a:rPr lang="en-US" altLang="zh-CN" sz="3200" dirty="0">
                <a:solidFill>
                  <a:schemeClr val="bg1"/>
                </a:solidFill>
                <a:latin typeface="微软雅黑" panose="020B0503020204020204" pitchFamily="34" charset="-122"/>
                <a:ea typeface="微软雅黑" panose="020B0503020204020204" pitchFamily="34" charset="-122"/>
              </a:rPr>
              <a:t>2</a:t>
            </a:r>
            <a:r>
              <a:rPr lang="zh-CN" altLang="en-US" sz="3200" dirty="0">
                <a:solidFill>
                  <a:schemeClr val="bg1"/>
                </a:solidFill>
                <a:latin typeface="微软雅黑" panose="020B0503020204020204" pitchFamily="34" charset="-122"/>
                <a:ea typeface="微软雅黑" panose="020B0503020204020204" pitchFamily="34" charset="-122"/>
              </a:rPr>
              <a:t>）</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723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en-US" altLang="zh-CN" sz="2800" dirty="0">
                <a:solidFill>
                  <a:schemeClr val="bg1"/>
                </a:solidFill>
                <a:latin typeface="微软雅黑" panose="020B0503020204020204" pitchFamily="34" charset="-122"/>
                <a:ea typeface="微软雅黑" panose="020B0503020204020204" pitchFamily="34" charset="-122"/>
              </a:rPr>
              <a:t>Django</a:t>
            </a:r>
            <a:r>
              <a:rPr lang="zh-CN" altLang="en-US" sz="2800" dirty="0">
                <a:solidFill>
                  <a:schemeClr val="bg1"/>
                </a:solidFill>
                <a:latin typeface="微软雅黑" panose="020B0503020204020204" pitchFamily="34" charset="-122"/>
                <a:ea typeface="微软雅黑" panose="020B0503020204020204" pitchFamily="34" charset="-122"/>
              </a:rPr>
              <a:t>操作</a:t>
            </a:r>
            <a:r>
              <a:rPr lang="en-US" altLang="zh-CN" sz="2800" dirty="0">
                <a:solidFill>
                  <a:schemeClr val="bg1"/>
                </a:solidFill>
                <a:latin typeface="微软雅黑" panose="020B0503020204020204" pitchFamily="34" charset="-122"/>
                <a:ea typeface="微软雅黑" panose="020B0503020204020204" pitchFamily="34" charset="-122"/>
              </a:rPr>
              <a:t>Redis</a:t>
            </a:r>
            <a:r>
              <a:rPr lang="zh-CN" altLang="en-US" sz="2800" dirty="0">
                <a:solidFill>
                  <a:schemeClr val="bg1"/>
                </a:solidFill>
                <a:latin typeface="微软雅黑" panose="020B0503020204020204" pitchFamily="34" charset="-122"/>
                <a:ea typeface="微软雅黑" panose="020B0503020204020204" pitchFamily="34" charset="-122"/>
              </a:rPr>
              <a:t>数据库</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64166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en-US" altLang="zh-CN" sz="2800" dirty="0">
                <a:solidFill>
                  <a:schemeClr val="bg1"/>
                </a:solidFill>
                <a:latin typeface="微软雅黑" panose="020B0503020204020204" pitchFamily="34" charset="-122"/>
                <a:ea typeface="微软雅黑" panose="020B0503020204020204" pitchFamily="34" charset="-122"/>
              </a:rPr>
              <a:t>Django</a:t>
            </a:r>
            <a:r>
              <a:rPr lang="zh-CN" altLang="en-US" sz="2800" dirty="0">
                <a:solidFill>
                  <a:schemeClr val="bg1"/>
                </a:solidFill>
                <a:latin typeface="微软雅黑" panose="020B0503020204020204" pitchFamily="34" charset="-122"/>
                <a:ea typeface="微软雅黑" panose="020B0503020204020204" pitchFamily="34" charset="-122"/>
              </a:rPr>
              <a:t>发送邮件</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87389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2952328"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发送邮件过程</a:t>
            </a:r>
          </a:p>
        </p:txBody>
      </p:sp>
      <p:pic>
        <p:nvPicPr>
          <p:cNvPr id="5" name="Picture 4" descr="讲课 的图像结果">
            <a:extLst>
              <a:ext uri="{FF2B5EF4-FFF2-40B4-BE49-F238E27FC236}">
                <a16:creationId xmlns:a16="http://schemas.microsoft.com/office/drawing/2014/main" id="{50DFE60E-43B9-4343-9351-81EE9D1120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949" y="1355502"/>
            <a:ext cx="2501478" cy="26642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CBDFD2D-8D61-4E0B-B56D-2D3666E361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973150"/>
            <a:ext cx="536257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5424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准备重置密码前端页面</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7626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5"/>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完成重置密码的功能</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用户登陆模块</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7</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5925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8898" y="-15276"/>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ectangle 4"/>
          <p:cNvSpPr txBox="1">
            <a:spLocks noChangeArrowheads="1"/>
          </p:cNvSpPr>
          <p:nvPr/>
        </p:nvSpPr>
        <p:spPr>
          <a:xfrm>
            <a:off x="7308304" y="2787774"/>
            <a:ext cx="1765665" cy="322659"/>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a:buNone/>
            </a:pPr>
            <a:r>
              <a:rPr lang="zh-CN" altLang="en-US" sz="1600" dirty="0">
                <a:solidFill>
                  <a:schemeClr val="bg1"/>
                </a:solidFill>
                <a:latin typeface="微软雅黑" panose="020B0503020204020204" pitchFamily="34" charset="-122"/>
                <a:ea typeface="微软雅黑" panose="020B0503020204020204" pitchFamily="34" charset="-122"/>
              </a:rPr>
              <a:t>主讲人：王进</a:t>
            </a:r>
          </a:p>
        </p:txBody>
      </p:sp>
      <p:sp>
        <p:nvSpPr>
          <p:cNvPr id="28" name="矩形 27"/>
          <p:cNvSpPr/>
          <p:nvPr/>
        </p:nvSpPr>
        <p:spPr>
          <a:xfrm>
            <a:off x="3375882" y="1387833"/>
            <a:ext cx="4499405" cy="500127"/>
          </a:xfrm>
          <a:prstGeom prst="rect">
            <a:avLst/>
          </a:prstGeom>
        </p:spPr>
        <p:txBody>
          <a:bodyPr wrap="square" lIns="68571" tIns="34285" rIns="68571" bIns="34285">
            <a:spAutoFit/>
          </a:bodyPr>
          <a:lstStyle/>
          <a:p>
            <a:pPr algn="r"/>
            <a:endParaRPr lang="en-US" altLang="zh-CN" sz="2800" b="1" dirty="0">
              <a:solidFill>
                <a:srgbClr val="FF0000"/>
              </a:solidFill>
              <a:latin typeface="华文中宋" panose="02010600040101010101" pitchFamily="2" charset="-122"/>
              <a:ea typeface="华文中宋" panose="02010600040101010101" pitchFamily="2" charset="-122"/>
            </a:endParaRPr>
          </a:p>
        </p:txBody>
      </p:sp>
      <p:sp>
        <p:nvSpPr>
          <p:cNvPr id="26" name="圆角矩形 25"/>
          <p:cNvSpPr/>
          <p:nvPr/>
        </p:nvSpPr>
        <p:spPr>
          <a:xfrm>
            <a:off x="1835696" y="1362806"/>
            <a:ext cx="5040560" cy="916056"/>
          </a:xfrm>
          <a:prstGeom prst="roundRect">
            <a:avLst/>
          </a:prstGeom>
          <a:solidFill>
            <a:schemeClr val="accent4">
              <a:lumMod val="50000"/>
            </a:schemeClr>
          </a:solidFill>
          <a:ln>
            <a:solidFill>
              <a:schemeClr val="accent3">
                <a:lumMod val="50000"/>
              </a:schemeClr>
            </a:solidFill>
          </a:ln>
          <a:effectLst>
            <a:outerShdw blurRad="76200" dist="12700" dir="8100000" sy="-23000" kx="800400" algn="br"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nchor="ctr">
            <a:spAutoFit/>
          </a:bodyPr>
          <a:lstStyle/>
          <a:p>
            <a:pPr algn="ctr">
              <a:lnSpc>
                <a:spcPts val="7000"/>
              </a:lnSpc>
            </a:pPr>
            <a:r>
              <a:rPr lang="zh-CN" altLang="en-US" sz="2800" dirty="0">
                <a:solidFill>
                  <a:schemeClr val="bg1"/>
                </a:solidFill>
                <a:latin typeface="微软雅黑" panose="020B0503020204020204" pitchFamily="34" charset="-122"/>
                <a:ea typeface="微软雅黑" panose="020B0503020204020204" pitchFamily="34" charset="-122"/>
              </a:rPr>
              <a:t>课程总结</a:t>
            </a:r>
            <a:endParaRPr lang="en-US" altLang="zh-CN"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835696" y="1002593"/>
            <a:ext cx="4032448" cy="417052"/>
            <a:chOff x="2587088" y="2511511"/>
            <a:chExt cx="4032448" cy="417052"/>
          </a:xfrm>
        </p:grpSpPr>
        <p:sp>
          <p:nvSpPr>
            <p:cNvPr id="19" name="矩形 18"/>
            <p:cNvSpPr/>
            <p:nvPr/>
          </p:nvSpPr>
          <p:spPr>
            <a:xfrm>
              <a:off x="2587088" y="2511511"/>
              <a:ext cx="4032448" cy="41705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r>
                <a:rPr lang="zh-CN" altLang="en-US" dirty="0">
                  <a:solidFill>
                    <a:srgbClr val="002060"/>
                  </a:solidFill>
                  <a:latin typeface="微软雅黑" panose="020B0503020204020204" pitchFamily="34" charset="-122"/>
                  <a:ea typeface="微软雅黑" panose="020B0503020204020204" pitchFamily="34" charset="-122"/>
                </a:rPr>
                <a:t>                 </a:t>
              </a:r>
              <a:r>
                <a:rPr lang="en-US" altLang="zh-CN" dirty="0">
                  <a:solidFill>
                    <a:srgbClr val="002060"/>
                  </a:solidFill>
                  <a:latin typeface="微软雅黑" panose="020B0503020204020204" pitchFamily="34" charset="-122"/>
                  <a:ea typeface="微软雅黑" panose="020B0503020204020204" pitchFamily="34" charset="-122"/>
                </a:rPr>
                <a:t> :  </a:t>
              </a:r>
              <a:r>
                <a:rPr lang="zh-CN" altLang="en-US" dirty="0">
                  <a:solidFill>
                    <a:srgbClr val="002060"/>
                  </a:solidFill>
                  <a:latin typeface="微软雅黑" panose="020B0503020204020204" pitchFamily="34" charset="-122"/>
                  <a:ea typeface="微软雅黑" panose="020B0503020204020204" pitchFamily="34" charset="-122"/>
                </a:rPr>
                <a:t>学生信息管理系统实战</a:t>
              </a:r>
              <a:endParaRPr lang="zh-CN" altLang="en-US" dirty="0">
                <a:solidFill>
                  <a:srgbClr val="002060"/>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
          <p:nvSpPr>
            <p:cNvPr id="6" name="椭圆 5"/>
            <p:cNvSpPr/>
            <p:nvPr/>
          </p:nvSpPr>
          <p:spPr>
            <a:xfrm>
              <a:off x="3037888"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Black" panose="020B0A04020102020204" pitchFamily="34" charset="0"/>
                  <a:ea typeface="微软雅黑" panose="020B0503020204020204" pitchFamily="34" charset="-122"/>
                </a:rPr>
                <a:t>6</a:t>
              </a:r>
              <a:endParaRPr lang="zh-CN" altLang="en-US" dirty="0">
                <a:latin typeface="Arial Black" panose="020B0A04020102020204" pitchFamily="34" charset="0"/>
                <a:ea typeface="微软雅黑" panose="020B0503020204020204" pitchFamily="34" charset="-122"/>
              </a:endParaRPr>
            </a:p>
          </p:txBody>
        </p:sp>
        <p:sp>
          <p:nvSpPr>
            <p:cNvPr id="20" name="椭圆 19"/>
            <p:cNvSpPr/>
            <p:nvPr/>
          </p:nvSpPr>
          <p:spPr>
            <a:xfrm>
              <a:off x="2659096"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第</a:t>
              </a:r>
            </a:p>
          </p:txBody>
        </p:sp>
        <p:sp>
          <p:nvSpPr>
            <p:cNvPr id="21" name="椭圆 20"/>
            <p:cNvSpPr/>
            <p:nvPr/>
          </p:nvSpPr>
          <p:spPr>
            <a:xfrm>
              <a:off x="3416680" y="2555172"/>
              <a:ext cx="350567" cy="35056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季</a:t>
              </a:r>
            </a:p>
          </p:txBody>
        </p:sp>
      </p:grpSp>
      <p:sp>
        <p:nvSpPr>
          <p:cNvPr id="11" name="矩形 10"/>
          <p:cNvSpPr/>
          <p:nvPr/>
        </p:nvSpPr>
        <p:spPr>
          <a:xfrm>
            <a:off x="0" y="3184963"/>
            <a:ext cx="4419086" cy="33950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跟着王进老师学</a:t>
            </a:r>
            <a:r>
              <a:rPr lang="en-US" altLang="zh-CN" sz="2000" b="1" i="1" dirty="0">
                <a:solidFill>
                  <a:schemeClr val="bg1"/>
                </a:solidFill>
                <a:latin typeface="华文中宋" panose="02010600040101010101" pitchFamily="2" charset="-122"/>
                <a:ea typeface="华文中宋" panose="02010600040101010101" pitchFamily="2" charset="-122"/>
              </a:rPr>
              <a:t>python</a:t>
            </a:r>
            <a:r>
              <a:rPr lang="zh-CN" altLang="en-US" sz="2000" b="1" i="1" dirty="0">
                <a:solidFill>
                  <a:schemeClr val="bg1"/>
                </a:solidFill>
                <a:latin typeface="华文中宋" panose="02010600040101010101" pitchFamily="2" charset="-122"/>
                <a:ea typeface="华文中宋" panose="02010600040101010101" pitchFamily="2" charset="-122"/>
              </a:rPr>
              <a:t>之</a:t>
            </a:r>
            <a:r>
              <a:rPr lang="en-US" altLang="zh-CN" sz="2000" b="1" i="1" dirty="0">
                <a:solidFill>
                  <a:schemeClr val="bg1"/>
                </a:solidFill>
                <a:latin typeface="华文中宋" panose="02010600040101010101" pitchFamily="2" charset="-122"/>
                <a:ea typeface="华文中宋" panose="02010600040101010101" pitchFamily="2" charset="-122"/>
              </a:rPr>
              <a:t>django</a:t>
            </a:r>
            <a:r>
              <a:rPr lang="zh-CN" altLang="en-US" sz="2000" b="1" i="1" dirty="0">
                <a:solidFill>
                  <a:schemeClr val="bg1">
                    <a:lumMod val="95000"/>
                  </a:schemeClr>
                </a:solidFill>
                <a:latin typeface="华文中宋" panose="02010600040101010101" pitchFamily="2" charset="-122"/>
                <a:ea typeface="华文中宋" panose="02010600040101010101" pitchFamily="2" charset="-122"/>
              </a:rPr>
              <a:t>篇</a:t>
            </a:r>
          </a:p>
        </p:txBody>
      </p:sp>
      <p:sp>
        <p:nvSpPr>
          <p:cNvPr id="7" name="矩形 6">
            <a:extLst>
              <a:ext uri="{FF2B5EF4-FFF2-40B4-BE49-F238E27FC236}">
                <a16:creationId xmlns:a16="http://schemas.microsoft.com/office/drawing/2014/main" id="{46BAA826-67DD-4345-BC0C-2FD701C2B570}"/>
              </a:ext>
            </a:extLst>
          </p:cNvPr>
          <p:cNvSpPr/>
          <p:nvPr/>
        </p:nvSpPr>
        <p:spPr>
          <a:xfrm>
            <a:off x="5220072" y="3152823"/>
            <a:ext cx="4426770" cy="456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0070C0"/>
                </a:solidFill>
                <a:latin typeface="Agency FB" panose="020B0503020202020204" pitchFamily="34" charset="0"/>
              </a:rPr>
              <a:t>Life is short . You need python .</a:t>
            </a:r>
            <a:endParaRPr lang="zh-CN" altLang="en-US" sz="2400" b="1" dirty="0">
              <a:solidFill>
                <a:srgbClr val="0070C0"/>
              </a:solidFill>
              <a:latin typeface="Agency FB" panose="020B0503020202020204" pitchFamily="34" charset="0"/>
            </a:endParaRPr>
          </a:p>
        </p:txBody>
      </p:sp>
      <p:sp>
        <p:nvSpPr>
          <p:cNvPr id="16" name="圆角矩形 13">
            <a:extLst>
              <a:ext uri="{FF2B5EF4-FFF2-40B4-BE49-F238E27FC236}">
                <a16:creationId xmlns:a16="http://schemas.microsoft.com/office/drawing/2014/main" id="{3AAC24DD-CC7B-4125-AE86-48063202F440}"/>
              </a:ext>
            </a:extLst>
          </p:cNvPr>
          <p:cNvSpPr/>
          <p:nvPr/>
        </p:nvSpPr>
        <p:spPr bwMode="auto">
          <a:xfrm>
            <a:off x="997916" y="4083048"/>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17" name="图片 16">
            <a:extLst>
              <a:ext uri="{FF2B5EF4-FFF2-40B4-BE49-F238E27FC236}">
                <a16:creationId xmlns:a16="http://schemas.microsoft.com/office/drawing/2014/main" id="{6047D1DB-27EA-47FA-8207-42C2E9966F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3952482"/>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9530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7000"/>
                                  </p:iterate>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childTnLst>
                          </p:cTn>
                        </p:par>
                        <p:par>
                          <p:cTn id="10" fill="hold">
                            <p:stCondLst>
                              <p:cond delay="675"/>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175"/>
                            </p:stCondLst>
                            <p:childTnLst>
                              <p:par>
                                <p:cTn id="15" presetID="16" presetClass="entr" presetSubtype="21"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additive="base">
                                        <p:cTn id="26" dur="500" fill="hold"/>
                                        <p:tgtEl>
                                          <p:spTgt spid="17"/>
                                        </p:tgtEl>
                                        <p:attrNameLst>
                                          <p:attrName>ppt_x</p:attrName>
                                        </p:attrNameLst>
                                      </p:cBhvr>
                                      <p:tavLst>
                                        <p:tav tm="0">
                                          <p:val>
                                            <p:strVal val="#ppt_x"/>
                                          </p:val>
                                        </p:tav>
                                        <p:tav tm="100000">
                                          <p:val>
                                            <p:strVal val="#ppt_x"/>
                                          </p:val>
                                        </p:tav>
                                      </p:tavLst>
                                    </p:anim>
                                    <p:anim calcmode="lin" valueType="num">
                                      <p:cBhvr additive="base">
                                        <p:cTn id="2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11" grpId="0" animBg="1"/>
      <p:bldP spid="7" grpId="0"/>
      <p:bldP spid="1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核心知识点</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9" name="圆角矩形 3">
            <a:extLst>
              <a:ext uri="{FF2B5EF4-FFF2-40B4-BE49-F238E27FC236}">
                <a16:creationId xmlns:a16="http://schemas.microsoft.com/office/drawing/2014/main" id="{68E5608A-99AD-479E-A8EF-A2B77F567494}"/>
              </a:ext>
            </a:extLst>
          </p:cNvPr>
          <p:cNvSpPr/>
          <p:nvPr/>
        </p:nvSpPr>
        <p:spPr bwMode="auto">
          <a:xfrm>
            <a:off x="3851920" y="1382411"/>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上传图片前后台处理</a:t>
            </a:r>
          </a:p>
        </p:txBody>
      </p:sp>
      <p:sp>
        <p:nvSpPr>
          <p:cNvPr id="13" name="圆角矩形 3">
            <a:extLst>
              <a:ext uri="{FF2B5EF4-FFF2-40B4-BE49-F238E27FC236}">
                <a16:creationId xmlns:a16="http://schemas.microsoft.com/office/drawing/2014/main" id="{0EAB34C1-0419-4137-8910-CD3CDF23E290}"/>
              </a:ext>
            </a:extLst>
          </p:cNvPr>
          <p:cNvSpPr/>
          <p:nvPr/>
        </p:nvSpPr>
        <p:spPr bwMode="auto">
          <a:xfrm>
            <a:off x="3851920" y="1930743"/>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Cookie , Redis</a:t>
            </a:r>
            <a:endParaRPr lang="zh-CN" altLang="en-US" sz="1400" dirty="0">
              <a:latin typeface="微软雅黑" panose="020B0503020204020204" pitchFamily="34" charset="-122"/>
              <a:ea typeface="微软雅黑" panose="020B0503020204020204" pitchFamily="34" charset="-122"/>
            </a:endParaRPr>
          </a:p>
        </p:txBody>
      </p:sp>
      <p:sp>
        <p:nvSpPr>
          <p:cNvPr id="14" name="圆角矩形 3">
            <a:extLst>
              <a:ext uri="{FF2B5EF4-FFF2-40B4-BE49-F238E27FC236}">
                <a16:creationId xmlns:a16="http://schemas.microsoft.com/office/drawing/2014/main" id="{819CBF95-0AE9-48C9-B6A2-D649154539C6}"/>
              </a:ext>
            </a:extLst>
          </p:cNvPr>
          <p:cNvSpPr/>
          <p:nvPr/>
        </p:nvSpPr>
        <p:spPr bwMode="auto">
          <a:xfrm>
            <a:off x="3851920" y="3027409"/>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Redis</a:t>
            </a:r>
            <a:r>
              <a:rPr lang="zh-CN" altLang="en-US" sz="1400" dirty="0">
                <a:latin typeface="微软雅黑" panose="020B0503020204020204" pitchFamily="34" charset="-122"/>
                <a:ea typeface="微软雅黑" panose="020B0503020204020204" pitchFamily="34" charset="-122"/>
              </a:rPr>
              <a:t>安装和配置</a:t>
            </a:r>
          </a:p>
        </p:txBody>
      </p:sp>
      <p:sp>
        <p:nvSpPr>
          <p:cNvPr id="16" name="圆角矩形 3">
            <a:extLst>
              <a:ext uri="{FF2B5EF4-FFF2-40B4-BE49-F238E27FC236}">
                <a16:creationId xmlns:a16="http://schemas.microsoft.com/office/drawing/2014/main" id="{C67C92F5-1DB4-422B-946E-81F2434C83CA}"/>
              </a:ext>
            </a:extLst>
          </p:cNvPr>
          <p:cNvSpPr/>
          <p:nvPr/>
        </p:nvSpPr>
        <p:spPr bwMode="auto">
          <a:xfrm>
            <a:off x="3859063" y="3575742"/>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latin typeface="微软雅黑" panose="020B0503020204020204" pitchFamily="34" charset="-122"/>
                <a:ea typeface="微软雅黑" panose="020B0503020204020204" pitchFamily="34" charset="-122"/>
              </a:rPr>
              <a:t>针对数据的增删改查</a:t>
            </a:r>
          </a:p>
        </p:txBody>
      </p:sp>
      <p:sp>
        <p:nvSpPr>
          <p:cNvPr id="17" name="圆角矩形 3">
            <a:extLst>
              <a:ext uri="{FF2B5EF4-FFF2-40B4-BE49-F238E27FC236}">
                <a16:creationId xmlns:a16="http://schemas.microsoft.com/office/drawing/2014/main" id="{D0FDCB92-282B-433E-9926-1608D3A9C1AE}"/>
              </a:ext>
            </a:extLst>
          </p:cNvPr>
          <p:cNvSpPr/>
          <p:nvPr/>
        </p:nvSpPr>
        <p:spPr bwMode="auto">
          <a:xfrm>
            <a:off x="3859063" y="4124073"/>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中模板的继承</a:t>
            </a:r>
          </a:p>
        </p:txBody>
      </p:sp>
      <p:sp>
        <p:nvSpPr>
          <p:cNvPr id="18" name="圆角矩形 3">
            <a:extLst>
              <a:ext uri="{FF2B5EF4-FFF2-40B4-BE49-F238E27FC236}">
                <a16:creationId xmlns:a16="http://schemas.microsoft.com/office/drawing/2014/main" id="{CEE71608-3F0D-4BCE-90B6-8F54C19F0E6D}"/>
              </a:ext>
            </a:extLst>
          </p:cNvPr>
          <p:cNvSpPr/>
          <p:nvPr/>
        </p:nvSpPr>
        <p:spPr bwMode="auto">
          <a:xfrm>
            <a:off x="3851920" y="2479076"/>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a:latin typeface="微软雅黑" panose="020B0503020204020204" pitchFamily="34" charset="-122"/>
                <a:ea typeface="微软雅黑" panose="020B0503020204020204" pitchFamily="34" charset="-122"/>
              </a:rPr>
              <a:t>Django</a:t>
            </a:r>
            <a:r>
              <a:rPr lang="zh-CN" altLang="en-US" sz="1400" dirty="0">
                <a:latin typeface="微软雅黑" panose="020B0503020204020204" pitchFamily="34" charset="-122"/>
                <a:ea typeface="微软雅黑" panose="020B0503020204020204" pitchFamily="34" charset="-122"/>
              </a:rPr>
              <a:t>发送邮件</a:t>
            </a:r>
          </a:p>
        </p:txBody>
      </p:sp>
      <p:sp>
        <p:nvSpPr>
          <p:cNvPr id="11" name="圆角矩形 3">
            <a:extLst>
              <a:ext uri="{FF2B5EF4-FFF2-40B4-BE49-F238E27FC236}">
                <a16:creationId xmlns:a16="http://schemas.microsoft.com/office/drawing/2014/main" id="{F45E4940-69BB-48A9-BC09-10D89CE4D5F3}"/>
              </a:ext>
            </a:extLst>
          </p:cNvPr>
          <p:cNvSpPr/>
          <p:nvPr/>
        </p:nvSpPr>
        <p:spPr bwMode="auto">
          <a:xfrm>
            <a:off x="3851919" y="843558"/>
            <a:ext cx="3507567"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en-US" altLang="zh-CN" sz="1400" dirty="0" err="1">
                <a:latin typeface="微软雅黑" panose="020B0503020204020204" pitchFamily="34" charset="-122"/>
                <a:ea typeface="微软雅黑" panose="020B0503020204020204" pitchFamily="34" charset="-122"/>
              </a:rPr>
              <a:t>Layui</a:t>
            </a:r>
            <a:r>
              <a:rPr lang="zh-CN" altLang="en-US" sz="1400" dirty="0">
                <a:latin typeface="微软雅黑" panose="020B0503020204020204" pitchFamily="34" charset="-122"/>
                <a:ea typeface="微软雅黑" panose="020B0503020204020204" pitchFamily="34" charset="-122"/>
              </a:rPr>
              <a:t>前端框架</a:t>
            </a:r>
          </a:p>
        </p:txBody>
      </p:sp>
    </p:spTree>
    <p:extLst>
      <p:ext uri="{BB962C8B-B14F-4D97-AF65-F5344CB8AC3E}">
        <p14:creationId xmlns:p14="http://schemas.microsoft.com/office/powerpoint/2010/main" val="28811780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a:spLocks/>
          </p:cNvSpPr>
          <p:nvPr/>
        </p:nvSpPr>
        <p:spPr>
          <a:xfrm>
            <a:off x="827584" y="195486"/>
            <a:ext cx="3024336"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系列课程</a:t>
            </a:r>
          </a:p>
        </p:txBody>
      </p:sp>
      <p:pic>
        <p:nvPicPr>
          <p:cNvPr id="5" name="Picture 4" descr="讲课 的图像结果">
            <a:extLst>
              <a:ext uri="{FF2B5EF4-FFF2-40B4-BE49-F238E27FC236}">
                <a16:creationId xmlns:a16="http://schemas.microsoft.com/office/drawing/2014/main" id="{900F9543-A410-4EBF-B194-23992AF231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1239602"/>
            <a:ext cx="2501478" cy="2664296"/>
          </a:xfrm>
          <a:prstGeom prst="rect">
            <a:avLst/>
          </a:prstGeom>
          <a:noFill/>
          <a:extLst>
            <a:ext uri="{909E8E84-426E-40DD-AFC4-6F175D3DCCD1}">
              <a14:hiddenFill xmlns:a14="http://schemas.microsoft.com/office/drawing/2010/main">
                <a:solidFill>
                  <a:srgbClr val="FFFFFF"/>
                </a:solidFill>
              </a14:hiddenFill>
            </a:ext>
          </a:extLst>
        </p:spPr>
      </p:pic>
      <p:sp>
        <p:nvSpPr>
          <p:cNvPr id="7" name="圆角矩形 3">
            <a:extLst>
              <a:ext uri="{FF2B5EF4-FFF2-40B4-BE49-F238E27FC236}">
                <a16:creationId xmlns:a16="http://schemas.microsoft.com/office/drawing/2014/main" id="{700165AB-22D8-4FF6-BA32-25F9FCFAE303}"/>
              </a:ext>
            </a:extLst>
          </p:cNvPr>
          <p:cNvSpPr/>
          <p:nvPr/>
        </p:nvSpPr>
        <p:spPr bwMode="auto">
          <a:xfrm>
            <a:off x="3779912" y="3062436"/>
            <a:ext cx="3456384"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solidFill>
                  <a:srgbClr val="00B0F0"/>
                </a:solidFill>
                <a:latin typeface="微软雅黑" panose="020B0503020204020204" pitchFamily="34" charset="-122"/>
                <a:ea typeface="微软雅黑" panose="020B0503020204020204" pitchFamily="34" charset="-122"/>
              </a:rPr>
              <a:t>第八季</a:t>
            </a:r>
            <a:r>
              <a:rPr lang="zh-CN" altLang="en-US" sz="1400" dirty="0">
                <a:latin typeface="微软雅黑" panose="020B0503020204020204" pitchFamily="34" charset="-122"/>
                <a:ea typeface="微软雅黑" panose="020B0503020204020204" pitchFamily="34" charset="-122"/>
              </a:rPr>
              <a:t>：项目发布阿里云、腾讯云</a:t>
            </a:r>
          </a:p>
        </p:txBody>
      </p:sp>
      <p:sp>
        <p:nvSpPr>
          <p:cNvPr id="9" name="圆角矩形 3">
            <a:extLst>
              <a:ext uri="{FF2B5EF4-FFF2-40B4-BE49-F238E27FC236}">
                <a16:creationId xmlns:a16="http://schemas.microsoft.com/office/drawing/2014/main" id="{68E5608A-99AD-479E-A8EF-A2B77F567494}"/>
              </a:ext>
            </a:extLst>
          </p:cNvPr>
          <p:cNvSpPr/>
          <p:nvPr/>
        </p:nvSpPr>
        <p:spPr bwMode="auto">
          <a:xfrm>
            <a:off x="3779912" y="1923678"/>
            <a:ext cx="3456384" cy="421823"/>
          </a:xfrm>
          <a:prstGeom prst="roundRect">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solidFill>
                  <a:srgbClr val="00B0F0"/>
                </a:solidFill>
                <a:latin typeface="微软雅黑" panose="020B0503020204020204" pitchFamily="34" charset="-122"/>
                <a:ea typeface="微软雅黑" panose="020B0503020204020204" pitchFamily="34" charset="-122"/>
              </a:rPr>
              <a:t>第六季</a:t>
            </a:r>
            <a:r>
              <a:rPr lang="zh-CN" altLang="en-US" sz="1400" dirty="0">
                <a:latin typeface="微软雅黑" panose="020B0503020204020204" pitchFamily="34" charset="-122"/>
                <a:ea typeface="微软雅黑" panose="020B0503020204020204" pitchFamily="34" charset="-122"/>
              </a:rPr>
              <a:t>：学生管理系统</a:t>
            </a:r>
          </a:p>
        </p:txBody>
      </p:sp>
      <p:sp>
        <p:nvSpPr>
          <p:cNvPr id="8" name="圆角矩形 3">
            <a:extLst>
              <a:ext uri="{FF2B5EF4-FFF2-40B4-BE49-F238E27FC236}">
                <a16:creationId xmlns:a16="http://schemas.microsoft.com/office/drawing/2014/main" id="{BD7B896C-4841-4F93-90F4-EDCB3071E736}"/>
              </a:ext>
            </a:extLst>
          </p:cNvPr>
          <p:cNvSpPr/>
          <p:nvPr/>
        </p:nvSpPr>
        <p:spPr bwMode="auto">
          <a:xfrm>
            <a:off x="3779912" y="2499742"/>
            <a:ext cx="3456384" cy="421823"/>
          </a:xfrm>
          <a:prstGeom prst="roundRect">
            <a:avLst>
              <a:gd name="adj" fmla="val 9226"/>
            </a:avLst>
          </a:prstGeom>
          <a:solidFill>
            <a:srgbClr val="009900"/>
          </a:solidFill>
          <a:ln>
            <a:solidFill>
              <a:srgbClr val="0099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defTabSz="914099"/>
            <a:r>
              <a:rPr lang="zh-CN" altLang="en-US" sz="1400" dirty="0">
                <a:solidFill>
                  <a:srgbClr val="00B0F0"/>
                </a:solidFill>
                <a:latin typeface="微软雅黑" panose="020B0503020204020204" pitchFamily="34" charset="-122"/>
                <a:ea typeface="微软雅黑" panose="020B0503020204020204" pitchFamily="34" charset="-122"/>
              </a:rPr>
              <a:t>第七季</a:t>
            </a:r>
            <a:r>
              <a:rPr lang="zh-CN" altLang="en-US" sz="1400" dirty="0">
                <a:latin typeface="微软雅黑" panose="020B0503020204020204" pitchFamily="34" charset="-122"/>
                <a:ea typeface="微软雅黑" panose="020B0503020204020204" pitchFamily="34" charset="-122"/>
              </a:rPr>
              <a:t>：用户、登陆、权限、</a:t>
            </a:r>
            <a:r>
              <a:rPr lang="en-US" altLang="zh-CN" sz="1400" dirty="0">
                <a:latin typeface="微软雅黑" panose="020B0503020204020204" pitchFamily="34" charset="-122"/>
                <a:ea typeface="微软雅黑" panose="020B0503020204020204" pitchFamily="34" charset="-122"/>
              </a:rPr>
              <a:t>RBAC</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320322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3174810"/>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964376" y="1479105"/>
            <a:ext cx="5215247" cy="561682"/>
          </a:xfrm>
          <a:prstGeom prst="rect">
            <a:avLst/>
          </a:prstGeom>
          <a:solidFill>
            <a:srgbClr val="0070C0"/>
          </a:solidFill>
          <a:effectLst>
            <a:outerShdw blurRad="76200" dir="18900000" sy="23000" kx="-1200000" algn="bl" rotWithShape="0">
              <a:prstClr val="black">
                <a:alpha val="20000"/>
              </a:prstClr>
            </a:outerShdw>
          </a:effectLst>
        </p:spPr>
        <p:style>
          <a:lnRef idx="1">
            <a:schemeClr val="accent3"/>
          </a:lnRef>
          <a:fillRef idx="3">
            <a:schemeClr val="accent3"/>
          </a:fillRef>
          <a:effectRef idx="2">
            <a:schemeClr val="accent3"/>
          </a:effectRef>
          <a:fontRef idx="minor">
            <a:schemeClr val="lt1"/>
          </a:fontRef>
        </p:style>
        <p:txBody>
          <a:bodyPr wrap="square" lIns="68571" tIns="34285" rIns="68571" bIns="34285">
            <a:spAutoFit/>
          </a:bodyPr>
          <a:lstStyle/>
          <a:p>
            <a:pPr algn="ctr"/>
            <a:r>
              <a:rPr lang="en-US" altLang="zh-CN" sz="3200" b="1" dirty="0">
                <a:solidFill>
                  <a:schemeClr val="bg1"/>
                </a:solidFill>
                <a:latin typeface="华文中宋" panose="02010600040101010101" pitchFamily="2" charset="-122"/>
                <a:ea typeface="华文中宋" panose="02010600040101010101" pitchFamily="2" charset="-122"/>
              </a:rPr>
              <a:t> </a:t>
            </a:r>
            <a:r>
              <a:rPr lang="zh-CN" altLang="en-US" sz="3200" b="1" dirty="0">
                <a:solidFill>
                  <a:schemeClr val="bg1"/>
                </a:solidFill>
                <a:latin typeface="华文中宋" panose="02010600040101010101" pitchFamily="2" charset="-122"/>
                <a:ea typeface="华文中宋" panose="02010600040101010101" pitchFamily="2" charset="-122"/>
              </a:rPr>
              <a:t>更多精彩分享，敬请关注！</a:t>
            </a:r>
            <a:endParaRPr lang="en-US" altLang="zh-CN" sz="4000" b="1" dirty="0">
              <a:solidFill>
                <a:schemeClr val="bg1"/>
              </a:solidFill>
              <a:latin typeface="华文中宋" panose="02010600040101010101" pitchFamily="2" charset="-122"/>
              <a:ea typeface="华文中宋" panose="02010600040101010101" pitchFamily="2" charset="-122"/>
            </a:endParaRPr>
          </a:p>
        </p:txBody>
      </p:sp>
      <p:sp>
        <p:nvSpPr>
          <p:cNvPr id="8" name="圆角矩形 13">
            <a:extLst>
              <a:ext uri="{FF2B5EF4-FFF2-40B4-BE49-F238E27FC236}">
                <a16:creationId xmlns:a16="http://schemas.microsoft.com/office/drawing/2014/main" id="{F5C6754D-CF89-41E3-9984-27928B16779C}"/>
              </a:ext>
            </a:extLst>
          </p:cNvPr>
          <p:cNvSpPr/>
          <p:nvPr/>
        </p:nvSpPr>
        <p:spPr bwMode="auto">
          <a:xfrm>
            <a:off x="1141932" y="3784162"/>
            <a:ext cx="5086252" cy="878417"/>
          </a:xfrm>
          <a:prstGeom prst="roundRect">
            <a:avLst>
              <a:gd name="adj" fmla="val 9314"/>
            </a:avLst>
          </a:prstGeom>
          <a:solidFill>
            <a:schemeClr val="accent1">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fontAlgn="base"/>
            <a:r>
              <a:rPr lang="zh-CN" altLang="en-US" sz="2400" dirty="0">
                <a:ln>
                  <a:solidFill>
                    <a:srgbClr val="92D050"/>
                  </a:solidFill>
                </a:ln>
                <a:solidFill>
                  <a:srgbClr val="FFFF00"/>
                </a:solidFill>
                <a:effectLst>
                  <a:glow rad="228600">
                    <a:schemeClr val="accent1">
                      <a:satMod val="175000"/>
                      <a:alpha val="40000"/>
                    </a:schemeClr>
                  </a:glow>
                </a:effectLst>
                <a:latin typeface="微软雅黑" panose="020B0503020204020204" pitchFamily="34" charset="-122"/>
                <a:ea typeface="微软雅黑" panose="020B0503020204020204" pitchFamily="34" charset="-122"/>
              </a:rPr>
              <a:t>     </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和王进聊</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r>
              <a:rPr lang="zh-CN" altLang="en-US"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、学</a:t>
            </a:r>
            <a:r>
              <a:rPr lang="en-US" altLang="zh-CN" sz="2400" b="1" spc="50" dirty="0">
                <a:ln w="9525" cmpd="sng">
                  <a:solidFill>
                    <a:schemeClr val="accent1"/>
                  </a:solidFill>
                  <a:prstDash val="solid"/>
                </a:ln>
                <a:solidFill>
                  <a:srgbClr val="FFFF00"/>
                </a:solidFill>
                <a:effectLst>
                  <a:glow rad="38100">
                    <a:schemeClr val="accent1">
                      <a:alpha val="40000"/>
                    </a:schemeClr>
                  </a:glow>
                </a:effectLst>
                <a:latin typeface="微软雅黑" panose="020B0503020204020204" pitchFamily="34" charset="-122"/>
                <a:ea typeface="微软雅黑" panose="020B0503020204020204" pitchFamily="34" charset="-122"/>
              </a:rPr>
              <a:t>IT</a:t>
            </a:r>
          </a:p>
          <a:p>
            <a:pPr algn="ctr" fontAlgn="base"/>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乐于分享，擅于传播</a:t>
            </a:r>
            <a:r>
              <a:rPr lang="en-US" altLang="zh-CN" b="1" dirty="0">
                <a:solidFill>
                  <a:schemeClr val="bg1"/>
                </a:solidFill>
                <a:latin typeface="微软雅黑" panose="020B0503020204020204" pitchFamily="34" charset="-122"/>
                <a:ea typeface="微软雅黑" panose="020B0503020204020204" pitchFamily="34" charset="-122"/>
              </a:rPr>
              <a:t> 】</a:t>
            </a: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3653596"/>
            <a:ext cx="1139548" cy="1139548"/>
          </a:xfrm>
          <a:prstGeom prst="ellipse">
            <a:avLst/>
          </a:prstGeom>
          <a:ln w="28575"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45150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rite Your Title Here"/>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154363</TotalTime>
  <Words>12873</Words>
  <Application>Microsoft Office PowerPoint</Application>
  <PresentationFormat>全屏显示(16:9)</PresentationFormat>
  <Paragraphs>1159</Paragraphs>
  <Slides>98</Slides>
  <Notes>98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98</vt:i4>
      </vt:variant>
    </vt:vector>
  </HeadingPairs>
  <TitlesOfParts>
    <vt:vector size="106" baseType="lpstr">
      <vt:lpstr>华文中宋</vt:lpstr>
      <vt:lpstr>微软雅黑</vt:lpstr>
      <vt:lpstr>微软雅黑 Light</vt:lpstr>
      <vt:lpstr>Agency FB</vt:lpstr>
      <vt:lpstr>Arial</vt:lpstr>
      <vt:lpstr>Arial Black</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王 进</cp:lastModifiedBy>
  <cp:revision>789</cp:revision>
  <dcterms:created xsi:type="dcterms:W3CDTF">2015-12-11T17:46:17Z</dcterms:created>
  <dcterms:modified xsi:type="dcterms:W3CDTF">2021-10-16T05:19:28Z</dcterms:modified>
</cp:coreProperties>
</file>