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86" r:id="rId3"/>
    <p:sldId id="317" r:id="rId4"/>
    <p:sldId id="289" r:id="rId5"/>
    <p:sldId id="320" r:id="rId6"/>
    <p:sldId id="319" r:id="rId7"/>
    <p:sldId id="318" r:id="rId8"/>
    <p:sldId id="290" r:id="rId9"/>
    <p:sldId id="321" r:id="rId10"/>
    <p:sldId id="293" r:id="rId11"/>
    <p:sldId id="309" r:id="rId12"/>
    <p:sldId id="294" r:id="rId13"/>
    <p:sldId id="296" r:id="rId14"/>
    <p:sldId id="297" r:id="rId15"/>
    <p:sldId id="310" r:id="rId16"/>
    <p:sldId id="299" r:id="rId17"/>
    <p:sldId id="300" r:id="rId18"/>
    <p:sldId id="301" r:id="rId19"/>
    <p:sldId id="311" r:id="rId20"/>
    <p:sldId id="302" r:id="rId21"/>
    <p:sldId id="314" r:id="rId22"/>
    <p:sldId id="313" r:id="rId23"/>
    <p:sldId id="303" r:id="rId24"/>
    <p:sldId id="304" r:id="rId25"/>
    <p:sldId id="316" r:id="rId26"/>
    <p:sldId id="312" r:id="rId27"/>
    <p:sldId id="306" r:id="rId28"/>
    <p:sldId id="308" r:id="rId29"/>
    <p:sldId id="282" r:id="rId30"/>
  </p:sldIdLst>
  <p:sldSz cx="9144000" cy="6858000" type="screen4x3"/>
  <p:notesSz cx="6858000" cy="9144000"/>
  <p:custShowLst>
    <p:custShow name="自定义放映 1" id="0">
      <p:sldLst>
        <p:sld r:id="rId2"/>
        <p:sld r:id="rId3"/>
        <p:sld r:id="rId5"/>
        <p:sld r:id="rId9"/>
        <p:sld r:id="rId11"/>
        <p:sld r:id="rId2"/>
      </p:sldLst>
    </p:custShow>
  </p:custShow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9">
          <p15:clr>
            <a:srgbClr val="A4A3A4"/>
          </p15:clr>
        </p15:guide>
        <p15:guide id="2" pos="52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757"/>
    <a:srgbClr val="7ECEF4"/>
    <a:srgbClr val="0062AD"/>
    <a:srgbClr val="000000"/>
    <a:srgbClr val="66FFFF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31" autoAdjust="0"/>
    <p:restoredTop sz="90219" autoAdjust="0"/>
  </p:normalViewPr>
  <p:slideViewPr>
    <p:cSldViewPr showGuides="1">
      <p:cViewPr varScale="1">
        <p:scale>
          <a:sx n="82" d="100"/>
          <a:sy n="82" d="100"/>
        </p:scale>
        <p:origin x="1542" y="90"/>
      </p:cViewPr>
      <p:guideLst>
        <p:guide orient="horz" pos="459"/>
        <p:guide pos="52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43D383-601C-49DF-A412-49D6A837806B}" type="datetimeFigureOut">
              <a:rPr lang="zh-CN" altLang="en-US" smtClean="0"/>
              <a:pPr/>
              <a:t>2018/8/2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A752CB-F267-409C-B428-174C2912518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837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A752CB-F267-409C-B428-174C2912518B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7766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3"/>
          <p:cNvGrpSpPr>
            <a:grpSpLocks/>
          </p:cNvGrpSpPr>
          <p:nvPr userDrawn="1"/>
        </p:nvGrpSpPr>
        <p:grpSpPr bwMode="auto">
          <a:xfrm>
            <a:off x="-17463" y="2228850"/>
            <a:ext cx="9159876" cy="4171950"/>
            <a:chOff x="-26775" y="3348455"/>
            <a:chExt cx="14427135" cy="72000"/>
          </a:xfrm>
        </p:grpSpPr>
        <p:sp>
          <p:nvSpPr>
            <p:cNvPr id="17" name="矩形 14"/>
            <p:cNvSpPr>
              <a:spLocks noChangeArrowheads="1"/>
            </p:cNvSpPr>
            <p:nvPr userDrawn="1"/>
          </p:nvSpPr>
          <p:spPr bwMode="auto">
            <a:xfrm>
              <a:off x="382492" y="3348455"/>
              <a:ext cx="1305245" cy="72000"/>
            </a:xfrm>
            <a:prstGeom prst="rect">
              <a:avLst/>
            </a:prstGeom>
            <a:solidFill>
              <a:srgbClr val="00A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9438"/>
              <a:endParaRPr lang="zh-CN" altLang="en-US" sz="1300"/>
            </a:p>
          </p:txBody>
        </p:sp>
        <p:sp>
          <p:nvSpPr>
            <p:cNvPr id="19" name="矩形 15"/>
            <p:cNvSpPr>
              <a:spLocks noChangeArrowheads="1"/>
            </p:cNvSpPr>
            <p:nvPr userDrawn="1"/>
          </p:nvSpPr>
          <p:spPr bwMode="auto">
            <a:xfrm>
              <a:off x="1796795" y="3348455"/>
              <a:ext cx="1305245" cy="72000"/>
            </a:xfrm>
            <a:prstGeom prst="rect">
              <a:avLst/>
            </a:prstGeom>
            <a:solidFill>
              <a:srgbClr val="0062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9438"/>
              <a:endParaRPr lang="zh-CN" altLang="en-US" sz="1300"/>
            </a:p>
          </p:txBody>
        </p:sp>
        <p:sp>
          <p:nvSpPr>
            <p:cNvPr id="20" name="矩形 16"/>
            <p:cNvSpPr>
              <a:spLocks noChangeArrowheads="1"/>
            </p:cNvSpPr>
            <p:nvPr userDrawn="1"/>
          </p:nvSpPr>
          <p:spPr bwMode="auto">
            <a:xfrm>
              <a:off x="2340360" y="3348455"/>
              <a:ext cx="12060000" cy="72000"/>
            </a:xfrm>
            <a:prstGeom prst="rect">
              <a:avLst/>
            </a:prstGeom>
            <a:solidFill>
              <a:srgbClr val="0047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9438"/>
              <a:endParaRPr lang="zh-CN" altLang="en-US" sz="1300"/>
            </a:p>
          </p:txBody>
        </p:sp>
        <p:sp>
          <p:nvSpPr>
            <p:cNvPr id="21" name="矩形 17"/>
            <p:cNvSpPr>
              <a:spLocks noChangeArrowheads="1"/>
            </p:cNvSpPr>
            <p:nvPr userDrawn="1"/>
          </p:nvSpPr>
          <p:spPr bwMode="auto">
            <a:xfrm>
              <a:off x="-26775" y="3348455"/>
              <a:ext cx="1152000" cy="72000"/>
            </a:xfrm>
            <a:prstGeom prst="rect">
              <a:avLst/>
            </a:prstGeom>
            <a:solidFill>
              <a:srgbClr val="0081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9438"/>
              <a:endParaRPr lang="zh-CN" altLang="en-US" sz="1300"/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ctrTitle"/>
          </p:nvPr>
        </p:nvSpPr>
        <p:spPr>
          <a:xfrm>
            <a:off x="1624136" y="2130425"/>
            <a:ext cx="7772400" cy="1470025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CD81A037-8D57-41A5-A253-A9E887D684E4}" type="datetime1">
              <a:rPr lang="zh-CN" altLang="en-US" smtClean="0"/>
              <a:pPr/>
              <a:t>2018/8/2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5C794E63-F2AF-49E2-AE37-43481CC587E5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12" name="Picture 7" descr="彩色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0" y="539750"/>
            <a:ext cx="2565400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9"/>
          <p:cNvSpPr txBox="1">
            <a:spLocks noChangeArrowheads="1"/>
          </p:cNvSpPr>
          <p:nvPr userDrawn="1"/>
        </p:nvSpPr>
        <p:spPr bwMode="auto">
          <a:xfrm>
            <a:off x="7200900" y="714375"/>
            <a:ext cx="1685925" cy="23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8055" tIns="29028" rIns="58055" bIns="29028">
            <a:spAutoFit/>
          </a:bodyPr>
          <a:lstStyle>
            <a:lvl1pPr defTabSz="1293813" eaLnBrk="0" hangingPunct="0"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1293813" eaLnBrk="0" hangingPunct="0"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1293813" eaLnBrk="0" hangingPunct="0"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1293813" eaLnBrk="0" hangingPunct="0"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1293813" eaLnBrk="0" hangingPunct="0"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1293813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1293813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1293813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1293813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1100" dirty="0">
                <a:solidFill>
                  <a:srgbClr val="0068B7"/>
                </a:solidFill>
                <a:latin typeface="Arial" pitchFamily="34" charset="0"/>
                <a:cs typeface="Arial" pitchFamily="34" charset="0"/>
              </a:rPr>
              <a:t>www.thunisoft.com</a:t>
            </a:r>
            <a:endParaRPr lang="zh-CN" altLang="en-US" sz="1100" dirty="0">
              <a:solidFill>
                <a:srgbClr val="0068B7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11"/>
          <p:cNvSpPr>
            <a:spLocks noChangeArrowheads="1"/>
          </p:cNvSpPr>
          <p:nvPr userDrawn="1"/>
        </p:nvSpPr>
        <p:spPr bwMode="auto">
          <a:xfrm>
            <a:off x="1646238" y="6065838"/>
            <a:ext cx="5429596" cy="212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8055" tIns="29028" rIns="58055" bIns="29028">
            <a:spAutoFit/>
          </a:bodyPr>
          <a:lstStyle/>
          <a:p>
            <a:pPr defTabSz="820738"/>
            <a:r>
              <a:rPr lang="zh-CN" altLang="en-US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北京华宇信息技术有限公司</a:t>
            </a:r>
            <a:r>
              <a:rPr lang="zh-CN" altLang="en-US" sz="9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BEIJING THUNISOFT INFORMATION TECHNOLOGY CORPORATION LIMITED</a:t>
            </a:r>
            <a:endParaRPr lang="zh-CN" altLang="en-US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ctangle 4"/>
          <p:cNvSpPr txBox="1">
            <a:spLocks noChangeArrowheads="1"/>
          </p:cNvSpPr>
          <p:nvPr userDrawn="1"/>
        </p:nvSpPr>
        <p:spPr>
          <a:xfrm>
            <a:off x="1638300" y="5553075"/>
            <a:ext cx="2133600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i="0" kern="1200" smtClean="0">
                <a:solidFill>
                  <a:schemeClr val="bg1"/>
                </a:solidFill>
                <a:latin typeface="Exo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A9329283-96AF-4146-A0DF-F154670DCF22}" type="datetime1">
              <a:rPr lang="zh-CN" altLang="en-US" smtClean="0">
                <a:latin typeface="Arial" pitchFamily="34" charset="0"/>
                <a:cs typeface="Arial" pitchFamily="34" charset="0"/>
              </a:rPr>
              <a:pPr>
                <a:defRPr/>
              </a:pPr>
              <a:t>2018/8/2</a:t>
            </a:fld>
            <a:endParaRPr lang="zh-CN" altLang="zh-CN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9369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69F04-C1B7-4CEA-9291-EA11D6E04CCC}" type="datetime1">
              <a:rPr lang="zh-CN" altLang="en-US" smtClean="0"/>
              <a:pPr/>
              <a:t>2018/8/2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4E63-F2AF-49E2-AE37-43481CC587E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5469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FAF6-3209-4067-A7F8-040A8184C6B7}" type="datetime1">
              <a:rPr lang="zh-CN" altLang="en-US" smtClean="0"/>
              <a:pPr/>
              <a:t>2018/8/2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4E63-F2AF-49E2-AE37-43481CC587E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0802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C8505-0372-41F5-B7B2-72EF063B6600}" type="datetime1">
              <a:rPr lang="zh-CN" altLang="en-US" smtClean="0"/>
              <a:pPr/>
              <a:t>2018/8/2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4E63-F2AF-49E2-AE37-43481CC587E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8960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572" y="151200"/>
            <a:ext cx="5472608" cy="490066"/>
          </a:xfrm>
        </p:spPr>
        <p:txBody>
          <a:bodyPr>
            <a:noAutofit/>
          </a:bodyPr>
          <a:lstStyle>
            <a:lvl1pPr>
              <a:defRPr sz="30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9572" y="980728"/>
            <a:ext cx="7848872" cy="5328592"/>
          </a:xfrm>
        </p:spPr>
        <p:txBody>
          <a:bodyPr/>
          <a:lstStyle>
            <a:lvl1pPr>
              <a:defRPr b="0">
                <a:solidFill>
                  <a:srgbClr val="595757"/>
                </a:solidFill>
              </a:defRPr>
            </a:lvl1pPr>
            <a:lvl2pPr>
              <a:defRPr>
                <a:solidFill>
                  <a:srgbClr val="595757"/>
                </a:solidFill>
              </a:defRPr>
            </a:lvl2pPr>
            <a:lvl3pPr>
              <a:defRPr sz="2400">
                <a:solidFill>
                  <a:srgbClr val="595757"/>
                </a:solidFill>
              </a:defRPr>
            </a:lvl3pPr>
            <a:lvl4pPr>
              <a:defRPr sz="2000">
                <a:solidFill>
                  <a:srgbClr val="595757"/>
                </a:solidFill>
              </a:defRPr>
            </a:lvl4pPr>
            <a:lvl5pPr>
              <a:defRPr sz="1800">
                <a:solidFill>
                  <a:srgbClr val="595757"/>
                </a:solidFill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DF33-5A38-4035-AC9E-B8E17EB22BE4}" type="datetime1">
              <a:rPr lang="zh-CN" altLang="en-US" smtClean="0"/>
              <a:pPr/>
              <a:t>2018/8/2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4E63-F2AF-49E2-AE37-43481CC587E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9305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DF33-5A38-4035-AC9E-B8E17EB22BE4}" type="datetime1">
              <a:rPr lang="zh-CN" altLang="en-US" smtClean="0"/>
              <a:pPr/>
              <a:t>2018/8/2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4E63-F2AF-49E2-AE37-43481CC587E5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1223628" y="1592796"/>
            <a:ext cx="4140460" cy="607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8055" tIns="29028" rIns="58055" bIns="29028">
            <a:spAutoFit/>
          </a:bodyPr>
          <a:lstStyle>
            <a:lvl1pPr defTabSz="1293813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1293813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1293813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1293813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1293813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1293813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1293813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1293813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1293813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3000" dirty="0">
                <a:solidFill>
                  <a:srgbClr val="0062AD"/>
                </a:solidFill>
                <a:latin typeface="微软雅黑" pitchFamily="34" charset="-122"/>
                <a:ea typeface="微软雅黑" pitchFamily="34" charset="-122"/>
              </a:rPr>
              <a:t>目 录</a:t>
            </a:r>
            <a:endParaRPr lang="en-US" altLang="zh-CN" sz="3200" dirty="0">
              <a:solidFill>
                <a:schemeClr val="bg1">
                  <a:lumMod val="75000"/>
                </a:schemeClr>
              </a:solidFill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9" name="内容占位符 2"/>
          <p:cNvSpPr>
            <a:spLocks noGrp="1"/>
          </p:cNvSpPr>
          <p:nvPr>
            <p:ph idx="1" hasCustomPrompt="1"/>
          </p:nvPr>
        </p:nvSpPr>
        <p:spPr>
          <a:xfrm>
            <a:off x="1259632" y="2600908"/>
            <a:ext cx="7309320" cy="3420380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FontTx/>
              <a:buNone/>
              <a:defRPr sz="2400" b="0" baseline="0">
                <a:solidFill>
                  <a:srgbClr val="595757"/>
                </a:solidFill>
              </a:defRPr>
            </a:lvl1pPr>
            <a:lvl2pPr marL="457200" indent="0">
              <a:buFontTx/>
              <a:buNone/>
              <a:defRPr>
                <a:solidFill>
                  <a:srgbClr val="595757"/>
                </a:solidFill>
              </a:defRPr>
            </a:lvl2pPr>
            <a:lvl3pPr marL="914400" indent="0">
              <a:buFontTx/>
              <a:buNone/>
              <a:defRPr sz="2400">
                <a:solidFill>
                  <a:srgbClr val="595757"/>
                </a:solidFill>
              </a:defRPr>
            </a:lvl3pPr>
            <a:lvl4pPr marL="1371600" indent="0">
              <a:buFontTx/>
              <a:buNone/>
              <a:defRPr sz="2000">
                <a:solidFill>
                  <a:srgbClr val="595757"/>
                </a:solidFill>
              </a:defRPr>
            </a:lvl4pPr>
            <a:lvl5pPr marL="1828800" indent="0">
              <a:buFontTx/>
              <a:buNone/>
              <a:defRPr sz="1800">
                <a:solidFill>
                  <a:srgbClr val="595757"/>
                </a:solidFill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/>
              <a:t>一、</a:t>
            </a:r>
            <a:endParaRPr lang="en-US" altLang="zh-CN" dirty="0"/>
          </a:p>
          <a:p>
            <a:pPr lvl="0"/>
            <a:r>
              <a:rPr lang="zh-CN" altLang="en-US" dirty="0"/>
              <a:t>二、</a:t>
            </a:r>
            <a:endParaRPr lang="en-US" altLang="zh-CN" dirty="0"/>
          </a:p>
          <a:p>
            <a:pPr lvl="0"/>
            <a:r>
              <a:rPr lang="zh-CN" altLang="en-US" dirty="0"/>
              <a:t>三、</a:t>
            </a:r>
            <a:endParaRPr lang="en-US" altLang="zh-CN" dirty="0"/>
          </a:p>
          <a:p>
            <a:pPr lvl="0"/>
            <a:r>
              <a:rPr lang="zh-CN" altLang="en-US" dirty="0"/>
              <a:t>四、</a:t>
            </a:r>
          </a:p>
        </p:txBody>
      </p:sp>
    </p:spTree>
    <p:extLst>
      <p:ext uri="{BB962C8B-B14F-4D97-AF65-F5344CB8AC3E}">
        <p14:creationId xmlns:p14="http://schemas.microsoft.com/office/powerpoint/2010/main" val="1567107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13"/>
          <p:cNvGrpSpPr>
            <a:grpSpLocks/>
          </p:cNvGrpSpPr>
          <p:nvPr userDrawn="1"/>
        </p:nvGrpSpPr>
        <p:grpSpPr bwMode="auto">
          <a:xfrm>
            <a:off x="-17463" y="3000375"/>
            <a:ext cx="9159876" cy="3857625"/>
            <a:chOff x="-26775" y="3348455"/>
            <a:chExt cx="14427135" cy="72000"/>
          </a:xfrm>
        </p:grpSpPr>
        <p:sp>
          <p:nvSpPr>
            <p:cNvPr id="8" name="矩形 14"/>
            <p:cNvSpPr>
              <a:spLocks noChangeArrowheads="1"/>
            </p:cNvSpPr>
            <p:nvPr userDrawn="1"/>
          </p:nvSpPr>
          <p:spPr bwMode="auto">
            <a:xfrm>
              <a:off x="382492" y="3348455"/>
              <a:ext cx="1305245" cy="72000"/>
            </a:xfrm>
            <a:prstGeom prst="rect">
              <a:avLst/>
            </a:prstGeom>
            <a:solidFill>
              <a:srgbClr val="00A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9438"/>
              <a:endParaRPr lang="zh-CN" altLang="en-US" sz="1300"/>
            </a:p>
          </p:txBody>
        </p:sp>
        <p:sp>
          <p:nvSpPr>
            <p:cNvPr id="9" name="矩形 15"/>
            <p:cNvSpPr>
              <a:spLocks noChangeArrowheads="1"/>
            </p:cNvSpPr>
            <p:nvPr userDrawn="1"/>
          </p:nvSpPr>
          <p:spPr bwMode="auto">
            <a:xfrm>
              <a:off x="1796795" y="3348455"/>
              <a:ext cx="1305245" cy="72000"/>
            </a:xfrm>
            <a:prstGeom prst="rect">
              <a:avLst/>
            </a:prstGeom>
            <a:solidFill>
              <a:srgbClr val="0062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9438"/>
              <a:endParaRPr lang="zh-CN" altLang="en-US" sz="1300"/>
            </a:p>
          </p:txBody>
        </p:sp>
        <p:sp>
          <p:nvSpPr>
            <p:cNvPr id="10" name="矩形 16"/>
            <p:cNvSpPr>
              <a:spLocks noChangeArrowheads="1"/>
            </p:cNvSpPr>
            <p:nvPr userDrawn="1"/>
          </p:nvSpPr>
          <p:spPr bwMode="auto">
            <a:xfrm>
              <a:off x="2340360" y="3348455"/>
              <a:ext cx="12060000" cy="72000"/>
            </a:xfrm>
            <a:prstGeom prst="rect">
              <a:avLst/>
            </a:prstGeom>
            <a:solidFill>
              <a:srgbClr val="0047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9438"/>
              <a:endParaRPr lang="zh-CN" altLang="en-US" sz="1300"/>
            </a:p>
          </p:txBody>
        </p:sp>
        <p:sp>
          <p:nvSpPr>
            <p:cNvPr id="11" name="矩形 17"/>
            <p:cNvSpPr>
              <a:spLocks noChangeArrowheads="1"/>
            </p:cNvSpPr>
            <p:nvPr userDrawn="1"/>
          </p:nvSpPr>
          <p:spPr bwMode="auto">
            <a:xfrm>
              <a:off x="-26775" y="3348455"/>
              <a:ext cx="1152000" cy="72000"/>
            </a:xfrm>
            <a:prstGeom prst="rect">
              <a:avLst/>
            </a:prstGeom>
            <a:solidFill>
              <a:srgbClr val="0081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9438"/>
              <a:endParaRPr lang="zh-CN" altLang="en-US" sz="1300"/>
            </a:p>
          </p:txBody>
        </p:sp>
      </p:grpSp>
      <p:sp>
        <p:nvSpPr>
          <p:cNvPr id="12" name="Rectangle 9"/>
          <p:cNvSpPr>
            <a:spLocks noChangeArrowheads="1"/>
          </p:cNvSpPr>
          <p:nvPr userDrawn="1"/>
        </p:nvSpPr>
        <p:spPr bwMode="auto">
          <a:xfrm>
            <a:off x="-72516" y="6315075"/>
            <a:ext cx="9216515" cy="212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8055" tIns="29028" rIns="58055" bIns="29028">
            <a:spAutoFit/>
          </a:bodyPr>
          <a:lstStyle/>
          <a:p>
            <a:pPr algn="ctr" defTabSz="820738"/>
            <a:r>
              <a:rPr lang="zh-CN" altLang="en-US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北京华宇信息技术有限公司  </a:t>
            </a:r>
            <a:r>
              <a:rPr lang="en-US" altLang="zh-CN" sz="800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BEIJING THUNISOFT INFORMATION TECHNOLOGY CORPORATION LIMITED</a:t>
            </a:r>
            <a:endParaRPr lang="zh-CN" altLang="en-US" sz="800" dirty="0">
              <a:solidFill>
                <a:schemeClr val="bg1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pic>
        <p:nvPicPr>
          <p:cNvPr id="13" name="Picture 10" descr="竖版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9025" y="650875"/>
            <a:ext cx="1828800" cy="166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标题 1"/>
          <p:cNvSpPr>
            <a:spLocks noGrp="1"/>
          </p:cNvSpPr>
          <p:nvPr>
            <p:ph type="title"/>
          </p:nvPr>
        </p:nvSpPr>
        <p:spPr>
          <a:xfrm>
            <a:off x="1" y="3989946"/>
            <a:ext cx="9144000" cy="953508"/>
          </a:xfrm>
        </p:spPr>
        <p:txBody>
          <a:bodyPr anchor="t">
            <a:noAutofit/>
          </a:bodyPr>
          <a:lstStyle>
            <a:lvl1pPr algn="ctr">
              <a:defRPr sz="6000" b="0" cap="all">
                <a:solidFill>
                  <a:schemeClr val="bg1"/>
                </a:solidFill>
                <a:latin typeface="方正兰亭纤黑_GBK" pitchFamily="2" charset="-122"/>
                <a:ea typeface="方正兰亭纤黑_GBK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9245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92A1F-7F4F-4A9E-AC8E-D70E794B105F}" type="datetime1">
              <a:rPr lang="zh-CN" altLang="en-US" smtClean="0"/>
              <a:pPr/>
              <a:t>2018/8/2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4E63-F2AF-49E2-AE37-43481CC587E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250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6D87D-5373-4AD0-B56A-9967F8C0C571}" type="datetime1">
              <a:rPr lang="zh-CN" altLang="en-US" smtClean="0"/>
              <a:pPr/>
              <a:t>2018/8/2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4E63-F2AF-49E2-AE37-43481CC587E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4179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80752-F7E5-44E2-8AA3-21EF20F87492}" type="datetime1">
              <a:rPr lang="zh-CN" altLang="en-US" smtClean="0"/>
              <a:pPr/>
              <a:t>2018/8/2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4E63-F2AF-49E2-AE37-43481CC587E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5080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0FE5E-E76A-4B18-92BB-C6BBC29BC225}" type="datetime1">
              <a:rPr lang="zh-CN" altLang="en-US" smtClean="0"/>
              <a:pPr/>
              <a:t>2018/8/2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4E63-F2AF-49E2-AE37-43481CC587E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251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9E165-A031-464B-BD7E-7E82C482BEDF}" type="datetime1">
              <a:rPr lang="zh-CN" altLang="en-US" smtClean="0"/>
              <a:pPr/>
              <a:t>2018/8/2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4E63-F2AF-49E2-AE37-43481CC587E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016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19572" y="151200"/>
            <a:ext cx="5472608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572" y="980728"/>
            <a:ext cx="7848872" cy="5328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  <a:p>
            <a:pPr lvl="4"/>
            <a:endParaRPr lang="en-US" altLang="zh-CN" dirty="0"/>
          </a:p>
          <a:p>
            <a:pPr lvl="4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10208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i="1">
                <a:solidFill>
                  <a:srgbClr val="00B0F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1D3EEC2-3DBC-43AD-837B-AE7C27033FDD}" type="datetime1">
              <a:rPr lang="zh-CN" altLang="en-US" smtClean="0"/>
              <a:pPr/>
              <a:t>2018/8/2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16216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i="1">
                <a:solidFill>
                  <a:srgbClr val="00B0F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C794E63-F2AF-49E2-AE37-43481CC587E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grpSp>
        <p:nvGrpSpPr>
          <p:cNvPr id="7" name="组合 7"/>
          <p:cNvGrpSpPr>
            <a:grpSpLocks/>
          </p:cNvGrpSpPr>
          <p:nvPr/>
        </p:nvGrpSpPr>
        <p:grpSpPr bwMode="auto">
          <a:xfrm>
            <a:off x="0" y="742950"/>
            <a:ext cx="9144000" cy="46038"/>
            <a:chOff x="0" y="1440235"/>
            <a:chExt cx="14401800" cy="72000"/>
          </a:xfrm>
        </p:grpSpPr>
        <p:sp>
          <p:nvSpPr>
            <p:cNvPr id="8" name="矩形 8"/>
            <p:cNvSpPr>
              <a:spLocks noChangeArrowheads="1"/>
            </p:cNvSpPr>
            <p:nvPr userDrawn="1"/>
          </p:nvSpPr>
          <p:spPr bwMode="auto">
            <a:xfrm>
              <a:off x="652622" y="1440235"/>
              <a:ext cx="1305245" cy="72000"/>
            </a:xfrm>
            <a:prstGeom prst="rect">
              <a:avLst/>
            </a:prstGeom>
            <a:solidFill>
              <a:srgbClr val="00A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9438"/>
              <a:endParaRPr lang="zh-CN" altLang="en-US" sz="1300"/>
            </a:p>
          </p:txBody>
        </p:sp>
        <p:sp>
          <p:nvSpPr>
            <p:cNvPr id="9" name="矩形 9"/>
            <p:cNvSpPr>
              <a:spLocks noChangeArrowheads="1"/>
            </p:cNvSpPr>
            <p:nvPr userDrawn="1"/>
          </p:nvSpPr>
          <p:spPr bwMode="auto">
            <a:xfrm>
              <a:off x="2066925" y="1440235"/>
              <a:ext cx="1305245" cy="72000"/>
            </a:xfrm>
            <a:prstGeom prst="rect">
              <a:avLst/>
            </a:prstGeom>
            <a:solidFill>
              <a:srgbClr val="0062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9438"/>
              <a:endParaRPr lang="zh-CN" altLang="en-US" sz="1300"/>
            </a:p>
          </p:txBody>
        </p:sp>
        <p:sp>
          <p:nvSpPr>
            <p:cNvPr id="10" name="矩形 10"/>
            <p:cNvSpPr>
              <a:spLocks noChangeArrowheads="1"/>
            </p:cNvSpPr>
            <p:nvPr userDrawn="1"/>
          </p:nvSpPr>
          <p:spPr bwMode="auto">
            <a:xfrm>
              <a:off x="2880420" y="1440235"/>
              <a:ext cx="11521380" cy="72000"/>
            </a:xfrm>
            <a:prstGeom prst="rect">
              <a:avLst/>
            </a:prstGeom>
            <a:solidFill>
              <a:srgbClr val="0047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9438"/>
              <a:endParaRPr lang="zh-CN" altLang="en-US" sz="1300"/>
            </a:p>
          </p:txBody>
        </p:sp>
        <p:sp>
          <p:nvSpPr>
            <p:cNvPr id="11" name="矩形 11"/>
            <p:cNvSpPr>
              <a:spLocks noChangeArrowheads="1"/>
            </p:cNvSpPr>
            <p:nvPr userDrawn="1"/>
          </p:nvSpPr>
          <p:spPr bwMode="auto">
            <a:xfrm>
              <a:off x="0" y="1440235"/>
              <a:ext cx="1305245" cy="72000"/>
            </a:xfrm>
            <a:prstGeom prst="rect">
              <a:avLst/>
            </a:prstGeom>
            <a:solidFill>
              <a:srgbClr val="0081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9438"/>
              <a:endParaRPr lang="zh-CN" altLang="en-US" sz="1300"/>
            </a:p>
          </p:txBody>
        </p:sp>
      </p:grpSp>
      <p:pic>
        <p:nvPicPr>
          <p:cNvPr id="12" name="Picture 7" descr="彩色logo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3282" y="136525"/>
            <a:ext cx="132715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3416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3000" kern="1200">
          <a:solidFill>
            <a:srgbClr val="595757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just" defTabSz="914400" rtl="0" eaLnBrk="1" latinLnBrk="0" hangingPunct="1">
        <a:lnSpc>
          <a:spcPct val="125000"/>
        </a:lnSpc>
        <a:spcBef>
          <a:spcPts val="300"/>
        </a:spcBef>
        <a:buClr>
          <a:srgbClr val="00479D"/>
        </a:buClr>
        <a:buSzPct val="60000"/>
        <a:buFont typeface="Wingdings" pitchFamily="2" charset="2"/>
        <a:buChar char="n"/>
        <a:defRPr sz="2800" kern="1200">
          <a:solidFill>
            <a:srgbClr val="595757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just" defTabSz="914400" rtl="0" eaLnBrk="1" latinLnBrk="0" hangingPunct="1">
        <a:lnSpc>
          <a:spcPct val="125000"/>
        </a:lnSpc>
        <a:spcBef>
          <a:spcPts val="300"/>
        </a:spcBef>
        <a:buClr>
          <a:srgbClr val="0070C0"/>
        </a:buClr>
        <a:buSzPct val="60000"/>
        <a:buFont typeface="Wingdings" pitchFamily="2" charset="2"/>
        <a:buChar char="p"/>
        <a:defRPr sz="2400" kern="1200">
          <a:solidFill>
            <a:srgbClr val="595757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just" defTabSz="914400" rtl="0" eaLnBrk="1" latinLnBrk="0" hangingPunct="1">
        <a:lnSpc>
          <a:spcPct val="125000"/>
        </a:lnSpc>
        <a:spcBef>
          <a:spcPts val="300"/>
        </a:spcBef>
        <a:buClr>
          <a:srgbClr val="0070C0"/>
        </a:buClr>
        <a:buFont typeface="Arial" pitchFamily="34" charset="0"/>
        <a:buChar char="•"/>
        <a:defRPr sz="2400" kern="1200">
          <a:solidFill>
            <a:srgbClr val="595757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just" defTabSz="914400" rtl="0" eaLnBrk="1" latinLnBrk="0" hangingPunct="1">
        <a:lnSpc>
          <a:spcPct val="125000"/>
        </a:lnSpc>
        <a:spcBef>
          <a:spcPts val="300"/>
        </a:spcBef>
        <a:buClr>
          <a:srgbClr val="0070C0"/>
        </a:buClr>
        <a:buFont typeface="Arial" pitchFamily="34" charset="0"/>
        <a:buChar char="–"/>
        <a:defRPr sz="2000" kern="1200">
          <a:solidFill>
            <a:srgbClr val="595757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just" defTabSz="914400" rtl="0" eaLnBrk="1" latinLnBrk="0" hangingPunct="1">
        <a:lnSpc>
          <a:spcPct val="125000"/>
        </a:lnSpc>
        <a:spcBef>
          <a:spcPts val="300"/>
        </a:spcBef>
        <a:buClr>
          <a:srgbClr val="0070C0"/>
        </a:buClr>
        <a:buFont typeface="Arial" pitchFamily="34" charset="0"/>
        <a:buChar char="»"/>
        <a:defRPr sz="1800" kern="1200">
          <a:solidFill>
            <a:srgbClr val="595757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1657048" y="2843389"/>
            <a:ext cx="4297841" cy="1736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8055" tIns="29028" rIns="58055" bIns="29028">
            <a:spAutoFit/>
          </a:bodyPr>
          <a:lstStyle>
            <a:lvl1pPr defTabSz="1293813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1293813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1293813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1293813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1293813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1293813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1293813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1293813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1293813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4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设计模式</a:t>
            </a:r>
            <a:endParaRPr lang="en-US" altLang="zh-CN" sz="4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1" hangingPunct="1"/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-6</a:t>
            </a: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大设计原则</a:t>
            </a:r>
          </a:p>
          <a:p>
            <a:pPr eaLnBrk="1" hangingPunct="1"/>
            <a:endParaRPr lang="zh-CN" altLang="en-US" sz="9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r" eaLnBrk="1" hangingPunct="1"/>
            <a:r>
              <a:rPr lang="zh-CN" altLang="en-US" dirty="0">
                <a:solidFill>
                  <a:srgbClr val="7ECEF4"/>
                </a:solidFill>
                <a:latin typeface="微软雅黑" pitchFamily="34" charset="-122"/>
                <a:ea typeface="微软雅黑" pitchFamily="34" charset="-122"/>
              </a:rPr>
              <a:t>安致宜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484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单一职责原则优缺点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DF33-5A38-4035-AC9E-B8E17EB22BE4}" type="datetime1">
              <a:rPr lang="zh-CN" altLang="en-US" smtClean="0"/>
              <a:pPr/>
              <a:t>2018/8/2</a:t>
            </a:fld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4E63-F2AF-49E2-AE37-43481CC587E5}" type="slidenum">
              <a:rPr lang="zh-CN" altLang="en-US" smtClean="0"/>
              <a:pPr/>
              <a:t>10</a:t>
            </a:fld>
            <a:endParaRPr lang="zh-CN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2987447"/>
              </p:ext>
            </p:extLst>
          </p:nvPr>
        </p:nvGraphicFramePr>
        <p:xfrm>
          <a:off x="1524000" y="13970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优点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缺点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类复杂性降低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职责最难划分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可读性提高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可维护性提高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变更引起的风险降低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8155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DF33-5A38-4035-AC9E-B8E17EB22BE4}" type="datetime1">
              <a:rPr lang="zh-CN" altLang="en-US" smtClean="0"/>
              <a:pPr/>
              <a:t>2018/8/2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4E63-F2AF-49E2-AE37-43481CC587E5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单一职责原则</a:t>
            </a:r>
            <a:endParaRPr lang="en-US" altLang="zh-CN" dirty="0"/>
          </a:p>
          <a:p>
            <a:r>
              <a:rPr lang="zh-CN" altLang="en-US" dirty="0"/>
              <a:t>里氏替换原则</a:t>
            </a:r>
            <a:endParaRPr lang="en-US" altLang="zh-CN" dirty="0"/>
          </a:p>
          <a:p>
            <a:r>
              <a:rPr lang="zh-CN" altLang="en-US" dirty="0"/>
              <a:t>依赖倒置原则</a:t>
            </a:r>
            <a:endParaRPr lang="en-US" altLang="zh-CN" dirty="0"/>
          </a:p>
          <a:p>
            <a:r>
              <a:rPr lang="zh-CN" altLang="en-US" dirty="0"/>
              <a:t>接口隔离原则</a:t>
            </a:r>
            <a:endParaRPr lang="en-US" altLang="zh-CN" dirty="0"/>
          </a:p>
          <a:p>
            <a:r>
              <a:rPr lang="zh-CN" altLang="en-US" dirty="0"/>
              <a:t>迪米特法则</a:t>
            </a:r>
            <a:endParaRPr lang="en-US" altLang="zh-CN" dirty="0"/>
          </a:p>
          <a:p>
            <a:r>
              <a:rPr lang="zh-CN" altLang="en-US" dirty="0"/>
              <a:t>开闭原则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3664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里氏替换原则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定义</a:t>
            </a:r>
            <a:endParaRPr lang="en-US" altLang="zh-CN" dirty="0"/>
          </a:p>
          <a:p>
            <a:pPr lvl="1"/>
            <a:r>
              <a:rPr lang="en-US" altLang="zh-CN" dirty="0" err="1"/>
              <a:t>LSP</a:t>
            </a:r>
            <a:r>
              <a:rPr lang="en-US" altLang="zh-CN" dirty="0"/>
              <a:t>(</a:t>
            </a:r>
            <a:r>
              <a:rPr lang="en-US" altLang="zh-CN" dirty="0" err="1"/>
              <a:t>Liskov</a:t>
            </a:r>
            <a:r>
              <a:rPr lang="en-US" altLang="zh-CN" dirty="0"/>
              <a:t> Substitution Principle)</a:t>
            </a:r>
          </a:p>
          <a:p>
            <a:pPr lvl="1"/>
            <a:r>
              <a:rPr lang="zh-CN" altLang="en-US" dirty="0"/>
              <a:t>只要父类能出现的地方，子类就可以出现，而且替换为子类，不会产生任何错误和异常。</a:t>
            </a:r>
            <a:endParaRPr lang="en-US" altLang="zh-CN" dirty="0"/>
          </a:p>
          <a:p>
            <a:r>
              <a:rPr lang="zh-CN" altLang="en-US" dirty="0"/>
              <a:t>为什么引入此原则</a:t>
            </a:r>
            <a:endParaRPr lang="en-US" altLang="zh-CN" dirty="0"/>
          </a:p>
          <a:p>
            <a:pPr lvl="1"/>
            <a:r>
              <a:rPr lang="zh-CN" altLang="en-US" dirty="0"/>
              <a:t>减少继承带来的麻烦。</a:t>
            </a:r>
            <a:endParaRPr lang="en-US" altLang="zh-CN" dirty="0"/>
          </a:p>
          <a:p>
            <a:pPr lvl="1"/>
            <a:r>
              <a:rPr lang="zh-CN" altLang="en-US" dirty="0"/>
              <a:t>继承的缺点：侵入性的；降低代码的灵活性；增强了耦合性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DF33-5A38-4035-AC9E-B8E17EB22BE4}" type="datetime1">
              <a:rPr lang="zh-CN" altLang="en-US" smtClean="0"/>
              <a:pPr/>
              <a:t>2018/8/2</a:t>
            </a:fld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4E63-F2AF-49E2-AE37-43481CC587E5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2938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里氏替换原则如何遵守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子类必须完全实现父类的方法</a:t>
            </a:r>
            <a:endParaRPr lang="en-US" altLang="zh-CN" dirty="0"/>
          </a:p>
          <a:p>
            <a:r>
              <a:rPr lang="zh-CN" altLang="en-US" dirty="0"/>
              <a:t>子类可以有自己的个性</a:t>
            </a:r>
            <a:endParaRPr lang="en-US" altLang="zh-CN" dirty="0"/>
          </a:p>
          <a:p>
            <a:r>
              <a:rPr lang="zh-CN" altLang="en-US" dirty="0"/>
              <a:t>覆写或实现父类的方法时输入参数可以被放大</a:t>
            </a:r>
            <a:endParaRPr lang="en-US" altLang="zh-CN" dirty="0"/>
          </a:p>
          <a:p>
            <a:r>
              <a:rPr lang="zh-CN" altLang="en-US" dirty="0"/>
              <a:t>覆写或实现父类的方法时输出结果可以被缩小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DF33-5A38-4035-AC9E-B8E17EB22BE4}" type="datetime1">
              <a:rPr lang="zh-CN" altLang="en-US" smtClean="0"/>
              <a:pPr/>
              <a:t>2018/8/2</a:t>
            </a:fld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4E63-F2AF-49E2-AE37-43481CC587E5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87456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里氏替换原则优缺点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DF33-5A38-4035-AC9E-B8E17EB22BE4}" type="datetime1">
              <a:rPr lang="zh-CN" altLang="en-US" smtClean="0"/>
              <a:pPr/>
              <a:t>2018/8/2</a:t>
            </a:fld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4E63-F2AF-49E2-AE37-43481CC587E5}" type="slidenum">
              <a:rPr lang="zh-CN" altLang="en-US" smtClean="0"/>
              <a:pPr/>
              <a:t>14</a:t>
            </a:fld>
            <a:endParaRPr lang="zh-CN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109278"/>
              </p:ext>
            </p:extLst>
          </p:nvPr>
        </p:nvGraphicFramePr>
        <p:xfrm>
          <a:off x="1524000" y="139700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优点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缺点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增强程序的健壮性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子类的个性被抹杀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升级是保持良好的兼容性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691680" y="4653136"/>
            <a:ext cx="5262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总结：想做儿子，父亲尽量是抽象类，或者接口。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82385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DF33-5A38-4035-AC9E-B8E17EB22BE4}" type="datetime1">
              <a:rPr lang="zh-CN" altLang="en-US" smtClean="0"/>
              <a:pPr/>
              <a:t>2018/8/2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4E63-F2AF-49E2-AE37-43481CC587E5}" type="slidenum">
              <a:rPr lang="zh-CN" altLang="en-US" smtClean="0"/>
              <a:pPr/>
              <a:t>15</a:t>
            </a:fld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单一职责原则</a:t>
            </a:r>
            <a:endParaRPr lang="en-US" altLang="zh-CN" dirty="0"/>
          </a:p>
          <a:p>
            <a:r>
              <a:rPr lang="zh-CN" altLang="en-US" dirty="0"/>
              <a:t>里氏替换原则</a:t>
            </a:r>
            <a:endParaRPr lang="en-US" altLang="zh-CN" dirty="0"/>
          </a:p>
          <a:p>
            <a:r>
              <a:rPr lang="zh-CN" altLang="en-US" dirty="0"/>
              <a:t>依赖倒置原则</a:t>
            </a:r>
            <a:endParaRPr lang="en-US" altLang="zh-CN" dirty="0"/>
          </a:p>
          <a:p>
            <a:r>
              <a:rPr lang="zh-CN" altLang="en-US" dirty="0"/>
              <a:t>接口隔离原则</a:t>
            </a:r>
            <a:endParaRPr lang="en-US" altLang="zh-CN" dirty="0"/>
          </a:p>
          <a:p>
            <a:r>
              <a:rPr lang="zh-CN" altLang="en-US" dirty="0"/>
              <a:t>迪米特法则</a:t>
            </a:r>
            <a:endParaRPr lang="en-US" altLang="zh-CN" dirty="0"/>
          </a:p>
          <a:p>
            <a:r>
              <a:rPr lang="zh-CN" altLang="en-US" dirty="0"/>
              <a:t>开闭原则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3664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依赖倒置原则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定义</a:t>
            </a:r>
            <a:endParaRPr lang="en-US" altLang="zh-CN" dirty="0"/>
          </a:p>
          <a:p>
            <a:pPr lvl="1"/>
            <a:r>
              <a:rPr lang="en-US" altLang="zh-CN" dirty="0"/>
              <a:t>DIP(Dependence inversion principle)</a:t>
            </a:r>
          </a:p>
          <a:p>
            <a:pPr lvl="1"/>
            <a:r>
              <a:rPr lang="zh-CN" altLang="en-US" dirty="0"/>
              <a:t>实现类之间不发生直接依赖关系，其依赖关系通过接口或者抽象类产生。</a:t>
            </a:r>
            <a:endParaRPr lang="en-US" altLang="zh-CN" dirty="0"/>
          </a:p>
          <a:p>
            <a:pPr lvl="1"/>
            <a:r>
              <a:rPr lang="zh-CN" altLang="en-US" dirty="0"/>
              <a:t>接口或者抽象类不依赖与实现类。</a:t>
            </a:r>
            <a:endParaRPr lang="en-US" altLang="zh-CN" dirty="0"/>
          </a:p>
          <a:p>
            <a:pPr lvl="1"/>
            <a:r>
              <a:rPr lang="zh-CN" altLang="en-US" dirty="0"/>
              <a:t>实现类依赖接口或者抽象类。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DF33-5A38-4035-AC9E-B8E17EB22BE4}" type="datetime1">
              <a:rPr lang="zh-CN" altLang="en-US" smtClean="0"/>
              <a:pPr/>
              <a:t>2018/8/2</a:t>
            </a:fld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4E63-F2AF-49E2-AE37-43481CC587E5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40639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依赖倒置原则例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DF33-5A38-4035-AC9E-B8E17EB22BE4}" type="datetime1">
              <a:rPr lang="zh-CN" altLang="en-US" smtClean="0"/>
              <a:pPr/>
              <a:t>2018/8/2</a:t>
            </a:fld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4E63-F2AF-49E2-AE37-43481CC587E5}" type="slidenum">
              <a:rPr lang="zh-CN" altLang="en-US" smtClean="0"/>
              <a:pPr/>
              <a:t>17</a:t>
            </a:fld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836712"/>
            <a:ext cx="4572000" cy="2753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1" y="3356992"/>
            <a:ext cx="4565027" cy="3008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1275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依赖倒置原则优缺点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DF33-5A38-4035-AC9E-B8E17EB22BE4}" type="datetime1">
              <a:rPr lang="zh-CN" altLang="en-US" smtClean="0"/>
              <a:pPr/>
              <a:t>2018/8/2</a:t>
            </a:fld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4E63-F2AF-49E2-AE37-43481CC587E5}" type="slidenum">
              <a:rPr lang="zh-CN" altLang="en-US" smtClean="0"/>
              <a:pPr/>
              <a:t>18</a:t>
            </a:fld>
            <a:endParaRPr lang="zh-CN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5642379"/>
              </p:ext>
            </p:extLst>
          </p:nvPr>
        </p:nvGraphicFramePr>
        <p:xfrm>
          <a:off x="1524000" y="1397000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优点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缺点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减少类间的耦合性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实现起来难度大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提高系统稳定性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程序员的要求高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提高可读性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提高可维护性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降低并行开发风险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706833" y="5083213"/>
            <a:ext cx="45380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扩展：</a:t>
            </a:r>
            <a:endParaRPr lang="en-US" altLang="zh-CN" dirty="0"/>
          </a:p>
          <a:p>
            <a:r>
              <a:rPr lang="en-US" altLang="zh-CN" dirty="0" err="1"/>
              <a:t>TDD</a:t>
            </a:r>
            <a:r>
              <a:rPr lang="en-US" altLang="zh-CN" dirty="0"/>
              <a:t>(Test-Driven Development) </a:t>
            </a:r>
            <a:r>
              <a:rPr lang="zh-CN" altLang="en-US" dirty="0"/>
              <a:t>测试驱动开发</a:t>
            </a:r>
            <a:endParaRPr lang="en-US" altLang="zh-CN" dirty="0"/>
          </a:p>
          <a:p>
            <a:r>
              <a:rPr lang="zh-CN" altLang="en-US" dirty="0"/>
              <a:t>依赖的三种传递方式</a:t>
            </a:r>
          </a:p>
        </p:txBody>
      </p:sp>
    </p:spTree>
    <p:extLst>
      <p:ext uri="{BB962C8B-B14F-4D97-AF65-F5344CB8AC3E}">
        <p14:creationId xmlns:p14="http://schemas.microsoft.com/office/powerpoint/2010/main" val="1655627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DF33-5A38-4035-AC9E-B8E17EB22BE4}" type="datetime1">
              <a:rPr lang="zh-CN" altLang="en-US" smtClean="0"/>
              <a:pPr/>
              <a:t>2018/8/2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4E63-F2AF-49E2-AE37-43481CC587E5}" type="slidenum">
              <a:rPr lang="zh-CN" altLang="en-US" smtClean="0"/>
              <a:pPr/>
              <a:t>19</a:t>
            </a:fld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单一职责原则</a:t>
            </a:r>
            <a:endParaRPr lang="en-US" altLang="zh-CN" dirty="0"/>
          </a:p>
          <a:p>
            <a:r>
              <a:rPr lang="zh-CN" altLang="en-US" dirty="0"/>
              <a:t>里氏替换原则</a:t>
            </a:r>
            <a:endParaRPr lang="en-US" altLang="zh-CN" dirty="0"/>
          </a:p>
          <a:p>
            <a:r>
              <a:rPr lang="zh-CN" altLang="en-US" dirty="0"/>
              <a:t>依赖倒置原则</a:t>
            </a:r>
            <a:endParaRPr lang="en-US" altLang="zh-CN" dirty="0"/>
          </a:p>
          <a:p>
            <a:r>
              <a:rPr lang="zh-CN" altLang="en-US" dirty="0"/>
              <a:t>接口隔离原则</a:t>
            </a:r>
            <a:endParaRPr lang="en-US" altLang="zh-CN" dirty="0"/>
          </a:p>
          <a:p>
            <a:r>
              <a:rPr lang="zh-CN" altLang="en-US" dirty="0"/>
              <a:t>迪米特法则</a:t>
            </a:r>
            <a:endParaRPr lang="en-US" altLang="zh-CN" dirty="0"/>
          </a:p>
          <a:p>
            <a:r>
              <a:rPr lang="zh-CN" altLang="en-US" dirty="0"/>
              <a:t>开闭原则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3664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DF33-5A38-4035-AC9E-B8E17EB22BE4}" type="datetime1">
              <a:rPr lang="zh-CN" altLang="en-US" smtClean="0"/>
              <a:pPr/>
              <a:t>2018/8/2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4E63-F2AF-49E2-AE37-43481CC587E5}" type="slidenum">
              <a:rPr lang="zh-CN" altLang="en-US" smtClean="0"/>
              <a:pPr/>
              <a:t>2</a:t>
            </a:fld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CN" altLang="en-US" dirty="0"/>
              <a:t>设计模式分类</a:t>
            </a:r>
            <a:endParaRPr lang="en-US" altLang="zh-CN" dirty="0"/>
          </a:p>
          <a:p>
            <a:r>
              <a:rPr lang="zh-CN" altLang="en-US" dirty="0"/>
              <a:t>设计模式好处</a:t>
            </a:r>
            <a:endParaRPr lang="en-US" altLang="zh-CN" dirty="0"/>
          </a:p>
          <a:p>
            <a:r>
              <a:rPr lang="zh-CN" altLang="en-US" dirty="0"/>
              <a:t>六大基础原则</a:t>
            </a:r>
            <a:endParaRPr lang="en-US" altLang="zh-CN" dirty="0"/>
          </a:p>
          <a:p>
            <a:r>
              <a:rPr lang="zh-CN" altLang="en-US" dirty="0"/>
              <a:t>单一职责原则</a:t>
            </a:r>
            <a:endParaRPr lang="en-US" altLang="zh-CN" dirty="0"/>
          </a:p>
          <a:p>
            <a:r>
              <a:rPr lang="zh-CN" altLang="en-US" dirty="0"/>
              <a:t>里氏替换原则</a:t>
            </a:r>
            <a:endParaRPr lang="en-US" altLang="zh-CN" dirty="0"/>
          </a:p>
          <a:p>
            <a:r>
              <a:rPr lang="zh-CN" altLang="en-US" dirty="0"/>
              <a:t>依赖倒置原则</a:t>
            </a:r>
            <a:endParaRPr lang="en-US" altLang="zh-CN" dirty="0"/>
          </a:p>
          <a:p>
            <a:r>
              <a:rPr lang="zh-CN" altLang="en-US" dirty="0"/>
              <a:t>接口隔离原则</a:t>
            </a:r>
            <a:endParaRPr lang="en-US" altLang="zh-CN" dirty="0"/>
          </a:p>
          <a:p>
            <a:r>
              <a:rPr lang="zh-CN" altLang="en-US" dirty="0"/>
              <a:t>迪米特法则</a:t>
            </a:r>
            <a:endParaRPr lang="en-US" altLang="zh-CN" dirty="0"/>
          </a:p>
          <a:p>
            <a:r>
              <a:rPr lang="zh-CN" altLang="en-US" dirty="0"/>
              <a:t>开闭原则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907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1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1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接口隔离原则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定义</a:t>
            </a:r>
            <a:endParaRPr lang="en-US" altLang="zh-CN" dirty="0"/>
          </a:p>
          <a:p>
            <a:pPr lvl="1"/>
            <a:r>
              <a:rPr lang="zh-CN" altLang="en-US" dirty="0"/>
              <a:t>建立单一接口，不要建立臃肿庞大的接口</a:t>
            </a:r>
            <a:endParaRPr lang="en-US" altLang="zh-CN" dirty="0"/>
          </a:p>
          <a:p>
            <a:pPr lvl="1"/>
            <a:r>
              <a:rPr lang="zh-CN" altLang="en-US" dirty="0"/>
              <a:t>接口尽量细化，方法尽量少</a:t>
            </a:r>
            <a:endParaRPr lang="en-US" altLang="zh-CN" dirty="0"/>
          </a:p>
          <a:p>
            <a:r>
              <a:rPr lang="zh-CN" altLang="en-US" dirty="0"/>
              <a:t>为什么引入此原则</a:t>
            </a:r>
            <a:endParaRPr lang="en-US" altLang="zh-CN" dirty="0"/>
          </a:p>
          <a:p>
            <a:pPr lvl="1"/>
            <a:r>
              <a:rPr lang="zh-CN" altLang="en-US" dirty="0"/>
              <a:t>保持接口稳定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DF33-5A38-4035-AC9E-B8E17EB22BE4}" type="datetime1">
              <a:rPr lang="zh-CN" altLang="en-US" smtClean="0"/>
              <a:pPr/>
              <a:t>2018/8/2</a:t>
            </a:fld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4E63-F2AF-49E2-AE37-43481CC587E5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25427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接口隔离原含义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  <a:p>
            <a:r>
              <a:rPr lang="zh-CN" altLang="en-US" dirty="0"/>
              <a:t>接口要尽量小</a:t>
            </a:r>
            <a:endParaRPr lang="en-US" altLang="zh-CN" dirty="0"/>
          </a:p>
          <a:p>
            <a:pPr lvl="1"/>
            <a:r>
              <a:rPr lang="zh-CN" altLang="en-US" dirty="0"/>
              <a:t>必须满足单一职责</a:t>
            </a:r>
            <a:endParaRPr lang="en-US" altLang="zh-CN" dirty="0"/>
          </a:p>
          <a:p>
            <a:r>
              <a:rPr lang="zh-CN" altLang="en-US" dirty="0"/>
              <a:t>接口要高内聚</a:t>
            </a:r>
            <a:endParaRPr lang="en-US" altLang="zh-CN" dirty="0"/>
          </a:p>
          <a:p>
            <a:pPr lvl="1"/>
            <a:r>
              <a:rPr lang="zh-CN" altLang="en-US" dirty="0"/>
              <a:t>做一件事情给一个接口，不要对外开发过多步骤</a:t>
            </a:r>
            <a:endParaRPr lang="en-US" altLang="zh-CN" dirty="0"/>
          </a:p>
          <a:p>
            <a:r>
              <a:rPr lang="zh-CN" altLang="en-US" dirty="0"/>
              <a:t>定制服务</a:t>
            </a:r>
            <a:endParaRPr lang="en-US" altLang="zh-CN" dirty="0"/>
          </a:p>
          <a:p>
            <a:r>
              <a:rPr lang="zh-CN" altLang="en-US" dirty="0"/>
              <a:t>接口设计是有限</a:t>
            </a:r>
            <a:endParaRPr lang="en-US" altLang="zh-CN" dirty="0"/>
          </a:p>
          <a:p>
            <a:pPr lvl="1"/>
            <a:r>
              <a:rPr lang="zh-CN" altLang="en-US" dirty="0"/>
              <a:t>掌握“度”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DF33-5A38-4035-AC9E-B8E17EB22BE4}" type="datetime1">
              <a:rPr lang="zh-CN" altLang="en-US" smtClean="0"/>
              <a:pPr/>
              <a:t>2018/8/2</a:t>
            </a:fld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4E63-F2AF-49E2-AE37-43481CC587E5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43896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DF33-5A38-4035-AC9E-B8E17EB22BE4}" type="datetime1">
              <a:rPr lang="zh-CN" altLang="en-US" smtClean="0"/>
              <a:pPr/>
              <a:t>2018/8/2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4E63-F2AF-49E2-AE37-43481CC587E5}" type="slidenum">
              <a:rPr lang="zh-CN" altLang="en-US" smtClean="0"/>
              <a:pPr/>
              <a:t>22</a:t>
            </a:fld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单一职责原则</a:t>
            </a:r>
            <a:endParaRPr lang="en-US" altLang="zh-CN" dirty="0"/>
          </a:p>
          <a:p>
            <a:r>
              <a:rPr lang="zh-CN" altLang="en-US" dirty="0"/>
              <a:t>里氏替换原则</a:t>
            </a:r>
            <a:endParaRPr lang="en-US" altLang="zh-CN" dirty="0"/>
          </a:p>
          <a:p>
            <a:r>
              <a:rPr lang="zh-CN" altLang="en-US" dirty="0"/>
              <a:t>依赖倒置原则</a:t>
            </a:r>
            <a:endParaRPr lang="en-US" altLang="zh-CN" dirty="0"/>
          </a:p>
          <a:p>
            <a:r>
              <a:rPr lang="zh-CN" altLang="en-US" dirty="0"/>
              <a:t>接口隔离原则</a:t>
            </a:r>
            <a:endParaRPr lang="en-US" altLang="zh-CN" dirty="0"/>
          </a:p>
          <a:p>
            <a:r>
              <a:rPr lang="zh-CN" altLang="en-US" dirty="0"/>
              <a:t>迪米特法则</a:t>
            </a:r>
            <a:endParaRPr lang="en-US" altLang="zh-CN" dirty="0"/>
          </a:p>
          <a:p>
            <a:r>
              <a:rPr lang="zh-CN" altLang="en-US" dirty="0"/>
              <a:t>开闭原则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0115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迪米特法则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定义</a:t>
            </a:r>
            <a:endParaRPr lang="en-US" altLang="zh-CN" dirty="0"/>
          </a:p>
          <a:p>
            <a:pPr lvl="1"/>
            <a:r>
              <a:rPr lang="en-US" altLang="zh-CN" dirty="0" err="1"/>
              <a:t>LoD</a:t>
            </a:r>
            <a:r>
              <a:rPr lang="en-US" altLang="zh-CN" dirty="0"/>
              <a:t> (law of </a:t>
            </a:r>
            <a:r>
              <a:rPr lang="en-US" altLang="zh-CN" dirty="0" err="1"/>
              <a:t>demeter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一个对象应该对其他对象有最少的了解。</a:t>
            </a:r>
            <a:endParaRPr lang="en-US" altLang="zh-CN" dirty="0"/>
          </a:p>
          <a:p>
            <a:r>
              <a:rPr lang="zh-CN" altLang="en-US" dirty="0"/>
              <a:t>为什么引入此原则</a:t>
            </a:r>
            <a:endParaRPr lang="en-US" altLang="zh-CN" dirty="0"/>
          </a:p>
          <a:p>
            <a:pPr lvl="1"/>
            <a:r>
              <a:rPr lang="zh-CN" altLang="en-US" dirty="0"/>
              <a:t>低耦合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DF33-5A38-4035-AC9E-B8E17EB22BE4}" type="datetime1">
              <a:rPr lang="zh-CN" altLang="en-US" smtClean="0"/>
              <a:pPr/>
              <a:t>2018/8/2</a:t>
            </a:fld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4E63-F2AF-49E2-AE37-43481CC587E5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85560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迪米特法则四点要求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只和朋友交流</a:t>
            </a:r>
            <a:endParaRPr lang="en-US" altLang="zh-CN" dirty="0"/>
          </a:p>
          <a:p>
            <a:pPr lvl="1"/>
            <a:r>
              <a:rPr lang="zh-CN" altLang="en-US" dirty="0"/>
              <a:t>朋友类：出现在成员变量，或者方法输入输出参数中的类为朋友类，方法体内部的不属于。</a:t>
            </a:r>
            <a:endParaRPr lang="en-US" altLang="zh-CN" dirty="0"/>
          </a:p>
          <a:p>
            <a:r>
              <a:rPr lang="zh-CN" altLang="en-US" dirty="0"/>
              <a:t>朋友间也是有距离的</a:t>
            </a:r>
            <a:endParaRPr lang="en-US" altLang="zh-CN" dirty="0"/>
          </a:p>
          <a:p>
            <a:pPr lvl="1"/>
            <a:r>
              <a:rPr lang="zh-CN" altLang="en-US" dirty="0"/>
              <a:t>提供的</a:t>
            </a:r>
            <a:r>
              <a:rPr lang="en-US" altLang="zh-CN" dirty="0"/>
              <a:t>public</a:t>
            </a:r>
            <a:r>
              <a:rPr lang="zh-CN" altLang="en-US" dirty="0"/>
              <a:t>方法尽量少。</a:t>
            </a:r>
            <a:endParaRPr lang="en-US" altLang="zh-CN" dirty="0"/>
          </a:p>
          <a:p>
            <a:r>
              <a:rPr lang="zh-CN" altLang="en-US" dirty="0"/>
              <a:t>是自己的就是自己的</a:t>
            </a:r>
            <a:endParaRPr lang="en-US" altLang="zh-CN" dirty="0"/>
          </a:p>
          <a:p>
            <a:r>
              <a:rPr lang="zh-CN" altLang="en-US" dirty="0"/>
              <a:t>谨慎使用</a:t>
            </a:r>
            <a:r>
              <a:rPr lang="en-US" altLang="zh-CN" dirty="0" err="1"/>
              <a:t>serializable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DF33-5A38-4035-AC9E-B8E17EB22BE4}" type="datetime1">
              <a:rPr lang="zh-CN" altLang="en-US" smtClean="0"/>
              <a:pPr/>
              <a:t>2018/8/2</a:t>
            </a:fld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4E63-F2AF-49E2-AE37-43481CC587E5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74278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迪米特法则两例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DF33-5A38-4035-AC9E-B8E17EB22BE4}" type="datetime1">
              <a:rPr lang="zh-CN" altLang="en-US" smtClean="0"/>
              <a:pPr/>
              <a:t>2018/8/2</a:t>
            </a:fld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4E63-F2AF-49E2-AE37-43481CC587E5}" type="slidenum">
              <a:rPr lang="zh-CN" altLang="en-US" smtClean="0"/>
              <a:pPr/>
              <a:t>25</a:t>
            </a:fld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31422"/>
            <a:ext cx="4499992" cy="2499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3562" y="908720"/>
            <a:ext cx="4490437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38911"/>
            <a:ext cx="44577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6775" y="4653136"/>
            <a:ext cx="4467225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07312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DF33-5A38-4035-AC9E-B8E17EB22BE4}" type="datetime1">
              <a:rPr lang="zh-CN" altLang="en-US" smtClean="0"/>
              <a:pPr/>
              <a:t>2018/8/2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4E63-F2AF-49E2-AE37-43481CC587E5}" type="slidenum">
              <a:rPr lang="zh-CN" altLang="en-US" smtClean="0"/>
              <a:pPr/>
              <a:t>26</a:t>
            </a:fld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单一职责原则</a:t>
            </a:r>
            <a:endParaRPr lang="en-US" altLang="zh-CN" dirty="0"/>
          </a:p>
          <a:p>
            <a:r>
              <a:rPr lang="zh-CN" altLang="en-US" dirty="0"/>
              <a:t>里氏替换原则</a:t>
            </a:r>
            <a:endParaRPr lang="en-US" altLang="zh-CN" dirty="0"/>
          </a:p>
          <a:p>
            <a:r>
              <a:rPr lang="zh-CN" altLang="en-US" dirty="0"/>
              <a:t>依赖倒置原则</a:t>
            </a:r>
            <a:endParaRPr lang="en-US" altLang="zh-CN" dirty="0"/>
          </a:p>
          <a:p>
            <a:r>
              <a:rPr lang="zh-CN" altLang="en-US" dirty="0"/>
              <a:t>接口隔离原则</a:t>
            </a:r>
            <a:endParaRPr lang="en-US" altLang="zh-CN" dirty="0"/>
          </a:p>
          <a:p>
            <a:r>
              <a:rPr lang="zh-CN" altLang="en-US" dirty="0"/>
              <a:t>迪米特法则</a:t>
            </a:r>
            <a:endParaRPr lang="en-US" altLang="zh-CN" dirty="0"/>
          </a:p>
          <a:p>
            <a:r>
              <a:rPr lang="zh-CN" altLang="en-US" dirty="0"/>
              <a:t>开闭原则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3664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开闭原则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定义</a:t>
            </a:r>
            <a:endParaRPr lang="en-US" altLang="zh-CN" dirty="0"/>
          </a:p>
          <a:p>
            <a:pPr lvl="1"/>
            <a:r>
              <a:rPr lang="zh-CN" altLang="en-US" dirty="0"/>
              <a:t>一个软件实体如类、模块、函数应该对扩展开放，对修改关闭。</a:t>
            </a:r>
            <a:endParaRPr lang="en-US" altLang="zh-CN" dirty="0"/>
          </a:p>
          <a:p>
            <a:r>
              <a:rPr lang="zh-CN" altLang="en-US" dirty="0"/>
              <a:t>为什么引入此原则</a:t>
            </a:r>
            <a:endParaRPr lang="en-US" altLang="zh-CN" dirty="0"/>
          </a:p>
          <a:p>
            <a:pPr lvl="1"/>
            <a:r>
              <a:rPr lang="zh-CN" altLang="en-US" dirty="0"/>
              <a:t>对测试的影响</a:t>
            </a:r>
            <a:endParaRPr lang="en-US" altLang="zh-CN" dirty="0"/>
          </a:p>
          <a:p>
            <a:pPr lvl="1"/>
            <a:r>
              <a:rPr lang="zh-CN" altLang="en-US" dirty="0"/>
              <a:t>提高复用</a:t>
            </a:r>
            <a:endParaRPr lang="en-US" altLang="zh-CN" dirty="0"/>
          </a:p>
          <a:p>
            <a:pPr lvl="1"/>
            <a:r>
              <a:rPr lang="zh-CN" altLang="en-US" dirty="0"/>
              <a:t>提高可维护</a:t>
            </a:r>
            <a:endParaRPr lang="en-US" altLang="zh-CN" dirty="0"/>
          </a:p>
          <a:p>
            <a:pPr lvl="1"/>
            <a:r>
              <a:rPr lang="zh-CN" altLang="en-US" dirty="0"/>
              <a:t>面向对象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DF33-5A38-4035-AC9E-B8E17EB22BE4}" type="datetime1">
              <a:rPr lang="zh-CN" altLang="en-US" smtClean="0"/>
              <a:pPr/>
              <a:t>2018/8/2</a:t>
            </a:fld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4E63-F2AF-49E2-AE37-43481CC587E5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88828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开闭原则使用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抽象约束</a:t>
            </a:r>
            <a:endParaRPr lang="en-US" altLang="zh-CN" dirty="0"/>
          </a:p>
          <a:p>
            <a:r>
              <a:rPr lang="zh-CN" altLang="en-US" dirty="0"/>
              <a:t>元数据控制模块行为</a:t>
            </a:r>
            <a:endParaRPr lang="en-US" altLang="zh-CN" dirty="0"/>
          </a:p>
          <a:p>
            <a:r>
              <a:rPr lang="zh-CN" altLang="en-US" dirty="0"/>
              <a:t>制定章程</a:t>
            </a:r>
            <a:endParaRPr lang="en-US" altLang="zh-CN" dirty="0"/>
          </a:p>
          <a:p>
            <a:r>
              <a:rPr lang="zh-CN" altLang="en-US" dirty="0"/>
              <a:t>封装变化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DF33-5A38-4035-AC9E-B8E17EB22BE4}" type="datetime1">
              <a:rPr lang="zh-CN" altLang="en-US" smtClean="0"/>
              <a:pPr/>
              <a:t>2018/8/2</a:t>
            </a:fld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4E63-F2AF-49E2-AE37-43481CC587E5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66928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" y="3989946"/>
            <a:ext cx="9144000" cy="953508"/>
          </a:xfrm>
        </p:spPr>
        <p:txBody>
          <a:bodyPr>
            <a:noAutofit/>
          </a:bodyPr>
          <a:lstStyle/>
          <a:p>
            <a:r>
              <a:rPr lang="zh-CN" altLang="en-US" sz="6000" dirty="0">
                <a:latin typeface="微软雅黑" pitchFamily="34" charset="-122"/>
                <a:ea typeface="微软雅黑" pitchFamily="34" charset="-122"/>
              </a:rPr>
              <a:t>谢 谢</a:t>
            </a:r>
          </a:p>
        </p:txBody>
      </p:sp>
    </p:spTree>
    <p:extLst>
      <p:ext uri="{BB962C8B-B14F-4D97-AF65-F5344CB8AC3E}">
        <p14:creationId xmlns:p14="http://schemas.microsoft.com/office/powerpoint/2010/main" val="642570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DF33-5A38-4035-AC9E-B8E17EB22BE4}" type="datetime1">
              <a:rPr lang="zh-CN" altLang="en-US" smtClean="0"/>
              <a:pPr/>
              <a:t>2018/8/2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4E63-F2AF-49E2-AE37-43481CC587E5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设计模式简介</a:t>
            </a:r>
            <a:endParaRPr lang="en-US" altLang="zh-CN" dirty="0"/>
          </a:p>
          <a:p>
            <a:r>
              <a:rPr lang="zh-CN" altLang="en-US" dirty="0"/>
              <a:t>设计模式分类</a:t>
            </a:r>
            <a:endParaRPr lang="en-US" altLang="zh-CN" dirty="0"/>
          </a:p>
          <a:p>
            <a:r>
              <a:rPr lang="zh-CN" altLang="en-US" dirty="0"/>
              <a:t>六大基础原则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7359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1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1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设计模式简介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但</a:t>
            </a:r>
            <a:endParaRPr lang="en-US" altLang="zh-CN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DF33-5A38-4035-AC9E-B8E17EB22BE4}" type="datetime1">
              <a:rPr lang="zh-CN" altLang="en-US" smtClean="0"/>
              <a:pPr/>
              <a:t>2018/8/2</a:t>
            </a:fld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4E63-F2AF-49E2-AE37-43481CC587E5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036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设计模式分类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单</a:t>
            </a:r>
            <a:endParaRPr lang="en-US" altLang="zh-CN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DF33-5A38-4035-AC9E-B8E17EB22BE4}" type="datetime1">
              <a:rPr lang="zh-CN" altLang="en-US" smtClean="0"/>
              <a:pPr/>
              <a:t>2018/8/2</a:t>
            </a:fld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4E63-F2AF-49E2-AE37-43481CC587E5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6145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六大基础原则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单一职责原则</a:t>
            </a:r>
            <a:endParaRPr lang="en-US" altLang="zh-CN" dirty="0"/>
          </a:p>
          <a:p>
            <a:r>
              <a:rPr lang="zh-CN" altLang="en-US" dirty="0"/>
              <a:t>里氏替换原则</a:t>
            </a:r>
            <a:endParaRPr lang="en-US" altLang="zh-CN" dirty="0"/>
          </a:p>
          <a:p>
            <a:r>
              <a:rPr lang="zh-CN" altLang="en-US" dirty="0"/>
              <a:t>依赖倒置原则</a:t>
            </a:r>
            <a:endParaRPr lang="en-US" altLang="zh-CN" dirty="0"/>
          </a:p>
          <a:p>
            <a:r>
              <a:rPr lang="zh-CN" altLang="en-US" dirty="0"/>
              <a:t>接口隔离原则</a:t>
            </a:r>
            <a:endParaRPr lang="en-US" altLang="zh-CN" dirty="0"/>
          </a:p>
          <a:p>
            <a:r>
              <a:rPr lang="zh-CN" altLang="en-US" dirty="0"/>
              <a:t>迪米特法则</a:t>
            </a:r>
            <a:endParaRPr lang="en-US" altLang="zh-CN" dirty="0"/>
          </a:p>
          <a:p>
            <a:r>
              <a:rPr lang="zh-CN" altLang="en-US" dirty="0"/>
              <a:t>开闭原则</a:t>
            </a:r>
            <a:endParaRPr lang="en-US" altLang="zh-CN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DF33-5A38-4035-AC9E-B8E17EB22BE4}" type="datetime1">
              <a:rPr lang="zh-CN" altLang="en-US" smtClean="0"/>
              <a:pPr/>
              <a:t>2018/8/2</a:t>
            </a:fld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4E63-F2AF-49E2-AE37-43481CC587E5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054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单一职责原则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定义</a:t>
            </a:r>
            <a:endParaRPr lang="en-US" altLang="zh-CN" dirty="0"/>
          </a:p>
          <a:p>
            <a:pPr lvl="1"/>
            <a:r>
              <a:rPr lang="en-US" altLang="zh-CN" dirty="0"/>
              <a:t>SRP(Single Responsibility Principle)</a:t>
            </a:r>
            <a:endParaRPr lang="zh-CN" altLang="en-US" dirty="0"/>
          </a:p>
          <a:p>
            <a:pPr lvl="1"/>
            <a:r>
              <a:rPr lang="en-US" altLang="zh-CN" dirty="0"/>
              <a:t>There should never be more than one reason for a class to change</a:t>
            </a:r>
          </a:p>
          <a:p>
            <a:pPr lvl="1"/>
            <a:r>
              <a:rPr lang="zh-CN" altLang="en-US" dirty="0"/>
              <a:t>应该有且仅有一个原因引起类的变更。</a:t>
            </a:r>
            <a:endParaRPr lang="en-US" altLang="zh-CN" dirty="0"/>
          </a:p>
          <a:p>
            <a:r>
              <a:rPr lang="zh-CN" altLang="en-US" dirty="0"/>
              <a:t>为什么引入此规则</a:t>
            </a:r>
            <a:endParaRPr lang="en-US" altLang="zh-CN" dirty="0"/>
          </a:p>
          <a:p>
            <a:pPr lvl="1"/>
            <a:r>
              <a:rPr lang="en-US" altLang="zh-CN" dirty="0"/>
              <a:t>T</a:t>
            </a:r>
            <a:r>
              <a:rPr lang="zh-CN" altLang="en-US" dirty="0"/>
              <a:t>负责两个不同的职责：职责</a:t>
            </a:r>
            <a:r>
              <a:rPr lang="en-US" altLang="zh-CN" dirty="0" err="1"/>
              <a:t>P1</a:t>
            </a:r>
            <a:r>
              <a:rPr lang="zh-CN" altLang="en-US" dirty="0"/>
              <a:t>，职责</a:t>
            </a:r>
            <a:r>
              <a:rPr lang="en-US" altLang="zh-CN" dirty="0" err="1"/>
              <a:t>P2</a:t>
            </a:r>
            <a:r>
              <a:rPr lang="zh-CN" altLang="en-US" dirty="0"/>
              <a:t>。当由于职责</a:t>
            </a:r>
            <a:r>
              <a:rPr lang="en-US" altLang="zh-CN" dirty="0" err="1"/>
              <a:t>P1</a:t>
            </a:r>
            <a:r>
              <a:rPr lang="zh-CN" altLang="en-US" dirty="0"/>
              <a:t>需求发生改变而需要修改类</a:t>
            </a:r>
            <a:r>
              <a:rPr lang="en-US" altLang="zh-CN" dirty="0"/>
              <a:t>T</a:t>
            </a:r>
            <a:r>
              <a:rPr lang="zh-CN" altLang="en-US" dirty="0"/>
              <a:t>时，有可能会导致原本运行正常的职责</a:t>
            </a:r>
            <a:r>
              <a:rPr lang="en-US" altLang="zh-CN" dirty="0" err="1"/>
              <a:t>P2</a:t>
            </a:r>
            <a:r>
              <a:rPr lang="zh-CN" altLang="en-US" dirty="0"/>
              <a:t>功能发生故障。也就是说职责</a:t>
            </a:r>
            <a:r>
              <a:rPr lang="en-US" altLang="zh-CN" dirty="0" err="1"/>
              <a:t>P1</a:t>
            </a:r>
            <a:r>
              <a:rPr lang="zh-CN" altLang="en-US" dirty="0"/>
              <a:t>和</a:t>
            </a:r>
            <a:r>
              <a:rPr lang="en-US" altLang="zh-CN" dirty="0" err="1"/>
              <a:t>P2</a:t>
            </a:r>
            <a:r>
              <a:rPr lang="zh-CN" altLang="en-US" dirty="0"/>
              <a:t>被耦合在了一起。</a:t>
            </a:r>
            <a:endParaRPr lang="en-US" altLang="zh-CN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DF33-5A38-4035-AC9E-B8E17EB22BE4}" type="datetime1">
              <a:rPr lang="zh-CN" altLang="en-US" smtClean="0"/>
              <a:pPr/>
              <a:t>2018/8/2</a:t>
            </a:fld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4E63-F2AF-49E2-AE37-43481CC587E5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3542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单一职责原则例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DF33-5A38-4035-AC9E-B8E17EB22BE4}" type="datetime1">
              <a:rPr lang="zh-CN" altLang="en-US" smtClean="0"/>
              <a:pPr/>
              <a:t>2018/8/2</a:t>
            </a:fld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4E63-F2AF-49E2-AE37-43481CC587E5}" type="slidenum">
              <a:rPr lang="zh-CN" altLang="en-US" smtClean="0"/>
              <a:pPr/>
              <a:t>8</a:t>
            </a:fld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9CDC600-FFF8-454A-A38A-3D0578364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8405" y="807607"/>
            <a:ext cx="4087191" cy="6051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5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单一职责原则例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DF33-5A38-4035-AC9E-B8E17EB22BE4}" type="datetime1">
              <a:rPr lang="zh-CN" altLang="en-US" smtClean="0"/>
              <a:pPr/>
              <a:t>2018/8/2</a:t>
            </a:fld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4E63-F2AF-49E2-AE37-43481CC587E5}" type="slidenum">
              <a:rPr lang="zh-CN" altLang="en-US" smtClean="0"/>
              <a:pPr/>
              <a:t>9</a:t>
            </a:fld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876A0F3-D569-49A8-BD42-04CF7C02A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91" y="1102797"/>
            <a:ext cx="9104616" cy="4652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24766"/>
      </p:ext>
    </p:extLst>
  </p:cSld>
  <p:clrMapOvr>
    <a:masterClrMapping/>
  </p:clrMapOvr>
</p:sld>
</file>

<file path=ppt/theme/theme1.xml><?xml version="1.0" encoding="utf-8"?>
<a:theme xmlns:a="http://schemas.openxmlformats.org/drawingml/2006/main" name="ppt模板（对外）4：3 华宇信息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ppt模板（对外）4：3 华宇信息</Template>
  <TotalTime>942</TotalTime>
  <Words>820</Words>
  <Application>Microsoft Office PowerPoint</Application>
  <PresentationFormat>全屏显示(4:3)</PresentationFormat>
  <Paragraphs>219</Paragraphs>
  <Slides>29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  <vt:variant>
        <vt:lpstr>自定义放映</vt:lpstr>
      </vt:variant>
      <vt:variant>
        <vt:i4>1</vt:i4>
      </vt:variant>
    </vt:vector>
  </HeadingPairs>
  <TitlesOfParts>
    <vt:vector size="38" baseType="lpstr">
      <vt:lpstr>方正兰亭纤黑_GBK</vt:lpstr>
      <vt:lpstr>宋体</vt:lpstr>
      <vt:lpstr>微软雅黑</vt:lpstr>
      <vt:lpstr>Arial</vt:lpstr>
      <vt:lpstr>Arial Black</vt:lpstr>
      <vt:lpstr>Calibri</vt:lpstr>
      <vt:lpstr>Wingdings</vt:lpstr>
      <vt:lpstr>ppt模板（对外）4：3 华宇信息</vt:lpstr>
      <vt:lpstr>PowerPoint 演示文稿</vt:lpstr>
      <vt:lpstr>PowerPoint 演示文稿</vt:lpstr>
      <vt:lpstr>PowerPoint 演示文稿</vt:lpstr>
      <vt:lpstr>设计模式简介</vt:lpstr>
      <vt:lpstr>设计模式分类</vt:lpstr>
      <vt:lpstr>六大基础原则</vt:lpstr>
      <vt:lpstr>单一职责原则</vt:lpstr>
      <vt:lpstr>单一职责原则例1</vt:lpstr>
      <vt:lpstr>单一职责原则例1</vt:lpstr>
      <vt:lpstr>单一职责原则优缺点</vt:lpstr>
      <vt:lpstr>PowerPoint 演示文稿</vt:lpstr>
      <vt:lpstr>里氏替换原则</vt:lpstr>
      <vt:lpstr>里氏替换原则如何遵守</vt:lpstr>
      <vt:lpstr>里氏替换原则优缺点</vt:lpstr>
      <vt:lpstr>PowerPoint 演示文稿</vt:lpstr>
      <vt:lpstr>依赖倒置原则</vt:lpstr>
      <vt:lpstr>依赖倒置原则例1</vt:lpstr>
      <vt:lpstr>依赖倒置原则优缺点</vt:lpstr>
      <vt:lpstr>PowerPoint 演示文稿</vt:lpstr>
      <vt:lpstr>接口隔离原则</vt:lpstr>
      <vt:lpstr>接口隔离原含义</vt:lpstr>
      <vt:lpstr>PowerPoint 演示文稿</vt:lpstr>
      <vt:lpstr>迪米特法则</vt:lpstr>
      <vt:lpstr>迪米特法则四点要求</vt:lpstr>
      <vt:lpstr>迪米特法则两例</vt:lpstr>
      <vt:lpstr>PowerPoint 演示文稿</vt:lpstr>
      <vt:lpstr>开闭原则</vt:lpstr>
      <vt:lpstr>开闭原则使用</vt:lpstr>
      <vt:lpstr>谢 谢</vt:lpstr>
      <vt:lpstr>自定义放映 1</vt:lpstr>
    </vt:vector>
  </TitlesOfParts>
  <Company>thunisoft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anzhiyi</dc:creator>
  <cp:lastModifiedBy>an zhiyi</cp:lastModifiedBy>
  <cp:revision>35</cp:revision>
  <dcterms:created xsi:type="dcterms:W3CDTF">2014-10-26T14:14:39Z</dcterms:created>
  <dcterms:modified xsi:type="dcterms:W3CDTF">2018-08-02T11:00:36Z</dcterms:modified>
</cp:coreProperties>
</file>