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1"/>
  </p:notesMasterIdLst>
  <p:sldIdLst>
    <p:sldId id="256" r:id="rId2"/>
    <p:sldId id="258" r:id="rId3"/>
    <p:sldId id="264" r:id="rId4"/>
    <p:sldId id="260" r:id="rId5"/>
    <p:sldId id="261" r:id="rId6"/>
    <p:sldId id="266" r:id="rId7"/>
    <p:sldId id="269" r:id="rId8"/>
    <p:sldId id="270"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255FE-0054-44C2-902C-B950F39B5120}"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E6A7D-FF5B-432E-9EAD-8EEA7E80221E}" type="slidenum">
              <a:rPr lang="en-US" smtClean="0"/>
              <a:t>‹#›</a:t>
            </a:fld>
            <a:endParaRPr lang="en-US"/>
          </a:p>
        </p:txBody>
      </p:sp>
    </p:spTree>
    <p:extLst>
      <p:ext uri="{BB962C8B-B14F-4D97-AF65-F5344CB8AC3E}">
        <p14:creationId xmlns:p14="http://schemas.microsoft.com/office/powerpoint/2010/main" val="3781770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E99D416-1D86-49FA-8285-8D31BB0490B4}" type="datetime1">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26969775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C8843-9E9A-4649-9651-E2F90491B632}"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31910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6E540-83DA-46EA-B6B1-4EF10BAAA583}"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361875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9E0E82-3422-4F67-A0CA-5BBC42D27EB7}" type="datetime1">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126453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8231D2F-875A-4484-8344-C07BC3098D04}" type="datetime1">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12891206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CA369F9-5943-43A8-A1DB-50FB71F7A6B5}" type="datetime1">
              <a:rPr lang="en-US" smtClean="0"/>
              <a:t>7/27/2020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303412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DCF7B8F-2954-4479-B244-ACFA058269D9}" type="datetime1">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4C623-5F1D-4812-AC01-34D270F0DC7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4487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B4B46C-4D39-428D-A3BF-4D47C330755D}" type="datetime1">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303114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4967C-4EF4-4202-9ED0-4DE0989A4B8A}" type="datetime1">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113999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60AB4-1409-4FCA-99A4-EB1544989A12}" type="datetime1">
              <a:rPr lang="en-US" smtClean="0"/>
              <a:t>7/27/2020</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323519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61973D33-5432-4115-B24B-6D3EAD60434E}" type="datetime1">
              <a:rPr lang="en-US" smtClean="0"/>
              <a:t>7/27/2020</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9814C623-5F1D-4812-AC01-34D270F0DC70}" type="slidenum">
              <a:rPr lang="en-US" smtClean="0"/>
              <a:t>‹#›</a:t>
            </a:fld>
            <a:endParaRPr lang="en-US"/>
          </a:p>
        </p:txBody>
      </p:sp>
    </p:spTree>
    <p:extLst>
      <p:ext uri="{BB962C8B-B14F-4D97-AF65-F5344CB8AC3E}">
        <p14:creationId xmlns:p14="http://schemas.microsoft.com/office/powerpoint/2010/main" val="256126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98BCE2-5AEE-4F2B-8B76-81D5C9D00528}" type="datetime1">
              <a:rPr lang="en-US" smtClean="0"/>
              <a:t>7/27/2020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814C623-5F1D-4812-AC01-34D270F0DC70}" type="slidenum">
              <a:rPr lang="en-US" smtClean="0"/>
              <a:t>‹#›</a:t>
            </a:fld>
            <a:endParaRPr lang="en-US"/>
          </a:p>
        </p:txBody>
      </p:sp>
    </p:spTree>
    <p:extLst>
      <p:ext uri="{BB962C8B-B14F-4D97-AF65-F5344CB8AC3E}">
        <p14:creationId xmlns:p14="http://schemas.microsoft.com/office/powerpoint/2010/main" val="6914730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0D504-CD21-4C15-8F9C-3D0878BF9E74}"/>
              </a:ext>
            </a:extLst>
          </p:cNvPr>
          <p:cNvSpPr>
            <a:spLocks noGrp="1"/>
          </p:cNvSpPr>
          <p:nvPr>
            <p:ph type="ctrTitle"/>
          </p:nvPr>
        </p:nvSpPr>
        <p:spPr>
          <a:xfrm>
            <a:off x="150194" y="833721"/>
            <a:ext cx="11854685" cy="2725252"/>
          </a:xfrm>
        </p:spPr>
        <p:txBody>
          <a:bodyPr>
            <a:normAutofit/>
          </a:bodyPr>
          <a:lstStyle/>
          <a:p>
            <a:r>
              <a:rPr lang="en-US" sz="4000" b="1" dirty="0" smtClean="0">
                <a:solidFill>
                  <a:srgbClr val="A50021"/>
                </a:solidFill>
                <a:latin typeface="Cambria" panose="02040503050406030204" pitchFamily="18" charset="0"/>
                <a:ea typeface="Cambria" panose="02040503050406030204" pitchFamily="18" charset="0"/>
              </a:rPr>
              <a:t>The battle of neighborhoods – finding a better place in Scarborough </a:t>
            </a:r>
            <a:r>
              <a:rPr lang="en-US" sz="4000" b="1" dirty="0" err="1" smtClean="0">
                <a:solidFill>
                  <a:srgbClr val="A50021"/>
                </a:solidFill>
                <a:latin typeface="Cambria" panose="02040503050406030204" pitchFamily="18" charset="0"/>
                <a:ea typeface="Cambria" panose="02040503050406030204" pitchFamily="18" charset="0"/>
              </a:rPr>
              <a:t>toronto</a:t>
            </a:r>
            <a:endParaRPr lang="en-US" sz="4000" b="1" dirty="0">
              <a:solidFill>
                <a:srgbClr val="A50021"/>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xmlns="" id="{D8C181CB-1CE5-4AE8-AF2B-05C709F59D83}"/>
              </a:ext>
            </a:extLst>
          </p:cNvPr>
          <p:cNvSpPr>
            <a:spLocks noGrp="1"/>
          </p:cNvSpPr>
          <p:nvPr>
            <p:ph type="subTitle" idx="1"/>
          </p:nvPr>
        </p:nvSpPr>
        <p:spPr>
          <a:xfrm>
            <a:off x="1286027" y="4773704"/>
            <a:ext cx="9496716" cy="1401210"/>
          </a:xfrm>
        </p:spPr>
        <p:txBody>
          <a:bodyPr>
            <a:normAutofit/>
          </a:bodyPr>
          <a:lstStyle/>
          <a:p>
            <a:r>
              <a:rPr lang="en-US" sz="2000" b="1" dirty="0" smtClean="0">
                <a:solidFill>
                  <a:schemeClr val="bg1"/>
                </a:solidFill>
                <a:latin typeface="Cambria" panose="02040503050406030204" pitchFamily="18" charset="0"/>
                <a:ea typeface="Cambria" panose="02040503050406030204" pitchFamily="18" charset="0"/>
              </a:rPr>
              <a:t>																		ANZIL </a:t>
            </a:r>
            <a:r>
              <a:rPr lang="en-US" sz="2000" b="1" dirty="0">
                <a:solidFill>
                  <a:schemeClr val="bg1"/>
                </a:solidFill>
                <a:latin typeface="Cambria" panose="02040503050406030204" pitchFamily="18" charset="0"/>
                <a:ea typeface="Cambria" panose="02040503050406030204" pitchFamily="18" charset="0"/>
              </a:rPr>
              <a:t>ASHRAF </a:t>
            </a:r>
          </a:p>
        </p:txBody>
      </p:sp>
      <p:cxnSp>
        <p:nvCxnSpPr>
          <p:cNvPr id="7" name="Straight Connector 6">
            <a:extLst>
              <a:ext uri="{FF2B5EF4-FFF2-40B4-BE49-F238E27FC236}">
                <a16:creationId xmlns:a16="http://schemas.microsoft.com/office/drawing/2014/main" xmlns="" id="{B753E663-FBB7-43C3-815C-798F51922E74}"/>
              </a:ext>
            </a:extLst>
          </p:cNvPr>
          <p:cNvCxnSpPr>
            <a:cxnSpLocks/>
          </p:cNvCxnSpPr>
          <p:nvPr/>
        </p:nvCxnSpPr>
        <p:spPr>
          <a:xfrm>
            <a:off x="150194" y="6285303"/>
            <a:ext cx="11854685"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xmlns="" id="{37C971AB-11BC-4DD7-B513-8AEEEDF6F491}"/>
              </a:ext>
            </a:extLst>
          </p:cNvPr>
          <p:cNvCxnSpPr>
            <a:cxnSpLocks/>
          </p:cNvCxnSpPr>
          <p:nvPr/>
        </p:nvCxnSpPr>
        <p:spPr>
          <a:xfrm>
            <a:off x="242047" y="4518211"/>
            <a:ext cx="11723159" cy="53789"/>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84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907BB-83E3-4D8B-B24F-1CD5B01AE36B}"/>
              </a:ext>
            </a:extLst>
          </p:cNvPr>
          <p:cNvSpPr>
            <a:spLocks noGrp="1"/>
          </p:cNvSpPr>
          <p:nvPr>
            <p:ph type="title"/>
          </p:nvPr>
        </p:nvSpPr>
        <p:spPr>
          <a:xfrm>
            <a:off x="838200" y="442583"/>
            <a:ext cx="7677421" cy="1160320"/>
          </a:xfrm>
        </p:spPr>
        <p:txBody>
          <a:bodyPr/>
          <a:lstStyle/>
          <a:p>
            <a:pPr algn="l"/>
            <a:r>
              <a:rPr lang="en-US" b="1" dirty="0">
                <a:solidFill>
                  <a:schemeClr val="accent1">
                    <a:lumMod val="75000"/>
                  </a:schemeClr>
                </a:solidFill>
                <a:latin typeface="+mn-lt"/>
              </a:rPr>
              <a:t>INTRODUCTION</a:t>
            </a:r>
          </a:p>
        </p:txBody>
      </p:sp>
      <p:sp>
        <p:nvSpPr>
          <p:cNvPr id="3" name="Content Placeholder 2">
            <a:extLst>
              <a:ext uri="{FF2B5EF4-FFF2-40B4-BE49-F238E27FC236}">
                <a16:creationId xmlns:a16="http://schemas.microsoft.com/office/drawing/2014/main" xmlns="" id="{564AAA54-F2CF-4269-AF33-CAA128246707}"/>
              </a:ext>
            </a:extLst>
          </p:cNvPr>
          <p:cNvSpPr>
            <a:spLocks noGrp="1"/>
          </p:cNvSpPr>
          <p:nvPr>
            <p:ph idx="1"/>
          </p:nvPr>
        </p:nvSpPr>
        <p:spPr>
          <a:xfrm>
            <a:off x="838200" y="2348386"/>
            <a:ext cx="9122664" cy="3391641"/>
          </a:xfrm>
        </p:spPr>
        <p:txBody>
          <a:bodyPr>
            <a:normAutofit/>
          </a:bodyPr>
          <a:lstStyle/>
          <a:p>
            <a:pPr algn="just"/>
            <a:r>
              <a:rPr lang="en-IN" sz="2000" dirty="0"/>
              <a:t>We know that people migrate to different cities in search of jobs, education or due to some business requirements. While shifting many people are concerned about the neighbourhood around the particular location. They always aware of how easily can access hospital, groceries, and schools for children, medical shops, shopping mall, and theatre and also about the crime rates and housing prices. The need of this project is to explore the facilities around the neighbourhood for people who are moving out. This project focussed on the neighbourhood dataset of Scarborough and its features. Scarborough is one of the popular destination for new immigrants in Canada to reside.</a:t>
            </a:r>
          </a:p>
          <a:p>
            <a:pPr algn="just"/>
            <a:endParaRPr lang="en-US" sz="2000" dirty="0"/>
          </a:p>
        </p:txBody>
      </p:sp>
      <p:sp>
        <p:nvSpPr>
          <p:cNvPr id="5" name="Slide Number Placeholder 4">
            <a:extLst>
              <a:ext uri="{FF2B5EF4-FFF2-40B4-BE49-F238E27FC236}">
                <a16:creationId xmlns:a16="http://schemas.microsoft.com/office/drawing/2014/main" xmlns="" id="{52E7B3D0-068D-4AF8-8046-B6043C84681B}"/>
              </a:ext>
            </a:extLst>
          </p:cNvPr>
          <p:cNvSpPr>
            <a:spLocks noGrp="1"/>
          </p:cNvSpPr>
          <p:nvPr>
            <p:ph type="sldNum" sz="quarter" idx="12"/>
          </p:nvPr>
        </p:nvSpPr>
        <p:spPr/>
        <p:txBody>
          <a:bodyPr/>
          <a:lstStyle/>
          <a:p>
            <a:fld id="{9814C623-5F1D-4812-AC01-34D270F0DC70}" type="slidenum">
              <a:rPr lang="en-US" smtClean="0">
                <a:solidFill>
                  <a:srgbClr val="C00000"/>
                </a:solidFill>
              </a:rPr>
              <a:t>2</a:t>
            </a:fld>
            <a:endParaRPr lang="en-US" dirty="0">
              <a:solidFill>
                <a:srgbClr val="C00000"/>
              </a:solidFill>
            </a:endParaRPr>
          </a:p>
        </p:txBody>
      </p:sp>
      <p:cxnSp>
        <p:nvCxnSpPr>
          <p:cNvPr id="8" name="Straight Connector 7">
            <a:extLst>
              <a:ext uri="{FF2B5EF4-FFF2-40B4-BE49-F238E27FC236}">
                <a16:creationId xmlns:a16="http://schemas.microsoft.com/office/drawing/2014/main" xmlns="" id="{1B05B313-189F-49F9-890C-32C7EDA99333}"/>
              </a:ext>
            </a:extLst>
          </p:cNvPr>
          <p:cNvCxnSpPr>
            <a:cxnSpLocks/>
          </p:cNvCxnSpPr>
          <p:nvPr/>
        </p:nvCxnSpPr>
        <p:spPr>
          <a:xfrm flipV="1">
            <a:off x="838200" y="1677428"/>
            <a:ext cx="10515600" cy="8362"/>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076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907BB-83E3-4D8B-B24F-1CD5B01AE36B}"/>
              </a:ext>
            </a:extLst>
          </p:cNvPr>
          <p:cNvSpPr>
            <a:spLocks noGrp="1"/>
          </p:cNvSpPr>
          <p:nvPr>
            <p:ph type="title"/>
          </p:nvPr>
        </p:nvSpPr>
        <p:spPr>
          <a:xfrm>
            <a:off x="838200" y="442583"/>
            <a:ext cx="7677421" cy="1160320"/>
          </a:xfrm>
        </p:spPr>
        <p:txBody>
          <a:bodyPr/>
          <a:lstStyle/>
          <a:p>
            <a:pPr algn="l"/>
            <a:r>
              <a:rPr lang="en-US" b="1" dirty="0" smtClean="0">
                <a:solidFill>
                  <a:schemeClr val="accent1">
                    <a:lumMod val="75000"/>
                  </a:schemeClr>
                </a:solidFill>
                <a:latin typeface="+mn-lt"/>
              </a:rPr>
              <a:t>Objective</a:t>
            </a:r>
            <a:endParaRPr lang="en-US"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xmlns="" id="{564AAA54-F2CF-4269-AF33-CAA128246707}"/>
              </a:ext>
            </a:extLst>
          </p:cNvPr>
          <p:cNvSpPr>
            <a:spLocks noGrp="1"/>
          </p:cNvSpPr>
          <p:nvPr>
            <p:ph idx="1"/>
          </p:nvPr>
        </p:nvSpPr>
        <p:spPr>
          <a:xfrm>
            <a:off x="838200" y="2348386"/>
            <a:ext cx="9122664" cy="3391641"/>
          </a:xfrm>
        </p:spPr>
        <p:txBody>
          <a:bodyPr/>
          <a:lstStyle/>
          <a:p>
            <a:r>
              <a:rPr lang="en-IN" dirty="0"/>
              <a:t>The major objective of this project is to suggest a better </a:t>
            </a:r>
            <a:r>
              <a:rPr lang="en-IN" dirty="0" err="1"/>
              <a:t>neighborhood</a:t>
            </a:r>
            <a:r>
              <a:rPr lang="en-IN" dirty="0"/>
              <a:t> for people who are moving in to new city</a:t>
            </a:r>
            <a:r>
              <a:rPr lang="en-IN" dirty="0" smtClean="0"/>
              <a:t>.</a:t>
            </a:r>
          </a:p>
          <a:p>
            <a:r>
              <a:rPr lang="en-IN" dirty="0" smtClean="0"/>
              <a:t>Here I mainly focused :</a:t>
            </a:r>
            <a:endParaRPr lang="en-IN" dirty="0"/>
          </a:p>
          <a:p>
            <a:pPr marL="0" indent="0">
              <a:buNone/>
            </a:pPr>
            <a:r>
              <a:rPr lang="en-IN" dirty="0" smtClean="0"/>
              <a:t>     a) To </a:t>
            </a:r>
            <a:r>
              <a:rPr lang="en-IN" dirty="0"/>
              <a:t>sort list of house in terms of housing price</a:t>
            </a:r>
          </a:p>
          <a:p>
            <a:pPr marL="0" lvl="0" indent="0">
              <a:buNone/>
            </a:pPr>
            <a:r>
              <a:rPr lang="en-IN" dirty="0" smtClean="0"/>
              <a:t>     b) To </a:t>
            </a:r>
            <a:r>
              <a:rPr lang="en-IN" dirty="0"/>
              <a:t>sort list of schools in terms of ratings, reviews and fees</a:t>
            </a:r>
          </a:p>
          <a:p>
            <a:endParaRPr lang="en-US" dirty="0"/>
          </a:p>
        </p:txBody>
      </p:sp>
      <p:sp>
        <p:nvSpPr>
          <p:cNvPr id="5" name="Slide Number Placeholder 4">
            <a:extLst>
              <a:ext uri="{FF2B5EF4-FFF2-40B4-BE49-F238E27FC236}">
                <a16:creationId xmlns:a16="http://schemas.microsoft.com/office/drawing/2014/main" xmlns="" id="{52E7B3D0-068D-4AF8-8046-B6043C84681B}"/>
              </a:ext>
            </a:extLst>
          </p:cNvPr>
          <p:cNvSpPr>
            <a:spLocks noGrp="1"/>
          </p:cNvSpPr>
          <p:nvPr>
            <p:ph type="sldNum" sz="quarter" idx="12"/>
          </p:nvPr>
        </p:nvSpPr>
        <p:spPr/>
        <p:txBody>
          <a:bodyPr/>
          <a:lstStyle/>
          <a:p>
            <a:fld id="{9814C623-5F1D-4812-AC01-34D270F0DC70}" type="slidenum">
              <a:rPr lang="en-US" smtClean="0">
                <a:solidFill>
                  <a:srgbClr val="C00000"/>
                </a:solidFill>
              </a:rPr>
              <a:t>3</a:t>
            </a:fld>
            <a:endParaRPr lang="en-US" dirty="0">
              <a:solidFill>
                <a:srgbClr val="C00000"/>
              </a:solidFill>
            </a:endParaRPr>
          </a:p>
        </p:txBody>
      </p:sp>
      <p:cxnSp>
        <p:nvCxnSpPr>
          <p:cNvPr id="8" name="Straight Connector 7">
            <a:extLst>
              <a:ext uri="{FF2B5EF4-FFF2-40B4-BE49-F238E27FC236}">
                <a16:creationId xmlns:a16="http://schemas.microsoft.com/office/drawing/2014/main" xmlns="" id="{1B05B313-189F-49F9-890C-32C7EDA99333}"/>
              </a:ext>
            </a:extLst>
          </p:cNvPr>
          <p:cNvCxnSpPr>
            <a:cxnSpLocks/>
          </p:cNvCxnSpPr>
          <p:nvPr/>
        </p:nvCxnSpPr>
        <p:spPr>
          <a:xfrm flipV="1">
            <a:off x="838200" y="1677428"/>
            <a:ext cx="10515600" cy="8362"/>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006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907BB-83E3-4D8B-B24F-1CD5B01AE36B}"/>
              </a:ext>
            </a:extLst>
          </p:cNvPr>
          <p:cNvSpPr>
            <a:spLocks noGrp="1"/>
          </p:cNvSpPr>
          <p:nvPr>
            <p:ph type="title"/>
          </p:nvPr>
        </p:nvSpPr>
        <p:spPr>
          <a:xfrm>
            <a:off x="838200" y="442583"/>
            <a:ext cx="7677421" cy="1160320"/>
          </a:xfrm>
        </p:spPr>
        <p:txBody>
          <a:bodyPr/>
          <a:lstStyle/>
          <a:p>
            <a:pPr algn="l"/>
            <a:r>
              <a:rPr lang="en-US" b="1" dirty="0">
                <a:solidFill>
                  <a:schemeClr val="accent1">
                    <a:lumMod val="75000"/>
                  </a:schemeClr>
                </a:solidFill>
                <a:latin typeface="+mn-lt"/>
                <a:ea typeface="Cambria" panose="02040503050406030204" pitchFamily="18" charset="0"/>
              </a:rPr>
              <a:t>METHODOLOGY</a:t>
            </a:r>
          </a:p>
        </p:txBody>
      </p:sp>
      <p:sp>
        <p:nvSpPr>
          <p:cNvPr id="3" name="Content Placeholder 2">
            <a:extLst>
              <a:ext uri="{FF2B5EF4-FFF2-40B4-BE49-F238E27FC236}">
                <a16:creationId xmlns:a16="http://schemas.microsoft.com/office/drawing/2014/main" xmlns="" id="{564AAA54-F2CF-4269-AF33-CAA128246707}"/>
              </a:ext>
            </a:extLst>
          </p:cNvPr>
          <p:cNvSpPr>
            <a:spLocks noGrp="1"/>
          </p:cNvSpPr>
          <p:nvPr>
            <p:ph idx="1"/>
          </p:nvPr>
        </p:nvSpPr>
        <p:spPr>
          <a:xfrm>
            <a:off x="838200" y="2244851"/>
            <a:ext cx="9516414" cy="4181707"/>
          </a:xfrm>
        </p:spPr>
        <p:txBody>
          <a:bodyPr>
            <a:noAutofit/>
          </a:bodyPr>
          <a:lstStyle/>
          <a:p>
            <a:pPr marL="0" indent="0">
              <a:buNone/>
            </a:pPr>
            <a:r>
              <a:rPr lang="en-IN" dirty="0"/>
              <a:t>Four Square </a:t>
            </a:r>
            <a:r>
              <a:rPr lang="en-IN" dirty="0" smtClean="0"/>
              <a:t>API:</a:t>
            </a:r>
          </a:p>
          <a:p>
            <a:pPr marL="0" indent="0">
              <a:buNone/>
            </a:pPr>
            <a:r>
              <a:rPr lang="en-IN" dirty="0" smtClean="0"/>
              <a:t>This </a:t>
            </a:r>
            <a:r>
              <a:rPr lang="en-IN" dirty="0"/>
              <a:t>project make use of Four Square API for data gathering. It has a collection of millions of places and its API which helps to perform location search, location sharing and business details. Due to some constraints http request for number of places per neighbourhood parameter be set to 100 and radius set to 500</a:t>
            </a:r>
            <a:r>
              <a:rPr lang="en-IN" dirty="0" smtClean="0"/>
              <a:t>.</a:t>
            </a:r>
          </a:p>
          <a:p>
            <a:pPr marL="0" indent="0">
              <a:buNone/>
            </a:pPr>
            <a:endParaRPr lang="en-IN" dirty="0"/>
          </a:p>
          <a:p>
            <a:pPr marL="0" indent="0">
              <a:buNone/>
            </a:pPr>
            <a:r>
              <a:rPr lang="en-IN" dirty="0" smtClean="0"/>
              <a:t>Clustering</a:t>
            </a:r>
          </a:p>
          <a:p>
            <a:pPr marL="0" indent="0">
              <a:buNone/>
            </a:pPr>
            <a:r>
              <a:rPr lang="en-IN" dirty="0"/>
              <a:t>To compare similarities of two cities we need to explore its neighbourhood, segment and finally group them to clusters. From this clusters we can find the feature of neighbourhoods. Unsupervised machine learning K-means clustering technique is used to cluster the data.</a:t>
            </a:r>
          </a:p>
          <a:p>
            <a:pPr marL="0" indent="0">
              <a:buNone/>
            </a:pPr>
            <a:endParaRPr lang="en-IN" dirty="0"/>
          </a:p>
          <a:p>
            <a:pPr marL="0" indent="0">
              <a:buNone/>
            </a:pPr>
            <a:r>
              <a:rPr lang="en-IN" dirty="0"/>
              <a:t> </a:t>
            </a:r>
          </a:p>
          <a:p>
            <a:endParaRPr lang="en-US" sz="1600" dirty="0"/>
          </a:p>
        </p:txBody>
      </p:sp>
      <p:sp>
        <p:nvSpPr>
          <p:cNvPr id="5" name="Slide Number Placeholder 4">
            <a:extLst>
              <a:ext uri="{FF2B5EF4-FFF2-40B4-BE49-F238E27FC236}">
                <a16:creationId xmlns:a16="http://schemas.microsoft.com/office/drawing/2014/main" xmlns="" id="{52E7B3D0-068D-4AF8-8046-B6043C84681B}"/>
              </a:ext>
            </a:extLst>
          </p:cNvPr>
          <p:cNvSpPr>
            <a:spLocks noGrp="1"/>
          </p:cNvSpPr>
          <p:nvPr>
            <p:ph type="sldNum" sz="quarter" idx="12"/>
          </p:nvPr>
        </p:nvSpPr>
        <p:spPr/>
        <p:txBody>
          <a:bodyPr/>
          <a:lstStyle/>
          <a:p>
            <a:fld id="{9814C623-5F1D-4812-AC01-34D270F0DC70}" type="slidenum">
              <a:rPr lang="en-US" smtClean="0">
                <a:solidFill>
                  <a:srgbClr val="C00000"/>
                </a:solidFill>
              </a:rPr>
              <a:t>4</a:t>
            </a:fld>
            <a:endParaRPr lang="en-US" dirty="0">
              <a:solidFill>
                <a:srgbClr val="C00000"/>
              </a:solidFill>
            </a:endParaRPr>
          </a:p>
        </p:txBody>
      </p:sp>
      <p:cxnSp>
        <p:nvCxnSpPr>
          <p:cNvPr id="8" name="Straight Connector 7">
            <a:extLst>
              <a:ext uri="{FF2B5EF4-FFF2-40B4-BE49-F238E27FC236}">
                <a16:creationId xmlns:a16="http://schemas.microsoft.com/office/drawing/2014/main" xmlns="" id="{1B05B313-189F-49F9-890C-32C7EDA99333}"/>
              </a:ext>
            </a:extLst>
          </p:cNvPr>
          <p:cNvCxnSpPr>
            <a:cxnSpLocks/>
          </p:cNvCxnSpPr>
          <p:nvPr/>
        </p:nvCxnSpPr>
        <p:spPr>
          <a:xfrm flipV="1">
            <a:off x="838200" y="1677428"/>
            <a:ext cx="10515600" cy="8362"/>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84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52E7B3D0-068D-4AF8-8046-B6043C84681B}"/>
              </a:ext>
            </a:extLst>
          </p:cNvPr>
          <p:cNvSpPr>
            <a:spLocks noGrp="1"/>
          </p:cNvSpPr>
          <p:nvPr>
            <p:ph type="sldNum" sz="quarter" idx="12"/>
          </p:nvPr>
        </p:nvSpPr>
        <p:spPr/>
        <p:txBody>
          <a:bodyPr/>
          <a:lstStyle/>
          <a:p>
            <a:fld id="{9814C623-5F1D-4812-AC01-34D270F0DC70}" type="slidenum">
              <a:rPr lang="en-US" smtClean="0">
                <a:solidFill>
                  <a:srgbClr val="C00000"/>
                </a:solidFill>
              </a:rPr>
              <a:t>5</a:t>
            </a:fld>
            <a:endParaRPr lang="en-US" dirty="0">
              <a:solidFill>
                <a:srgbClr val="C00000"/>
              </a:solidFill>
            </a:endParaRPr>
          </a:p>
        </p:txBody>
      </p:sp>
      <p:cxnSp>
        <p:nvCxnSpPr>
          <p:cNvPr id="8" name="Straight Connector 7">
            <a:extLst>
              <a:ext uri="{FF2B5EF4-FFF2-40B4-BE49-F238E27FC236}">
                <a16:creationId xmlns:a16="http://schemas.microsoft.com/office/drawing/2014/main" xmlns="" id="{1B05B313-189F-49F9-890C-32C7EDA99333}"/>
              </a:ext>
            </a:extLst>
          </p:cNvPr>
          <p:cNvCxnSpPr>
            <a:cxnSpLocks/>
          </p:cNvCxnSpPr>
          <p:nvPr/>
        </p:nvCxnSpPr>
        <p:spPr>
          <a:xfrm flipV="1">
            <a:off x="838200" y="1677428"/>
            <a:ext cx="10515600" cy="8362"/>
          </a:xfrm>
          <a:prstGeom prst="line">
            <a:avLst/>
          </a:prstGeom>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838200" y="1983346"/>
            <a:ext cx="9773992" cy="3416320"/>
          </a:xfrm>
          <a:prstGeom prst="rect">
            <a:avLst/>
          </a:prstGeom>
          <a:noFill/>
        </p:spPr>
        <p:txBody>
          <a:bodyPr wrap="square" rtlCol="0">
            <a:spAutoFit/>
          </a:bodyPr>
          <a:lstStyle/>
          <a:p>
            <a:r>
              <a:rPr lang="en-IN" dirty="0"/>
              <a:t>Libraries </a:t>
            </a:r>
            <a:r>
              <a:rPr lang="en-IN" dirty="0" smtClean="0"/>
              <a:t>used:</a:t>
            </a:r>
          </a:p>
          <a:p>
            <a:endParaRPr lang="en-IN" dirty="0"/>
          </a:p>
          <a:p>
            <a:r>
              <a:rPr lang="en-IN" dirty="0"/>
              <a:t>Pandas: For creating and manipulating </a:t>
            </a:r>
            <a:r>
              <a:rPr lang="en-IN" dirty="0" err="1"/>
              <a:t>dataframes</a:t>
            </a:r>
            <a:r>
              <a:rPr lang="en-IN" dirty="0"/>
              <a:t>.</a:t>
            </a:r>
          </a:p>
          <a:p>
            <a:r>
              <a:rPr lang="en-IN" dirty="0"/>
              <a:t>Folium: Python visualization library would be used to visualize the neighbourhoods cluster distribution of using interactive leaflet map.</a:t>
            </a:r>
          </a:p>
          <a:p>
            <a:r>
              <a:rPr lang="en-IN" dirty="0" err="1"/>
              <a:t>Scikit</a:t>
            </a:r>
            <a:r>
              <a:rPr lang="en-IN" dirty="0"/>
              <a:t> Learn: For importing k-means clustering.</a:t>
            </a:r>
          </a:p>
          <a:p>
            <a:r>
              <a:rPr lang="en-IN" dirty="0"/>
              <a:t>JSON: Library to handle JSON files.</a:t>
            </a:r>
          </a:p>
          <a:p>
            <a:r>
              <a:rPr lang="en-IN" dirty="0"/>
              <a:t>XML: To separate data from presentation and XML stores data in plain text format.</a:t>
            </a:r>
          </a:p>
          <a:p>
            <a:r>
              <a:rPr lang="en-IN" dirty="0"/>
              <a:t>Geocoder: To retrieve Location Data.</a:t>
            </a:r>
          </a:p>
          <a:p>
            <a:r>
              <a:rPr lang="en-IN" dirty="0"/>
              <a:t>Beautiful Soup and Requests: To scrap and library to handle http requests.</a:t>
            </a:r>
          </a:p>
          <a:p>
            <a:r>
              <a:rPr lang="en-IN" dirty="0" err="1"/>
              <a:t>Matplotlib</a:t>
            </a:r>
            <a:r>
              <a:rPr lang="en-IN" dirty="0"/>
              <a:t>: Python Plotting Module.</a:t>
            </a:r>
          </a:p>
          <a:p>
            <a:endParaRPr lang="en-IN" dirty="0"/>
          </a:p>
        </p:txBody>
      </p:sp>
    </p:spTree>
    <p:extLst>
      <p:ext uri="{BB962C8B-B14F-4D97-AF65-F5344CB8AC3E}">
        <p14:creationId xmlns:p14="http://schemas.microsoft.com/office/powerpoint/2010/main" val="420997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907BB-83E3-4D8B-B24F-1CD5B01AE36B}"/>
              </a:ext>
            </a:extLst>
          </p:cNvPr>
          <p:cNvSpPr>
            <a:spLocks noGrp="1"/>
          </p:cNvSpPr>
          <p:nvPr>
            <p:ph type="title"/>
          </p:nvPr>
        </p:nvSpPr>
        <p:spPr>
          <a:xfrm>
            <a:off x="838200" y="438249"/>
            <a:ext cx="7677421" cy="1160320"/>
          </a:xfrm>
        </p:spPr>
        <p:txBody>
          <a:bodyPr/>
          <a:lstStyle/>
          <a:p>
            <a:pPr algn="l"/>
            <a:r>
              <a:rPr lang="en-US" b="1" dirty="0">
                <a:solidFill>
                  <a:schemeClr val="accent1">
                    <a:lumMod val="75000"/>
                  </a:schemeClr>
                </a:solidFill>
                <a:latin typeface="+mn-lt"/>
              </a:rPr>
              <a:t>RESULTS</a:t>
            </a:r>
          </a:p>
        </p:txBody>
      </p:sp>
      <p:sp>
        <p:nvSpPr>
          <p:cNvPr id="5" name="Slide Number Placeholder 4">
            <a:extLst>
              <a:ext uri="{FF2B5EF4-FFF2-40B4-BE49-F238E27FC236}">
                <a16:creationId xmlns:a16="http://schemas.microsoft.com/office/drawing/2014/main" xmlns="" id="{52E7B3D0-068D-4AF8-8046-B6043C84681B}"/>
              </a:ext>
            </a:extLst>
          </p:cNvPr>
          <p:cNvSpPr>
            <a:spLocks noGrp="1"/>
          </p:cNvSpPr>
          <p:nvPr>
            <p:ph type="sldNum" sz="quarter" idx="12"/>
          </p:nvPr>
        </p:nvSpPr>
        <p:spPr/>
        <p:txBody>
          <a:bodyPr/>
          <a:lstStyle/>
          <a:p>
            <a:fld id="{9814C623-5F1D-4812-AC01-34D270F0DC70}" type="slidenum">
              <a:rPr lang="en-US" smtClean="0">
                <a:solidFill>
                  <a:srgbClr val="C00000"/>
                </a:solidFill>
              </a:rPr>
              <a:t>6</a:t>
            </a:fld>
            <a:endParaRPr lang="en-US" dirty="0">
              <a:solidFill>
                <a:srgbClr val="C00000"/>
              </a:solidFill>
            </a:endParaRPr>
          </a:p>
        </p:txBody>
      </p:sp>
      <p:cxnSp>
        <p:nvCxnSpPr>
          <p:cNvPr id="8" name="Straight Connector 7">
            <a:extLst>
              <a:ext uri="{FF2B5EF4-FFF2-40B4-BE49-F238E27FC236}">
                <a16:creationId xmlns:a16="http://schemas.microsoft.com/office/drawing/2014/main" xmlns="" id="{1B05B313-189F-49F9-890C-32C7EDA99333}"/>
              </a:ext>
            </a:extLst>
          </p:cNvPr>
          <p:cNvCxnSpPr>
            <a:cxnSpLocks/>
          </p:cNvCxnSpPr>
          <p:nvPr/>
        </p:nvCxnSpPr>
        <p:spPr>
          <a:xfrm flipV="1">
            <a:off x="838200" y="1677428"/>
            <a:ext cx="10515600" cy="8362"/>
          </a:xfrm>
          <a:prstGeom prst="line">
            <a:avLst/>
          </a:prstGeom>
          <a:ln/>
        </p:spPr>
        <p:style>
          <a:lnRef idx="3">
            <a:schemeClr val="accent1"/>
          </a:lnRef>
          <a:fillRef idx="0">
            <a:schemeClr val="accent1"/>
          </a:fillRef>
          <a:effectRef idx="2">
            <a:schemeClr val="accent1"/>
          </a:effectRef>
          <a:fontRef idx="minor">
            <a:schemeClr val="tx1"/>
          </a:fontRef>
        </p:style>
      </p:cxnSp>
      <p:sp>
        <p:nvSpPr>
          <p:cNvPr id="7" name="Content Placeholder 6">
            <a:extLst>
              <a:ext uri="{FF2B5EF4-FFF2-40B4-BE49-F238E27FC236}">
                <a16:creationId xmlns:a16="http://schemas.microsoft.com/office/drawing/2014/main" xmlns="" id="{EBACAFD8-F0F5-46BE-9D72-67C5BC508F2B}"/>
              </a:ext>
            </a:extLst>
          </p:cNvPr>
          <p:cNvSpPr>
            <a:spLocks noGrp="1"/>
          </p:cNvSpPr>
          <p:nvPr>
            <p:ph idx="1"/>
          </p:nvPr>
        </p:nvSpPr>
        <p:spPr>
          <a:xfrm>
            <a:off x="838200" y="2340569"/>
            <a:ext cx="10151935" cy="4243111"/>
          </a:xfrm>
        </p:spPr>
        <p:txBody>
          <a:bodyPr>
            <a:normAutofit/>
          </a:bodyPr>
          <a:lstStyle/>
          <a:p>
            <a:r>
              <a:rPr lang="en-IN" sz="2000" b="1" dirty="0"/>
              <a:t>Maps of clusters in Scarborough</a:t>
            </a:r>
            <a:endParaRPr lang="en-IN" sz="2000" dirty="0"/>
          </a:p>
          <a:p>
            <a:pPr marL="0" indent="0">
              <a:buNone/>
            </a:pPr>
            <a:endParaRPr lang="en-US" sz="2000" dirty="0"/>
          </a:p>
        </p:txBody>
      </p:sp>
      <p:pic>
        <p:nvPicPr>
          <p:cNvPr id="6" name="Picture 5" descr="D:\anzil\online course\ibm courseera\capstone\mapofclusters.JPG"/>
          <p:cNvPicPr/>
          <p:nvPr/>
        </p:nvPicPr>
        <p:blipFill>
          <a:blip r:embed="rId2">
            <a:extLst>
              <a:ext uri="{28A0092B-C50C-407E-A947-70E740481C1C}">
                <a14:useLocalDpi xmlns:a14="http://schemas.microsoft.com/office/drawing/2010/main" val="0"/>
              </a:ext>
            </a:extLst>
          </a:blip>
          <a:srcRect/>
          <a:stretch>
            <a:fillRect/>
          </a:stretch>
        </p:blipFill>
        <p:spPr bwMode="auto">
          <a:xfrm>
            <a:off x="1504179" y="3100048"/>
            <a:ext cx="6557995" cy="3117871"/>
          </a:xfrm>
          <a:prstGeom prst="rect">
            <a:avLst/>
          </a:prstGeom>
          <a:noFill/>
          <a:ln>
            <a:noFill/>
          </a:ln>
        </p:spPr>
      </p:pic>
    </p:spTree>
    <p:extLst>
      <p:ext uri="{BB962C8B-B14F-4D97-AF65-F5344CB8AC3E}">
        <p14:creationId xmlns:p14="http://schemas.microsoft.com/office/powerpoint/2010/main" val="290845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21" y="656823"/>
            <a:ext cx="9350062" cy="5460641"/>
          </a:xfrm>
        </p:spPr>
        <p:txBody>
          <a:bodyPr/>
          <a:lstStyle/>
          <a:p>
            <a:r>
              <a:rPr lang="en-IN" b="1" dirty="0"/>
              <a:t>Average Housing Price by Clusters in Scarborough</a:t>
            </a:r>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9814C623-5F1D-4812-AC01-34D270F0DC70}" type="slidenum">
              <a:rPr lang="en-US" smtClean="0"/>
              <a:t>7</a:t>
            </a:fld>
            <a:endParaRPr lang="en-US"/>
          </a:p>
        </p:txBody>
      </p:sp>
      <p:pic>
        <p:nvPicPr>
          <p:cNvPr id="6" name="Picture 5" descr="D:\anzil\online course\ibm courseera\capstone\hous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0587" y="980194"/>
            <a:ext cx="4912037" cy="5603486"/>
          </a:xfrm>
          <a:prstGeom prst="rect">
            <a:avLst/>
          </a:prstGeom>
          <a:noFill/>
          <a:ln>
            <a:noFill/>
          </a:ln>
        </p:spPr>
      </p:pic>
    </p:spTree>
    <p:extLst>
      <p:ext uri="{BB962C8B-B14F-4D97-AF65-F5344CB8AC3E}">
        <p14:creationId xmlns:p14="http://schemas.microsoft.com/office/powerpoint/2010/main" val="302396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2282" y="631066"/>
            <a:ext cx="8608582" cy="5108962"/>
          </a:xfrm>
        </p:spPr>
        <p:txBody>
          <a:bodyPr/>
          <a:lstStyle/>
          <a:p>
            <a:r>
              <a:rPr lang="en-IN" b="1" dirty="0"/>
              <a:t>School Ratings by Clusters in Scarborough</a:t>
            </a:r>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9814C623-5F1D-4812-AC01-34D270F0DC70}" type="slidenum">
              <a:rPr lang="en-US" smtClean="0"/>
              <a:t>8</a:t>
            </a:fld>
            <a:endParaRPr lang="en-US"/>
          </a:p>
        </p:txBody>
      </p:sp>
      <p:pic>
        <p:nvPicPr>
          <p:cNvPr id="6" name="Picture 5" descr="D:\anzil\online course\ibm courseera\capstone\sch.png"/>
          <p:cNvPicPr/>
          <p:nvPr/>
        </p:nvPicPr>
        <p:blipFill>
          <a:blip r:embed="rId2">
            <a:extLst>
              <a:ext uri="{28A0092B-C50C-407E-A947-70E740481C1C}">
                <a14:useLocalDpi xmlns:a14="http://schemas.microsoft.com/office/drawing/2010/main" val="0"/>
              </a:ext>
            </a:extLst>
          </a:blip>
          <a:srcRect/>
          <a:stretch>
            <a:fillRect/>
          </a:stretch>
        </p:blipFill>
        <p:spPr bwMode="auto">
          <a:xfrm>
            <a:off x="3526460" y="1184855"/>
            <a:ext cx="3376615" cy="5398825"/>
          </a:xfrm>
          <a:prstGeom prst="rect">
            <a:avLst/>
          </a:prstGeom>
          <a:noFill/>
          <a:ln>
            <a:noFill/>
          </a:ln>
        </p:spPr>
      </p:pic>
    </p:spTree>
    <p:extLst>
      <p:ext uri="{BB962C8B-B14F-4D97-AF65-F5344CB8AC3E}">
        <p14:creationId xmlns:p14="http://schemas.microsoft.com/office/powerpoint/2010/main" val="140506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907BB-83E3-4D8B-B24F-1CD5B01AE36B}"/>
              </a:ext>
            </a:extLst>
          </p:cNvPr>
          <p:cNvSpPr>
            <a:spLocks noGrp="1"/>
          </p:cNvSpPr>
          <p:nvPr>
            <p:ph type="title"/>
          </p:nvPr>
        </p:nvSpPr>
        <p:spPr>
          <a:xfrm>
            <a:off x="838200" y="438249"/>
            <a:ext cx="7677421" cy="1160320"/>
          </a:xfrm>
        </p:spPr>
        <p:txBody>
          <a:bodyPr/>
          <a:lstStyle/>
          <a:p>
            <a:pPr algn="l"/>
            <a:r>
              <a:rPr lang="en-US" b="1" dirty="0" smtClean="0">
                <a:solidFill>
                  <a:schemeClr val="accent1">
                    <a:lumMod val="75000"/>
                  </a:schemeClr>
                </a:solidFill>
                <a:latin typeface="+mn-lt"/>
              </a:rPr>
              <a:t>CONCLUSION &amp; Future work</a:t>
            </a:r>
            <a:endParaRPr lang="en-US" b="1" dirty="0">
              <a:solidFill>
                <a:schemeClr val="accent1">
                  <a:lumMod val="75000"/>
                </a:schemeClr>
              </a:solidFill>
              <a:latin typeface="+mn-lt"/>
            </a:endParaRPr>
          </a:p>
        </p:txBody>
      </p:sp>
      <p:sp>
        <p:nvSpPr>
          <p:cNvPr id="5" name="Slide Number Placeholder 4">
            <a:extLst>
              <a:ext uri="{FF2B5EF4-FFF2-40B4-BE49-F238E27FC236}">
                <a16:creationId xmlns:a16="http://schemas.microsoft.com/office/drawing/2014/main" xmlns="" id="{52E7B3D0-068D-4AF8-8046-B6043C84681B}"/>
              </a:ext>
            </a:extLst>
          </p:cNvPr>
          <p:cNvSpPr>
            <a:spLocks noGrp="1"/>
          </p:cNvSpPr>
          <p:nvPr>
            <p:ph type="sldNum" sz="quarter" idx="12"/>
          </p:nvPr>
        </p:nvSpPr>
        <p:spPr/>
        <p:txBody>
          <a:bodyPr/>
          <a:lstStyle/>
          <a:p>
            <a:fld id="{9814C623-5F1D-4812-AC01-34D270F0DC70}" type="slidenum">
              <a:rPr lang="en-US" smtClean="0">
                <a:solidFill>
                  <a:srgbClr val="C00000"/>
                </a:solidFill>
              </a:rPr>
              <a:t>9</a:t>
            </a:fld>
            <a:endParaRPr lang="en-US" dirty="0">
              <a:solidFill>
                <a:srgbClr val="C00000"/>
              </a:solidFill>
            </a:endParaRPr>
          </a:p>
        </p:txBody>
      </p:sp>
      <p:cxnSp>
        <p:nvCxnSpPr>
          <p:cNvPr id="8" name="Straight Connector 7">
            <a:extLst>
              <a:ext uri="{FF2B5EF4-FFF2-40B4-BE49-F238E27FC236}">
                <a16:creationId xmlns:a16="http://schemas.microsoft.com/office/drawing/2014/main" xmlns="" id="{1B05B313-189F-49F9-890C-32C7EDA99333}"/>
              </a:ext>
            </a:extLst>
          </p:cNvPr>
          <p:cNvCxnSpPr>
            <a:cxnSpLocks/>
          </p:cNvCxnSpPr>
          <p:nvPr/>
        </p:nvCxnSpPr>
        <p:spPr>
          <a:xfrm flipV="1">
            <a:off x="838200" y="1677428"/>
            <a:ext cx="10515600" cy="8362"/>
          </a:xfrm>
          <a:prstGeom prst="line">
            <a:avLst/>
          </a:prstGeom>
          <a:ln/>
        </p:spPr>
        <p:style>
          <a:lnRef idx="3">
            <a:schemeClr val="accent1"/>
          </a:lnRef>
          <a:fillRef idx="0">
            <a:schemeClr val="accent1"/>
          </a:fillRef>
          <a:effectRef idx="2">
            <a:schemeClr val="accent1"/>
          </a:effectRef>
          <a:fontRef idx="minor">
            <a:schemeClr val="tx1"/>
          </a:fontRef>
        </p:style>
      </p:cxnSp>
      <p:sp>
        <p:nvSpPr>
          <p:cNvPr id="7" name="Content Placeholder 6">
            <a:extLst>
              <a:ext uri="{FF2B5EF4-FFF2-40B4-BE49-F238E27FC236}">
                <a16:creationId xmlns:a16="http://schemas.microsoft.com/office/drawing/2014/main" xmlns="" id="{EBACAFD8-F0F5-46BE-9D72-67C5BC508F2B}"/>
              </a:ext>
            </a:extLst>
          </p:cNvPr>
          <p:cNvSpPr>
            <a:spLocks noGrp="1"/>
          </p:cNvSpPr>
          <p:nvPr>
            <p:ph idx="1"/>
          </p:nvPr>
        </p:nvSpPr>
        <p:spPr>
          <a:xfrm>
            <a:off x="838200" y="2340569"/>
            <a:ext cx="10151935" cy="4243111"/>
          </a:xfrm>
        </p:spPr>
        <p:txBody>
          <a:bodyPr>
            <a:normAutofit/>
          </a:bodyPr>
          <a:lstStyle/>
          <a:p>
            <a:r>
              <a:rPr lang="en-IN" sz="2000" dirty="0"/>
              <a:t>In this project, using k-means cluster algorithm I separated the neighbourhood into 10(Ten) different clusters and for 103 different latitude and longitude from dataset, which have very-similar neighbourhoods around them. Using the charts above results presented to a particular neighbourhood based on average house prices and school rating have been made.</a:t>
            </a:r>
          </a:p>
          <a:p>
            <a:r>
              <a:rPr lang="en-IN" sz="2000" dirty="0"/>
              <a:t>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r>
              <a:rPr lang="en-IN" sz="2000" dirty="0"/>
              <a:t>This project can be continued for making it more precise in terms to find best house in Scarborough. Best means on the basis of all required things (daily needs or things we need to live a better life) around and also in terms of cost effective.</a:t>
            </a:r>
          </a:p>
          <a:p>
            <a:pPr algn="just"/>
            <a:endParaRPr lang="en-US" sz="2000" dirty="0"/>
          </a:p>
        </p:txBody>
      </p:sp>
    </p:spTree>
    <p:extLst>
      <p:ext uri="{BB962C8B-B14F-4D97-AF65-F5344CB8AC3E}">
        <p14:creationId xmlns:p14="http://schemas.microsoft.com/office/powerpoint/2010/main" val="1479868948"/>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3263</TotalTime>
  <Words>572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vt:lpstr>
      <vt:lpstr>Gill Sans MT</vt:lpstr>
      <vt:lpstr>Parcel</vt:lpstr>
      <vt:lpstr>The battle of neighborhoods – finding a better place in Scarborough toronto</vt:lpstr>
      <vt:lpstr>INTRODUCTION</vt:lpstr>
      <vt:lpstr>Objective</vt:lpstr>
      <vt:lpstr>METHODOLOGY</vt:lpstr>
      <vt:lpstr>PowerPoint Presentation</vt:lpstr>
      <vt:lpstr>RESULTS</vt:lpstr>
      <vt:lpstr>PowerPoint Presentation</vt:lpstr>
      <vt:lpstr>PowerPoint Presentation</vt:lpstr>
      <vt:lpstr>CONCLUSION &amp; 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Babu K C</dc:creator>
  <cp:lastModifiedBy>Anzil</cp:lastModifiedBy>
  <cp:revision>36</cp:revision>
  <dcterms:created xsi:type="dcterms:W3CDTF">2020-01-21T06:01:31Z</dcterms:created>
  <dcterms:modified xsi:type="dcterms:W3CDTF">2020-07-27T14:27:30Z</dcterms:modified>
</cp:coreProperties>
</file>