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3.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8" r:id="rId5"/>
    <p:sldMasterId id="2147486496" r:id="rId6"/>
    <p:sldMasterId id="2147483738" r:id="rId7"/>
  </p:sldMasterIdLst>
  <p:notesMasterIdLst>
    <p:notesMasterId r:id="rId14"/>
  </p:notesMasterIdLst>
  <p:sldIdLst>
    <p:sldId id="258" r:id="rId8"/>
    <p:sldId id="271" r:id="rId9"/>
    <p:sldId id="266" r:id="rId10"/>
    <p:sldId id="270" r:id="rId11"/>
    <p:sldId id="272"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9" d="100"/>
          <a:sy n="79" d="100"/>
        </p:scale>
        <p:origin x="38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BE32-1E64-4788-B6D9-7E3C90C01237}" type="datetimeFigureOut">
              <a:t>11/30/2024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E70C-2E18-4DA7-922B-0571778FDAD1}" type="slidenum">
              <a:t>‹#›</a:t>
            </a:fld>
            <a:endParaRPr lang="en-US"/>
          </a:p>
        </p:txBody>
      </p:sp>
    </p:spTree>
    <p:extLst>
      <p:ext uri="{BB962C8B-B14F-4D97-AF65-F5344CB8AC3E}">
        <p14:creationId xmlns:p14="http://schemas.microsoft.com/office/powerpoint/2010/main" val="12829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11/30/2024 5:12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962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11/30/2024 5:12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11/30/2024 5:12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11/30/2024 5:12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5E728-81C3-E872-01EA-6066C6E4BC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4F3839-379F-B18B-5B09-5E839B71BE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AD6C32-E583-1F4C-D4B3-04EEB4C32DC6}"/>
              </a:ext>
            </a:extLst>
          </p:cNvPr>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a:extLst>
              <a:ext uri="{FF2B5EF4-FFF2-40B4-BE49-F238E27FC236}">
                <a16:creationId xmlns:a16="http://schemas.microsoft.com/office/drawing/2014/main" id="{6FD40DF0-10AF-0DC1-FBEA-951C3B25A06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63AA9FBA-76EC-8FB5-A5DC-B67B98631C0D}"/>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DCA007AE-955D-C264-58BB-55D5F14A9C49}"/>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11/30/2024 5:12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69A613DA-DDC8-AAF8-7E09-DB7CC10FD940}"/>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2670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11/30/2024 5:12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16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E518E51A-B762-46B9-8ACA-83E3830AAE76}"/>
              </a:ext>
            </a:extLst>
          </p:cNvPr>
          <p:cNvPicPr>
            <a:picLocks noChangeAspect="1"/>
          </p:cNvPicPr>
          <p:nvPr userDrawn="1"/>
        </p:nvPicPr>
        <p:blipFill>
          <a:blip r:embed="rId3"/>
          <a:srcRect/>
          <a:stretch/>
        </p:blipFill>
        <p:spPr>
          <a:xfrm>
            <a:off x="0" y="0"/>
            <a:ext cx="12191999" cy="6857998"/>
          </a:xfrm>
          <a:prstGeom prst="rect">
            <a:avLst/>
          </a:prstGeom>
        </p:spPr>
      </p:pic>
      <p:pic>
        <p:nvPicPr>
          <p:cNvPr id="8" name="Picture 7">
            <a:extLst>
              <a:ext uri="{FF2B5EF4-FFF2-40B4-BE49-F238E27FC236}">
                <a16:creationId xmlns:a16="http://schemas.microsoft.com/office/drawing/2014/main" id="{E14C85D9-4644-4CC6-A5E3-30EE1FFD16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41097" y="2917914"/>
            <a:ext cx="4023360" cy="1112711"/>
          </a:xfrm>
          <a:prstGeom prst="rect">
            <a:avLst/>
          </a:prstGeom>
        </p:spPr>
      </p:pic>
    </p:spTree>
    <p:extLst>
      <p:ext uri="{BB962C8B-B14F-4D97-AF65-F5344CB8AC3E}">
        <p14:creationId xmlns:p14="http://schemas.microsoft.com/office/powerpoint/2010/main" val="378770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9228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3698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2E43-C24A-44D1-B3B3-42A6BD52F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0385B-4E4D-4C5E-A5E7-EEDF1DC79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F359B-AB86-416C-83BB-68F2BE613610}"/>
              </a:ext>
            </a:extLst>
          </p:cNvPr>
          <p:cNvSpPr>
            <a:spLocks noGrp="1"/>
          </p:cNvSpPr>
          <p:nvPr>
            <p:ph type="dt" sz="half" idx="10"/>
          </p:nvPr>
        </p:nvSpPr>
        <p:spPr/>
        <p:txBody>
          <a:bodyPr/>
          <a:lstStyle/>
          <a:p>
            <a:fld id="{B8B0F8FD-A226-4DF0-8618-5FEE9341816F}" type="datetimeFigureOut">
              <a:rPr lang="en-US" smtClean="0"/>
              <a:t>11/30/2024</a:t>
            </a:fld>
            <a:endParaRPr lang="en-US"/>
          </a:p>
        </p:txBody>
      </p:sp>
      <p:sp>
        <p:nvSpPr>
          <p:cNvPr id="5" name="Footer Placeholder 4">
            <a:extLst>
              <a:ext uri="{FF2B5EF4-FFF2-40B4-BE49-F238E27FC236}">
                <a16:creationId xmlns:a16="http://schemas.microsoft.com/office/drawing/2014/main" id="{EF3B5127-B88C-42AC-83A0-62F7EA339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EFB3-A9F1-4788-B62C-B6391352DF4A}"/>
              </a:ext>
            </a:extLst>
          </p:cNvPr>
          <p:cNvSpPr>
            <a:spLocks noGrp="1"/>
          </p:cNvSpPr>
          <p:nvPr>
            <p:ph type="sldNum" sz="quarter" idx="12"/>
          </p:nvPr>
        </p:nvSpPr>
        <p:spPr/>
        <p:txBody>
          <a:bodyPr/>
          <a:lstStyle/>
          <a:p>
            <a:fld id="{21BE6A27-90B0-4D47-A327-9B1AA4C92AD9}" type="slidenum">
              <a:rPr lang="en-US" smtClean="0"/>
              <a:t>‹#›</a:t>
            </a:fld>
            <a:endParaRPr lang="en-US"/>
          </a:p>
        </p:txBody>
      </p:sp>
    </p:spTree>
    <p:extLst>
      <p:ext uri="{BB962C8B-B14F-4D97-AF65-F5344CB8AC3E}">
        <p14:creationId xmlns:p14="http://schemas.microsoft.com/office/powerpoint/2010/main" val="3457538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48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91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117802280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_Light Text">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899DE2-9058-42EB-B746-EF261517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1779" cy="6858000"/>
          </a:xfrm>
          <a:prstGeom prst="rect">
            <a:avLst/>
          </a:prstGeom>
        </p:spPr>
      </p:pic>
      <p:sp>
        <p:nvSpPr>
          <p:cNvPr id="12" name="Legal">
            <a:extLst>
              <a:ext uri="{FF2B5EF4-FFF2-40B4-BE49-F238E27FC236}">
                <a16:creationId xmlns:a16="http://schemas.microsoft.com/office/drawing/2014/main" id="{2A69C948-7312-4669-917C-EFA5A062893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solidFill>
                  <a:schemeClr val="bg1"/>
                </a:solidFill>
                <a:latin typeface="+mj-lt"/>
              </a:rPr>
              <a:t>© COPYRIGHT MICROSOFT CORPORATION. ALL RIGHTS RESERVED.</a:t>
            </a:r>
          </a:p>
        </p:txBody>
      </p:sp>
      <p:sp>
        <p:nvSpPr>
          <p:cNvPr id="15" name="Page Title">
            <a:extLst>
              <a:ext uri="{FF2B5EF4-FFF2-40B4-BE49-F238E27FC236}">
                <a16:creationId xmlns:a16="http://schemas.microsoft.com/office/drawing/2014/main" id="{52017163-3187-4026-8E69-DF296273B501}"/>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19" name="Section Title">
            <a:extLst>
              <a:ext uri="{FF2B5EF4-FFF2-40B4-BE49-F238E27FC236}">
                <a16:creationId xmlns:a16="http://schemas.microsoft.com/office/drawing/2014/main" id="{10C69405-C50E-41E2-B25B-497C9F063D3B}"/>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Tree>
    <p:extLst>
      <p:ext uri="{BB962C8B-B14F-4D97-AF65-F5344CB8AC3E}">
        <p14:creationId xmlns:p14="http://schemas.microsoft.com/office/powerpoint/2010/main" val="31071586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3_Dark Blank">
  <p:cSld name="4_Dark Blank">
    <p:spTree>
      <p:nvGrpSpPr>
        <p:cNvPr id="1"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a:stretch/>
        </p:blipFill>
        <p:spPr>
          <a:xfrm>
            <a:off x="0" y="0"/>
            <a:ext cx="12192000" cy="1600200"/>
          </a:xfrm>
          <a:prstGeom prst="rect">
            <a:avLst/>
          </a:prstGeom>
          <a:noFill/>
          <a:ln>
            <a:noFill/>
          </a:ln>
        </p:spPr>
      </p:pic>
      <p:sp>
        <p:nvSpPr>
          <p:cNvPr id="18" name="Google Shape;18;p13"/>
          <p:cNvSpPr txBox="1">
            <a:spLocks noGrp="1"/>
          </p:cNvSpPr>
          <p:nvPr>
            <p:ph type="body" idx="1"/>
          </p:nvPr>
        </p:nvSpPr>
        <p:spPr>
          <a:xfrm>
            <a:off x="609601" y="685800"/>
            <a:ext cx="3643314" cy="236609"/>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1000"/>
              </a:spcBef>
              <a:spcAft>
                <a:spcPts val="0"/>
              </a:spcAft>
              <a:buClr>
                <a:schemeClr val="lt1"/>
              </a:buClr>
              <a:buSzPts val="2160"/>
              <a:buChar char="•"/>
              <a:defRPr sz="24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body" idx="2"/>
          </p:nvPr>
        </p:nvSpPr>
        <p:spPr>
          <a:xfrm>
            <a:off x="609600" y="342900"/>
            <a:ext cx="3643314" cy="236609"/>
          </a:xfrm>
          <a:prstGeom prst="rect">
            <a:avLst/>
          </a:prstGeom>
          <a:noFill/>
          <a:ln>
            <a:noFill/>
          </a:ln>
        </p:spPr>
        <p:txBody>
          <a:bodyPr spcFirstLastPara="1" wrap="square" lIns="0" tIns="45700" rIns="0" bIns="45700" anchor="t" anchorCtr="0">
            <a:normAutofit/>
          </a:bodyPr>
          <a:lstStyle>
            <a:lvl1pPr marL="457200" lvl="0" indent="-285750" algn="l">
              <a:lnSpc>
                <a:spcPct val="90000"/>
              </a:lnSpc>
              <a:spcBef>
                <a:spcPts val="1000"/>
              </a:spcBef>
              <a:spcAft>
                <a:spcPts val="0"/>
              </a:spcAft>
              <a:buClr>
                <a:schemeClr val="lt1"/>
              </a:buClr>
              <a:buSzPts val="900"/>
              <a:buChar char="•"/>
              <a:defRPr sz="10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sldNum" idx="12"/>
          </p:nvPr>
        </p:nvSpPr>
        <p:spPr>
          <a:xfrm>
            <a:off x="11149781" y="342900"/>
            <a:ext cx="432619" cy="23660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04752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ank page title long text">
    <p:spTree>
      <p:nvGrpSpPr>
        <p:cNvPr id="1" name=""/>
        <p:cNvGrpSpPr/>
        <p:nvPr/>
      </p:nvGrpSpPr>
      <p:grpSpPr>
        <a:xfrm>
          <a:off x="0" y="0"/>
          <a:ext cx="0" cy="0"/>
          <a:chOff x="0" y="0"/>
          <a:chExt cx="0" cy="0"/>
        </a:xfrm>
      </p:grpSpPr>
      <p:sp>
        <p:nvSpPr>
          <p:cNvPr id="8" name="Section Title">
            <a:extLst>
              <a:ext uri="{FF2B5EF4-FFF2-40B4-BE49-F238E27FC236}">
                <a16:creationId xmlns:a16="http://schemas.microsoft.com/office/drawing/2014/main" id="{41602295-92E6-4999-B91A-0DA68D46237E}"/>
              </a:ext>
            </a:extLst>
          </p:cNvPr>
          <p:cNvSpPr>
            <a:spLocks noGrp="1"/>
          </p:cNvSpPr>
          <p:nvPr>
            <p:ph type="body" sz="quarter" idx="13" hasCustomPrompt="1"/>
          </p:nvPr>
        </p:nvSpPr>
        <p:spPr>
          <a:xfrm>
            <a:off x="609600" y="342900"/>
            <a:ext cx="3643314" cy="236609"/>
          </a:xfrm>
        </p:spPr>
        <p:txBody>
          <a:bodyPr>
            <a:noAutofit/>
          </a:bodyPr>
          <a:lstStyle>
            <a:lvl1pPr>
              <a:defRPr sz="1000">
                <a:latin typeface="+mj-lt"/>
              </a:defRPr>
            </a:lvl1pPr>
          </a:lstStyle>
          <a:p>
            <a:pPr lvl="0"/>
            <a:r>
              <a:rPr lang="en-US" dirty="0"/>
              <a:t>SECTION</a:t>
            </a:r>
          </a:p>
        </p:txBody>
      </p:sp>
      <p:sp>
        <p:nvSpPr>
          <p:cNvPr id="11" name="Page Title">
            <a:extLst>
              <a:ext uri="{FF2B5EF4-FFF2-40B4-BE49-F238E27FC236}">
                <a16:creationId xmlns:a16="http://schemas.microsoft.com/office/drawing/2014/main" id="{5C44B510-FE46-4A9B-BD0F-3BAC004384A9}"/>
              </a:ext>
            </a:extLst>
          </p:cNvPr>
          <p:cNvSpPr>
            <a:spLocks noGrp="1"/>
          </p:cNvSpPr>
          <p:nvPr>
            <p:ph type="body" sz="quarter" idx="14" hasCustomPrompt="1"/>
          </p:nvPr>
        </p:nvSpPr>
        <p:spPr>
          <a:xfrm>
            <a:off x="609601" y="685800"/>
            <a:ext cx="3643314" cy="236609"/>
          </a:xfrm>
        </p:spPr>
        <p:txBody>
          <a:bodyPr>
            <a:noAutofit/>
          </a:bodyPr>
          <a:lstStyle>
            <a:lvl1pPr>
              <a:defRPr sz="2400">
                <a:latin typeface="+mj-lt"/>
              </a:defRPr>
            </a:lvl1pPr>
          </a:lstStyle>
          <a:p>
            <a:pPr lvl="0"/>
            <a:r>
              <a:rPr lang="en-US" dirty="0"/>
              <a:t>Page title</a:t>
            </a:r>
          </a:p>
        </p:txBody>
      </p:sp>
      <p:sp>
        <p:nvSpPr>
          <p:cNvPr id="16" name="Body Copy">
            <a:extLst>
              <a:ext uri="{FF2B5EF4-FFF2-40B4-BE49-F238E27FC236}">
                <a16:creationId xmlns:a16="http://schemas.microsoft.com/office/drawing/2014/main" id="{1CA9DAFC-B9CE-47D3-B65D-6766DA58AC8A}"/>
              </a:ext>
            </a:extLst>
          </p:cNvPr>
          <p:cNvSpPr>
            <a:spLocks noGrp="1"/>
          </p:cNvSpPr>
          <p:nvPr>
            <p:ph type="body" sz="quarter" idx="15" hasCustomPrompt="1"/>
          </p:nvPr>
        </p:nvSpPr>
        <p:spPr>
          <a:xfrm>
            <a:off x="609600" y="1208086"/>
            <a:ext cx="3643314" cy="3130552"/>
          </a:xfrm>
        </p:spPr>
        <p:txBody>
          <a:bodyPr>
            <a:noAutofit/>
          </a:bodyPr>
          <a:lstStyle>
            <a:lvl1pPr>
              <a:lnSpc>
                <a:spcPts val="1200"/>
              </a:lnSpc>
              <a:spcBef>
                <a:spcPts val="600"/>
              </a:spcBef>
              <a:defRPr sz="800">
                <a:latin typeface="+mn-lt"/>
              </a:defRPr>
            </a:lvl1pPr>
          </a:lstStyle>
          <a:p>
            <a:pPr lvl="0"/>
            <a:r>
              <a:rPr lang="en-US" dirty="0"/>
              <a:t>Text</a:t>
            </a:r>
          </a:p>
        </p:txBody>
      </p:sp>
      <p:sp>
        <p:nvSpPr>
          <p:cNvPr id="6" name="Slide Number">
            <a:extLst>
              <a:ext uri="{FF2B5EF4-FFF2-40B4-BE49-F238E27FC236}">
                <a16:creationId xmlns:a16="http://schemas.microsoft.com/office/drawing/2014/main" id="{C0E990D9-2E36-4298-A5A8-D927455E276D}"/>
              </a:ext>
            </a:extLst>
          </p:cNvPr>
          <p:cNvSpPr>
            <a:spLocks noGrp="1"/>
          </p:cNvSpPr>
          <p:nvPr>
            <p:ph type="sldNum" sz="quarter" idx="12"/>
          </p:nvPr>
        </p:nvSpPr>
        <p:spPr/>
        <p:txBody>
          <a:bodyPr/>
          <a:lstStyle/>
          <a:p>
            <a:fld id="{3F657163-B0C7-401E-8BA5-ACDF2CB567A1}" type="slidenum">
              <a:rPr lang="en-US" smtClean="0"/>
              <a:t>‹#›</a:t>
            </a:fld>
            <a:endParaRPr lang="en-US"/>
          </a:p>
        </p:txBody>
      </p:sp>
    </p:spTree>
    <p:extLst>
      <p:ext uri="{BB962C8B-B14F-4D97-AF65-F5344CB8AC3E}">
        <p14:creationId xmlns:p14="http://schemas.microsoft.com/office/powerpoint/2010/main" val="5525124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Dark Gray">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87B6FE4F-141E-ED41-B67A-506354547DFF}"/>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AD749865-B90B-46D4-A353-C92C39E706EA}"/>
              </a:ext>
            </a:extLst>
          </p:cNvPr>
          <p:cNvSpPr>
            <a:spLocks noGrp="1"/>
          </p:cNvSpPr>
          <p:nvPr>
            <p:ph type="title" hasCustomPrompt="1"/>
          </p:nvPr>
        </p:nvSpPr>
        <p:spPr/>
        <p:txBody>
          <a:bodyPr/>
          <a:lstStyle>
            <a:lvl1pPr>
              <a:defRPr>
                <a:solidFill>
                  <a:schemeClr val="bg1"/>
                </a:solidFill>
              </a:defRPr>
            </a:lvl1pPr>
          </a:lstStyle>
          <a:p>
            <a:r>
              <a:rPr lang="en-US"/>
              <a:t>Header</a:t>
            </a:r>
            <a:endParaRPr lang="en-IN"/>
          </a:p>
        </p:txBody>
      </p:sp>
    </p:spTree>
    <p:extLst>
      <p:ext uri="{BB962C8B-B14F-4D97-AF65-F5344CB8AC3E}">
        <p14:creationId xmlns:p14="http://schemas.microsoft.com/office/powerpoint/2010/main" val="20982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White">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F0622973-87C0-604F-BC65-1AB562AA7232}"/>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lumMod val="50000"/>
                    <a:lumOff val="50000"/>
                  </a:schemeClr>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3D52D5A2-A4E2-424F-B1E6-4C6A5A6222F5}"/>
              </a:ext>
            </a:extLst>
          </p:cNvPr>
          <p:cNvSpPr>
            <a:spLocks noGrp="1"/>
          </p:cNvSpPr>
          <p:nvPr>
            <p:ph type="title" hasCustomPrompt="1"/>
          </p:nvPr>
        </p:nvSpPr>
        <p:spPr/>
        <p:txBody>
          <a:bodyPr/>
          <a:lstStyle/>
          <a:p>
            <a:r>
              <a:rPr lang="en-US"/>
              <a:t>Header</a:t>
            </a:r>
            <a:endParaRPr lang="en-IN"/>
          </a:p>
        </p:txBody>
      </p:sp>
    </p:spTree>
    <p:extLst>
      <p:ext uri="{BB962C8B-B14F-4D97-AF65-F5344CB8AC3E}">
        <p14:creationId xmlns:p14="http://schemas.microsoft.com/office/powerpoint/2010/main" val="202393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303211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5" Type="http://schemas.openxmlformats.org/officeDocument/2006/relationships/slideLayout" Target="../slideLayouts/slideLayout16.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18" Type="http://schemas.openxmlformats.org/officeDocument/2006/relationships/slideLayout" Target="../slideLayouts/slideLayout129.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54" Type="http://schemas.openxmlformats.org/officeDocument/2006/relationships/slideLayout" Target="../slideLayouts/slideLayout65.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120" Type="http://schemas.openxmlformats.org/officeDocument/2006/relationships/slideLayout" Target="../slideLayouts/slideLayout131.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121" Type="http://schemas.openxmlformats.org/officeDocument/2006/relationships/theme" Target="../theme/theme2.xml"/><Relationship Id="rId3" Type="http://schemas.openxmlformats.org/officeDocument/2006/relationships/slideLayout" Target="../slideLayouts/slideLayout14.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5" Type="http://schemas.openxmlformats.org/officeDocument/2006/relationships/theme" Target="../theme/theme4.xml"/><Relationship Id="rId4"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96754196-16A9-5075-11AD-EA11106817D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 id="2147485399" r:id="rId115"/>
    <p:sldLayoutId id="2147485517" r:id="rId116"/>
    <p:sldLayoutId id="2147485518" r:id="rId117"/>
    <p:sldLayoutId id="2147485400" r:id="rId118"/>
    <p:sldLayoutId id="2147485516" r:id="rId119"/>
    <p:sldLayoutId id="2147485703"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a:p>
        </p:txBody>
      </p:sp>
      <p:sp>
        <p:nvSpPr>
          <p:cNvPr id="11" name="Legal">
            <a:extLst>
              <a:ext uri="{FF2B5EF4-FFF2-40B4-BE49-F238E27FC236}">
                <a16:creationId xmlns:a16="http://schemas.microsoft.com/office/drawing/2014/main" id="{FA926A39-1615-46C2-9892-9AEB1D164C9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005825144"/>
      </p:ext>
    </p:extLst>
  </p:cSld>
  <p:clrMap bg1="lt1" tx1="dk1" bg2="lt2" tx2="dk2" accent1="accent1" accent2="accent2" accent3="accent3" accent4="accent4" accent5="accent5" accent6="accent6" hlink="hlink" folHlink="folHlink"/>
  <p:sldLayoutIdLst>
    <p:sldLayoutId id="2147486506" r:id="rId1"/>
    <p:sldLayoutId id="2147486511" r:id="rId2"/>
    <p:sldLayoutId id="214748652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1"/>
          </a:solidFill>
          <a:latin typeface="Segoe Pro Semibold" panose="020B07020405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Pro" panose="020B05020405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Pro" panose="020B05020405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Pro" panose="020B05020405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dirty="0"/>
          </a:p>
        </p:txBody>
      </p:sp>
      <p:sp>
        <p:nvSpPr>
          <p:cNvPr id="11" name="Legal">
            <a:extLst>
              <a:ext uri="{FF2B5EF4-FFF2-40B4-BE49-F238E27FC236}">
                <a16:creationId xmlns:a16="http://schemas.microsoft.com/office/drawing/2014/main" id="{FA926A39-1615-46C2-9892-9AEB1D164C9B}"/>
              </a:ext>
            </a:extLst>
          </p:cNvPr>
          <p:cNvSpPr txBox="1"/>
          <p:nvPr userDrawn="1"/>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dirty="0">
                <a:latin typeface="+mj-lt"/>
              </a:rPr>
              <a:t>© COPYRIGHT MICROSOFT CORPORATION. ALL RIGHTS RESERVED.</a:t>
            </a:r>
          </a:p>
        </p:txBody>
      </p:sp>
    </p:spTree>
    <p:extLst>
      <p:ext uri="{BB962C8B-B14F-4D97-AF65-F5344CB8AC3E}">
        <p14:creationId xmlns:p14="http://schemas.microsoft.com/office/powerpoint/2010/main" val="2360367490"/>
      </p:ext>
    </p:extLst>
  </p:cSld>
  <p:clrMap bg1="lt1" tx1="dk1" bg2="lt2" tx2="dk2" accent1="accent1" accent2="accent2" accent3="accent3" accent4="accent4" accent5="accent5" accent6="accent6" hlink="hlink" folHlink="folHlink"/>
  <p:sldLayoutIdLst>
    <p:sldLayoutId id="2147483752" r:id="rId1"/>
    <p:sldLayoutId id="2147486492" r:id="rId2"/>
    <p:sldLayoutId id="2147486493" r:id="rId3"/>
    <p:sldLayoutId id="2147486494" r:id="rId4"/>
  </p:sldLayoutIdLst>
  <p:hf sldNum="0"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25.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dirty="0">
                <a:cs typeface="Segoe UI"/>
              </a:rPr>
              <a:t>Student Ambassador Projects</a:t>
            </a:r>
            <a:endParaRPr lang="en-US"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31666920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a:bodyPr>
          <a:lstStyle/>
          <a:p>
            <a:r>
              <a:rPr lang="en-US" dirty="0">
                <a:cs typeface="Segoe UI"/>
              </a:rPr>
              <a:t>SystemX64</a:t>
            </a:r>
            <a:br>
              <a:rPr lang="en-US" dirty="0">
                <a:cs typeface="Segoe UI"/>
              </a:rPr>
            </a:br>
            <a:r>
              <a:rPr lang="en-US" sz="2000" dirty="0">
                <a:cs typeface="Segoe UI"/>
              </a:rPr>
              <a:t>Solution Type:  Video</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fontScale="77500" lnSpcReduction="20000"/>
          </a:bodyPr>
          <a:lstStyle/>
          <a:p>
            <a:pPr>
              <a:spcAft>
                <a:spcPts val="600"/>
              </a:spcAft>
            </a:pPr>
            <a:r>
              <a:rPr lang="en-US" b="1" dirty="0">
                <a:cs typeface="Segoe UI"/>
              </a:rPr>
              <a:t>Mohammad Anzil </a:t>
            </a:r>
            <a:r>
              <a:rPr lang="en-US" b="1" dirty="0" err="1">
                <a:cs typeface="Segoe UI"/>
              </a:rPr>
              <a:t>Parveez</a:t>
            </a:r>
            <a:endParaRPr lang="en-US" b="1" dirty="0">
              <a:cs typeface="Segoe UI"/>
            </a:endParaRPr>
          </a:p>
          <a:p>
            <a:pPr>
              <a:spcAft>
                <a:spcPts val="600"/>
              </a:spcAft>
            </a:pPr>
            <a:r>
              <a:rPr lang="en-US" b="1" dirty="0">
                <a:cs typeface="Segoe UI"/>
              </a:rPr>
              <a:t>Zeliq </a:t>
            </a:r>
            <a:r>
              <a:rPr lang="en-US" b="1" dirty="0" err="1">
                <a:cs typeface="Segoe UI"/>
              </a:rPr>
              <a:t>Zayyan</a:t>
            </a:r>
            <a:endParaRPr lang="en-US" b="1" dirty="0">
              <a:cs typeface="Segoe UI"/>
            </a:endParaRPr>
          </a:p>
          <a:p>
            <a:pPr>
              <a:spcAft>
                <a:spcPts val="600"/>
              </a:spcAft>
            </a:pPr>
            <a:r>
              <a:rPr lang="en-US" b="1" dirty="0">
                <a:cs typeface="Segoe UI"/>
              </a:rPr>
              <a:t>Darshan Bhandary</a:t>
            </a:r>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24734825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GB" sz="3600" dirty="0">
                <a:solidFill>
                  <a:schemeClr val="accent3"/>
                </a:solidFill>
              </a:rPr>
              <a:t>Revolutionizing Assistive Technology for the Visually Impaired</a:t>
            </a:r>
            <a:r>
              <a:rPr lang="en-US" sz="3600" spc="-50" dirty="0">
                <a:ln w="3175">
                  <a:noFill/>
                </a:ln>
                <a:solidFill>
                  <a:schemeClr val="accent3"/>
                </a:solidFill>
                <a:cs typeface="Segoe UI"/>
              </a:rPr>
              <a:t>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8263" y="1698759"/>
            <a:ext cx="9111763" cy="4424363"/>
          </a:xfrm>
          <a:prstGeom prst="rect">
            <a:avLst/>
          </a:prstGeom>
        </p:spPr>
        <p:txBody>
          <a:bodyPr vert="horz" wrap="square" lIns="0" tIns="0" rIns="0" bIns="0" rtlCol="0" anchor="t">
            <a:normAutofit fontScale="925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932742"/>
            <a:r>
              <a:rPr lang="en-US" dirty="0">
                <a:solidFill>
                  <a:schemeClr val="bg1"/>
                </a:solidFill>
              </a:rPr>
              <a:t>Talk from the customers’ perspective about industry trends and pain points and opportunities. </a:t>
            </a:r>
            <a:endParaRPr lang="en-US" dirty="0">
              <a:solidFill>
                <a:schemeClr val="bg1"/>
              </a:solidFill>
              <a:cs typeface="Segoe UI"/>
            </a:endParaRPr>
          </a:p>
          <a:p>
            <a:pPr algn="just" defTabSz="932742"/>
            <a:endParaRPr lang="en-US" dirty="0">
              <a:solidFill>
                <a:srgbClr val="000000"/>
              </a:solidFill>
              <a:cs typeface="Segoe UI"/>
            </a:endParaRPr>
          </a:p>
          <a:p>
            <a:pPr algn="just"/>
            <a:r>
              <a:rPr lang="en-GB" b="1" dirty="0"/>
              <a:t>Customer Perspective:</a:t>
            </a:r>
            <a:endParaRPr lang="en-GB" dirty="0"/>
          </a:p>
          <a:p>
            <a:pPr algn="just">
              <a:buFont typeface="Arial" panose="020B0604020202020204" pitchFamily="34" charset="0"/>
              <a:buChar char="•"/>
            </a:pPr>
            <a:r>
              <a:rPr lang="en-GB" dirty="0"/>
              <a:t>Growing need for assistive solutions to address mobility, safety, and affordability challenges.</a:t>
            </a:r>
          </a:p>
          <a:p>
            <a:pPr algn="just">
              <a:buFont typeface="Arial" panose="020B0604020202020204" pitchFamily="34" charset="0"/>
              <a:buChar char="•"/>
            </a:pPr>
            <a:r>
              <a:rPr lang="en-GB" dirty="0"/>
              <a:t>Opportunity to empower independence through innovation.</a:t>
            </a:r>
          </a:p>
          <a:p>
            <a:pPr algn="just">
              <a:buFont typeface="Arial" panose="020B0604020202020204" pitchFamily="34" charset="0"/>
              <a:buChar char="•"/>
            </a:pPr>
            <a:endParaRPr lang="en-GB" dirty="0"/>
          </a:p>
          <a:p>
            <a:pPr algn="just"/>
            <a:r>
              <a:rPr lang="en-GB" b="1" dirty="0"/>
              <a:t>Disruptive Approach:</a:t>
            </a:r>
            <a:endParaRPr lang="en-GB" dirty="0"/>
          </a:p>
          <a:p>
            <a:pPr algn="just">
              <a:buFont typeface="Arial" panose="020B0604020202020204" pitchFamily="34" charset="0"/>
              <a:buChar char="•"/>
            </a:pPr>
            <a:r>
              <a:rPr lang="en-GB" dirty="0"/>
              <a:t>Scalable, AI-powered wearable device targeting an underserved market.</a:t>
            </a:r>
          </a:p>
          <a:p>
            <a:pPr algn="just">
              <a:buFont typeface="Arial" panose="020B0604020202020204" pitchFamily="34" charset="0"/>
              <a:buChar char="•"/>
            </a:pPr>
            <a:r>
              <a:rPr lang="en-GB" dirty="0"/>
              <a:t>Solves unnoticed problems, challenging the status quo.</a:t>
            </a:r>
          </a:p>
          <a:p>
            <a:pPr algn="just">
              <a:buFont typeface="Arial" panose="020B0604020202020204" pitchFamily="34" charset="0"/>
              <a:buChar char="•"/>
            </a:pPr>
            <a:endParaRPr lang="en-GB" dirty="0"/>
          </a:p>
          <a:p>
            <a:pPr algn="just"/>
            <a:r>
              <a:rPr lang="en-GB" b="1" dirty="0"/>
              <a:t>Empathy &amp; Inspiration:</a:t>
            </a:r>
            <a:endParaRPr lang="en-GB" dirty="0"/>
          </a:p>
          <a:p>
            <a:pPr algn="just">
              <a:buFont typeface="Arial" panose="020B0604020202020204" pitchFamily="34" charset="0"/>
              <a:buChar char="•"/>
            </a:pPr>
            <a:r>
              <a:rPr lang="en-GB" dirty="0"/>
              <a:t>Designed with empathy for daily struggles.</a:t>
            </a:r>
          </a:p>
          <a:p>
            <a:pPr algn="just">
              <a:buFont typeface="Arial" panose="020B0604020202020204" pitchFamily="34" charset="0"/>
              <a:buChar char="•"/>
            </a:pPr>
            <a:r>
              <a:rPr lang="en-GB" dirty="0"/>
              <a:t>Inspires stakeholders by showcasing transformative potential for safety and independence.</a:t>
            </a:r>
          </a:p>
          <a:p>
            <a:pPr algn="just">
              <a:buFont typeface="Arial" panose="020B0604020202020204" pitchFamily="34" charset="0"/>
              <a:buChar char="•"/>
            </a:pPr>
            <a:endParaRPr lang="en-GB" dirty="0"/>
          </a:p>
          <a:p>
            <a:pPr algn="just"/>
            <a:r>
              <a:rPr lang="en-GB" b="1" dirty="0"/>
              <a:t>Why Companies Should Care:</a:t>
            </a:r>
            <a:endParaRPr lang="en-GB" dirty="0"/>
          </a:p>
          <a:p>
            <a:pPr algn="just">
              <a:buFont typeface="Arial" panose="020B0604020202020204" pitchFamily="34" charset="0"/>
              <a:buChar char="•"/>
            </a:pPr>
            <a:r>
              <a:rPr lang="en-GB" dirty="0"/>
              <a:t>Combines AI and IoT for real-time navigation, delivering fast value.</a:t>
            </a:r>
          </a:p>
          <a:p>
            <a:pPr algn="just">
              <a:buFont typeface="Arial" panose="020B0604020202020204" pitchFamily="34" charset="0"/>
              <a:buChar char="•"/>
            </a:pPr>
            <a:r>
              <a:rPr lang="en-GB" dirty="0"/>
              <a:t>Positions companies as leaders in inclusive innovation.</a:t>
            </a:r>
          </a:p>
          <a:p>
            <a:pPr algn="just">
              <a:buFont typeface="Arial" panose="020B0604020202020204" pitchFamily="34" charset="0"/>
              <a:buChar char="•"/>
            </a:pPr>
            <a:r>
              <a:rPr lang="en-GB" dirty="0"/>
              <a:t>Creates a profound societal impact by enhancing accessibility.</a:t>
            </a:r>
          </a:p>
          <a:p>
            <a:pPr algn="just" defTabSz="932742"/>
            <a:endParaRPr lang="en-US" dirty="0">
              <a:solidFill>
                <a:srgbClr val="3B2E58"/>
              </a:solidFill>
              <a:cs typeface="Segoe UI"/>
            </a:endParaRPr>
          </a:p>
        </p:txBody>
      </p:sp>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Solution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8263" y="1650120"/>
            <a:ext cx="9111763" cy="4424363"/>
          </a:xfrm>
          <a:prstGeom prst="rect">
            <a:avLst/>
          </a:prstGeom>
        </p:spPr>
        <p:txBody>
          <a:bodyPr vert="horz" wrap="square" lIns="0" tIns="0" rIns="0" bIns="0" rtlCol="0" anchor="t">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r>
              <a:rPr lang="en-US" dirty="0">
                <a:solidFill>
                  <a:schemeClr val="bg1"/>
                </a:solidFill>
                <a:latin typeface="Segoe UI (Body)"/>
              </a:rPr>
              <a:t>Share why you built this solution and where you fit in. </a:t>
            </a:r>
          </a:p>
          <a:p>
            <a:pPr defTabSz="932742"/>
            <a:endParaRPr lang="en-US" dirty="0">
              <a:solidFill>
                <a:srgbClr val="3B2E58"/>
              </a:solidFill>
              <a:latin typeface="Segoe UI (Body)"/>
            </a:endParaRPr>
          </a:p>
          <a:p>
            <a:pPr algn="l"/>
            <a:r>
              <a:rPr lang="en-GB" b="1" i="0" dirty="0">
                <a:effectLst/>
                <a:latin typeface="Segoe UI (Body)"/>
              </a:rPr>
              <a:t>Smart Vision Assistant:</a:t>
            </a:r>
            <a:endParaRPr lang="en-GB" b="0" i="0" dirty="0">
              <a:effectLst/>
              <a:latin typeface="Segoe UI (Body)"/>
            </a:endParaRPr>
          </a:p>
          <a:p>
            <a:pPr marL="742950" lvl="1" indent="-285750" algn="l">
              <a:buFont typeface="Arial" panose="020B0604020202020204" pitchFamily="34" charset="0"/>
              <a:buChar char="•"/>
            </a:pPr>
            <a:r>
              <a:rPr lang="en-GB" b="0" i="0" dirty="0">
                <a:effectLst/>
                <a:latin typeface="Segoe UI (Body)"/>
              </a:rPr>
              <a:t>Camera captures and describes surroundings in natural language</a:t>
            </a:r>
          </a:p>
          <a:p>
            <a:pPr marL="742950" lvl="1" indent="-285750" algn="l">
              <a:buFont typeface="Arial" panose="020B0604020202020204" pitchFamily="34" charset="0"/>
              <a:buChar char="•"/>
            </a:pPr>
            <a:r>
              <a:rPr lang="en-GB" b="0" i="0" dirty="0">
                <a:effectLst/>
                <a:latin typeface="Segoe UI (Body)"/>
              </a:rPr>
              <a:t>"There's a coffee table with chairs, and a person walking nearby"</a:t>
            </a:r>
          </a:p>
          <a:p>
            <a:pPr marL="742950" lvl="1" indent="-285750" algn="l">
              <a:buFont typeface="Arial" panose="020B0604020202020204" pitchFamily="34" charset="0"/>
              <a:buChar char="•"/>
            </a:pPr>
            <a:r>
              <a:rPr lang="en-GB" b="0" i="0" dirty="0">
                <a:effectLst/>
                <a:latin typeface="Segoe UI (Body)"/>
              </a:rPr>
              <a:t>"A doorway ahead with stairs to the right“</a:t>
            </a:r>
          </a:p>
          <a:p>
            <a:pPr marL="742950" lvl="1" indent="-285750" algn="l">
              <a:buFont typeface="Arial" panose="020B0604020202020204" pitchFamily="34" charset="0"/>
              <a:buChar char="•"/>
            </a:pPr>
            <a:endParaRPr lang="en-GB" b="0" i="0" dirty="0">
              <a:effectLst/>
              <a:latin typeface="Segoe UI (Body)"/>
            </a:endParaRPr>
          </a:p>
          <a:p>
            <a:pPr algn="l"/>
            <a:r>
              <a:rPr lang="en-GB" b="1" i="0" dirty="0">
                <a:effectLst/>
                <a:latin typeface="Segoe UI (Body)"/>
              </a:rPr>
              <a:t>Intuitive Feedback System:</a:t>
            </a:r>
            <a:endParaRPr lang="en-GB" b="0" i="0" dirty="0">
              <a:effectLst/>
              <a:latin typeface="Segoe UI (Body)"/>
            </a:endParaRPr>
          </a:p>
          <a:p>
            <a:pPr marL="742950" lvl="1" indent="-285750" algn="l">
              <a:buFont typeface="Arial" panose="020B0604020202020204" pitchFamily="34" charset="0"/>
              <a:buChar char="•"/>
            </a:pPr>
            <a:r>
              <a:rPr lang="en-GB" b="0" i="0" dirty="0">
                <a:effectLst/>
                <a:latin typeface="Segoe UI (Body)"/>
              </a:rPr>
              <a:t>AI processes images into detailed scene descriptions</a:t>
            </a:r>
          </a:p>
          <a:p>
            <a:pPr marL="742950" lvl="1" indent="-285750" algn="l">
              <a:buFont typeface="Arial" panose="020B0604020202020204" pitchFamily="34" charset="0"/>
              <a:buChar char="•"/>
            </a:pPr>
            <a:r>
              <a:rPr lang="en-GB" b="0" i="0" dirty="0">
                <a:effectLst/>
                <a:latin typeface="Segoe UI (Body)"/>
              </a:rPr>
              <a:t>Vibration motor intensity adapts to obstacle proximity</a:t>
            </a:r>
          </a:p>
          <a:p>
            <a:pPr marL="742950" lvl="1" indent="-285750">
              <a:buFont typeface="Arial" panose="020B0604020202020204" pitchFamily="34" charset="0"/>
              <a:buChar char="•"/>
            </a:pPr>
            <a:r>
              <a:rPr lang="en-GB" b="0" i="0" dirty="0">
                <a:effectLst/>
                <a:latin typeface="Segoe UI (Body)"/>
              </a:rPr>
              <a:t>Distance-based haptic feedback (stronger vibration = closer object)</a:t>
            </a:r>
          </a:p>
          <a:p>
            <a:pPr marL="742950" lvl="1" indent="-285750" algn="l">
              <a:buFont typeface="Arial" panose="020B0604020202020204" pitchFamily="34" charset="0"/>
              <a:buChar char="•"/>
            </a:pPr>
            <a:r>
              <a:rPr lang="en-GB" b="0" i="0" dirty="0">
                <a:effectLst/>
                <a:latin typeface="Segoe UI (Body)"/>
              </a:rPr>
              <a:t>Natural voice narrates the environment continuously</a:t>
            </a:r>
          </a:p>
          <a:p>
            <a:pPr marL="742950" lvl="1" indent="-285750" algn="l">
              <a:buFont typeface="Arial" panose="020B0604020202020204" pitchFamily="34" charset="0"/>
              <a:buChar char="•"/>
            </a:pPr>
            <a:endParaRPr lang="en-GB" b="0" i="0" dirty="0">
              <a:effectLst/>
              <a:latin typeface="Segoe UI (Body)"/>
            </a:endParaRPr>
          </a:p>
          <a:p>
            <a:pPr algn="l"/>
            <a:r>
              <a:rPr lang="en-GB" b="1" i="0" dirty="0">
                <a:effectLst/>
                <a:latin typeface="Segoe UI (Body)"/>
              </a:rPr>
              <a:t>Why It Matters:</a:t>
            </a:r>
            <a:endParaRPr lang="en-GB" b="0" i="0" dirty="0">
              <a:effectLst/>
              <a:latin typeface="Segoe UI (Body)"/>
            </a:endParaRPr>
          </a:p>
          <a:p>
            <a:pPr marL="742950" lvl="1" indent="-285750" algn="l">
              <a:buFont typeface="Arial" panose="020B0604020202020204" pitchFamily="34" charset="0"/>
              <a:buChar char="•"/>
            </a:pPr>
            <a:r>
              <a:rPr lang="en-GB" b="0" i="0" dirty="0">
                <a:effectLst/>
                <a:latin typeface="Segoe UI (Body)"/>
              </a:rPr>
              <a:t>More descriptive than traditional aids</a:t>
            </a:r>
          </a:p>
          <a:p>
            <a:pPr marL="742950" lvl="1" indent="-285750" algn="l">
              <a:buFont typeface="Arial" panose="020B0604020202020204" pitchFamily="34" charset="0"/>
              <a:buChar char="•"/>
            </a:pPr>
            <a:r>
              <a:rPr lang="en-GB" b="0" i="0" dirty="0">
                <a:effectLst/>
                <a:latin typeface="Segoe UI (Body)"/>
              </a:rPr>
              <a:t>Combines AI vision with intuitive haptic guidance</a:t>
            </a:r>
          </a:p>
          <a:p>
            <a:pPr marL="742950" lvl="1" indent="-285750" algn="l">
              <a:buFont typeface="Arial" panose="020B0604020202020204" pitchFamily="34" charset="0"/>
              <a:buChar char="•"/>
            </a:pPr>
            <a:r>
              <a:rPr lang="en-GB" b="0" i="0" dirty="0">
                <a:effectLst/>
                <a:latin typeface="Segoe UI (Body)"/>
              </a:rPr>
              <a:t>Affordable solution for daily navigation</a:t>
            </a:r>
          </a:p>
          <a:p>
            <a:pPr marL="742950" lvl="1" indent="-285750" algn="l">
              <a:buFont typeface="Arial" panose="020B0604020202020204" pitchFamily="34" charset="0"/>
              <a:buChar char="•"/>
            </a:pPr>
            <a:endParaRPr lang="en-GB" dirty="0">
              <a:latin typeface="Segoe UI (Body)"/>
            </a:endParaRPr>
          </a:p>
          <a:p>
            <a:pPr algn="l">
              <a:buFont typeface="Arial" panose="020B0604020202020204" pitchFamily="34" charset="0"/>
              <a:buChar char="•"/>
            </a:pPr>
            <a:r>
              <a:rPr lang="en-GB" b="1" i="0" dirty="0">
                <a:effectLst/>
                <a:latin typeface="Segoe UI (Body)"/>
              </a:rPr>
              <a:t>Addressing Pain Points:</a:t>
            </a:r>
            <a:endParaRPr lang="en-GB" b="0" i="0" dirty="0">
              <a:effectLst/>
              <a:latin typeface="Segoe UI (Body)"/>
            </a:endParaRPr>
          </a:p>
          <a:p>
            <a:pPr marL="742950" lvl="1" indent="-285750" algn="l">
              <a:buFont typeface="Arial" panose="020B0604020202020204" pitchFamily="34" charset="0"/>
              <a:buChar char="•"/>
            </a:pPr>
            <a:r>
              <a:rPr lang="en-GB" b="0" i="0" dirty="0">
                <a:effectLst/>
                <a:latin typeface="Segoe UI (Body)"/>
              </a:rPr>
              <a:t>Affordable (70% cheaper than competitors) and hands-free.</a:t>
            </a:r>
          </a:p>
          <a:p>
            <a:pPr marL="742950" lvl="1" indent="-285750" algn="l">
              <a:buFont typeface="Arial" panose="020B0604020202020204" pitchFamily="34" charset="0"/>
              <a:buChar char="•"/>
            </a:pPr>
            <a:r>
              <a:rPr lang="en-GB" b="0" i="0" dirty="0">
                <a:effectLst/>
                <a:latin typeface="Segoe UI (Body)"/>
              </a:rPr>
              <a:t>Real-time AI-powered navigation with voice and haptic feedback.</a:t>
            </a:r>
          </a:p>
          <a:p>
            <a:pPr lvl="1" algn="l"/>
            <a:endParaRPr lang="en-GB" b="0" i="0" dirty="0">
              <a:effectLst/>
              <a:latin typeface="Segoe UI (Body)"/>
            </a:endParaRPr>
          </a:p>
          <a:p>
            <a:pPr defTabSz="932742"/>
            <a:endParaRPr lang="en-US" dirty="0">
              <a:latin typeface="Segoe UI (Body)"/>
              <a:cs typeface="Segoe UI"/>
            </a:endParaRPr>
          </a:p>
          <a:p>
            <a:pPr defTabSz="932742">
              <a:lnSpc>
                <a:spcPct val="90000"/>
              </a:lnSpc>
              <a:spcBef>
                <a:spcPct val="20000"/>
              </a:spcBef>
            </a:pPr>
            <a:endParaRPr lang="en-US" sz="2600" b="1" dirty="0">
              <a:latin typeface="Segoe UI (Body)"/>
              <a:cs typeface="Segoe UI"/>
            </a:endParaRPr>
          </a:p>
        </p:txBody>
      </p:sp>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77C32-7515-61E2-62B0-97F49A07263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C06BEC5-F695-C336-00D2-DA3B5CC2B7CC}"/>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Architecture</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CD6EE484-ACE3-EEF0-76C4-22C5C22450FC}"/>
              </a:ext>
            </a:extLst>
          </p:cNvPr>
          <p:cNvSpPr txBox="1"/>
          <p:nvPr/>
        </p:nvSpPr>
        <p:spPr>
          <a:xfrm>
            <a:off x="588263" y="1650120"/>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pPr>
            <a:endParaRPr lang="en-US" sz="2600" b="1" dirty="0">
              <a:latin typeface="Segoe UI (Body)"/>
              <a:cs typeface="Segoe UI"/>
            </a:endParaRPr>
          </a:p>
        </p:txBody>
      </p:sp>
      <p:pic>
        <p:nvPicPr>
          <p:cNvPr id="5" name="Picture 4" descr="A diagram of a computer system&#10;&#10;Description automatically generated">
            <a:extLst>
              <a:ext uri="{FF2B5EF4-FFF2-40B4-BE49-F238E27FC236}">
                <a16:creationId xmlns:a16="http://schemas.microsoft.com/office/drawing/2014/main" id="{B383A370-D894-E089-2574-AB8BEDA9B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63" y="1897618"/>
            <a:ext cx="11018521" cy="4815787"/>
          </a:xfrm>
          <a:prstGeom prst="rect">
            <a:avLst/>
          </a:prstGeom>
        </p:spPr>
      </p:pic>
    </p:spTree>
    <p:extLst>
      <p:ext uri="{BB962C8B-B14F-4D97-AF65-F5344CB8AC3E}">
        <p14:creationId xmlns:p14="http://schemas.microsoft.com/office/powerpoint/2010/main" val="193052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Takeaways</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263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b="1" i="0" dirty="0">
                <a:effectLst/>
                <a:latin typeface="__Inter_d65c78"/>
              </a:rPr>
              <a:t>Stop Doing:</a:t>
            </a:r>
            <a:endParaRPr lang="en-GB" b="0" i="0" dirty="0">
              <a:effectLst/>
              <a:latin typeface="__Inter_d65c78"/>
            </a:endParaRPr>
          </a:p>
          <a:p>
            <a:pPr marL="742950" lvl="1" indent="-285750" algn="l">
              <a:buFont typeface="Arial" panose="020B0604020202020204" pitchFamily="34" charset="0"/>
              <a:buChar char="•"/>
            </a:pPr>
            <a:r>
              <a:rPr lang="en-GB" b="0" i="0" dirty="0">
                <a:effectLst/>
                <a:latin typeface="__Inter_d65c78"/>
              </a:rPr>
              <a:t>Relying on outdated, passive aids like white canes or expensive, inaccessible solutions.</a:t>
            </a:r>
          </a:p>
          <a:p>
            <a:pPr marL="742950" lvl="1" indent="-285750" algn="l">
              <a:buFont typeface="Arial" panose="020B0604020202020204" pitchFamily="34" charset="0"/>
              <a:buChar char="•"/>
            </a:pPr>
            <a:r>
              <a:rPr lang="en-GB" b="0" i="0" dirty="0">
                <a:effectLst/>
                <a:latin typeface="__Inter_d65c78"/>
              </a:rPr>
              <a:t>Ignoring the potential of affordable, AI-driven assistive technology.</a:t>
            </a:r>
          </a:p>
          <a:p>
            <a:pPr marL="742950" lvl="1" indent="-285750" algn="l">
              <a:buFont typeface="Arial" panose="020B0604020202020204" pitchFamily="34" charset="0"/>
              <a:buChar char="•"/>
            </a:pPr>
            <a:endParaRPr lang="en-GB" b="0" i="0" dirty="0">
              <a:effectLst/>
              <a:latin typeface="__Inter_d65c78"/>
            </a:endParaRPr>
          </a:p>
          <a:p>
            <a:pPr algn="l"/>
            <a:r>
              <a:rPr lang="en-GB" b="1" i="0" dirty="0">
                <a:effectLst/>
                <a:latin typeface="__Inter_d65c78"/>
              </a:rPr>
              <a:t>Start Doing:</a:t>
            </a:r>
            <a:endParaRPr lang="en-GB" b="0" i="0" dirty="0">
              <a:effectLst/>
              <a:latin typeface="__Inter_d65c78"/>
            </a:endParaRPr>
          </a:p>
          <a:p>
            <a:pPr marL="742950" lvl="1" indent="-285750" algn="l">
              <a:buFont typeface="Arial" panose="020B0604020202020204" pitchFamily="34" charset="0"/>
              <a:buChar char="•"/>
            </a:pPr>
            <a:r>
              <a:rPr lang="en-GB" b="0" i="0" dirty="0">
                <a:effectLst/>
                <a:latin typeface="__Inter_d65c78"/>
              </a:rPr>
              <a:t>Embracing innovative, real-time navigation solutions for visually impaired individuals.</a:t>
            </a:r>
          </a:p>
          <a:p>
            <a:pPr marL="742950" lvl="1" indent="-285750" algn="l">
              <a:buFont typeface="Arial" panose="020B0604020202020204" pitchFamily="34" charset="0"/>
              <a:buChar char="•"/>
            </a:pPr>
            <a:r>
              <a:rPr lang="en-GB" b="0" i="0" dirty="0">
                <a:effectLst/>
                <a:latin typeface="__Inter_d65c78"/>
              </a:rPr>
              <a:t>Partnering with startups to drive inclusive, scalable technology.</a:t>
            </a:r>
          </a:p>
          <a:p>
            <a:pPr marL="742950" lvl="1" indent="-285750" algn="l">
              <a:buFont typeface="Arial" panose="020B0604020202020204" pitchFamily="34" charset="0"/>
              <a:buChar char="•"/>
            </a:pPr>
            <a:endParaRPr lang="en-GB" b="0" i="0" dirty="0">
              <a:effectLst/>
              <a:latin typeface="__Inter_d65c78"/>
            </a:endParaRPr>
          </a:p>
          <a:p>
            <a:pPr algn="l"/>
            <a:r>
              <a:rPr lang="en-GB" b="1" i="0" dirty="0">
                <a:effectLst/>
                <a:latin typeface="__Inter_d65c78"/>
              </a:rPr>
              <a:t>What Can Be Done Without Us:</a:t>
            </a:r>
            <a:endParaRPr lang="en-GB" b="0" i="0" dirty="0">
              <a:effectLst/>
              <a:latin typeface="__Inter_d65c78"/>
            </a:endParaRPr>
          </a:p>
          <a:p>
            <a:pPr marL="742950" lvl="1" indent="-285750" algn="l">
              <a:buFont typeface="Arial" panose="020B0604020202020204" pitchFamily="34" charset="0"/>
              <a:buChar char="•"/>
            </a:pPr>
            <a:r>
              <a:rPr lang="en-GB" b="0" i="0" dirty="0">
                <a:effectLst/>
                <a:latin typeface="__Inter_d65c78"/>
              </a:rPr>
              <a:t>Incremental improvements to existing aids, but limited by cost and functionality.</a:t>
            </a:r>
          </a:p>
          <a:p>
            <a:pPr marL="742950" lvl="1" indent="-285750" algn="l">
              <a:buFont typeface="Arial" panose="020B0604020202020204" pitchFamily="34" charset="0"/>
              <a:buChar char="•"/>
            </a:pPr>
            <a:endParaRPr lang="en-GB" b="0" i="0" dirty="0">
              <a:effectLst/>
              <a:latin typeface="__Inter_d65c78"/>
            </a:endParaRPr>
          </a:p>
          <a:p>
            <a:pPr algn="l"/>
            <a:r>
              <a:rPr lang="en-GB" b="1" i="0" dirty="0">
                <a:effectLst/>
                <a:latin typeface="__Inter_d65c78"/>
              </a:rPr>
              <a:t>How We Simplify the Process:</a:t>
            </a:r>
            <a:endParaRPr lang="en-GB" b="0" i="0" dirty="0">
              <a:effectLst/>
              <a:latin typeface="__Inter_d65c78"/>
            </a:endParaRPr>
          </a:p>
          <a:p>
            <a:pPr marL="742950" lvl="1" indent="-285750" algn="l">
              <a:buFont typeface="Arial" panose="020B0604020202020204" pitchFamily="34" charset="0"/>
              <a:buChar char="•"/>
            </a:pPr>
            <a:r>
              <a:rPr lang="en-GB" b="0" i="0" dirty="0">
                <a:effectLst/>
                <a:latin typeface="__Inter_d65c78"/>
              </a:rPr>
              <a:t>Our solution combines AI vision, natural language descriptions, and haptic feedback to provide a seamless, intuitive experience.</a:t>
            </a:r>
          </a:p>
          <a:p>
            <a:pPr marL="742950" lvl="1" indent="-285750" algn="l">
              <a:buFont typeface="Arial" panose="020B0604020202020204" pitchFamily="34" charset="0"/>
              <a:buChar char="•"/>
            </a:pPr>
            <a:r>
              <a:rPr lang="en-GB" b="0" i="0" dirty="0">
                <a:effectLst/>
                <a:latin typeface="__Inter_d65c78"/>
              </a:rPr>
              <a:t>It’s 70% cheaper than competitors, making it accessible to a broader audience.</a:t>
            </a:r>
          </a:p>
          <a:p>
            <a:pPr defTabSz="932742">
              <a:lnSpc>
                <a:spcPct val="90000"/>
              </a:lnSpc>
              <a:spcBef>
                <a:spcPct val="20000"/>
              </a:spcBef>
              <a:buSzPct val="90000"/>
              <a:buFont typeface="Wingdings" panose="05000000000000000000" pitchFamily="2" charset="2"/>
              <a:buChar char=""/>
            </a:pPr>
            <a:endParaRPr lang="en-US" sz="2800" b="1" dirty="0"/>
          </a:p>
        </p:txBody>
      </p:sp>
    </p:spTree>
    <p:extLst>
      <p:ext uri="{BB962C8B-B14F-4D97-AF65-F5344CB8AC3E}">
        <p14:creationId xmlns:p14="http://schemas.microsoft.com/office/powerpoint/2010/main" val="67775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MS_Startups_FH_PPT_Template FY23">
  <a:themeElements>
    <a:clrScheme name="Microsoft for Startups">
      <a:dk1>
        <a:srgbClr val="3B2E58"/>
      </a:dk1>
      <a:lt1>
        <a:sysClr val="window" lastClr="FFFFFF"/>
      </a:lt1>
      <a:dk2>
        <a:srgbClr val="8661C5"/>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_Startups_FH_PPT_Template FY23" id="{E706C7DA-797F-480A-9133-69151DF85C83}" vid="{E3D1CDB7-75BC-4E6F-873A-BD6C09F6E89D}"/>
    </a:ext>
  </a:extLst>
</a:theme>
</file>

<file path=ppt/theme/theme4.xml><?xml version="1.0" encoding="utf-8"?>
<a:theme xmlns:a="http://schemas.openxmlformats.org/drawingml/2006/main" name="Light">
  <a:themeElements>
    <a:clrScheme name="Microsoft for Startups">
      <a:dk1>
        <a:srgbClr val="3B2E58"/>
      </a:dk1>
      <a:lt1>
        <a:sysClr val="window" lastClr="FFFFFF"/>
      </a:lt1>
      <a:dk2>
        <a:srgbClr val="000000"/>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c0babc9-7a7a-47b5-a647-6cd2800917f1" xsi:nil="true"/>
    <lcf76f155ced4ddcb4097134ff3c332f xmlns="8d8bcb89-110c-418e-bb51-7f95f118256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5B9492C0D7EF4195C931A0FB0AD2F4" ma:contentTypeVersion="17" ma:contentTypeDescription="Create a new document." ma:contentTypeScope="" ma:versionID="868c20c1600237d0d6ef236f6eba85fc">
  <xsd:schema xmlns:xsd="http://www.w3.org/2001/XMLSchema" xmlns:xs="http://www.w3.org/2001/XMLSchema" xmlns:p="http://schemas.microsoft.com/office/2006/metadata/properties" xmlns:ns2="8d8bcb89-110c-418e-bb51-7f95f1182564" xmlns:ns3="7c0babc9-7a7a-47b5-a647-6cd2800917f1" targetNamespace="http://schemas.microsoft.com/office/2006/metadata/properties" ma:root="true" ma:fieldsID="bd14630ddef27cdff1e9412c0b6f091f" ns2:_="" ns3:_="">
    <xsd:import namespace="8d8bcb89-110c-418e-bb51-7f95f1182564"/>
    <xsd:import namespace="7c0babc9-7a7a-47b5-a647-6cd2800917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89-110c-418e-bb51-7f95f1182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0babc9-7a7a-47b5-a647-6cd2800917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67a3872-2b96-48ba-9a03-257e60bc9f3a}" ma:internalName="TaxCatchAll" ma:showField="CatchAllData" ma:web="7c0babc9-7a7a-47b5-a647-6cd2800917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1EC4BB-E8AF-45E0-9C79-B5C580965ADC}">
  <ds:schemaRefs>
    <ds:schemaRef ds:uri="http://purl.org/dc/elements/1.1/"/>
    <ds:schemaRef ds:uri="http://purl.org/dc/dcmitype/"/>
    <ds:schemaRef ds:uri="http://schemas.microsoft.com/office/2006/documentManagement/types"/>
    <ds:schemaRef ds:uri="http://purl.org/dc/terms/"/>
    <ds:schemaRef ds:uri="7c0babc9-7a7a-47b5-a647-6cd2800917f1"/>
    <ds:schemaRef ds:uri="http://schemas.openxmlformats.org/package/2006/metadata/core-properties"/>
    <ds:schemaRef ds:uri="8d8bcb89-110c-418e-bb51-7f95f1182564"/>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6FBD21B-B558-4589-A6DF-3348B1143415}">
  <ds:schemaRefs>
    <ds:schemaRef ds:uri="http://schemas.microsoft.com/sharepoint/v3/contenttype/forms"/>
  </ds:schemaRefs>
</ds:datastoreItem>
</file>

<file path=customXml/itemProps3.xml><?xml version="1.0" encoding="utf-8"?>
<ds:datastoreItem xmlns:ds="http://schemas.openxmlformats.org/officeDocument/2006/customXml" ds:itemID="{A42EBC73-D8CA-44F6-BF6B-087B84ABD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bcb89-110c-418e-bb51-7f95f1182564"/>
    <ds:schemaRef ds:uri="7c0babc9-7a7a-47b5-a647-6cd2800917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315</TotalTime>
  <Words>577</Words>
  <Application>Microsoft Office PowerPoint</Application>
  <PresentationFormat>Widescreen</PresentationFormat>
  <Paragraphs>91</Paragraphs>
  <Slides>6</Slides>
  <Notes>6</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6</vt:i4>
      </vt:variant>
    </vt:vector>
  </HeadingPairs>
  <TitlesOfParts>
    <vt:vector size="22" baseType="lpstr">
      <vt:lpstr>__Inter_d65c78</vt:lpstr>
      <vt:lpstr>Arial</vt:lpstr>
      <vt:lpstr>Calibri</vt:lpstr>
      <vt:lpstr>Calibri Light</vt:lpstr>
      <vt:lpstr>Consolas</vt:lpstr>
      <vt:lpstr>Quattrocento Sans</vt:lpstr>
      <vt:lpstr>Segoe Pro</vt:lpstr>
      <vt:lpstr>Segoe Pro Semibold</vt:lpstr>
      <vt:lpstr>Segoe UI</vt:lpstr>
      <vt:lpstr>Segoe UI (Body)</vt:lpstr>
      <vt:lpstr>Segoe UI Semibold</vt:lpstr>
      <vt:lpstr>Wingdings</vt:lpstr>
      <vt:lpstr>office theme</vt:lpstr>
      <vt:lpstr>1_White Template</vt:lpstr>
      <vt:lpstr>MS_Startups_FH_PPT_Template FY23</vt:lpstr>
      <vt:lpstr>Light</vt:lpstr>
      <vt:lpstr>Student Ambassador Projects</vt:lpstr>
      <vt:lpstr>SystemX64 Solution Type:  Video</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ANZIL</dc:creator>
  <cp:lastModifiedBy>MS Office</cp:lastModifiedBy>
  <cp:revision>107</cp:revision>
  <dcterms:created xsi:type="dcterms:W3CDTF">2013-07-15T20:26:40Z</dcterms:created>
  <dcterms:modified xsi:type="dcterms:W3CDTF">2024-11-30T11:43:00Z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0x010100485B9492C0D7EF4195C931A0FB0AD2F4</vt:lpwstr>
  </property>
  <property fmtid="{D5CDD505-2E9C-101B-9397-08002B2CF9AE}" pid="3" name="MediaServiceImageTags">
    <vt:lpwstr/>
  </property>
</Properties>
</file>