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6105" r:id="rId1"/>
  </p:sldMasterIdLst>
  <p:notesMasterIdLst>
    <p:notesMasterId r:id="rId5"/>
  </p:notesMasterIdLst>
  <p:handoutMasterIdLst>
    <p:handoutMasterId r:id="rId6"/>
  </p:handoutMasterIdLst>
  <p:sldIdLst>
    <p:sldId id="422" r:id="rId2"/>
    <p:sldId id="427" r:id="rId3"/>
    <p:sldId id="423" r:id="rId4"/>
  </p:sldIdLst>
  <p:sldSz cx="6858000" cy="10440988"/>
  <p:notesSz cx="6797675" cy="9926638"/>
  <p:embeddedFontLst>
    <p:embeddedFont>
      <p:font typeface="나눔고딕 Bold" panose="020B0600000101010101" charset="-127"/>
      <p:bold r:id="rId7"/>
    </p:embeddedFont>
    <p:embeddedFont>
      <p:font typeface="Candara" panose="020E0502030303020204" pitchFamily="34" charset="0"/>
      <p:regular r:id="rId8"/>
      <p:bold r:id="rId9"/>
      <p:italic r:id="rId10"/>
      <p:bold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anose="020E0502030303020204" pitchFamily="34" charset="0"/>
        <a:ea typeface="나눔고딕 Bold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anose="020E0502030303020204" pitchFamily="34" charset="0"/>
        <a:ea typeface="나눔고딕 Bold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anose="020E0502030303020204" pitchFamily="34" charset="0"/>
        <a:ea typeface="나눔고딕 Bold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anose="020E0502030303020204" pitchFamily="34" charset="0"/>
        <a:ea typeface="나눔고딕 Bold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anose="020E0502030303020204" pitchFamily="34" charset="0"/>
        <a:ea typeface="나눔고딕 Bold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anose="020E0502030303020204" pitchFamily="34" charset="0"/>
        <a:ea typeface="나눔고딕 Bold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anose="020E0502030303020204" pitchFamily="34" charset="0"/>
        <a:ea typeface="나눔고딕 Bold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anose="020E0502030303020204" pitchFamily="34" charset="0"/>
        <a:ea typeface="나눔고딕 Bold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anose="020E0502030303020204" pitchFamily="34" charset="0"/>
        <a:ea typeface="나눔고딕 Bold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75">
          <p15:clr>
            <a:srgbClr val="A4A3A4"/>
          </p15:clr>
        </p15:guide>
        <p15:guide id="2" orient="horz" pos="6231">
          <p15:clr>
            <a:srgbClr val="A4A3A4"/>
          </p15:clr>
        </p15:guide>
        <p15:guide id="3" pos="969">
          <p15:clr>
            <a:srgbClr val="A4A3A4"/>
          </p15:clr>
        </p15:guide>
        <p15:guide id="4" pos="230">
          <p15:clr>
            <a:srgbClr val="A4A3A4"/>
          </p15:clr>
        </p15:guide>
        <p15:guide id="5" pos="4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FF00FF"/>
    <a:srgbClr val="FFFFFF"/>
    <a:srgbClr val="BBE0E3"/>
    <a:srgbClr val="3399FF"/>
    <a:srgbClr val="DDDDD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5" autoAdjust="0"/>
    <p:restoredTop sz="99419" autoAdjust="0"/>
  </p:normalViewPr>
  <p:slideViewPr>
    <p:cSldViewPr snapToGrid="0">
      <p:cViewPr varScale="1">
        <p:scale>
          <a:sx n="72" d="100"/>
          <a:sy n="72" d="100"/>
        </p:scale>
        <p:origin x="2420" y="76"/>
      </p:cViewPr>
      <p:guideLst>
        <p:guide orient="horz" pos="6575"/>
        <p:guide orient="horz" pos="6231"/>
        <p:guide pos="969"/>
        <p:guide pos="230"/>
        <p:guide pos="4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188" y="-72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D861FF8-F391-401B-A850-68C28E9401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 eaLnBrk="1" latinLnBrk="1" hangingPunct="1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92EC4B2-E9C1-4E70-B09D-C959CA3EE1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60AE7FC-E548-4263-B973-AD15D4FA70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 eaLnBrk="1" latinLnBrk="1" hangingPunct="1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DF5DB07-5AA5-49ED-97FD-7134BA545E6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sz="1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9233D92-E3CF-45D4-BB7E-E9071CFC22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559CAB72-78AB-4E38-A988-BBDF22C7ED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06600" y="649288"/>
            <a:ext cx="278765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43">
            <a:extLst>
              <a:ext uri="{FF2B5EF4-FFF2-40B4-BE49-F238E27FC236}">
                <a16:creationId xmlns:a16="http://schemas.microsoft.com/office/drawing/2014/main" id="{AD098EC6-D87A-451B-992E-97B7D557F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anose="020B0503020000020004" pitchFamily="50" charset="-127"/>
              </a:rPr>
              <a:t>3 - </a:t>
            </a:r>
            <a:fld id="{D4841473-6426-45DB-9CA5-A4C479B1EC7B}" type="slidenum">
              <a:rPr lang="en-US" altLang="ko-KR" sz="900" smtClean="0">
                <a:solidFill>
                  <a:schemeClr val="tx1"/>
                </a:solidFill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F85970BA-ABFC-4FE2-A804-58F18607B19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3077" name="Line 41">
            <a:extLst>
              <a:ext uri="{FF2B5EF4-FFF2-40B4-BE49-F238E27FC236}">
                <a16:creationId xmlns:a16="http://schemas.microsoft.com/office/drawing/2014/main" id="{BF8292E1-C557-4B7C-BE84-874BF8245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8" name="Line 46">
            <a:extLst>
              <a:ext uri="{FF2B5EF4-FFF2-40B4-BE49-F238E27FC236}">
                <a16:creationId xmlns:a16="http://schemas.microsoft.com/office/drawing/2014/main" id="{AE7199D3-82E6-4C89-9E7E-08AE59B3E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5" name="Text Box 47">
            <a:extLst>
              <a:ext uri="{FF2B5EF4-FFF2-40B4-BE49-F238E27FC236}">
                <a16:creationId xmlns:a16="http://schemas.microsoft.com/office/drawing/2014/main" id="{7E8D7629-721A-4827-99D6-DD52E675E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Embedded Linux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7176" name="Text Box 48">
            <a:extLst>
              <a:ext uri="{FF2B5EF4-FFF2-40B4-BE49-F238E27FC236}">
                <a16:creationId xmlns:a16="http://schemas.microsoft.com/office/drawing/2014/main" id="{60F327F7-9EFF-4639-BC33-0F8E0A934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Workshop #1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3081" name="Rectangle 42">
            <a:extLst>
              <a:ext uri="{FF2B5EF4-FFF2-40B4-BE49-F238E27FC236}">
                <a16:creationId xmlns:a16="http://schemas.microsoft.com/office/drawing/2014/main" id="{00E4386A-AE68-4205-A891-E32267D8B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 latinLnBrk="1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1pPr>
            <a:lvl2pPr marL="742950" indent="-285750" algn="ctr" defTabSz="762000" latinLnBrk="1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2pPr>
            <a:lvl3pPr marL="1143000" indent="-228600" algn="ctr" defTabSz="762000" latinLnBrk="1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3pPr>
            <a:lvl4pPr marL="1600200" indent="-228600" algn="ctr" defTabSz="762000" latinLnBrk="1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4pPr>
            <a:lvl5pPr marL="2057400" indent="-228600" algn="ctr" defTabSz="762000" latinLnBrk="1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9pPr>
          </a:lstStyle>
          <a:p>
            <a:pPr latinLnBrk="0">
              <a:defRPr/>
            </a:pPr>
            <a:r>
              <a:rPr lang="en-US" altLang="ko-KR" sz="1000">
                <a:solidFill>
                  <a:schemeClr val="tx1"/>
                </a:solidFill>
                <a:ea typeface="굴림" panose="020B0600000101010101" pitchFamily="50" charset="-127"/>
              </a:rPr>
              <a:t>Copyright 2011 ⓒ  LG CNS</a:t>
            </a:r>
          </a:p>
        </p:txBody>
      </p:sp>
      <p:pic>
        <p:nvPicPr>
          <p:cNvPr id="3082" name="Picture 11">
            <a:extLst>
              <a:ext uri="{FF2B5EF4-FFF2-40B4-BE49-F238E27FC236}">
                <a16:creationId xmlns:a16="http://schemas.microsoft.com/office/drawing/2014/main" id="{BE639DBE-FD03-4019-88A7-78BFA001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3">
            <a:extLst>
              <a:ext uri="{FF2B5EF4-FFF2-40B4-BE49-F238E27FC236}">
                <a16:creationId xmlns:a16="http://schemas.microsoft.com/office/drawing/2014/main" id="{3CF09434-960B-4F49-9B39-4472E767C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4">
            <a:extLst>
              <a:ext uri="{FF2B5EF4-FFF2-40B4-BE49-F238E27FC236}">
                <a16:creationId xmlns:a16="http://schemas.microsoft.com/office/drawing/2014/main" id="{E9F2DF9B-0887-4090-AC4C-D4CC9768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3">
            <a:extLst>
              <a:ext uri="{FF2B5EF4-FFF2-40B4-BE49-F238E27FC236}">
                <a16:creationId xmlns:a16="http://schemas.microsoft.com/office/drawing/2014/main" id="{3CF09434-960B-4F49-9B39-4472E767C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4">
            <a:extLst>
              <a:ext uri="{FF2B5EF4-FFF2-40B4-BE49-F238E27FC236}">
                <a16:creationId xmlns:a16="http://schemas.microsoft.com/office/drawing/2014/main" id="{E9F2DF9B-0887-4090-AC4C-D4CC9768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9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3">
            <a:extLst>
              <a:ext uri="{FF2B5EF4-FFF2-40B4-BE49-F238E27FC236}">
                <a16:creationId xmlns:a16="http://schemas.microsoft.com/office/drawing/2014/main" id="{E4CAEDE1-87E4-4207-9BE8-13DBD6F19B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4">
            <a:extLst>
              <a:ext uri="{FF2B5EF4-FFF2-40B4-BE49-F238E27FC236}">
                <a16:creationId xmlns:a16="http://schemas.microsoft.com/office/drawing/2014/main" id="{06147056-4D7F-442C-9ECE-1A9222E0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2FE241-CF65-426F-833A-F34A74C6896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42900" y="417513"/>
            <a:ext cx="61722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55663" latinLnBrk="1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1pPr>
            <a:lvl2pPr marL="742950" indent="-285750" algn="ctr" defTabSz="855663" latinLnBrk="1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2pPr>
            <a:lvl3pPr marL="1143000" indent="-228600" algn="ctr" defTabSz="855663" latinLnBrk="1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3pPr>
            <a:lvl4pPr marL="1600200" indent="-228600" algn="ctr" defTabSz="855663" latinLnBrk="1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4pPr>
            <a:lvl5pPr marL="2057400" indent="-228600" algn="ctr" defTabSz="855663" latinLnBrk="1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5pPr>
            <a:lvl6pPr marL="2514600" indent="-228600" algn="ctr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6pPr>
            <a:lvl7pPr marL="2971800" indent="-228600" algn="ctr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7pPr>
            <a:lvl8pPr marL="3429000" indent="-228600" algn="ctr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8pPr>
            <a:lvl9pPr marL="3886200" indent="-228600" algn="ctr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9pPr>
          </a:lstStyle>
          <a:p>
            <a:pPr>
              <a:defRPr/>
            </a:pPr>
            <a:endParaRPr lang="ko-KR" altLang="en-US" sz="41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F244E26-7FEB-4A10-AF9B-3CCF72FF95C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42900" y="2436813"/>
            <a:ext cx="6172200" cy="688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20675" indent="-320675" algn="ctr" defTabSz="855663" latinLnBrk="1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1pPr>
            <a:lvl2pPr marL="742950" indent="-285750" algn="ctr" defTabSz="855663" latinLnBrk="1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2pPr>
            <a:lvl3pPr marL="1143000" indent="-228600" algn="ctr" defTabSz="855663" latinLnBrk="1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3pPr>
            <a:lvl4pPr marL="1600200" indent="-228600" algn="ctr" defTabSz="855663" latinLnBrk="1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4pPr>
            <a:lvl5pPr marL="2057400" indent="-228600" algn="ctr" defTabSz="855663" latinLnBrk="1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5pPr>
            <a:lvl6pPr marL="2514600" indent="-228600" algn="ctr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6pPr>
            <a:lvl7pPr marL="2971800" indent="-228600" algn="ctr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7pPr>
            <a:lvl8pPr marL="3429000" indent="-228600" algn="ctr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8pPr>
            <a:lvl9pPr marL="3886200" indent="-228600" algn="ctr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  <a:defRPr/>
            </a:pPr>
            <a:endParaRPr lang="ko-KR" altLang="en-US" sz="3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0F511368-035D-488C-B560-F4D8C24A6F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97100" y="9829800"/>
            <a:ext cx="23653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9pPr>
          </a:lstStyle>
          <a:p>
            <a:pPr algn="ctr" eaLnBrk="1" latinLnBrk="1" hangingPunct="1">
              <a:defRPr/>
            </a:pPr>
            <a:fld id="{AA6FB592-DD13-4849-AB88-703FC0B18D0F}" type="slidenum">
              <a:rPr lang="en-US" altLang="ko-KR" b="1" smtClean="0">
                <a:solidFill>
                  <a:srgbClr val="000000"/>
                </a:solidFill>
              </a:rPr>
              <a:pPr algn="ctr" eaLnBrk="1" latinLnBrk="1" hangingPunct="1">
                <a:defRPr/>
              </a:pPr>
              <a:t>‹#›</a:t>
            </a:fld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sz="1400">
                <a:solidFill>
                  <a:srgbClr val="000000"/>
                </a:solidFill>
              </a:rPr>
              <a:t>/ 3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algn="ctr" eaLnBrk="1" latinLnBrk="1" hangingPunct="1">
              <a:defRPr/>
            </a:pP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5" name="Line 41">
            <a:extLst>
              <a:ext uri="{FF2B5EF4-FFF2-40B4-BE49-F238E27FC236}">
                <a16:creationId xmlns:a16="http://schemas.microsoft.com/office/drawing/2014/main" id="{E499F2F5-F108-4B85-A682-5E8FED90B78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8275" y="563563"/>
            <a:ext cx="6351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Line 46">
            <a:extLst>
              <a:ext uri="{FF2B5EF4-FFF2-40B4-BE49-F238E27FC236}">
                <a16:creationId xmlns:a16="http://schemas.microsoft.com/office/drawing/2014/main" id="{A67A606E-B251-4EAD-8E12-D90B6608D6B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488" y="9782175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12366-49C4-4669-8BE5-100E04DD197C}"/>
              </a:ext>
            </a:extLst>
          </p:cNvPr>
          <p:cNvSpPr txBox="1"/>
          <p:nvPr userDrawn="1"/>
        </p:nvSpPr>
        <p:spPr>
          <a:xfrm>
            <a:off x="738443" y="175909"/>
            <a:ext cx="5910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477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>
                <a:solidFill>
                  <a:schemeClr val="tx1"/>
                </a:solidFill>
                <a:latin typeface="나눔고딕 Bold" pitchFamily="50" charset="-127"/>
              </a:rPr>
              <a:t>파이썬 중급 </a:t>
            </a:r>
            <a:r>
              <a:rPr lang="en-US" altLang="ko-KR" sz="1600">
                <a:solidFill>
                  <a:schemeClr val="tx1"/>
                </a:solidFill>
                <a:latin typeface="나눔고딕 Bold" pitchFamily="50" charset="-127"/>
              </a:rPr>
              <a:t>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51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64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>
            <a:extLst>
              <a:ext uri="{FF2B5EF4-FFF2-40B4-BE49-F238E27FC236}">
                <a16:creationId xmlns:a16="http://schemas.microsoft.com/office/drawing/2014/main" id="{EC604FDC-B358-474C-983D-95FB850399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97100" y="9829800"/>
            <a:ext cx="23653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9pPr>
          </a:lstStyle>
          <a:p>
            <a:pPr algn="ctr" eaLnBrk="1" latinLnBrk="1" hangingPunct="1">
              <a:defRPr/>
            </a:pPr>
            <a:fld id="{17166D62-0247-4135-AD17-3F5995C2EF1A}" type="slidenum">
              <a:rPr lang="en-US" altLang="ko-KR" b="1" smtClean="0">
                <a:solidFill>
                  <a:srgbClr val="000000"/>
                </a:solidFill>
              </a:rPr>
              <a:pPr algn="ctr" eaLnBrk="1" latin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en-US" altLang="ko-KR" sz="1400">
                <a:solidFill>
                  <a:srgbClr val="000000"/>
                </a:solidFill>
              </a:rPr>
              <a:t>/ 3</a:t>
            </a:r>
          </a:p>
          <a:p>
            <a:pPr algn="ctr" eaLnBrk="1" latinLnBrk="1" hangingPunct="1">
              <a:defRPr/>
            </a:pPr>
            <a:endParaRPr lang="en-US" altLang="ko-KR" sz="12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59" r:id="rId1"/>
    <p:sldLayoutId id="2147487358" r:id="rId2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Text Box 9">
            <a:extLst>
              <a:ext uri="{FF2B5EF4-FFF2-40B4-BE49-F238E27FC236}">
                <a16:creationId xmlns:a16="http://schemas.microsoft.com/office/drawing/2014/main" id="{6111088B-4C10-4D5E-BDD5-B170EE0D5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88800"/>
            <a:ext cx="6858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1pPr>
            <a:lvl2pPr marL="742950" indent="-28575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2pPr>
            <a:lvl3pPr marL="11430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3pPr>
            <a:lvl4pPr marL="16002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4pPr>
            <a:lvl5pPr marL="20574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1"/>
                </a:solidFill>
                <a:latin typeface="나눔고딕 Bold" pitchFamily="50" charset="-127"/>
              </a:rPr>
              <a:t>파이썬 중급 프로젝트 과제</a:t>
            </a:r>
            <a:endParaRPr lang="en-US" altLang="ko-KR" sz="2400" dirty="0">
              <a:solidFill>
                <a:schemeClr val="tx1"/>
              </a:solidFill>
              <a:latin typeface="나눔고딕 Bold" pitchFamily="50" charset="-127"/>
            </a:endParaRPr>
          </a:p>
          <a:p>
            <a:pPr algn="ctr" eaLnBrk="1" latinLnBrk="1" hangingPunct="1"/>
            <a:endParaRPr lang="en-US" altLang="ko-KR" sz="2000" dirty="0">
              <a:solidFill>
                <a:schemeClr val="tx1"/>
              </a:solidFill>
              <a:latin typeface="나눔고딕 Bold" pitchFamily="50" charset="-127"/>
            </a:endParaRPr>
          </a:p>
        </p:txBody>
      </p:sp>
      <p:sp>
        <p:nvSpPr>
          <p:cNvPr id="75" name="Text Box 9">
            <a:extLst>
              <a:ext uri="{FF2B5EF4-FFF2-40B4-BE49-F238E27FC236}">
                <a16:creationId xmlns:a16="http://schemas.microsoft.com/office/drawing/2014/main" id="{8B829B99-D5ED-48EA-8CD7-2F0C1415B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70" y="3239423"/>
            <a:ext cx="4711341" cy="423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1pPr>
            <a:lvl2pPr marL="742950" indent="-28575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2pPr>
            <a:lvl3pPr marL="11430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3pPr>
            <a:lvl4pPr marL="16002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4pPr>
            <a:lvl5pPr marL="20574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9pPr>
          </a:lstStyle>
          <a:p>
            <a:pPr marL="342900" indent="-342900" eaLnBrk="1" latinLnBrk="1" hangingPunct="1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chemeClr val="tx1"/>
                </a:solidFill>
                <a:latin typeface="나눔고딕 Bold" pitchFamily="50" charset="-127"/>
              </a:rPr>
              <a:t>과제 배점 </a:t>
            </a:r>
            <a:endParaRPr lang="en-US" altLang="ko-KR" dirty="0">
              <a:solidFill>
                <a:schemeClr val="tx1"/>
              </a:solidFill>
              <a:latin typeface="나눔고딕 Bold" pitchFamily="50" charset="-127"/>
            </a:endParaRPr>
          </a:p>
          <a:p>
            <a:pPr eaLnBrk="1" latinLnBrk="1" hangingPunct="1"/>
            <a:r>
              <a:rPr lang="en-US" altLang="ko-KR">
                <a:solidFill>
                  <a:schemeClr val="tx1"/>
                </a:solidFill>
                <a:latin typeface="나눔고딕 Bold" pitchFamily="50" charset="-127"/>
              </a:rPr>
              <a:t>     100</a:t>
            </a:r>
            <a:r>
              <a:rPr lang="ko-KR" altLang="en-US" dirty="0">
                <a:solidFill>
                  <a:schemeClr val="tx1"/>
                </a:solidFill>
                <a:latin typeface="나눔고딕 Bold" pitchFamily="50" charset="-127"/>
              </a:rPr>
              <a:t>점</a:t>
            </a:r>
            <a:endParaRPr lang="en-US" altLang="ko-KR" dirty="0">
              <a:solidFill>
                <a:schemeClr val="tx1"/>
              </a:solidFill>
              <a:latin typeface="나눔고딕 Bold" pitchFamily="50" charset="-127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u"/>
            </a:pPr>
            <a:endParaRPr lang="en-US" altLang="ko-KR" sz="1800" dirty="0">
              <a:solidFill>
                <a:schemeClr val="tx1"/>
              </a:solidFill>
              <a:latin typeface="나눔고딕 Bold" pitchFamily="50" charset="-127"/>
            </a:endParaRPr>
          </a:p>
          <a:p>
            <a:pPr marL="285750" indent="-285750" eaLnBrk="1" latinLnBrk="1" hangingPunct="1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chemeClr val="tx1"/>
                </a:solidFill>
                <a:latin typeface="나눔고딕 Bold" pitchFamily="50" charset="-127"/>
              </a:rPr>
              <a:t>과제 설명 </a:t>
            </a:r>
            <a:endParaRPr lang="en-US" altLang="ko-KR" dirty="0">
              <a:solidFill>
                <a:schemeClr val="tx1"/>
              </a:solidFill>
              <a:latin typeface="나눔고딕 Bold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     </a:t>
            </a:r>
            <a:r>
              <a:rPr lang="ko-KR" altLang="en-US" dirty="0">
                <a:solidFill>
                  <a:schemeClr val="tx1"/>
                </a:solidFill>
                <a:latin typeface="나눔고딕 Bold" pitchFamily="50" charset="-127"/>
              </a:rPr>
              <a:t>각 기능의 구현에 따라 점수가 부여 됩니다</a:t>
            </a:r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.</a:t>
            </a:r>
          </a:p>
          <a:p>
            <a:pPr eaLnBrk="1" latinLnBrk="1" hangingPunct="1"/>
            <a:endParaRPr lang="en-US" altLang="ko-KR" dirty="0">
              <a:solidFill>
                <a:schemeClr val="tx1"/>
              </a:solidFill>
              <a:latin typeface="나눔고딕 Bold" pitchFamily="50" charset="-127"/>
            </a:endParaRPr>
          </a:p>
          <a:p>
            <a:pPr marL="285750" indent="-285750" eaLnBrk="1" latinLnBrk="1" hangingPunct="1"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고딕 Bold" pitchFamily="50" charset="-127"/>
              </a:rPr>
              <a:t>제출 방법</a:t>
            </a:r>
            <a:endParaRPr lang="en-US" altLang="ko-KR" dirty="0">
              <a:solidFill>
                <a:schemeClr val="tx1"/>
              </a:solidFill>
              <a:latin typeface="나눔고딕 Bold" pitchFamily="50" charset="-127"/>
            </a:endParaRPr>
          </a:p>
          <a:p>
            <a:pPr eaLnBrk="1" latinLnBrk="1" hangingPunct="1"/>
            <a:r>
              <a:rPr lang="en-US" altLang="ko-KR">
                <a:solidFill>
                  <a:schemeClr val="tx1"/>
                </a:solidFill>
                <a:latin typeface="나눔고딕 Bold" pitchFamily="50" charset="-127"/>
              </a:rPr>
              <a:t>     "</a:t>
            </a:r>
            <a:r>
              <a:rPr lang="ko-KR" altLang="en-US">
                <a:solidFill>
                  <a:schemeClr val="tx1"/>
                </a:solidFill>
                <a:latin typeface="나눔고딕 Bold" pitchFamily="50" charset="-127"/>
              </a:rPr>
              <a:t>이름</a:t>
            </a:r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_</a:t>
            </a:r>
            <a:r>
              <a:rPr lang="ko-KR" altLang="en-US" dirty="0">
                <a:solidFill>
                  <a:schemeClr val="tx1"/>
                </a:solidFill>
                <a:latin typeface="나눔고딕 Bold" pitchFamily="50" charset="-127"/>
              </a:rPr>
              <a:t>사번</a:t>
            </a:r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" </a:t>
            </a:r>
            <a:r>
              <a:rPr lang="ko-KR" altLang="en-US" dirty="0">
                <a:solidFill>
                  <a:schemeClr val="tx1"/>
                </a:solidFill>
                <a:latin typeface="나눔고딕 Bold" pitchFamily="50" charset="-127"/>
              </a:rPr>
              <a:t>으로 폴더 만들고 </a:t>
            </a:r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 Bold" pitchFamily="50" charset="-127"/>
              </a:rPr>
              <a:t>폴더 안에</a:t>
            </a:r>
            <a:endParaRPr lang="en-US" altLang="ko-KR" dirty="0">
              <a:solidFill>
                <a:schemeClr val="tx1"/>
              </a:solidFill>
              <a:latin typeface="나눔고딕 Bold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     </a:t>
            </a:r>
            <a:r>
              <a:rPr lang="ko-KR" altLang="en-US" dirty="0">
                <a:solidFill>
                  <a:schemeClr val="tx1"/>
                </a:solidFill>
                <a:latin typeface="나눔고딕 Bold" pitchFamily="50" charset="-127"/>
              </a:rPr>
              <a:t>과제설명</a:t>
            </a:r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.txt</a:t>
            </a:r>
            <a:r>
              <a:rPr lang="ko-KR" altLang="en-US" dirty="0">
                <a:solidFill>
                  <a:schemeClr val="tx1"/>
                </a:solidFill>
                <a:latin typeface="나눔고딕 Bold" pitchFamily="50" charset="-127"/>
              </a:rPr>
              <a:t>를 다음과 </a:t>
            </a:r>
            <a:r>
              <a:rPr lang="ko-KR" altLang="en-US">
                <a:solidFill>
                  <a:schemeClr val="tx1"/>
                </a:solidFill>
                <a:latin typeface="나눔고딕 Bold" pitchFamily="50" charset="-127"/>
              </a:rPr>
              <a:t>같이 작성해 주세요</a:t>
            </a:r>
            <a:r>
              <a:rPr lang="en-US" altLang="ko-KR">
                <a:solidFill>
                  <a:schemeClr val="tx1"/>
                </a:solidFill>
                <a:latin typeface="나눔고딕 Bold" pitchFamily="50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나눔고딕 Bold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     </a:t>
            </a: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     (1) </a:t>
            </a:r>
            <a:r>
              <a:rPr lang="ko-KR" altLang="en-US" dirty="0">
                <a:solidFill>
                  <a:schemeClr val="tx1"/>
                </a:solidFill>
                <a:latin typeface="나눔고딕 Bold" pitchFamily="50" charset="-127"/>
              </a:rPr>
              <a:t>어느정도 기능을 구현 했는지 적어 주세요</a:t>
            </a:r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.</a:t>
            </a: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     (2) </a:t>
            </a:r>
            <a:r>
              <a:rPr lang="ko-KR" altLang="en-US" dirty="0">
                <a:solidFill>
                  <a:schemeClr val="tx1"/>
                </a:solidFill>
                <a:latin typeface="나눔고딕 Bold" pitchFamily="50" charset="-127"/>
              </a:rPr>
              <a:t>각 함수의 기능 설명을 적어 주세요</a:t>
            </a:r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.</a:t>
            </a: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     (3) </a:t>
            </a:r>
            <a:r>
              <a:rPr lang="ko-KR" altLang="en-US" dirty="0">
                <a:solidFill>
                  <a:schemeClr val="tx1"/>
                </a:solidFill>
                <a:latin typeface="나눔고딕 Bold" pitchFamily="50" charset="-127"/>
              </a:rPr>
              <a:t>과제 구현 시 느낀 점을 적어 주세요</a:t>
            </a:r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.</a:t>
            </a:r>
          </a:p>
          <a:p>
            <a:pPr eaLnBrk="1" latinLnBrk="1" hangingPunct="1"/>
            <a:endParaRPr lang="en-US" altLang="ko-KR" dirty="0">
              <a:solidFill>
                <a:schemeClr val="tx1"/>
              </a:solidFill>
              <a:latin typeface="나눔고딕 Bold" pitchFamily="50" charset="-127"/>
            </a:endParaRPr>
          </a:p>
          <a:p>
            <a:pPr eaLnBrk="1" latinLnBrk="1" hangingPunct="1"/>
            <a:r>
              <a:rPr lang="ko-KR" altLang="en-US">
                <a:solidFill>
                  <a:schemeClr val="tx1"/>
                </a:solidFill>
                <a:latin typeface="나눔고딕 Bold" pitchFamily="50" charset="-127"/>
              </a:rPr>
              <a:t>     소스를 </a:t>
            </a:r>
            <a:r>
              <a:rPr lang="ko-KR" altLang="en-US" dirty="0">
                <a:solidFill>
                  <a:schemeClr val="tx1"/>
                </a:solidFill>
                <a:latin typeface="나눔고딕 Bold" pitchFamily="50" charset="-127"/>
              </a:rPr>
              <a:t>포함해 주세요</a:t>
            </a:r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. </a:t>
            </a: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나눔고딕 Bold" pitchFamily="50" charset="-127"/>
              </a:rPr>
              <a:t>     </a:t>
            </a:r>
            <a:r>
              <a:rPr lang="ko-KR" altLang="en-US" dirty="0">
                <a:solidFill>
                  <a:schemeClr val="tx1"/>
                </a:solidFill>
                <a:latin typeface="나눔고딕 Bold" pitchFamily="50" charset="-127"/>
              </a:rPr>
              <a:t>폴더를 통째로 </a:t>
            </a:r>
            <a:r>
              <a:rPr lang="ko-KR" altLang="en-US">
                <a:solidFill>
                  <a:schemeClr val="tx1"/>
                </a:solidFill>
                <a:latin typeface="나눔고딕 Bold" pitchFamily="50" charset="-127"/>
              </a:rPr>
              <a:t>압축해서 제출해 주세요</a:t>
            </a:r>
            <a:r>
              <a:rPr lang="en-US" altLang="ko-KR">
                <a:solidFill>
                  <a:schemeClr val="tx1"/>
                </a:solidFill>
                <a:latin typeface="나눔고딕 Bold" pitchFamily="50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나눔고딕 Bold" pitchFamily="50" charset="-127"/>
            </a:endParaRPr>
          </a:p>
          <a:p>
            <a:pPr eaLnBrk="1" latinLnBrk="1" hangingPunct="1"/>
            <a:endParaRPr lang="en-US" altLang="ko-KR" sz="1100" dirty="0">
              <a:solidFill>
                <a:schemeClr val="tx1"/>
              </a:solidFill>
              <a:latin typeface="나눔고딕 Bold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6">
            <a:extLst>
              <a:ext uri="{FF2B5EF4-FFF2-40B4-BE49-F238E27FC236}">
                <a16:creationId xmlns:a16="http://schemas.microsoft.com/office/drawing/2014/main" id="{FE7C31D9-5ABB-4192-A223-0F8A2E79E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628520"/>
            <a:ext cx="5003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C9EC3CE8-117E-409B-A2AE-3123BDD3D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920875"/>
            <a:ext cx="129540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</a:rPr>
              <a:t>Introduction</a:t>
            </a:r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1D42DE31-7BF7-4F05-9B42-673CBEBC1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30388"/>
            <a:ext cx="5003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9F607800-8C64-4973-9E1B-FF4B54491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943100"/>
            <a:ext cx="5029200" cy="44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85725"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대중 교통 자료를 실시간으로 자동으로 다운 받아 주어진 조건으로 가공하여 시각화 하여 출력한다</a:t>
            </a:r>
            <a:r>
              <a:rPr kumimoji="0" lang="en-US" altLang="ko-KR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7" name="Text Box 9">
            <a:extLst>
              <a:ext uri="{FF2B5EF4-FFF2-40B4-BE49-F238E27FC236}">
                <a16:creationId xmlns:a16="http://schemas.microsoft.com/office/drawing/2014/main" id="{6111088B-4C10-4D5E-BDD5-B170EE0D5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22338"/>
            <a:ext cx="685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1pPr>
            <a:lvl2pPr marL="742950" indent="-28575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2pPr>
            <a:lvl3pPr marL="11430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3pPr>
            <a:lvl4pPr marL="16002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4pPr>
            <a:lvl5pPr marL="20574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>
                <a:solidFill>
                  <a:schemeClr val="tx1"/>
                </a:solidFill>
                <a:latin typeface="나눔고딕 Bold" pitchFamily="50" charset="-127"/>
              </a:rPr>
              <a:t>Project </a:t>
            </a:r>
            <a:r>
              <a:rPr lang="ko-KR" altLang="en-US" sz="2000">
                <a:solidFill>
                  <a:schemeClr val="tx1"/>
                </a:solidFill>
                <a:latin typeface="나눔고딕 Bold" pitchFamily="50" charset="-127"/>
              </a:rPr>
              <a:t>과제</a:t>
            </a:r>
            <a:endParaRPr lang="ko-KR" altLang="en-US" sz="1800" dirty="0">
              <a:solidFill>
                <a:schemeClr val="tx1"/>
              </a:solidFill>
              <a:latin typeface="나눔고딕 Bold" pitchFamily="50" charset="-127"/>
            </a:endParaRPr>
          </a:p>
          <a:p>
            <a:pPr algn="ctr" eaLnBrk="1" latinLnBrk="1" hangingPunct="1"/>
            <a:r>
              <a:rPr lang="ko-KR" altLang="en-US" sz="2400">
                <a:solidFill>
                  <a:schemeClr val="tx1"/>
                </a:solidFill>
                <a:latin typeface="나눔고딕 Bold" pitchFamily="50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나눔고딕 Bold" pitchFamily="50" charset="-127"/>
              </a:rPr>
              <a:t>웹 스크래핑 및 데이터 가공 시각화 </a:t>
            </a:r>
            <a:endParaRPr lang="en-US" altLang="ko-KR" sz="1400" dirty="0">
              <a:solidFill>
                <a:schemeClr val="tx1"/>
              </a:solidFill>
              <a:latin typeface="나눔고딕 Bold" pitchFamily="50" charset="-127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F5DC9541-52DB-414D-9D93-EE772D8BF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734883"/>
            <a:ext cx="129540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</a:rPr>
              <a:t>Objectives</a:t>
            </a:r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4C53C379-68CD-4230-AA7E-D5D69F08E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424908"/>
            <a:ext cx="5003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6035616F-F505-4BB2-9F20-F319D3EAA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47150"/>
            <a:ext cx="1295400" cy="11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200" b="1" kern="0">
                <a:solidFill>
                  <a:sysClr val="windowText" lastClr="000000"/>
                </a:solidFill>
              </a:rPr>
              <a:t>웹 스크래핑을</a:t>
            </a:r>
            <a:endParaRPr kumimoji="0" lang="en-US" altLang="ko-KR" sz="1200" b="1" kern="0">
              <a:solidFill>
                <a:sysClr val="windowText" lastClr="000000"/>
              </a:solidFill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200" b="1" kern="0">
                <a:solidFill>
                  <a:sysClr val="windowText" lastClr="000000"/>
                </a:solidFill>
              </a:rPr>
              <a:t>사용한 데이터</a:t>
            </a:r>
            <a:endParaRPr kumimoji="0" lang="en-US" altLang="ko-KR" sz="1200" b="1" kern="0">
              <a:solidFill>
                <a:sysClr val="windowText" lastClr="000000"/>
              </a:solidFill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200" b="1" kern="0">
                <a:solidFill>
                  <a:sysClr val="windowText" lastClr="000000"/>
                </a:solidFill>
              </a:rPr>
              <a:t>실시간 다운로드</a:t>
            </a:r>
            <a:endParaRPr kumimoji="0" lang="en-US" altLang="ko-KR" sz="12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62C401F1-2972-40D8-B15A-EE061852B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2699958"/>
            <a:ext cx="5089525" cy="15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85725"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이번 과제를  수행하면 다음과 같은 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Skill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들을 이해하고 적용할 수 있다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85725"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85725"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파이썬 중급 문법이해</a:t>
            </a:r>
            <a:endParaRPr kumimoji="0"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85725"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웹 스크래핑 동작 방식 이해 및 활용</a:t>
            </a:r>
            <a:endParaRPr kumimoji="0" lang="en-US" altLang="ko-KR" sz="10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85725"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• Pandas </a:t>
            </a:r>
            <a:r>
              <a: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endParaRPr kumimoji="0"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85725"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• Numpy </a:t>
            </a:r>
            <a:r>
              <a: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endParaRPr kumimoji="0"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85725"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• MatPlotlib </a:t>
            </a:r>
            <a:r>
              <a: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endParaRPr kumimoji="0"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 Box 23">
            <a:extLst>
              <a:ext uri="{FF2B5EF4-FFF2-40B4-BE49-F238E27FC236}">
                <a16:creationId xmlns:a16="http://schemas.microsoft.com/office/drawing/2014/main" id="{D87C142A-D2E3-4C72-85FD-8DCC790F7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4625197"/>
            <a:ext cx="5089525" cy="133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85725"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BeautifulSoup </a:t>
            </a:r>
            <a:r>
              <a: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kumimoji="0" lang="en-US" altLang="ko-KR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Selenium</a:t>
            </a:r>
            <a:r>
              <a: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을 이용한 데이터 자동 다운 로드 구현</a:t>
            </a:r>
            <a:endParaRPr kumimoji="0" lang="en-US" altLang="ko-KR" sz="10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85725"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대중 교통 데이터 내려 받기</a:t>
            </a:r>
            <a:endParaRPr kumimoji="0" lang="en-US" altLang="ko-KR" sz="10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85725"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홈페이지 </a:t>
            </a:r>
            <a:r>
              <a:rPr kumimoji="0" lang="en-US" altLang="ko-KR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 https://www.t-money.co.kr ) </a:t>
            </a:r>
            <a:r>
              <a: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에서 제공함</a:t>
            </a:r>
            <a:endParaRPr kumimoji="0" lang="en-US" altLang="ko-KR" sz="10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85725"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ko-KR" sz="10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85725"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홈페이지 접속 </a:t>
            </a:r>
            <a:r>
              <a:rPr kumimoji="0" lang="en-US" altLang="ko-KR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&gt;&gt; </a:t>
            </a:r>
            <a:r>
              <a: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이용안내 클릭 </a:t>
            </a:r>
            <a:r>
              <a:rPr kumimoji="0" lang="en-US" altLang="ko-KR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&gt;&gt; </a:t>
            </a:r>
            <a:r>
              <a: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대중교통 통계자료 </a:t>
            </a:r>
            <a:r>
              <a:rPr kumimoji="0" lang="en-US" altLang="ko-KR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&gt;&gt; 5</a:t>
            </a:r>
            <a:r>
              <a: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월 통계자료</a:t>
            </a:r>
            <a:r>
              <a:rPr kumimoji="0" lang="en-US" altLang="ko-KR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&gt;&gt;</a:t>
            </a:r>
          </a:p>
          <a:p>
            <a:pPr indent="85725"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첨부 파일 다운로드    </a:t>
            </a:r>
            <a:endParaRPr kumimoji="0"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9978B7-7D41-43F8-8FDC-1F8FB27E4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0" y="6355392"/>
            <a:ext cx="2934550" cy="283046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0BBE29B-1199-4667-BD50-645DA3670159}"/>
              </a:ext>
            </a:extLst>
          </p:cNvPr>
          <p:cNvSpPr/>
          <p:nvPr/>
        </p:nvSpPr>
        <p:spPr>
          <a:xfrm>
            <a:off x="914400" y="6355392"/>
            <a:ext cx="647700" cy="348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C7F950-11B0-48D9-A416-BA9F386B1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851" y="6790234"/>
            <a:ext cx="2279223" cy="10347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A8AD8A-80C7-4E7E-B7C8-C74A78D0D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4851" y="8326792"/>
            <a:ext cx="2586593" cy="376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6C7952-7E7A-43D5-BFCE-E5B6AA13D9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9475" y="8990587"/>
            <a:ext cx="2611969" cy="299045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2297637E-3F44-4C0D-9C7E-48146EAEC6DC}"/>
              </a:ext>
            </a:extLst>
          </p:cNvPr>
          <p:cNvSpPr/>
          <p:nvPr/>
        </p:nvSpPr>
        <p:spPr>
          <a:xfrm>
            <a:off x="5347120" y="8984379"/>
            <a:ext cx="1016429" cy="299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BF616AE-C5AD-4683-BBD3-A5B5DC7772E6}"/>
              </a:ext>
            </a:extLst>
          </p:cNvPr>
          <p:cNvSpPr/>
          <p:nvPr/>
        </p:nvSpPr>
        <p:spPr>
          <a:xfrm>
            <a:off x="3512265" y="7012419"/>
            <a:ext cx="230114" cy="478394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1F0589D2-59D1-4B4F-8172-599D6BC45A8E}"/>
              </a:ext>
            </a:extLst>
          </p:cNvPr>
          <p:cNvSpPr/>
          <p:nvPr/>
        </p:nvSpPr>
        <p:spPr>
          <a:xfrm rot="5400000">
            <a:off x="4888033" y="7848398"/>
            <a:ext cx="230114" cy="478394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747BAE8D-A7B5-498E-BE87-22C478D8A7DA}"/>
              </a:ext>
            </a:extLst>
          </p:cNvPr>
          <p:cNvSpPr/>
          <p:nvPr/>
        </p:nvSpPr>
        <p:spPr>
          <a:xfrm rot="5400000">
            <a:off x="4888033" y="8614324"/>
            <a:ext cx="230114" cy="478394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7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6">
            <a:extLst>
              <a:ext uri="{FF2B5EF4-FFF2-40B4-BE49-F238E27FC236}">
                <a16:creationId xmlns:a16="http://schemas.microsoft.com/office/drawing/2014/main" id="{891C50CC-C261-490B-B672-2AF3DA150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087438"/>
            <a:ext cx="5003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8B4A282-51A8-4C50-81E5-E994C26F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1222375"/>
            <a:ext cx="129540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200" b="1" kern="0">
                <a:solidFill>
                  <a:sysClr val="windowText" lastClr="000000"/>
                </a:solidFill>
              </a:rPr>
              <a:t>Requirements</a:t>
            </a:r>
            <a:endParaRPr kumimoji="0" lang="en-US" altLang="ko-KR" sz="12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E75C0F7A-7577-4C5B-9D6E-883A3A851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7" y="1257885"/>
            <a:ext cx="5029200" cy="433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제공된 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csv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파일과</a:t>
            </a:r>
            <a:endParaRPr kumimoji="0" lang="en-US" altLang="ko-KR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Pandas, Numpy, Matplotlib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를 이용하여 아래 과제를 수행</a:t>
            </a:r>
            <a:endParaRPr kumimoji="0" lang="en-US" altLang="ko-KR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ko-KR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유임 승차 비율이 높은 상위 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 역을 출력하는 기능 구현</a:t>
            </a:r>
            <a:endParaRPr kumimoji="0" lang="en-US" altLang="ko-KR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제공 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지하철 유무임별 이용현황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.csv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유임 승차 비율 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=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유임승차인원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전체승차인원</a:t>
            </a:r>
            <a:endParaRPr kumimoji="0" lang="en-US" altLang="ko-KR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ko-KR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유임승차 인원이 가장 많은 역과 가장 적은 역의 아래 필드명을 </a:t>
            </a:r>
            <a:endParaRPr kumimoji="0" lang="en-US" altLang="ko-KR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레이터 차트로 출력하는 기능 구현</a:t>
            </a:r>
            <a:endParaRPr kumimoji="0" lang="en-US" altLang="ko-KR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지하철 유무임별 이용현황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.csv</a:t>
            </a: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출력 필드 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유임승차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유임하차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무임승차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무임하차</a:t>
            </a:r>
            <a:endParaRPr kumimoji="0" lang="en-US" altLang="ko-KR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ko-KR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밤 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~ 12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시에 많이 타는 역 상위 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개역을 출력하는 기능 구현</a:t>
            </a:r>
            <a:endParaRPr kumimoji="0" lang="en-US" altLang="ko-KR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막대 그래프를 이용하여 내림차순으로 출력</a:t>
            </a:r>
            <a:endParaRPr kumimoji="0" lang="en-US" altLang="ko-KR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-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제공 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지하철 시간대별 이용현황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.csv</a:t>
            </a: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ko-KR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호선별 승차 인원의 합을 히트맵으로 출력하는 기능 구현</a:t>
            </a:r>
            <a:endParaRPr kumimoji="0" lang="en-US" altLang="ko-KR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를 이용해 구현</a:t>
            </a:r>
            <a:endParaRPr kumimoji="0" lang="en-US" altLang="ko-KR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-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제공 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지하철 노선별 역별 이용현황</a:t>
            </a:r>
            <a:r>
              <a:rPr kumimoji="0" lang="en-US" altLang="ko-KR" sz="105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.csv</a:t>
            </a:r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457193E6-1204-4164-9824-A9983BD7B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5871176"/>
            <a:ext cx="5003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7_기본 디자인">
  <a:themeElements>
    <a:clrScheme name="37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7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7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344</Words>
  <Application>Microsoft Office PowerPoint</Application>
  <PresentationFormat>사용자 지정</PresentationFormat>
  <Paragraphs>58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굴림</vt:lpstr>
      <vt:lpstr>나눔고딕 Bold</vt:lpstr>
      <vt:lpstr>Candara</vt:lpstr>
      <vt:lpstr>Wingdings</vt:lpstr>
      <vt:lpstr>37_기본 디자인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667</cp:revision>
  <dcterms:created xsi:type="dcterms:W3CDTF">2008-02-04T08:04:25Z</dcterms:created>
  <dcterms:modified xsi:type="dcterms:W3CDTF">2020-06-28T17:35:37Z</dcterms:modified>
</cp:coreProperties>
</file>