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3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097F-D44C-49A9-BF26-220848C2144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5F87-92F5-4EDD-A1EF-963BC7D8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and multimedia IR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53456"/>
            <a:ext cx="9144000" cy="509016"/>
          </a:xfrm>
        </p:spPr>
        <p:txBody>
          <a:bodyPr/>
          <a:lstStyle/>
          <a:p>
            <a:r>
              <a:rPr lang="en-US" dirty="0" smtClean="0"/>
              <a:t>Anton </a:t>
            </a:r>
            <a:r>
              <a:rPr lang="en-US" dirty="0" err="1" smtClean="0"/>
              <a:t>Zuiev</a:t>
            </a:r>
            <a:endParaRPr lang="en-US" dirty="0"/>
          </a:p>
        </p:txBody>
      </p:sp>
      <p:pic>
        <p:nvPicPr>
          <p:cNvPr id="1026" name="Picture 2" descr="Information Retrieval Lab - CS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16" y="2035873"/>
            <a:ext cx="6144768" cy="35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Random </a:t>
            </a:r>
            <a:r>
              <a:rPr lang="en-US" dirty="0"/>
              <a:t>forests</a:t>
            </a:r>
          </a:p>
        </p:txBody>
      </p:sp>
      <p:pic>
        <p:nvPicPr>
          <p:cNvPr id="7170" name="Picture 2" descr="Classifying data with decision trees | ~elf11.git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0"/>
            <a:ext cx="5697040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llustrating the random forest algorithm in TikZ - TeX - LaTeX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2924175"/>
            <a:ext cx="7151199" cy="39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image </a:t>
            </a:r>
            <a:r>
              <a:rPr lang="en-US" dirty="0"/>
              <a:t>and multimedia </a:t>
            </a:r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training data</a:t>
            </a:r>
          </a:p>
          <a:p>
            <a:r>
              <a:rPr lang="en-US" dirty="0" smtClean="0"/>
              <a:t>Best feature extraction</a:t>
            </a:r>
          </a:p>
          <a:p>
            <a:r>
              <a:rPr lang="en-US" dirty="0" smtClean="0"/>
              <a:t>Best method </a:t>
            </a:r>
          </a:p>
          <a:p>
            <a:r>
              <a:rPr lang="en-US" dirty="0" smtClean="0"/>
              <a:t>Time-memory-quality exchanges</a:t>
            </a:r>
          </a:p>
        </p:txBody>
      </p:sp>
      <p:pic>
        <p:nvPicPr>
          <p:cNvPr id="9224" name="Picture 8" descr="What Is DDR4 Memor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3150823"/>
            <a:ext cx="3297752" cy="16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ig data, big data connection, data server hosting, databas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38" y="3779435"/>
            <a:ext cx="2759075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 descr="Time Background Clocks Stock Illustration - Download Image Now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3" y="4037681"/>
            <a:ext cx="2500829" cy="25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Qual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02" y="4970404"/>
            <a:ext cx="2400798" cy="1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791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Summarization </a:t>
            </a:r>
            <a:r>
              <a:rPr lang="en-US" sz="2000" dirty="0" smtClean="0"/>
              <a:t>of media content. </a:t>
            </a:r>
          </a:p>
          <a:p>
            <a:pPr marL="0" indent="0">
              <a:buNone/>
            </a:pPr>
            <a:r>
              <a:rPr lang="en-US" sz="2000" dirty="0" smtClean="0"/>
              <a:t>1.Audio: </a:t>
            </a:r>
            <a:r>
              <a:rPr lang="en-US" sz="2000" dirty="0" err="1" smtClean="0"/>
              <a:t>mel</a:t>
            </a:r>
            <a:r>
              <a:rPr lang="en-US" sz="2000" dirty="0" smtClean="0"/>
              <a:t>-frequency </a:t>
            </a:r>
            <a:r>
              <a:rPr lang="en-US" sz="2000" dirty="0" err="1" smtClean="0"/>
              <a:t>cepstral</a:t>
            </a:r>
            <a:r>
              <a:rPr lang="en-US" sz="2000" dirty="0" smtClean="0"/>
              <a:t> </a:t>
            </a:r>
            <a:r>
              <a:rPr lang="en-US" sz="2000" dirty="0" smtClean="0"/>
              <a:t>coefficients</a:t>
            </a:r>
          </a:p>
          <a:p>
            <a:pPr marL="0" indent="0">
              <a:buNone/>
            </a:pPr>
            <a:r>
              <a:rPr lang="en-US" sz="2000" dirty="0" smtClean="0"/>
              <a:t>Zero </a:t>
            </a:r>
            <a:r>
              <a:rPr lang="en-US" sz="2000" dirty="0" smtClean="0"/>
              <a:t>Crossings Rate,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Short-Time </a:t>
            </a:r>
            <a:r>
              <a:rPr lang="en-US" sz="2000" dirty="0" smtClean="0"/>
              <a:t>Energy.</a:t>
            </a:r>
          </a:p>
          <a:p>
            <a:pPr marL="0" indent="0">
              <a:buNone/>
            </a:pPr>
            <a:r>
              <a:rPr lang="en-US" sz="2000" dirty="0" smtClean="0"/>
              <a:t>2.Visual: color histograms such as the MPEG-7 Scalable Color Descriptor</a:t>
            </a:r>
          </a:p>
        </p:txBody>
      </p:sp>
      <p:pic>
        <p:nvPicPr>
          <p:cNvPr id="2050" name="Picture 2" descr="Distance histograms of MPEG-7 descriptors with equal normaliza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582641"/>
            <a:ext cx="5638800" cy="241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FCC (mel-frequency cepstral coefficients) characteristic vector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6513"/>
            <a:ext cx="5305424" cy="212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5572125" y="1457325"/>
            <a:ext cx="129540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076575" y="2782888"/>
            <a:ext cx="4556125" cy="61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Original signal and short- time energy curves of the speech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4308475"/>
            <a:ext cx="4625975" cy="26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Zero Crossing Rate - an overview | ScienceDirect Top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1" y="2372711"/>
            <a:ext cx="3717924" cy="20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2876550" y="3257125"/>
            <a:ext cx="4400550" cy="11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Detection of patterns by auto-correlation and/or cross-correlation</a:t>
            </a:r>
            <a:endParaRPr lang="uk-UA" dirty="0" smtClean="0"/>
          </a:p>
          <a:p>
            <a:r>
              <a:rPr lang="en-US" i="1" dirty="0" smtClean="0"/>
              <a:t>Patterns</a:t>
            </a:r>
            <a:r>
              <a:rPr lang="en-US" dirty="0" smtClean="0"/>
              <a:t> are recurring media chunks that can either be detected by comparing chunks over the media dimensions (time, space, etc.) or comparing media chunks to templates (e.g. face templates, phrases).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6650"/>
            <a:ext cx="6057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categorization 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316" cy="4351338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Dynamic </a:t>
            </a:r>
            <a:r>
              <a:rPr lang="en-US" sz="2000" i="1" dirty="0"/>
              <a:t>time warping </a:t>
            </a:r>
            <a:r>
              <a:rPr lang="en-US" sz="2000" dirty="0"/>
              <a:t>– is state-of-the-art in gene sequence alignment</a:t>
            </a:r>
          </a:p>
          <a:p>
            <a:r>
              <a:rPr lang="en-US" sz="2000" i="1" dirty="0" smtClean="0"/>
              <a:t>Hidden Markov models </a:t>
            </a:r>
            <a:r>
              <a:rPr lang="en-US" sz="2000" dirty="0" smtClean="0"/>
              <a:t>are state-of-the-art in speech recognition</a:t>
            </a:r>
            <a:endParaRPr lang="en-US" sz="2000" dirty="0"/>
          </a:p>
        </p:txBody>
      </p:sp>
      <p:pic>
        <p:nvPicPr>
          <p:cNvPr id="1026" name="Picture 2" descr="State transition diagram of a hidden Markov model. | Downloa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9985"/>
            <a:ext cx="5128396" cy="23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Dynamic Time Warping - The Databrick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462937"/>
            <a:ext cx="4511040" cy="639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8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approaches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</a:p>
          <a:p>
            <a:r>
              <a:rPr lang="en-US" dirty="0"/>
              <a:t>V</a:t>
            </a:r>
            <a:r>
              <a:rPr lang="en-US" dirty="0" smtClean="0"/>
              <a:t>ector </a:t>
            </a:r>
            <a:r>
              <a:rPr lang="en-US" dirty="0"/>
              <a:t>space </a:t>
            </a:r>
            <a:r>
              <a:rPr lang="en-US" dirty="0" smtClean="0"/>
              <a:t>model</a:t>
            </a:r>
          </a:p>
          <a:p>
            <a:r>
              <a:rPr lang="en-US" dirty="0" err="1" smtClean="0"/>
              <a:t>Minkowski</a:t>
            </a:r>
            <a:r>
              <a:rPr lang="en-US" dirty="0"/>
              <a:t> </a:t>
            </a:r>
            <a:r>
              <a:rPr lang="en-US" dirty="0" smtClean="0"/>
              <a:t>distances</a:t>
            </a:r>
          </a:p>
          <a:p>
            <a:r>
              <a:rPr lang="en-US" dirty="0"/>
              <a:t>D</a:t>
            </a:r>
            <a:r>
              <a:rPr lang="en-US" dirty="0" smtClean="0"/>
              <a:t>ynamic alignment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Cluster analysis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66" y="438784"/>
            <a:ext cx="3943331" cy="26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or space 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32" y="3212467"/>
            <a:ext cx="23812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3491345" y="1388225"/>
            <a:ext cx="4281055" cy="68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114800" y="2560320"/>
            <a:ext cx="4254732" cy="65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Minkowski dis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11" y="3144981"/>
            <a:ext cx="3200303" cy="36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3" y="4236417"/>
            <a:ext cx="3351587" cy="255225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4159490" y="3151189"/>
            <a:ext cx="376424" cy="5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917767" y="3815542"/>
            <a:ext cx="49877" cy="5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/>
              <a:t>neighbors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/>
              <a:t>S</a:t>
            </a:r>
            <a:r>
              <a:rPr lang="en-US" dirty="0" smtClean="0"/>
              <a:t>elf-organizing map</a:t>
            </a:r>
            <a:endParaRPr lang="en-US" dirty="0"/>
          </a:p>
        </p:txBody>
      </p:sp>
      <p:pic>
        <p:nvPicPr>
          <p:cNvPr id="3074" name="Picture 2" descr="K-nearest neighbor algorithm illustration. The green circle is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255" y="245533"/>
            <a:ext cx="5202745" cy="323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thod-k-means-steps-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74" y="3484497"/>
            <a:ext cx="6812856" cy="34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596467" y="2065867"/>
            <a:ext cx="222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556933" y="2523067"/>
            <a:ext cx="4359256" cy="96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Self Organizing Maps (SOM's) - How do Self-Organizing Maps Work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9" y="3541118"/>
            <a:ext cx="4975005" cy="30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608667" y="3276600"/>
            <a:ext cx="846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Minimization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regression</a:t>
            </a:r>
          </a:p>
          <a:p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vector </a:t>
            </a:r>
            <a:r>
              <a:rPr lang="en-US" dirty="0" smtClean="0"/>
              <a:t>machine</a:t>
            </a:r>
          </a:p>
          <a:p>
            <a:r>
              <a:rPr lang="en-US" dirty="0"/>
              <a:t>L</a:t>
            </a:r>
            <a:r>
              <a:rPr lang="en-US" dirty="0" smtClean="0"/>
              <a:t>inear </a:t>
            </a:r>
            <a:r>
              <a:rPr lang="en-US" dirty="0"/>
              <a:t>discriminant analysis</a:t>
            </a:r>
          </a:p>
        </p:txBody>
      </p:sp>
      <p:pic>
        <p:nvPicPr>
          <p:cNvPr id="4098" name="Picture 2" descr="Support Vecto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58" y="365125"/>
            <a:ext cx="5185122" cy="28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pport vector machine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58" y="3273848"/>
            <a:ext cx="3605704" cy="350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.2. Linear and Quadratic Discriminant Analysis — scikit-lear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3006"/>
            <a:ext cx="4368742" cy="34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946073" y="1803104"/>
            <a:ext cx="1637607" cy="2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754880" y="2494184"/>
            <a:ext cx="2186247" cy="115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4102" idx="0"/>
          </p:cNvCxnSpPr>
          <p:nvPr/>
        </p:nvCxnSpPr>
        <p:spPr>
          <a:xfrm>
            <a:off x="3022571" y="3241084"/>
            <a:ext cx="0" cy="1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Methods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nets</a:t>
            </a:r>
          </a:p>
          <a:p>
            <a:r>
              <a:rPr lang="en-US" dirty="0" smtClean="0"/>
              <a:t>Markov processes</a:t>
            </a:r>
          </a:p>
          <a:p>
            <a:r>
              <a:rPr lang="en-US" dirty="0"/>
              <a:t>M</a:t>
            </a:r>
            <a:r>
              <a:rPr lang="en-US" dirty="0" smtClean="0"/>
              <a:t>ixture models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Introduction to Bayesian Networks -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4" y="365125"/>
            <a:ext cx="5014942" cy="33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Handle the SEO by Markov Chains | Vincenzo Musume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22" y="3931140"/>
            <a:ext cx="5181424" cy="291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aussian Mixture Models Explained -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4" y="3617694"/>
            <a:ext cx="5659582" cy="30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2834640" y="1825625"/>
            <a:ext cx="4206240" cy="22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940233" y="2543064"/>
            <a:ext cx="4305992" cy="145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144684" y="3333726"/>
            <a:ext cx="16625" cy="8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</a:p>
          <a:p>
            <a:r>
              <a:rPr lang="en-US" dirty="0"/>
              <a:t>A</a:t>
            </a:r>
            <a:r>
              <a:rPr lang="en-US" dirty="0" smtClean="0"/>
              <a:t>ssociative memories</a:t>
            </a:r>
          </a:p>
          <a:p>
            <a:r>
              <a:rPr lang="en-US" dirty="0"/>
              <a:t>S</a:t>
            </a:r>
            <a:r>
              <a:rPr lang="en-US" dirty="0" smtClean="0"/>
              <a:t>piking nets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Multi layer Perceptron (MLP) Models on Real World Banking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52" y="468789"/>
            <a:ext cx="5693924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ssociate Memory Network - Tutorials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4354512"/>
            <a:ext cx="49720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Zenke Lab – Computational Neuroscience at the FM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4" y="4001294"/>
            <a:ext cx="5483225" cy="28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2914650" y="1825625"/>
            <a:ext cx="3571875" cy="2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343400" y="2563019"/>
            <a:ext cx="2895600" cy="16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124075" y="3371850"/>
            <a:ext cx="0" cy="62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168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Image and multimedia IR  </vt:lpstr>
      <vt:lpstr>Feature extraction</vt:lpstr>
      <vt:lpstr>Feature extraction</vt:lpstr>
      <vt:lpstr>Some categorization methods</vt:lpstr>
      <vt:lpstr>Metric approaches</vt:lpstr>
      <vt:lpstr>Nearest Neighbor methods</vt:lpstr>
      <vt:lpstr>Risk Minimization</vt:lpstr>
      <vt:lpstr>Density-based Methods</vt:lpstr>
      <vt:lpstr>Neural Networks</vt:lpstr>
      <vt:lpstr>Heuristics</vt:lpstr>
      <vt:lpstr>Problems for image and multimedia 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multimedia IR</dc:title>
  <dc:creator>Anton Zuev</dc:creator>
  <cp:lastModifiedBy>Anton Zuev</cp:lastModifiedBy>
  <cp:revision>72</cp:revision>
  <dcterms:created xsi:type="dcterms:W3CDTF">2020-05-17T17:10:44Z</dcterms:created>
  <dcterms:modified xsi:type="dcterms:W3CDTF">2020-05-18T21:41:54Z</dcterms:modified>
</cp:coreProperties>
</file>