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776" r:id="rId3"/>
    <p:sldId id="777" r:id="rId4"/>
    <p:sldId id="294" r:id="rId5"/>
    <p:sldId id="773" r:id="rId6"/>
    <p:sldId id="771" r:id="rId7"/>
    <p:sldId id="287" r:id="rId8"/>
    <p:sldId id="293" r:id="rId9"/>
    <p:sldId id="290" r:id="rId10"/>
    <p:sldId id="292" r:id="rId11"/>
    <p:sldId id="296" r:id="rId12"/>
    <p:sldId id="309" r:id="rId13"/>
    <p:sldId id="291" r:id="rId14"/>
    <p:sldId id="274" r:id="rId15"/>
    <p:sldId id="310" r:id="rId16"/>
    <p:sldId id="297" r:id="rId17"/>
    <p:sldId id="298" r:id="rId18"/>
    <p:sldId id="308" r:id="rId19"/>
    <p:sldId id="301" r:id="rId20"/>
    <p:sldId id="299" r:id="rId21"/>
    <p:sldId id="300" r:id="rId22"/>
    <p:sldId id="305" r:id="rId23"/>
    <p:sldId id="306" r:id="rId24"/>
    <p:sldId id="304" r:id="rId25"/>
    <p:sldId id="763" r:id="rId26"/>
    <p:sldId id="765" r:id="rId27"/>
    <p:sldId id="766" r:id="rId28"/>
    <p:sldId id="769" r:id="rId29"/>
    <p:sldId id="774" r:id="rId30"/>
    <p:sldId id="767" r:id="rId31"/>
    <p:sldId id="764" r:id="rId32"/>
    <p:sldId id="770" r:id="rId33"/>
    <p:sldId id="775"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971FE3-7FB2-4D0B-835B-D529E04196AC}" v="31" dt="2023-09-06T08:25:59.901"/>
    <p1510:client id="{A833E097-DDC2-4B96-9C7D-D60CF1180556}" v="90" dt="2023-09-06T03:11:31.7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49" autoAdjust="0"/>
    <p:restoredTop sz="92549" autoAdjust="0"/>
  </p:normalViewPr>
  <p:slideViewPr>
    <p:cSldViewPr snapToGrid="0">
      <p:cViewPr varScale="1">
        <p:scale>
          <a:sx n="76" d="100"/>
          <a:sy n="76" d="100"/>
        </p:scale>
        <p:origin x="1882" y="62"/>
      </p:cViewPr>
      <p:guideLst/>
    </p:cSldViewPr>
  </p:slideViewPr>
  <p:notesTextViewPr>
    <p:cViewPr>
      <p:scale>
        <a:sx n="3" d="2"/>
        <a:sy n="3" d="2"/>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him Anzum" userId="e5199ff1-50cb-40a9-a084-c58c08216bff" providerId="ADAL" clId="{A833E097-DDC2-4B96-9C7D-D60CF1180556}"/>
    <pc:docChg chg="custSel addSld delSld modSld">
      <pc:chgData name="Fahim Anzum" userId="e5199ff1-50cb-40a9-a084-c58c08216bff" providerId="ADAL" clId="{A833E097-DDC2-4B96-9C7D-D60CF1180556}" dt="2023-09-06T08:12:57.896" v="875" actId="20577"/>
      <pc:docMkLst>
        <pc:docMk/>
      </pc:docMkLst>
      <pc:sldChg chg="modSp mod modAnim">
        <pc:chgData name="Fahim Anzum" userId="e5199ff1-50cb-40a9-a084-c58c08216bff" providerId="ADAL" clId="{A833E097-DDC2-4B96-9C7D-D60CF1180556}" dt="2023-09-06T03:11:31.718" v="648" actId="27636"/>
        <pc:sldMkLst>
          <pc:docMk/>
          <pc:sldMk cId="754818402" sldId="274"/>
        </pc:sldMkLst>
        <pc:spChg chg="mod">
          <ac:chgData name="Fahim Anzum" userId="e5199ff1-50cb-40a9-a084-c58c08216bff" providerId="ADAL" clId="{A833E097-DDC2-4B96-9C7D-D60CF1180556}" dt="2023-09-06T03:11:31.718" v="648" actId="27636"/>
          <ac:spMkLst>
            <pc:docMk/>
            <pc:sldMk cId="754818402" sldId="274"/>
            <ac:spMk id="3" creationId="{4090684B-8486-471F-B183-2C888C152525}"/>
          </ac:spMkLst>
        </pc:spChg>
      </pc:sldChg>
      <pc:sldChg chg="modSp del mod">
        <pc:chgData name="Fahim Anzum" userId="e5199ff1-50cb-40a9-a084-c58c08216bff" providerId="ADAL" clId="{A833E097-DDC2-4B96-9C7D-D60CF1180556}" dt="2023-09-06T02:11:58.472" v="96" actId="47"/>
        <pc:sldMkLst>
          <pc:docMk/>
          <pc:sldMk cId="4097941874" sldId="288"/>
        </pc:sldMkLst>
        <pc:spChg chg="mod">
          <ac:chgData name="Fahim Anzum" userId="e5199ff1-50cb-40a9-a084-c58c08216bff" providerId="ADAL" clId="{A833E097-DDC2-4B96-9C7D-D60CF1180556}" dt="2023-09-06T02:09:44.077" v="21" actId="20577"/>
          <ac:spMkLst>
            <pc:docMk/>
            <pc:sldMk cId="4097941874" sldId="288"/>
            <ac:spMk id="3" creationId="{1886C635-E67F-7426-07CA-F92D72BEBA7B}"/>
          </ac:spMkLst>
        </pc:spChg>
      </pc:sldChg>
      <pc:sldChg chg="modNotesTx">
        <pc:chgData name="Fahim Anzum" userId="e5199ff1-50cb-40a9-a084-c58c08216bff" providerId="ADAL" clId="{A833E097-DDC2-4B96-9C7D-D60CF1180556}" dt="2023-09-06T08:12:57.896" v="875" actId="20577"/>
        <pc:sldMkLst>
          <pc:docMk/>
          <pc:sldMk cId="3335857532" sldId="294"/>
        </pc:sldMkLst>
      </pc:sldChg>
      <pc:sldChg chg="modSp">
        <pc:chgData name="Fahim Anzum" userId="e5199ff1-50cb-40a9-a084-c58c08216bff" providerId="ADAL" clId="{A833E097-DDC2-4B96-9C7D-D60CF1180556}" dt="2023-09-06T03:09:59.797" v="562" actId="20577"/>
        <pc:sldMkLst>
          <pc:docMk/>
          <pc:sldMk cId="3832365221" sldId="309"/>
        </pc:sldMkLst>
        <pc:spChg chg="mod">
          <ac:chgData name="Fahim Anzum" userId="e5199ff1-50cb-40a9-a084-c58c08216bff" providerId="ADAL" clId="{A833E097-DDC2-4B96-9C7D-D60CF1180556}" dt="2023-09-06T03:09:59.797" v="562" actId="20577"/>
          <ac:spMkLst>
            <pc:docMk/>
            <pc:sldMk cId="3832365221" sldId="309"/>
            <ac:spMk id="15" creationId="{0316F5A5-35F9-65CD-6142-C7678C451654}"/>
          </ac:spMkLst>
        </pc:spChg>
      </pc:sldChg>
      <pc:sldChg chg="modSp add mod setBg">
        <pc:chgData name="Fahim Anzum" userId="e5199ff1-50cb-40a9-a084-c58c08216bff" providerId="ADAL" clId="{A833E097-DDC2-4B96-9C7D-D60CF1180556}" dt="2023-09-06T02:11:50.954" v="95" actId="14100"/>
        <pc:sldMkLst>
          <pc:docMk/>
          <pc:sldMk cId="2361429369" sldId="776"/>
        </pc:sldMkLst>
        <pc:spChg chg="mod">
          <ac:chgData name="Fahim Anzum" userId="e5199ff1-50cb-40a9-a084-c58c08216bff" providerId="ADAL" clId="{A833E097-DDC2-4B96-9C7D-D60CF1180556}" dt="2023-09-06T02:11:50.954" v="95" actId="14100"/>
          <ac:spMkLst>
            <pc:docMk/>
            <pc:sldMk cId="2361429369" sldId="776"/>
            <ac:spMk id="8" creationId="{D4961062-9C28-D211-77DD-B1F1F0CF8A11}"/>
          </ac:spMkLst>
        </pc:spChg>
      </pc:sldChg>
      <pc:sldChg chg="modSp new mod">
        <pc:chgData name="Fahim Anzum" userId="e5199ff1-50cb-40a9-a084-c58c08216bff" providerId="ADAL" clId="{A833E097-DDC2-4B96-9C7D-D60CF1180556}" dt="2023-09-06T08:10:46.408" v="807" actId="113"/>
        <pc:sldMkLst>
          <pc:docMk/>
          <pc:sldMk cId="607554036" sldId="777"/>
        </pc:sldMkLst>
        <pc:spChg chg="mod">
          <ac:chgData name="Fahim Anzum" userId="e5199ff1-50cb-40a9-a084-c58c08216bff" providerId="ADAL" clId="{A833E097-DDC2-4B96-9C7D-D60CF1180556}" dt="2023-09-06T02:39:19.875" v="129" actId="20577"/>
          <ac:spMkLst>
            <pc:docMk/>
            <pc:sldMk cId="607554036" sldId="777"/>
            <ac:spMk id="2" creationId="{F160137C-92F0-519A-7EFC-73DE4CD7A30B}"/>
          </ac:spMkLst>
        </pc:spChg>
        <pc:spChg chg="mod">
          <ac:chgData name="Fahim Anzum" userId="e5199ff1-50cb-40a9-a084-c58c08216bff" providerId="ADAL" clId="{A833E097-DDC2-4B96-9C7D-D60CF1180556}" dt="2023-09-06T08:10:46.408" v="807" actId="113"/>
          <ac:spMkLst>
            <pc:docMk/>
            <pc:sldMk cId="607554036" sldId="777"/>
            <ac:spMk id="3" creationId="{2F57FB90-97F8-E7D3-F628-3776A5F98664}"/>
          </ac:spMkLst>
        </pc:spChg>
      </pc:sldChg>
    </pc:docChg>
  </pc:docChgLst>
  <pc:docChgLst>
    <pc:chgData name="Fahim Anzum" userId="e5199ff1-50cb-40a9-a084-c58c08216bff" providerId="ADAL" clId="{90971FE3-7FB2-4D0B-835B-D529E04196AC}"/>
    <pc:docChg chg="custSel modSld">
      <pc:chgData name="Fahim Anzum" userId="e5199ff1-50cb-40a9-a084-c58c08216bff" providerId="ADAL" clId="{90971FE3-7FB2-4D0B-835B-D529E04196AC}" dt="2023-09-06T08:50:37.882" v="491" actId="207"/>
      <pc:docMkLst>
        <pc:docMk/>
      </pc:docMkLst>
      <pc:sldChg chg="modSp">
        <pc:chgData name="Fahim Anzum" userId="e5199ff1-50cb-40a9-a084-c58c08216bff" providerId="ADAL" clId="{90971FE3-7FB2-4D0B-835B-D529E04196AC}" dt="2023-09-06T08:25:59.900" v="333" actId="20577"/>
        <pc:sldMkLst>
          <pc:docMk/>
          <pc:sldMk cId="754818402" sldId="274"/>
        </pc:sldMkLst>
        <pc:spChg chg="mod">
          <ac:chgData name="Fahim Anzum" userId="e5199ff1-50cb-40a9-a084-c58c08216bff" providerId="ADAL" clId="{90971FE3-7FB2-4D0B-835B-D529E04196AC}" dt="2023-09-06T08:25:59.900" v="333" actId="20577"/>
          <ac:spMkLst>
            <pc:docMk/>
            <pc:sldMk cId="754818402" sldId="274"/>
            <ac:spMk id="3" creationId="{4090684B-8486-471F-B183-2C888C152525}"/>
          </ac:spMkLst>
        </pc:spChg>
      </pc:sldChg>
      <pc:sldChg chg="modSp mod">
        <pc:chgData name="Fahim Anzum" userId="e5199ff1-50cb-40a9-a084-c58c08216bff" providerId="ADAL" clId="{90971FE3-7FB2-4D0B-835B-D529E04196AC}" dt="2023-09-06T08:50:37.882" v="491" actId="207"/>
        <pc:sldMkLst>
          <pc:docMk/>
          <pc:sldMk cId="1305795923" sldId="287"/>
        </pc:sldMkLst>
        <pc:spChg chg="mod">
          <ac:chgData name="Fahim Anzum" userId="e5199ff1-50cb-40a9-a084-c58c08216bff" providerId="ADAL" clId="{90971FE3-7FB2-4D0B-835B-D529E04196AC}" dt="2023-09-06T08:50:37.882" v="491" actId="207"/>
          <ac:spMkLst>
            <pc:docMk/>
            <pc:sldMk cId="1305795923" sldId="287"/>
            <ac:spMk id="3" creationId="{8D63E08D-6B71-24A8-132F-64321E7F46DC}"/>
          </ac:spMkLst>
        </pc:spChg>
      </pc:sldChg>
      <pc:sldChg chg="modNotesTx">
        <pc:chgData name="Fahim Anzum" userId="e5199ff1-50cb-40a9-a084-c58c08216bff" providerId="ADAL" clId="{90971FE3-7FB2-4D0B-835B-D529E04196AC}" dt="2023-09-06T08:22:25.893" v="302" actId="20577"/>
        <pc:sldMkLst>
          <pc:docMk/>
          <pc:sldMk cId="1663232079" sldId="293"/>
        </pc:sldMkLst>
      </pc:sldChg>
      <pc:sldChg chg="modSp mod">
        <pc:chgData name="Fahim Anzum" userId="e5199ff1-50cb-40a9-a084-c58c08216bff" providerId="ADAL" clId="{90971FE3-7FB2-4D0B-835B-D529E04196AC}" dt="2023-09-06T08:29:31.845" v="336" actId="113"/>
        <pc:sldMkLst>
          <pc:docMk/>
          <pc:sldMk cId="3792895445" sldId="763"/>
        </pc:sldMkLst>
        <pc:spChg chg="mod">
          <ac:chgData name="Fahim Anzum" userId="e5199ff1-50cb-40a9-a084-c58c08216bff" providerId="ADAL" clId="{90971FE3-7FB2-4D0B-835B-D529E04196AC}" dt="2023-09-06T08:29:31.845" v="336" actId="113"/>
          <ac:spMkLst>
            <pc:docMk/>
            <pc:sldMk cId="3792895445" sldId="763"/>
            <ac:spMk id="3" creationId="{00000000-0000-0000-0000-000000000000}"/>
          </ac:spMkLst>
        </pc:spChg>
      </pc:sldChg>
      <pc:sldChg chg="modNotesTx">
        <pc:chgData name="Fahim Anzum" userId="e5199ff1-50cb-40a9-a084-c58c08216bff" providerId="ADAL" clId="{90971FE3-7FB2-4D0B-835B-D529E04196AC}" dt="2023-09-06T08:18:02.635" v="194" actId="20577"/>
        <pc:sldMkLst>
          <pc:docMk/>
          <pc:sldMk cId="383599241" sldId="773"/>
        </pc:sldMkLst>
      </pc:sldChg>
      <pc:sldChg chg="modSp mod">
        <pc:chgData name="Fahim Anzum" userId="e5199ff1-50cb-40a9-a084-c58c08216bff" providerId="ADAL" clId="{90971FE3-7FB2-4D0B-835B-D529E04196AC}" dt="2023-09-06T08:46:06.731" v="477" actId="20577"/>
        <pc:sldMkLst>
          <pc:docMk/>
          <pc:sldMk cId="2361429369" sldId="776"/>
        </pc:sldMkLst>
        <pc:spChg chg="mod">
          <ac:chgData name="Fahim Anzum" userId="e5199ff1-50cb-40a9-a084-c58c08216bff" providerId="ADAL" clId="{90971FE3-7FB2-4D0B-835B-D529E04196AC}" dt="2023-09-06T08:46:06.731" v="477" actId="20577"/>
          <ac:spMkLst>
            <pc:docMk/>
            <pc:sldMk cId="2361429369" sldId="776"/>
            <ac:spMk id="8" creationId="{D4961062-9C28-D211-77DD-B1F1F0CF8A11}"/>
          </ac:spMkLst>
        </pc:spChg>
      </pc:sldChg>
      <pc:sldChg chg="modSp mod">
        <pc:chgData name="Fahim Anzum" userId="e5199ff1-50cb-40a9-a084-c58c08216bff" providerId="ADAL" clId="{90971FE3-7FB2-4D0B-835B-D529E04196AC}" dt="2023-09-06T08:47:31.295" v="490" actId="20577"/>
        <pc:sldMkLst>
          <pc:docMk/>
          <pc:sldMk cId="607554036" sldId="777"/>
        </pc:sldMkLst>
        <pc:spChg chg="mod">
          <ac:chgData name="Fahim Anzum" userId="e5199ff1-50cb-40a9-a084-c58c08216bff" providerId="ADAL" clId="{90971FE3-7FB2-4D0B-835B-D529E04196AC}" dt="2023-09-06T08:47:31.295" v="490" actId="20577"/>
          <ac:spMkLst>
            <pc:docMk/>
            <pc:sldMk cId="607554036" sldId="777"/>
            <ac:spMk id="3" creationId="{2F57FB90-97F8-E7D3-F628-3776A5F9866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3AD0FD-BEA3-4FC5-B157-D4641F67BCD3}" type="datetimeFigureOut">
              <a:rPr lang="en-CA" smtClean="0"/>
              <a:t>06-Sep-23</a:t>
            </a:fld>
            <a:endParaRPr lang="en-C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73C4D8-619E-4E9A-9D0A-EFA64B119369}" type="slidenum">
              <a:rPr lang="en-CA" smtClean="0"/>
              <a:t>‹#›</a:t>
            </a:fld>
            <a:endParaRPr lang="en-CA"/>
          </a:p>
        </p:txBody>
      </p:sp>
    </p:spTree>
    <p:extLst>
      <p:ext uri="{BB962C8B-B14F-4D97-AF65-F5344CB8AC3E}">
        <p14:creationId xmlns:p14="http://schemas.microsoft.com/office/powerpoint/2010/main" val="1980075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Real-world problems: Recommendation systems, Cybersecurity</a:t>
            </a:r>
          </a:p>
        </p:txBody>
      </p:sp>
      <p:sp>
        <p:nvSpPr>
          <p:cNvPr id="4" name="Slide Number Placeholder 3"/>
          <p:cNvSpPr>
            <a:spLocks noGrp="1"/>
          </p:cNvSpPr>
          <p:nvPr>
            <p:ph type="sldNum" sz="quarter" idx="5"/>
          </p:nvPr>
        </p:nvSpPr>
        <p:spPr/>
        <p:txBody>
          <a:bodyPr/>
          <a:lstStyle/>
          <a:p>
            <a:fld id="{8973C4D8-619E-4E9A-9D0A-EFA64B119369}" type="slidenum">
              <a:rPr lang="en-CA" smtClean="0"/>
              <a:t>4</a:t>
            </a:fld>
            <a:endParaRPr lang="en-CA"/>
          </a:p>
        </p:txBody>
      </p:sp>
    </p:spTree>
    <p:extLst>
      <p:ext uri="{BB962C8B-B14F-4D97-AF65-F5344CB8AC3E}">
        <p14:creationId xmlns:p14="http://schemas.microsoft.com/office/powerpoint/2010/main" val="965086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a:extLst>
              <a:ext uri="{FF2B5EF4-FFF2-40B4-BE49-F238E27FC236}">
                <a16:creationId xmlns:a16="http://schemas.microsoft.com/office/drawing/2014/main" id="{E0CB0AEB-552B-401C-97AE-2C341443260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a:extLst>
              <a:ext uri="{FF2B5EF4-FFF2-40B4-BE49-F238E27FC236}">
                <a16:creationId xmlns:a16="http://schemas.microsoft.com/office/drawing/2014/main" id="{B4569062-73EE-445B-B9B3-767F3E8982A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Dijkstra is emphasizing that computer science is not limited to the hardware and physical devices we commonly associate with computers. Instead, it's primarily concerned with the broader concepts and principles like studying algorithms, data structures, problem solving methods, and many other theoretical and practical aspects of computation.</a:t>
            </a:r>
          </a:p>
        </p:txBody>
      </p:sp>
      <p:sp>
        <p:nvSpPr>
          <p:cNvPr id="76804" name="Slide Number Placeholder 3">
            <a:extLst>
              <a:ext uri="{FF2B5EF4-FFF2-40B4-BE49-F238E27FC236}">
                <a16:creationId xmlns:a16="http://schemas.microsoft.com/office/drawing/2014/main" id="{00EAD0BC-97E9-47B0-949E-C1471362A09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Calibri" panose="020F0502020204030204" pitchFamily="34" charset="0"/>
              </a:defRPr>
            </a:lvl1pPr>
            <a:lvl2pPr marL="775466" indent="-297234">
              <a:spcBef>
                <a:spcPct val="30000"/>
              </a:spcBef>
              <a:defRPr sz="1300">
                <a:solidFill>
                  <a:schemeClr val="tx1"/>
                </a:solidFill>
                <a:latin typeface="Calibri" panose="020F0502020204030204" pitchFamily="34" charset="0"/>
              </a:defRPr>
            </a:lvl2pPr>
            <a:lvl3pPr marL="1193918" indent="-237456">
              <a:spcBef>
                <a:spcPct val="30000"/>
              </a:spcBef>
              <a:defRPr sz="1300">
                <a:solidFill>
                  <a:schemeClr val="tx1"/>
                </a:solidFill>
                <a:latin typeface="Calibri" panose="020F0502020204030204" pitchFamily="34" charset="0"/>
              </a:defRPr>
            </a:lvl3pPr>
            <a:lvl4pPr marL="1670488" indent="-237456">
              <a:spcBef>
                <a:spcPct val="30000"/>
              </a:spcBef>
              <a:defRPr sz="1300">
                <a:solidFill>
                  <a:schemeClr val="tx1"/>
                </a:solidFill>
                <a:latin typeface="Calibri" panose="020F0502020204030204" pitchFamily="34" charset="0"/>
              </a:defRPr>
            </a:lvl4pPr>
            <a:lvl5pPr marL="2150380" indent="-237456">
              <a:spcBef>
                <a:spcPct val="30000"/>
              </a:spcBef>
              <a:defRPr sz="1300">
                <a:solidFill>
                  <a:schemeClr val="tx1"/>
                </a:solidFill>
                <a:latin typeface="Calibri" panose="020F0502020204030204" pitchFamily="34" charset="0"/>
              </a:defRPr>
            </a:lvl5pPr>
            <a:lvl6pPr marL="2628612" indent="-237456" eaLnBrk="0" fontAlgn="base" hangingPunct="0">
              <a:spcBef>
                <a:spcPct val="30000"/>
              </a:spcBef>
              <a:spcAft>
                <a:spcPct val="0"/>
              </a:spcAft>
              <a:defRPr sz="1300">
                <a:solidFill>
                  <a:schemeClr val="tx1"/>
                </a:solidFill>
                <a:latin typeface="Calibri" panose="020F0502020204030204" pitchFamily="34" charset="0"/>
              </a:defRPr>
            </a:lvl6pPr>
            <a:lvl7pPr marL="3106843" indent="-237456" eaLnBrk="0" fontAlgn="base" hangingPunct="0">
              <a:spcBef>
                <a:spcPct val="30000"/>
              </a:spcBef>
              <a:spcAft>
                <a:spcPct val="0"/>
              </a:spcAft>
              <a:defRPr sz="1300">
                <a:solidFill>
                  <a:schemeClr val="tx1"/>
                </a:solidFill>
                <a:latin typeface="Calibri" panose="020F0502020204030204" pitchFamily="34" charset="0"/>
              </a:defRPr>
            </a:lvl7pPr>
            <a:lvl8pPr marL="3585074" indent="-237456" eaLnBrk="0" fontAlgn="base" hangingPunct="0">
              <a:spcBef>
                <a:spcPct val="30000"/>
              </a:spcBef>
              <a:spcAft>
                <a:spcPct val="0"/>
              </a:spcAft>
              <a:defRPr sz="1300">
                <a:solidFill>
                  <a:schemeClr val="tx1"/>
                </a:solidFill>
                <a:latin typeface="Calibri" panose="020F0502020204030204" pitchFamily="34" charset="0"/>
              </a:defRPr>
            </a:lvl8pPr>
            <a:lvl9pPr marL="4063305" indent="-237456" eaLnBrk="0" fontAlgn="base" hangingPunct="0">
              <a:spcBef>
                <a:spcPct val="30000"/>
              </a:spcBef>
              <a:spcAft>
                <a:spcPct val="0"/>
              </a:spcAft>
              <a:defRPr sz="1300">
                <a:solidFill>
                  <a:schemeClr val="tx1"/>
                </a:solidFill>
                <a:latin typeface="Calibri" panose="020F0502020204030204" pitchFamily="34" charset="0"/>
              </a:defRPr>
            </a:lvl9pPr>
          </a:lstStyle>
          <a:p>
            <a:pPr>
              <a:spcBef>
                <a:spcPct val="0"/>
              </a:spcBef>
            </a:pPr>
            <a:fld id="{88AF8341-14C3-4996-9C0C-8A37AA37CABE}" type="slidenum">
              <a:rPr lang="en-US" altLang="en-US" smtClean="0">
                <a:latin typeface="Arial" panose="020B0604020202020204" pitchFamily="34" charset="0"/>
              </a:rPr>
              <a:pPr>
                <a:spcBef>
                  <a:spcPct val="0"/>
                </a:spcBef>
              </a:pPr>
              <a:t>5</a:t>
            </a:fld>
            <a:endParaRPr lang="en-US" altLang="en-US">
              <a:latin typeface="Arial" panose="020B0604020202020204" pitchFamily="34" charset="0"/>
            </a:endParaRPr>
          </a:p>
        </p:txBody>
      </p:sp>
    </p:spTree>
    <p:extLst>
      <p:ext uri="{BB962C8B-B14F-4D97-AF65-F5344CB8AC3E}">
        <p14:creationId xmlns:p14="http://schemas.microsoft.com/office/powerpoint/2010/main" val="2535278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This course will provide you with the foundational knowledge and practical skills necessary for computational problem solving. We will cover both the theoretical aspects of designing and analyzing algorithms and the practical aspects of implementing those algorithms in problem solving. </a:t>
            </a:r>
          </a:p>
          <a:p>
            <a:endParaRPr lang="en-US" b="0" i="0" dirty="0">
              <a:solidFill>
                <a:srgbClr val="374151"/>
              </a:solidFill>
              <a:effectLst/>
              <a:latin typeface="Söhne"/>
            </a:endParaRPr>
          </a:p>
          <a:p>
            <a:r>
              <a:rPr lang="en-US" b="0" i="0" dirty="0">
                <a:solidFill>
                  <a:srgbClr val="374151"/>
                </a:solidFill>
                <a:effectLst/>
                <a:latin typeface="Söhne"/>
              </a:rPr>
              <a:t>Basically, this course is a fundamental building block for more advanced computer science courses.</a:t>
            </a:r>
            <a:endParaRPr lang="en-CA" dirty="0"/>
          </a:p>
        </p:txBody>
      </p:sp>
      <p:sp>
        <p:nvSpPr>
          <p:cNvPr id="4" name="Slide Number Placeholder 3"/>
          <p:cNvSpPr>
            <a:spLocks noGrp="1"/>
          </p:cNvSpPr>
          <p:nvPr>
            <p:ph type="sldNum" sz="quarter" idx="5"/>
          </p:nvPr>
        </p:nvSpPr>
        <p:spPr/>
        <p:txBody>
          <a:bodyPr/>
          <a:lstStyle/>
          <a:p>
            <a:fld id="{8973C4D8-619E-4E9A-9D0A-EFA64B119369}" type="slidenum">
              <a:rPr lang="en-CA" smtClean="0"/>
              <a:t>8</a:t>
            </a:fld>
            <a:endParaRPr lang="en-CA"/>
          </a:p>
        </p:txBody>
      </p:sp>
    </p:spTree>
    <p:extLst>
      <p:ext uri="{BB962C8B-B14F-4D97-AF65-F5344CB8AC3E}">
        <p14:creationId xmlns:p14="http://schemas.microsoft.com/office/powerpoint/2010/main" val="3347794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901B55-5C44-4398-9162-4AE21413BF14}" type="datetimeFigureOut">
              <a:rPr lang="en-CA" smtClean="0"/>
              <a:t>06-Sep-23</a:t>
            </a:fld>
            <a:endParaRPr lang="en-CA"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1A86EE64-8A7F-414F-8CBA-43297788D95B}" type="slidenum">
              <a:rPr lang="en-CA" smtClean="0"/>
              <a:pPr/>
              <a:t>‹#›</a:t>
            </a:fld>
            <a:endParaRPr lang="en-CA" dirty="0"/>
          </a:p>
        </p:txBody>
      </p:sp>
    </p:spTree>
    <p:extLst>
      <p:ext uri="{BB962C8B-B14F-4D97-AF65-F5344CB8AC3E}">
        <p14:creationId xmlns:p14="http://schemas.microsoft.com/office/powerpoint/2010/main" val="3266184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901B55-5C44-4398-9162-4AE21413BF14}" type="datetimeFigureOut">
              <a:rPr lang="en-CA" smtClean="0"/>
              <a:t>06-Sep-23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A5EA3E4-A905-45D3-95A8-2C967352C8DF}" type="slidenum">
              <a:rPr lang="en-CA" smtClean="0"/>
              <a:t>‹#›</a:t>
            </a:fld>
            <a:endParaRPr lang="en-CA"/>
          </a:p>
        </p:txBody>
      </p:sp>
    </p:spTree>
    <p:extLst>
      <p:ext uri="{BB962C8B-B14F-4D97-AF65-F5344CB8AC3E}">
        <p14:creationId xmlns:p14="http://schemas.microsoft.com/office/powerpoint/2010/main" val="2952940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901B55-5C44-4398-9162-4AE21413BF14}" type="datetimeFigureOut">
              <a:rPr lang="en-CA" smtClean="0"/>
              <a:t>06-Sep-23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A5EA3E4-A905-45D3-95A8-2C967352C8DF}" type="slidenum">
              <a:rPr lang="en-CA" smtClean="0"/>
              <a:t>‹#›</a:t>
            </a:fld>
            <a:endParaRPr lang="en-CA"/>
          </a:p>
        </p:txBody>
      </p:sp>
    </p:spTree>
    <p:extLst>
      <p:ext uri="{BB962C8B-B14F-4D97-AF65-F5344CB8AC3E}">
        <p14:creationId xmlns:p14="http://schemas.microsoft.com/office/powerpoint/2010/main" val="1524415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74589"/>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354015"/>
            <a:ext cx="7504235" cy="48229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901B55-5C44-4398-9162-4AE21413BF14}" type="datetimeFigureOut">
              <a:rPr lang="en-CA" smtClean="0"/>
              <a:t>06-Sep-23</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8A5EA3E4-A905-45D3-95A8-2C967352C8DF}" type="slidenum">
              <a:rPr lang="en-CA" smtClean="0"/>
              <a:t>‹#›</a:t>
            </a:fld>
            <a:endParaRPr lang="en-CA"/>
          </a:p>
        </p:txBody>
      </p:sp>
    </p:spTree>
    <p:extLst>
      <p:ext uri="{BB962C8B-B14F-4D97-AF65-F5344CB8AC3E}">
        <p14:creationId xmlns:p14="http://schemas.microsoft.com/office/powerpoint/2010/main" val="2921614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901B55-5C44-4398-9162-4AE21413BF14}" type="datetimeFigureOut">
              <a:rPr lang="en-CA" smtClean="0"/>
              <a:t>06-Sep-23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A5EA3E4-A905-45D3-95A8-2C967352C8DF}" type="slidenum">
              <a:rPr lang="en-CA" smtClean="0"/>
              <a:t>‹#›</a:t>
            </a:fld>
            <a:endParaRPr lang="en-CA"/>
          </a:p>
        </p:txBody>
      </p:sp>
    </p:spTree>
    <p:extLst>
      <p:ext uri="{BB962C8B-B14F-4D97-AF65-F5344CB8AC3E}">
        <p14:creationId xmlns:p14="http://schemas.microsoft.com/office/powerpoint/2010/main" val="1902976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570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10054"/>
            <a:ext cx="3886200" cy="48669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10054"/>
            <a:ext cx="3886200" cy="48669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901B55-5C44-4398-9162-4AE21413BF14}" type="datetimeFigureOut">
              <a:rPr lang="en-CA" smtClean="0"/>
              <a:t>06-Sep-23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A5EA3E4-A905-45D3-95A8-2C967352C8DF}" type="slidenum">
              <a:rPr lang="en-CA" smtClean="0"/>
              <a:t>‹#›</a:t>
            </a:fld>
            <a:endParaRPr lang="en-CA"/>
          </a:p>
        </p:txBody>
      </p:sp>
    </p:spTree>
    <p:extLst>
      <p:ext uri="{BB962C8B-B14F-4D97-AF65-F5344CB8AC3E}">
        <p14:creationId xmlns:p14="http://schemas.microsoft.com/office/powerpoint/2010/main" val="2778363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901B55-5C44-4398-9162-4AE21413BF14}" type="datetimeFigureOut">
              <a:rPr lang="en-CA" smtClean="0"/>
              <a:t>06-Sep-23</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8A5EA3E4-A905-45D3-95A8-2C967352C8DF}" type="slidenum">
              <a:rPr lang="en-CA" smtClean="0"/>
              <a:t>‹#›</a:t>
            </a:fld>
            <a:endParaRPr lang="en-CA"/>
          </a:p>
        </p:txBody>
      </p:sp>
    </p:spTree>
    <p:extLst>
      <p:ext uri="{BB962C8B-B14F-4D97-AF65-F5344CB8AC3E}">
        <p14:creationId xmlns:p14="http://schemas.microsoft.com/office/powerpoint/2010/main" val="940792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8009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901B55-5C44-4398-9162-4AE21413BF14}" type="datetimeFigureOut">
              <a:rPr lang="en-CA" smtClean="0"/>
              <a:t>06-Sep-23</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8A5EA3E4-A905-45D3-95A8-2C967352C8DF}" type="slidenum">
              <a:rPr lang="en-CA" smtClean="0"/>
              <a:t>‹#›</a:t>
            </a:fld>
            <a:endParaRPr lang="en-CA"/>
          </a:p>
        </p:txBody>
      </p:sp>
    </p:spTree>
    <p:extLst>
      <p:ext uri="{BB962C8B-B14F-4D97-AF65-F5344CB8AC3E}">
        <p14:creationId xmlns:p14="http://schemas.microsoft.com/office/powerpoint/2010/main" val="2064842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901B55-5C44-4398-9162-4AE21413BF14}" type="datetimeFigureOut">
              <a:rPr lang="en-CA" smtClean="0"/>
              <a:t>06-Sep-23</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8A5EA3E4-A905-45D3-95A8-2C967352C8DF}" type="slidenum">
              <a:rPr lang="en-CA" smtClean="0"/>
              <a:t>‹#›</a:t>
            </a:fld>
            <a:endParaRPr lang="en-CA"/>
          </a:p>
        </p:txBody>
      </p:sp>
    </p:spTree>
    <p:extLst>
      <p:ext uri="{BB962C8B-B14F-4D97-AF65-F5344CB8AC3E}">
        <p14:creationId xmlns:p14="http://schemas.microsoft.com/office/powerpoint/2010/main" val="144206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901B55-5C44-4398-9162-4AE21413BF14}" type="datetimeFigureOut">
              <a:rPr lang="en-CA" smtClean="0"/>
              <a:t>06-Sep-23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A5EA3E4-A905-45D3-95A8-2C967352C8DF}" type="slidenum">
              <a:rPr lang="en-CA" smtClean="0"/>
              <a:t>‹#›</a:t>
            </a:fld>
            <a:endParaRPr lang="en-CA"/>
          </a:p>
        </p:txBody>
      </p:sp>
    </p:spTree>
    <p:extLst>
      <p:ext uri="{BB962C8B-B14F-4D97-AF65-F5344CB8AC3E}">
        <p14:creationId xmlns:p14="http://schemas.microsoft.com/office/powerpoint/2010/main" val="668619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901B55-5C44-4398-9162-4AE21413BF14}" type="datetimeFigureOut">
              <a:rPr lang="en-CA" smtClean="0"/>
              <a:t>06-Sep-23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A5EA3E4-A905-45D3-95A8-2C967352C8DF}" type="slidenum">
              <a:rPr lang="en-CA" smtClean="0"/>
              <a:t>‹#›</a:t>
            </a:fld>
            <a:endParaRPr lang="en-CA"/>
          </a:p>
        </p:txBody>
      </p:sp>
    </p:spTree>
    <p:extLst>
      <p:ext uri="{BB962C8B-B14F-4D97-AF65-F5344CB8AC3E}">
        <p14:creationId xmlns:p14="http://schemas.microsoft.com/office/powerpoint/2010/main" val="465191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539404"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901B55-5C44-4398-9162-4AE21413BF14}" type="datetimeFigureOut">
              <a:rPr lang="en-CA" smtClean="0"/>
              <a:t>06-Sep-23</a:t>
            </a:fld>
            <a:endParaRPr lang="en-CA"/>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5EA3E4-A905-45D3-95A8-2C967352C8DF}" type="slidenum">
              <a:rPr lang="en-CA" smtClean="0"/>
              <a:t>‹#›</a:t>
            </a:fld>
            <a:endParaRPr lang="en-CA"/>
          </a:p>
        </p:txBody>
      </p:sp>
      <p:pic>
        <p:nvPicPr>
          <p:cNvPr id="7" name="Picture 6">
            <a:extLst>
              <a:ext uri="{FF2B5EF4-FFF2-40B4-BE49-F238E27FC236}">
                <a16:creationId xmlns:a16="http://schemas.microsoft.com/office/drawing/2014/main" id="{E83129D6-7947-9151-341E-3F745D7FD00C}"/>
              </a:ext>
            </a:extLst>
          </p:cNvPr>
          <p:cNvPicPr>
            <a:picLocks noChangeAspect="1"/>
          </p:cNvPicPr>
          <p:nvPr userDrawn="1"/>
        </p:nvPicPr>
        <p:blipFill>
          <a:blip r:embed="rId13"/>
          <a:stretch>
            <a:fillRect/>
          </a:stretch>
        </p:blipFill>
        <p:spPr>
          <a:xfrm>
            <a:off x="162659" y="6325108"/>
            <a:ext cx="1586018" cy="546101"/>
          </a:xfrm>
          <a:prstGeom prst="rect">
            <a:avLst/>
          </a:prstGeom>
        </p:spPr>
      </p:pic>
      <p:sp>
        <p:nvSpPr>
          <p:cNvPr id="8" name="TextBox 7">
            <a:extLst>
              <a:ext uri="{FF2B5EF4-FFF2-40B4-BE49-F238E27FC236}">
                <a16:creationId xmlns:a16="http://schemas.microsoft.com/office/drawing/2014/main" id="{F5718B92-B977-C3C8-827D-341163B7897F}"/>
              </a:ext>
            </a:extLst>
          </p:cNvPr>
          <p:cNvSpPr txBox="1"/>
          <p:nvPr userDrawn="1"/>
        </p:nvSpPr>
        <p:spPr>
          <a:xfrm>
            <a:off x="2307980" y="6532293"/>
            <a:ext cx="5688624" cy="276999"/>
          </a:xfrm>
          <a:prstGeom prst="rect">
            <a:avLst/>
          </a:prstGeom>
          <a:noFill/>
        </p:spPr>
        <p:txBody>
          <a:bodyPr wrap="square">
            <a:spAutoFit/>
          </a:bodyPr>
          <a:lstStyle/>
          <a:p>
            <a:r>
              <a:rPr lang="en-CA" sz="1200" i="1" dirty="0">
                <a:latin typeface="Arial" panose="020B0604020202020204" pitchFamily="34" charset="0"/>
              </a:rPr>
              <a:t>Copyright © 2023. Do not distribute outside of the CPSC 231 Fall 2023 class.</a:t>
            </a:r>
            <a:endParaRPr lang="en-US" sz="1200" dirty="0"/>
          </a:p>
        </p:txBody>
      </p:sp>
    </p:spTree>
    <p:extLst>
      <p:ext uri="{BB962C8B-B14F-4D97-AF65-F5344CB8AC3E}">
        <p14:creationId xmlns:p14="http://schemas.microsoft.com/office/powerpoint/2010/main" val="22870553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2l.ucalgary.ca/"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freesvg.org/vector-coffee-cup-icon"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pickpik.com/attractive-breakfast-calories-diet-clean-eat-119002" TargetMode="External"/><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forms.office.com/r/2wN7KNhYEK"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pp.tophat.com/" TargetMode="External"/><Relationship Id="rId2" Type="http://schemas.openxmlformats.org/officeDocument/2006/relationships/hyperlink" Target="https://d2l.ucalgary.ca/"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ucalgary.ca/live-uc-ucalgary-site/sites/default/files/teams/23/AI-Student-Handbook-Fall-2020.pdf"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itregport.ucalgary.ca/"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creativecommons.org/licenses/by/3.0/" TargetMode="External"/><Relationship Id="rId4" Type="http://schemas.openxmlformats.org/officeDocument/2006/relationships/hyperlink" Target="https://www.bundabergnow.com/2019/07/11/fibreco-trial-bundaber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A9FA4-7079-41C6-8D2A-2B22616DE293}"/>
              </a:ext>
            </a:extLst>
          </p:cNvPr>
          <p:cNvSpPr>
            <a:spLocks noGrp="1"/>
          </p:cNvSpPr>
          <p:nvPr>
            <p:ph type="ctrTitle"/>
          </p:nvPr>
        </p:nvSpPr>
        <p:spPr>
          <a:xfrm>
            <a:off x="685800" y="329261"/>
            <a:ext cx="7772400" cy="1758489"/>
          </a:xfrm>
        </p:spPr>
        <p:txBody>
          <a:bodyPr/>
          <a:lstStyle/>
          <a:p>
            <a:r>
              <a:rPr lang="en-CA" dirty="0"/>
              <a:t>Introduction</a:t>
            </a:r>
          </a:p>
        </p:txBody>
      </p:sp>
      <p:sp>
        <p:nvSpPr>
          <p:cNvPr id="3" name="Subtitle 2">
            <a:extLst>
              <a:ext uri="{FF2B5EF4-FFF2-40B4-BE49-F238E27FC236}">
                <a16:creationId xmlns:a16="http://schemas.microsoft.com/office/drawing/2014/main" id="{E51A507A-0B03-41CF-9442-D250CE60B8A9}"/>
              </a:ext>
            </a:extLst>
          </p:cNvPr>
          <p:cNvSpPr>
            <a:spLocks noGrp="1"/>
          </p:cNvSpPr>
          <p:nvPr>
            <p:ph type="subTitle" idx="1"/>
          </p:nvPr>
        </p:nvSpPr>
        <p:spPr>
          <a:xfrm>
            <a:off x="1143000" y="4992810"/>
            <a:ext cx="6858000" cy="913468"/>
          </a:xfrm>
        </p:spPr>
        <p:txBody>
          <a:bodyPr>
            <a:normAutofit/>
          </a:bodyPr>
          <a:lstStyle/>
          <a:p>
            <a:r>
              <a:rPr lang="en-CA" dirty="0"/>
              <a:t>Fall 2023</a:t>
            </a:r>
          </a:p>
        </p:txBody>
      </p:sp>
      <p:sp>
        <p:nvSpPr>
          <p:cNvPr id="4" name="Rectangle 3">
            <a:extLst>
              <a:ext uri="{FF2B5EF4-FFF2-40B4-BE49-F238E27FC236}">
                <a16:creationId xmlns:a16="http://schemas.microsoft.com/office/drawing/2014/main" id="{C73299F8-0068-70F1-9D9C-8CB91561348D}"/>
              </a:ext>
            </a:extLst>
          </p:cNvPr>
          <p:cNvSpPr/>
          <p:nvPr/>
        </p:nvSpPr>
        <p:spPr>
          <a:xfrm>
            <a:off x="1283086" y="2762058"/>
            <a:ext cx="6577826" cy="1938992"/>
          </a:xfrm>
          <a:prstGeom prst="rect">
            <a:avLst/>
          </a:prstGeom>
          <a:noFill/>
        </p:spPr>
        <p:txBody>
          <a:bodyPr wrap="none" lIns="91440" tIns="45720" rIns="91440" bIns="45720">
            <a:spAutoFit/>
          </a:bodyPr>
          <a:lstStyle/>
          <a:p>
            <a:pPr algn="ctr"/>
            <a:r>
              <a:rPr lang="en-CA" sz="4000" dirty="0">
                <a:ln w="0"/>
                <a:solidFill>
                  <a:schemeClr val="accent1"/>
                </a:solidFill>
                <a:effectLst>
                  <a:outerShdw blurRad="38100" dist="25400" dir="5400000" algn="ctr" rotWithShape="0">
                    <a:srgbClr val="6E747A">
                      <a:alpha val="43000"/>
                    </a:srgbClr>
                  </a:outerShdw>
                </a:effectLst>
              </a:rPr>
              <a:t>CPSC 231: </a:t>
            </a:r>
          </a:p>
          <a:p>
            <a:pPr algn="ctr"/>
            <a:r>
              <a:rPr lang="en-CA" sz="4000" dirty="0">
                <a:ln w="0"/>
                <a:solidFill>
                  <a:schemeClr val="accent1"/>
                </a:solidFill>
                <a:effectLst>
                  <a:outerShdw blurRad="38100" dist="25400" dir="5400000" algn="ctr" rotWithShape="0">
                    <a:srgbClr val="6E747A">
                      <a:alpha val="43000"/>
                    </a:srgbClr>
                  </a:outerShdw>
                </a:effectLst>
              </a:rPr>
              <a:t>Intro to Computer Science for </a:t>
            </a:r>
          </a:p>
          <a:p>
            <a:pPr algn="ctr"/>
            <a:r>
              <a:rPr lang="en-CA" sz="4000" dirty="0">
                <a:ln w="0"/>
                <a:solidFill>
                  <a:schemeClr val="accent1"/>
                </a:solidFill>
                <a:effectLst>
                  <a:outerShdw blurRad="38100" dist="25400" dir="5400000" algn="ctr" rotWithShape="0">
                    <a:srgbClr val="6E747A">
                      <a:alpha val="43000"/>
                    </a:srgbClr>
                  </a:outerShdw>
                </a:effectLst>
              </a:rPr>
              <a:t>Computer Science Majors I</a:t>
            </a:r>
          </a:p>
        </p:txBody>
      </p:sp>
    </p:spTree>
    <p:extLst>
      <p:ext uri="{BB962C8B-B14F-4D97-AF65-F5344CB8AC3E}">
        <p14:creationId xmlns:p14="http://schemas.microsoft.com/office/powerpoint/2010/main" val="39884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68A25-6C0C-19AC-8359-5EFF6A07583D}"/>
              </a:ext>
            </a:extLst>
          </p:cNvPr>
          <p:cNvSpPr>
            <a:spLocks noGrp="1"/>
          </p:cNvSpPr>
          <p:nvPr>
            <p:ph type="title"/>
          </p:nvPr>
        </p:nvSpPr>
        <p:spPr/>
        <p:txBody>
          <a:bodyPr/>
          <a:lstStyle/>
          <a:p>
            <a:r>
              <a:rPr lang="en-CA" dirty="0"/>
              <a:t>Q&amp;A</a:t>
            </a:r>
          </a:p>
        </p:txBody>
      </p:sp>
      <p:pic>
        <p:nvPicPr>
          <p:cNvPr id="11" name="Content Placeholder 10">
            <a:extLst>
              <a:ext uri="{FF2B5EF4-FFF2-40B4-BE49-F238E27FC236}">
                <a16:creationId xmlns:a16="http://schemas.microsoft.com/office/drawing/2014/main" id="{86B84C3D-14C4-81E4-A821-3237CA84B0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1867355"/>
            <a:ext cx="1318374" cy="3665538"/>
          </a:xfrm>
        </p:spPr>
      </p:pic>
      <p:pic>
        <p:nvPicPr>
          <p:cNvPr id="13" name="Picture 12">
            <a:extLst>
              <a:ext uri="{FF2B5EF4-FFF2-40B4-BE49-F238E27FC236}">
                <a16:creationId xmlns:a16="http://schemas.microsoft.com/office/drawing/2014/main" id="{52E04AC8-C63A-1A3A-6554-E8A05BA353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2329" y="521446"/>
            <a:ext cx="1539373" cy="3109229"/>
          </a:xfrm>
          <a:prstGeom prst="rect">
            <a:avLst/>
          </a:prstGeom>
        </p:spPr>
      </p:pic>
      <p:sp>
        <p:nvSpPr>
          <p:cNvPr id="14" name="Speech Bubble: Rectangle with Corners Rounded 13">
            <a:extLst>
              <a:ext uri="{FF2B5EF4-FFF2-40B4-BE49-F238E27FC236}">
                <a16:creationId xmlns:a16="http://schemas.microsoft.com/office/drawing/2014/main" id="{ED53FF83-0BBA-CF8C-6B7A-2E802B1848B1}"/>
              </a:ext>
            </a:extLst>
          </p:cNvPr>
          <p:cNvSpPr/>
          <p:nvPr/>
        </p:nvSpPr>
        <p:spPr>
          <a:xfrm>
            <a:off x="2052735" y="1018270"/>
            <a:ext cx="1735494" cy="1482335"/>
          </a:xfrm>
          <a:prstGeom prst="wedgeRoundRectCallout">
            <a:avLst>
              <a:gd name="adj1" fmla="val -73521"/>
              <a:gd name="adj2" fmla="val 53688"/>
              <a:gd name="adj3" fmla="val 16667"/>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000" dirty="0">
                <a:solidFill>
                  <a:schemeClr val="tx2"/>
                </a:solidFill>
              </a:rPr>
              <a:t>Is lecture or tutorial attendance mandatory?</a:t>
            </a:r>
          </a:p>
        </p:txBody>
      </p:sp>
      <p:sp>
        <p:nvSpPr>
          <p:cNvPr id="15" name="Speech Bubble: Rectangle with Corners Rounded 14">
            <a:extLst>
              <a:ext uri="{FF2B5EF4-FFF2-40B4-BE49-F238E27FC236}">
                <a16:creationId xmlns:a16="http://schemas.microsoft.com/office/drawing/2014/main" id="{0316F5A5-35F9-65CD-6142-C7678C451654}"/>
              </a:ext>
            </a:extLst>
          </p:cNvPr>
          <p:cNvSpPr/>
          <p:nvPr/>
        </p:nvSpPr>
        <p:spPr>
          <a:xfrm>
            <a:off x="3548742" y="3616228"/>
            <a:ext cx="2908041" cy="2223502"/>
          </a:xfrm>
          <a:prstGeom prst="wedgeRoundRectCallout">
            <a:avLst>
              <a:gd name="adj1" fmla="val 35695"/>
              <a:gd name="adj2" fmla="val -130451"/>
              <a:gd name="adj3" fmla="val 16667"/>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000" dirty="0">
                <a:solidFill>
                  <a:schemeClr val="tx2"/>
                </a:solidFill>
              </a:rPr>
              <a:t>No. </a:t>
            </a:r>
          </a:p>
          <a:p>
            <a:pPr algn="ctr"/>
            <a:r>
              <a:rPr lang="en-CA" sz="2000" dirty="0">
                <a:solidFill>
                  <a:schemeClr val="tx2"/>
                </a:solidFill>
              </a:rPr>
              <a:t>You are an adult now. Nothing is mandatory.</a:t>
            </a:r>
          </a:p>
          <a:p>
            <a:pPr algn="ctr"/>
            <a:r>
              <a:rPr lang="en-CA" sz="2000" dirty="0">
                <a:solidFill>
                  <a:schemeClr val="tx2"/>
                </a:solidFill>
              </a:rPr>
              <a:t>But material discussed in them will be on the exams.</a:t>
            </a:r>
          </a:p>
        </p:txBody>
      </p:sp>
    </p:spTree>
    <p:extLst>
      <p:ext uri="{BB962C8B-B14F-4D97-AF65-F5344CB8AC3E}">
        <p14:creationId xmlns:p14="http://schemas.microsoft.com/office/powerpoint/2010/main" val="3716872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68A25-6C0C-19AC-8359-5EFF6A07583D}"/>
              </a:ext>
            </a:extLst>
          </p:cNvPr>
          <p:cNvSpPr>
            <a:spLocks noGrp="1"/>
          </p:cNvSpPr>
          <p:nvPr>
            <p:ph type="title"/>
          </p:nvPr>
        </p:nvSpPr>
        <p:spPr/>
        <p:txBody>
          <a:bodyPr/>
          <a:lstStyle/>
          <a:p>
            <a:r>
              <a:rPr lang="en-CA" dirty="0"/>
              <a:t>Q&amp;A</a:t>
            </a:r>
          </a:p>
        </p:txBody>
      </p:sp>
      <p:pic>
        <p:nvPicPr>
          <p:cNvPr id="11" name="Content Placeholder 10">
            <a:extLst>
              <a:ext uri="{FF2B5EF4-FFF2-40B4-BE49-F238E27FC236}">
                <a16:creationId xmlns:a16="http://schemas.microsoft.com/office/drawing/2014/main" id="{86B84C3D-14C4-81E4-A821-3237CA84B0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1867355"/>
            <a:ext cx="1318374" cy="3665538"/>
          </a:xfrm>
        </p:spPr>
      </p:pic>
      <p:pic>
        <p:nvPicPr>
          <p:cNvPr id="13" name="Picture 12">
            <a:extLst>
              <a:ext uri="{FF2B5EF4-FFF2-40B4-BE49-F238E27FC236}">
                <a16:creationId xmlns:a16="http://schemas.microsoft.com/office/drawing/2014/main" id="{52E04AC8-C63A-1A3A-6554-E8A05BA353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2329" y="521446"/>
            <a:ext cx="1539373" cy="3109229"/>
          </a:xfrm>
          <a:prstGeom prst="rect">
            <a:avLst/>
          </a:prstGeom>
        </p:spPr>
      </p:pic>
      <p:sp>
        <p:nvSpPr>
          <p:cNvPr id="14" name="Speech Bubble: Rectangle with Corners Rounded 13">
            <a:extLst>
              <a:ext uri="{FF2B5EF4-FFF2-40B4-BE49-F238E27FC236}">
                <a16:creationId xmlns:a16="http://schemas.microsoft.com/office/drawing/2014/main" id="{ED53FF83-0BBA-CF8C-6B7A-2E802B1848B1}"/>
              </a:ext>
            </a:extLst>
          </p:cNvPr>
          <p:cNvSpPr/>
          <p:nvPr/>
        </p:nvSpPr>
        <p:spPr>
          <a:xfrm>
            <a:off x="2052735" y="1018270"/>
            <a:ext cx="1735494" cy="1482335"/>
          </a:xfrm>
          <a:prstGeom prst="wedgeRoundRectCallout">
            <a:avLst>
              <a:gd name="adj1" fmla="val -73521"/>
              <a:gd name="adj2" fmla="val 53688"/>
              <a:gd name="adj3" fmla="val 16667"/>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000" dirty="0">
                <a:solidFill>
                  <a:schemeClr val="tx2"/>
                </a:solidFill>
              </a:rPr>
              <a:t>What if I had to miss a lecture?</a:t>
            </a:r>
          </a:p>
        </p:txBody>
      </p:sp>
      <p:sp>
        <p:nvSpPr>
          <p:cNvPr id="15" name="Speech Bubble: Rectangle with Corners Rounded 14">
            <a:extLst>
              <a:ext uri="{FF2B5EF4-FFF2-40B4-BE49-F238E27FC236}">
                <a16:creationId xmlns:a16="http://schemas.microsoft.com/office/drawing/2014/main" id="{0316F5A5-35F9-65CD-6142-C7678C451654}"/>
              </a:ext>
            </a:extLst>
          </p:cNvPr>
          <p:cNvSpPr/>
          <p:nvPr/>
        </p:nvSpPr>
        <p:spPr>
          <a:xfrm>
            <a:off x="3548742" y="3616228"/>
            <a:ext cx="2908041" cy="1739543"/>
          </a:xfrm>
          <a:prstGeom prst="wedgeRoundRectCallout">
            <a:avLst>
              <a:gd name="adj1" fmla="val 35374"/>
              <a:gd name="adj2" fmla="val -140103"/>
              <a:gd name="adj3" fmla="val 16667"/>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000" dirty="0">
                <a:solidFill>
                  <a:schemeClr val="tx2"/>
                </a:solidFill>
              </a:rPr>
              <a:t>Ask a classmate for notes.</a:t>
            </a:r>
          </a:p>
          <a:p>
            <a:pPr algn="ctr"/>
            <a:r>
              <a:rPr lang="en-CA" sz="2000" dirty="0">
                <a:solidFill>
                  <a:schemeClr val="tx2"/>
                </a:solidFill>
              </a:rPr>
              <a:t>We also have a Discord server for this class.</a:t>
            </a:r>
          </a:p>
        </p:txBody>
      </p:sp>
    </p:spTree>
    <p:extLst>
      <p:ext uri="{BB962C8B-B14F-4D97-AF65-F5344CB8AC3E}">
        <p14:creationId xmlns:p14="http://schemas.microsoft.com/office/powerpoint/2010/main" val="460742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68A25-6C0C-19AC-8359-5EFF6A07583D}"/>
              </a:ext>
            </a:extLst>
          </p:cNvPr>
          <p:cNvSpPr>
            <a:spLocks noGrp="1"/>
          </p:cNvSpPr>
          <p:nvPr>
            <p:ph type="title"/>
          </p:nvPr>
        </p:nvSpPr>
        <p:spPr/>
        <p:txBody>
          <a:bodyPr/>
          <a:lstStyle/>
          <a:p>
            <a:r>
              <a:rPr lang="en-CA" dirty="0"/>
              <a:t>Q&amp;A</a:t>
            </a:r>
          </a:p>
        </p:txBody>
      </p:sp>
      <p:pic>
        <p:nvPicPr>
          <p:cNvPr id="11" name="Content Placeholder 10">
            <a:extLst>
              <a:ext uri="{FF2B5EF4-FFF2-40B4-BE49-F238E27FC236}">
                <a16:creationId xmlns:a16="http://schemas.microsoft.com/office/drawing/2014/main" id="{86B84C3D-14C4-81E4-A821-3237CA84B0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1867355"/>
            <a:ext cx="1318374" cy="3665538"/>
          </a:xfrm>
        </p:spPr>
      </p:pic>
      <p:pic>
        <p:nvPicPr>
          <p:cNvPr id="13" name="Picture 12">
            <a:extLst>
              <a:ext uri="{FF2B5EF4-FFF2-40B4-BE49-F238E27FC236}">
                <a16:creationId xmlns:a16="http://schemas.microsoft.com/office/drawing/2014/main" id="{52E04AC8-C63A-1A3A-6554-E8A05BA353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2329" y="521446"/>
            <a:ext cx="1539373" cy="3109229"/>
          </a:xfrm>
          <a:prstGeom prst="rect">
            <a:avLst/>
          </a:prstGeom>
        </p:spPr>
      </p:pic>
      <p:sp>
        <p:nvSpPr>
          <p:cNvPr id="14" name="Speech Bubble: Rectangle with Corners Rounded 13">
            <a:extLst>
              <a:ext uri="{FF2B5EF4-FFF2-40B4-BE49-F238E27FC236}">
                <a16:creationId xmlns:a16="http://schemas.microsoft.com/office/drawing/2014/main" id="{ED53FF83-0BBA-CF8C-6B7A-2E802B1848B1}"/>
              </a:ext>
            </a:extLst>
          </p:cNvPr>
          <p:cNvSpPr/>
          <p:nvPr/>
        </p:nvSpPr>
        <p:spPr>
          <a:xfrm>
            <a:off x="1956533" y="1018270"/>
            <a:ext cx="1735494" cy="1482335"/>
          </a:xfrm>
          <a:prstGeom prst="wedgeRoundRectCallout">
            <a:avLst>
              <a:gd name="adj1" fmla="val -73521"/>
              <a:gd name="adj2" fmla="val 53688"/>
              <a:gd name="adj3" fmla="val 16667"/>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000" dirty="0">
                <a:solidFill>
                  <a:schemeClr val="tx2"/>
                </a:solidFill>
              </a:rPr>
              <a:t>What other rules do you have in lecture?</a:t>
            </a:r>
          </a:p>
        </p:txBody>
      </p:sp>
      <p:sp>
        <p:nvSpPr>
          <p:cNvPr id="15" name="Speech Bubble: Rectangle with Corners Rounded 14">
            <a:extLst>
              <a:ext uri="{FF2B5EF4-FFF2-40B4-BE49-F238E27FC236}">
                <a16:creationId xmlns:a16="http://schemas.microsoft.com/office/drawing/2014/main" id="{0316F5A5-35F9-65CD-6142-C7678C451654}"/>
              </a:ext>
            </a:extLst>
          </p:cNvPr>
          <p:cNvSpPr/>
          <p:nvPr/>
        </p:nvSpPr>
        <p:spPr>
          <a:xfrm>
            <a:off x="3548743" y="1018270"/>
            <a:ext cx="2852058" cy="5318284"/>
          </a:xfrm>
          <a:prstGeom prst="wedgeRoundRectCallout">
            <a:avLst>
              <a:gd name="adj1" fmla="val 42747"/>
              <a:gd name="adj2" fmla="val -53786"/>
              <a:gd name="adj3" fmla="val 16667"/>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000" dirty="0">
                <a:solidFill>
                  <a:schemeClr val="tx2"/>
                </a:solidFill>
              </a:rPr>
              <a:t>Basically, do not disturb other students.</a:t>
            </a:r>
          </a:p>
          <a:p>
            <a:pPr algn="ctr"/>
            <a:endParaRPr lang="en-CA" sz="2000" dirty="0">
              <a:solidFill>
                <a:schemeClr val="tx2"/>
              </a:solidFill>
            </a:endParaRPr>
          </a:p>
          <a:p>
            <a:pPr algn="ctr"/>
            <a:r>
              <a:rPr lang="en-CA" sz="2000" dirty="0">
                <a:solidFill>
                  <a:schemeClr val="tx2"/>
                </a:solidFill>
              </a:rPr>
              <a:t>Don’t watch videos or play games on your computer in class.</a:t>
            </a:r>
          </a:p>
          <a:p>
            <a:pPr algn="ctr"/>
            <a:endParaRPr lang="en-CA" sz="2000" dirty="0">
              <a:solidFill>
                <a:schemeClr val="tx2"/>
              </a:solidFill>
            </a:endParaRPr>
          </a:p>
          <a:p>
            <a:pPr algn="ctr"/>
            <a:r>
              <a:rPr lang="en-CA" sz="2000" dirty="0">
                <a:solidFill>
                  <a:schemeClr val="tx2"/>
                </a:solidFill>
              </a:rPr>
              <a:t>If you have to leave during the lecture, quietly get up and quickly walk out.</a:t>
            </a:r>
          </a:p>
        </p:txBody>
      </p:sp>
    </p:spTree>
    <p:extLst>
      <p:ext uri="{BB962C8B-B14F-4D97-AF65-F5344CB8AC3E}">
        <p14:creationId xmlns:p14="http://schemas.microsoft.com/office/powerpoint/2010/main" val="3832365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3EE7F-8662-5EA7-0F80-F58DCC428466}"/>
              </a:ext>
            </a:extLst>
          </p:cNvPr>
          <p:cNvSpPr>
            <a:spLocks noGrp="1"/>
          </p:cNvSpPr>
          <p:nvPr>
            <p:ph type="title"/>
          </p:nvPr>
        </p:nvSpPr>
        <p:spPr/>
        <p:txBody>
          <a:bodyPr/>
          <a:lstStyle/>
          <a:p>
            <a:r>
              <a:rPr lang="en-CA" dirty="0"/>
              <a:t>CPSC 231</a:t>
            </a:r>
          </a:p>
        </p:txBody>
      </p:sp>
      <p:sp>
        <p:nvSpPr>
          <p:cNvPr id="3" name="Content Placeholder 2">
            <a:extLst>
              <a:ext uri="{FF2B5EF4-FFF2-40B4-BE49-F238E27FC236}">
                <a16:creationId xmlns:a16="http://schemas.microsoft.com/office/drawing/2014/main" id="{738439E4-73C5-DC48-0AE7-320C6CB96A5B}"/>
              </a:ext>
            </a:extLst>
          </p:cNvPr>
          <p:cNvSpPr>
            <a:spLocks noGrp="1"/>
          </p:cNvSpPr>
          <p:nvPr>
            <p:ph idx="1"/>
          </p:nvPr>
        </p:nvSpPr>
        <p:spPr/>
        <p:txBody>
          <a:bodyPr/>
          <a:lstStyle/>
          <a:p>
            <a:r>
              <a:rPr lang="en-CA" dirty="0"/>
              <a:t>Website is on D2L</a:t>
            </a:r>
          </a:p>
          <a:p>
            <a:pPr marL="0" indent="0">
              <a:buNone/>
            </a:pPr>
            <a:r>
              <a:rPr lang="en-CA" dirty="0">
                <a:hlinkClick r:id="rId2"/>
              </a:rPr>
              <a:t>https://d2l.ucalgary.ca/</a:t>
            </a:r>
            <a:endParaRPr lang="en-CA" dirty="0"/>
          </a:p>
          <a:p>
            <a:r>
              <a:rPr lang="en-CA" dirty="0"/>
              <a:t>Course Information</a:t>
            </a:r>
          </a:p>
          <a:p>
            <a:r>
              <a:rPr lang="en-CA" dirty="0"/>
              <a:t>Assignment submission</a:t>
            </a:r>
          </a:p>
          <a:p>
            <a:r>
              <a:rPr lang="en-CA" dirty="0"/>
              <a:t>Lecture slides</a:t>
            </a:r>
          </a:p>
          <a:p>
            <a:r>
              <a:rPr lang="en-CA" dirty="0"/>
              <a:t>Grades</a:t>
            </a:r>
          </a:p>
          <a:p>
            <a:endParaRPr lang="en-CA" dirty="0"/>
          </a:p>
          <a:p>
            <a:r>
              <a:rPr lang="en-CA" dirty="0"/>
              <a:t>Discussion board is on Discord</a:t>
            </a:r>
          </a:p>
          <a:p>
            <a:pPr marL="0" indent="0">
              <a:buNone/>
            </a:pPr>
            <a:r>
              <a:rPr lang="en-CA" dirty="0"/>
              <a:t>Invite Link on D2L</a:t>
            </a:r>
          </a:p>
          <a:p>
            <a:pPr marL="0" indent="0">
              <a:buNone/>
            </a:pPr>
            <a:endParaRPr lang="en-CA" dirty="0"/>
          </a:p>
          <a:p>
            <a:pPr marL="0" indent="0">
              <a:buNone/>
            </a:pPr>
            <a:endParaRPr lang="en-CA" dirty="0"/>
          </a:p>
        </p:txBody>
      </p:sp>
    </p:spTree>
    <p:extLst>
      <p:ext uri="{BB962C8B-B14F-4D97-AF65-F5344CB8AC3E}">
        <p14:creationId xmlns:p14="http://schemas.microsoft.com/office/powerpoint/2010/main" val="1465985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38B9F-2590-4995-9EDF-0F56AF1D1A89}"/>
              </a:ext>
            </a:extLst>
          </p:cNvPr>
          <p:cNvSpPr>
            <a:spLocks noGrp="1"/>
          </p:cNvSpPr>
          <p:nvPr>
            <p:ph type="title"/>
          </p:nvPr>
        </p:nvSpPr>
        <p:spPr/>
        <p:txBody>
          <a:bodyPr/>
          <a:lstStyle/>
          <a:p>
            <a:r>
              <a:rPr lang="en-CA" dirty="0"/>
              <a:t>My office hours</a:t>
            </a:r>
          </a:p>
        </p:txBody>
      </p:sp>
      <p:sp>
        <p:nvSpPr>
          <p:cNvPr id="3" name="Content Placeholder 2">
            <a:extLst>
              <a:ext uri="{FF2B5EF4-FFF2-40B4-BE49-F238E27FC236}">
                <a16:creationId xmlns:a16="http://schemas.microsoft.com/office/drawing/2014/main" id="{4090684B-8486-471F-B183-2C888C152525}"/>
              </a:ext>
            </a:extLst>
          </p:cNvPr>
          <p:cNvSpPr>
            <a:spLocks noGrp="1"/>
          </p:cNvSpPr>
          <p:nvPr>
            <p:ph idx="1"/>
          </p:nvPr>
        </p:nvSpPr>
        <p:spPr/>
        <p:txBody>
          <a:bodyPr>
            <a:normAutofit fontScale="85000" lnSpcReduction="20000"/>
          </a:bodyPr>
          <a:lstStyle/>
          <a:p>
            <a:r>
              <a:rPr lang="en-CA" dirty="0"/>
              <a:t>Time: Tuesdays (12:30 – 2:30 PM)</a:t>
            </a:r>
          </a:p>
          <a:p>
            <a:r>
              <a:rPr lang="en-CA" dirty="0"/>
              <a:t>Location: will be announced in D2L</a:t>
            </a:r>
          </a:p>
          <a:p>
            <a:endParaRPr lang="en-CA" dirty="0"/>
          </a:p>
          <a:p>
            <a:pPr marL="0" indent="0">
              <a:buNone/>
            </a:pPr>
            <a:r>
              <a:rPr lang="en-CA" dirty="0"/>
              <a:t>What are office hours?</a:t>
            </a:r>
          </a:p>
          <a:p>
            <a:r>
              <a:rPr lang="en-CA" dirty="0"/>
              <a:t>Drop-in hours instructors specifically set aside to </a:t>
            </a:r>
            <a:r>
              <a:rPr lang="en-CA" dirty="0">
                <a:solidFill>
                  <a:schemeClr val="accent6"/>
                </a:solidFill>
              </a:rPr>
              <a:t>get to know their students</a:t>
            </a:r>
          </a:p>
          <a:p>
            <a:endParaRPr lang="en-CA" dirty="0"/>
          </a:p>
          <a:p>
            <a:pPr marL="0" indent="0">
              <a:buNone/>
            </a:pPr>
            <a:r>
              <a:rPr lang="en-CA" dirty="0"/>
              <a:t>You may:</a:t>
            </a:r>
          </a:p>
          <a:p>
            <a:r>
              <a:rPr lang="en-CA" dirty="0"/>
              <a:t>Introduce yourself, have a quick chat</a:t>
            </a:r>
          </a:p>
          <a:p>
            <a:r>
              <a:rPr lang="en-CA" dirty="0"/>
              <a:t>Discuss the class or school</a:t>
            </a:r>
          </a:p>
          <a:p>
            <a:r>
              <a:rPr lang="en-CA" dirty="0"/>
              <a:t>Discuss your future options ( major, minor, concentrations, career choices, grad school, etc.)</a:t>
            </a:r>
          </a:p>
          <a:p>
            <a:r>
              <a:rPr lang="en-CA" dirty="0"/>
              <a:t>Or anything else you think I could be of help</a:t>
            </a:r>
          </a:p>
          <a:p>
            <a:endParaRPr lang="en-CA" dirty="0"/>
          </a:p>
        </p:txBody>
      </p:sp>
      <p:pic>
        <p:nvPicPr>
          <p:cNvPr id="5" name="Picture 4">
            <a:extLst>
              <a:ext uri="{FF2B5EF4-FFF2-40B4-BE49-F238E27FC236}">
                <a16:creationId xmlns:a16="http://schemas.microsoft.com/office/drawing/2014/main" id="{C3D138F2-B578-7E08-53C4-88E910CDD71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402056" y="3517640"/>
            <a:ext cx="1576873" cy="1576873"/>
          </a:xfrm>
          <a:prstGeom prst="rect">
            <a:avLst/>
          </a:prstGeom>
        </p:spPr>
      </p:pic>
    </p:spTree>
    <p:extLst>
      <p:ext uri="{BB962C8B-B14F-4D97-AF65-F5344CB8AC3E}">
        <p14:creationId xmlns:p14="http://schemas.microsoft.com/office/powerpoint/2010/main" val="754818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9C113-C96D-EF07-6168-292E3695D340}"/>
              </a:ext>
            </a:extLst>
          </p:cNvPr>
          <p:cNvSpPr>
            <a:spLocks noGrp="1"/>
          </p:cNvSpPr>
          <p:nvPr>
            <p:ph type="title"/>
          </p:nvPr>
        </p:nvSpPr>
        <p:spPr/>
        <p:txBody>
          <a:bodyPr/>
          <a:lstStyle/>
          <a:p>
            <a:r>
              <a:rPr lang="en-CA" dirty="0"/>
              <a:t>Textbook</a:t>
            </a:r>
          </a:p>
        </p:txBody>
      </p:sp>
      <p:sp>
        <p:nvSpPr>
          <p:cNvPr id="3" name="Content Placeholder 2">
            <a:extLst>
              <a:ext uri="{FF2B5EF4-FFF2-40B4-BE49-F238E27FC236}">
                <a16:creationId xmlns:a16="http://schemas.microsoft.com/office/drawing/2014/main" id="{CB4B6A1D-4FD8-E2F8-70DF-BD2AE7A96A68}"/>
              </a:ext>
            </a:extLst>
          </p:cNvPr>
          <p:cNvSpPr>
            <a:spLocks noGrp="1"/>
          </p:cNvSpPr>
          <p:nvPr>
            <p:ph idx="1"/>
          </p:nvPr>
        </p:nvSpPr>
        <p:spPr>
          <a:xfrm>
            <a:off x="628651" y="1354015"/>
            <a:ext cx="3486150" cy="4822948"/>
          </a:xfrm>
        </p:spPr>
        <p:txBody>
          <a:bodyPr/>
          <a:lstStyle/>
          <a:p>
            <a:r>
              <a:rPr lang="en-CA" dirty="0"/>
              <a:t>The Python Workbook</a:t>
            </a:r>
          </a:p>
          <a:p>
            <a:endParaRPr lang="en-CA" dirty="0"/>
          </a:p>
          <a:p>
            <a:r>
              <a:rPr lang="en-CA" dirty="0"/>
              <a:t>Free pdf from the link on course website</a:t>
            </a:r>
          </a:p>
          <a:p>
            <a:endParaRPr lang="en-CA" dirty="0"/>
          </a:p>
          <a:p>
            <a:endParaRPr lang="en-CA" dirty="0"/>
          </a:p>
        </p:txBody>
      </p:sp>
      <p:pic>
        <p:nvPicPr>
          <p:cNvPr id="5" name="Picture 4">
            <a:extLst>
              <a:ext uri="{FF2B5EF4-FFF2-40B4-BE49-F238E27FC236}">
                <a16:creationId xmlns:a16="http://schemas.microsoft.com/office/drawing/2014/main" id="{675F6B65-17EB-18FB-8FF0-2D8E040AB05E}"/>
              </a:ext>
            </a:extLst>
          </p:cNvPr>
          <p:cNvPicPr>
            <a:picLocks noChangeAspect="1"/>
          </p:cNvPicPr>
          <p:nvPr/>
        </p:nvPicPr>
        <p:blipFill>
          <a:blip r:embed="rId2"/>
          <a:stretch>
            <a:fillRect/>
          </a:stretch>
        </p:blipFill>
        <p:spPr>
          <a:xfrm>
            <a:off x="3775538" y="365126"/>
            <a:ext cx="3970364" cy="5997460"/>
          </a:xfrm>
          <a:prstGeom prst="rect">
            <a:avLst/>
          </a:prstGeom>
        </p:spPr>
      </p:pic>
      <p:sp>
        <p:nvSpPr>
          <p:cNvPr id="6" name="Rectangle 5">
            <a:extLst>
              <a:ext uri="{FF2B5EF4-FFF2-40B4-BE49-F238E27FC236}">
                <a16:creationId xmlns:a16="http://schemas.microsoft.com/office/drawing/2014/main" id="{B4434C89-E174-D30E-5A25-2E27E17E8EF0}"/>
              </a:ext>
            </a:extLst>
          </p:cNvPr>
          <p:cNvSpPr/>
          <p:nvPr/>
        </p:nvSpPr>
        <p:spPr>
          <a:xfrm>
            <a:off x="911440" y="4481175"/>
            <a:ext cx="1794081" cy="923330"/>
          </a:xfrm>
          <a:prstGeom prst="rect">
            <a:avLst/>
          </a:prstGeom>
          <a:noFill/>
        </p:spPr>
        <p:txBody>
          <a:bodyPr wrap="none" lIns="91440" tIns="45720" rIns="91440" bIns="45720">
            <a:spAutoFit/>
          </a:bodyPr>
          <a:lstStyle/>
          <a:p>
            <a:pPr algn="ct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FREE!</a:t>
            </a:r>
          </a:p>
        </p:txBody>
      </p:sp>
    </p:spTree>
    <p:extLst>
      <p:ext uri="{BB962C8B-B14F-4D97-AF65-F5344CB8AC3E}">
        <p14:creationId xmlns:p14="http://schemas.microsoft.com/office/powerpoint/2010/main" val="3130365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E1253-9FDC-CFFA-1469-FEBA78F821C4}"/>
              </a:ext>
            </a:extLst>
          </p:cNvPr>
          <p:cNvSpPr>
            <a:spLocks noGrp="1"/>
          </p:cNvSpPr>
          <p:nvPr>
            <p:ph type="title"/>
          </p:nvPr>
        </p:nvSpPr>
        <p:spPr/>
        <p:txBody>
          <a:bodyPr/>
          <a:lstStyle/>
          <a:p>
            <a:r>
              <a:rPr lang="en-CA" dirty="0"/>
              <a:t>Grading</a:t>
            </a:r>
          </a:p>
        </p:txBody>
      </p:sp>
      <p:sp>
        <p:nvSpPr>
          <p:cNvPr id="3" name="Content Placeholder 2">
            <a:extLst>
              <a:ext uri="{FF2B5EF4-FFF2-40B4-BE49-F238E27FC236}">
                <a16:creationId xmlns:a16="http://schemas.microsoft.com/office/drawing/2014/main" id="{51F4E409-96E1-7154-26CE-FE22004117C5}"/>
              </a:ext>
            </a:extLst>
          </p:cNvPr>
          <p:cNvSpPr>
            <a:spLocks noGrp="1"/>
          </p:cNvSpPr>
          <p:nvPr>
            <p:ph idx="1"/>
          </p:nvPr>
        </p:nvSpPr>
        <p:spPr/>
        <p:txBody>
          <a:bodyPr>
            <a:normAutofit fontScale="92500" lnSpcReduction="20000"/>
          </a:bodyPr>
          <a:lstStyle/>
          <a:p>
            <a:r>
              <a:rPr lang="en-CA" dirty="0"/>
              <a:t>Assignment 1                3% of final grade</a:t>
            </a:r>
          </a:p>
          <a:p>
            <a:r>
              <a:rPr lang="en-CA" dirty="0"/>
              <a:t>Exam 1                           18%</a:t>
            </a:r>
          </a:p>
          <a:p>
            <a:endParaRPr lang="en-CA" dirty="0"/>
          </a:p>
          <a:p>
            <a:r>
              <a:rPr lang="en-CA" dirty="0"/>
              <a:t>Assignment 2                4%</a:t>
            </a:r>
          </a:p>
          <a:p>
            <a:r>
              <a:rPr lang="en-CA" dirty="0"/>
              <a:t>Exam 2                           18%</a:t>
            </a:r>
          </a:p>
          <a:p>
            <a:endParaRPr lang="en-CA" dirty="0"/>
          </a:p>
          <a:p>
            <a:r>
              <a:rPr lang="en-CA" dirty="0"/>
              <a:t>Assignment 3                 4%</a:t>
            </a:r>
          </a:p>
          <a:p>
            <a:r>
              <a:rPr lang="en-CA" dirty="0"/>
              <a:t>Exam 3                            18%</a:t>
            </a:r>
          </a:p>
          <a:p>
            <a:endParaRPr lang="en-CA" dirty="0"/>
          </a:p>
          <a:p>
            <a:r>
              <a:rPr lang="en-CA" dirty="0"/>
              <a:t>Assignment 4                 5%</a:t>
            </a:r>
          </a:p>
          <a:p>
            <a:r>
              <a:rPr lang="en-CA" dirty="0"/>
              <a:t>Final exam                     30%</a:t>
            </a:r>
          </a:p>
          <a:p>
            <a:endParaRPr lang="en-CA" dirty="0"/>
          </a:p>
        </p:txBody>
      </p:sp>
      <p:pic>
        <p:nvPicPr>
          <p:cNvPr id="4" name="Picture 3">
            <a:extLst>
              <a:ext uri="{FF2B5EF4-FFF2-40B4-BE49-F238E27FC236}">
                <a16:creationId xmlns:a16="http://schemas.microsoft.com/office/drawing/2014/main" id="{1DDAFAAD-0ED3-51C7-3041-B406D58561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0090" y="3351213"/>
            <a:ext cx="928307" cy="1874997"/>
          </a:xfrm>
          <a:prstGeom prst="rect">
            <a:avLst/>
          </a:prstGeom>
        </p:spPr>
      </p:pic>
      <p:sp>
        <p:nvSpPr>
          <p:cNvPr id="5" name="Speech Bubble: Rectangle with Corners Rounded 4">
            <a:extLst>
              <a:ext uri="{FF2B5EF4-FFF2-40B4-BE49-F238E27FC236}">
                <a16:creationId xmlns:a16="http://schemas.microsoft.com/office/drawing/2014/main" id="{2B9FE191-B88D-32D4-9153-EB8E5449CF1E}"/>
              </a:ext>
            </a:extLst>
          </p:cNvPr>
          <p:cNvSpPr/>
          <p:nvPr/>
        </p:nvSpPr>
        <p:spPr>
          <a:xfrm>
            <a:off x="5377541" y="2084661"/>
            <a:ext cx="2292222" cy="1806204"/>
          </a:xfrm>
          <a:prstGeom prst="wedgeRoundRectCallout">
            <a:avLst>
              <a:gd name="adj1" fmla="val 66138"/>
              <a:gd name="adj2" fmla="val 34402"/>
              <a:gd name="adj3" fmla="val 16667"/>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solidFill>
                  <a:schemeClr val="tx2"/>
                </a:solidFill>
              </a:rPr>
              <a:t>Each assignment is a practice for an exam</a:t>
            </a:r>
          </a:p>
        </p:txBody>
      </p:sp>
    </p:spTree>
    <p:extLst>
      <p:ext uri="{BB962C8B-B14F-4D97-AF65-F5344CB8AC3E}">
        <p14:creationId xmlns:p14="http://schemas.microsoft.com/office/powerpoint/2010/main" val="4270609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43055-0D89-E9E5-4085-172BE04C267D}"/>
              </a:ext>
            </a:extLst>
          </p:cNvPr>
          <p:cNvSpPr>
            <a:spLocks noGrp="1"/>
          </p:cNvSpPr>
          <p:nvPr>
            <p:ph type="title"/>
          </p:nvPr>
        </p:nvSpPr>
        <p:spPr/>
        <p:txBody>
          <a:bodyPr/>
          <a:lstStyle/>
          <a:p>
            <a:r>
              <a:rPr lang="en-CA" dirty="0"/>
              <a:t>Grading</a:t>
            </a:r>
          </a:p>
        </p:txBody>
      </p:sp>
      <p:sp>
        <p:nvSpPr>
          <p:cNvPr id="3" name="Content Placeholder 2">
            <a:extLst>
              <a:ext uri="{FF2B5EF4-FFF2-40B4-BE49-F238E27FC236}">
                <a16:creationId xmlns:a16="http://schemas.microsoft.com/office/drawing/2014/main" id="{D64158DB-2829-B5FD-E868-5420FFDE8BB4}"/>
              </a:ext>
            </a:extLst>
          </p:cNvPr>
          <p:cNvSpPr>
            <a:spLocks noGrp="1"/>
          </p:cNvSpPr>
          <p:nvPr>
            <p:ph idx="1"/>
          </p:nvPr>
        </p:nvSpPr>
        <p:spPr/>
        <p:txBody>
          <a:bodyPr/>
          <a:lstStyle/>
          <a:p>
            <a:r>
              <a:rPr lang="en-CA" dirty="0"/>
              <a:t>Each assignment is a practice for an exam</a:t>
            </a:r>
          </a:p>
          <a:p>
            <a:endParaRPr lang="en-CA" dirty="0"/>
          </a:p>
          <a:p>
            <a:r>
              <a:rPr lang="en-CA" dirty="0"/>
              <a:t>Each exam is 50 minutes in your tutorial</a:t>
            </a:r>
          </a:p>
          <a:p>
            <a:endParaRPr lang="en-CA" dirty="0"/>
          </a:p>
          <a:p>
            <a:endParaRPr lang="en-CA" dirty="0"/>
          </a:p>
        </p:txBody>
      </p:sp>
      <p:pic>
        <p:nvPicPr>
          <p:cNvPr id="4" name="Picture 3">
            <a:extLst>
              <a:ext uri="{FF2B5EF4-FFF2-40B4-BE49-F238E27FC236}">
                <a16:creationId xmlns:a16="http://schemas.microsoft.com/office/drawing/2014/main" id="{CC8DB964-EE03-9655-0478-B267B80901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2629" y="4013686"/>
            <a:ext cx="928307" cy="1874997"/>
          </a:xfrm>
          <a:prstGeom prst="rect">
            <a:avLst/>
          </a:prstGeom>
        </p:spPr>
      </p:pic>
      <p:sp>
        <p:nvSpPr>
          <p:cNvPr id="5" name="Speech Bubble: Rectangle with Corners Rounded 4">
            <a:extLst>
              <a:ext uri="{FF2B5EF4-FFF2-40B4-BE49-F238E27FC236}">
                <a16:creationId xmlns:a16="http://schemas.microsoft.com/office/drawing/2014/main" id="{6343A2B8-B47D-4AC3-EDF8-AC47CA3C6BD1}"/>
              </a:ext>
            </a:extLst>
          </p:cNvPr>
          <p:cNvSpPr/>
          <p:nvPr/>
        </p:nvSpPr>
        <p:spPr>
          <a:xfrm>
            <a:off x="2569028" y="4081412"/>
            <a:ext cx="2908041" cy="1946164"/>
          </a:xfrm>
          <a:prstGeom prst="wedgeRoundRectCallout">
            <a:avLst>
              <a:gd name="adj1" fmla="val 59759"/>
              <a:gd name="adj2" fmla="val -27999"/>
              <a:gd name="adj3" fmla="val 16667"/>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solidFill>
                  <a:schemeClr val="tx2"/>
                </a:solidFill>
              </a:rPr>
              <a:t>Always start your assignments early.</a:t>
            </a:r>
          </a:p>
        </p:txBody>
      </p:sp>
    </p:spTree>
    <p:extLst>
      <p:ext uri="{BB962C8B-B14F-4D97-AF65-F5344CB8AC3E}">
        <p14:creationId xmlns:p14="http://schemas.microsoft.com/office/powerpoint/2010/main" val="1566007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4D1A5-6BD6-9DA7-E8FC-CC09103C7957}"/>
              </a:ext>
            </a:extLst>
          </p:cNvPr>
          <p:cNvSpPr>
            <a:spLocks noGrp="1"/>
          </p:cNvSpPr>
          <p:nvPr>
            <p:ph type="title"/>
          </p:nvPr>
        </p:nvSpPr>
        <p:spPr/>
        <p:txBody>
          <a:bodyPr/>
          <a:lstStyle/>
          <a:p>
            <a:r>
              <a:rPr lang="en-CA" dirty="0"/>
              <a:t>Continuous Tutorial Help</a:t>
            </a:r>
          </a:p>
        </p:txBody>
      </p:sp>
      <p:sp>
        <p:nvSpPr>
          <p:cNvPr id="3" name="Content Placeholder 2">
            <a:extLst>
              <a:ext uri="{FF2B5EF4-FFF2-40B4-BE49-F238E27FC236}">
                <a16:creationId xmlns:a16="http://schemas.microsoft.com/office/drawing/2014/main" id="{480DC562-F84C-E2E7-E089-2051EBAE6A33}"/>
              </a:ext>
            </a:extLst>
          </p:cNvPr>
          <p:cNvSpPr>
            <a:spLocks noGrp="1"/>
          </p:cNvSpPr>
          <p:nvPr>
            <p:ph idx="1"/>
          </p:nvPr>
        </p:nvSpPr>
        <p:spPr/>
        <p:txBody>
          <a:bodyPr/>
          <a:lstStyle/>
          <a:p>
            <a:r>
              <a:rPr lang="en-CA" dirty="0"/>
              <a:t>During the week when an assignment is due:</a:t>
            </a:r>
          </a:p>
          <a:p>
            <a:pPr marL="0" indent="0">
              <a:buNone/>
            </a:pPr>
            <a:r>
              <a:rPr lang="en-CA" dirty="0"/>
              <a:t>Help from TAs will be available in the form of Continuous Tutorial (CT)</a:t>
            </a:r>
          </a:p>
          <a:p>
            <a:pPr marL="0" indent="0">
              <a:buNone/>
            </a:pPr>
            <a:endParaRPr lang="en-CA" dirty="0"/>
          </a:p>
          <a:p>
            <a:pPr marL="0" indent="0">
              <a:buNone/>
            </a:pPr>
            <a:r>
              <a:rPr lang="en-CA" dirty="0"/>
              <a:t>You can go to any TA (including TAs for different tutorials) for help on the assignment</a:t>
            </a:r>
          </a:p>
        </p:txBody>
      </p:sp>
      <p:pic>
        <p:nvPicPr>
          <p:cNvPr id="5" name="Picture 4">
            <a:extLst>
              <a:ext uri="{FF2B5EF4-FFF2-40B4-BE49-F238E27FC236}">
                <a16:creationId xmlns:a16="http://schemas.microsoft.com/office/drawing/2014/main" id="{9D568DD3-D1A9-F07B-1614-52F60E34FDC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326155" y="4259523"/>
            <a:ext cx="1917440" cy="1917440"/>
          </a:xfrm>
          <a:prstGeom prst="rect">
            <a:avLst/>
          </a:prstGeom>
        </p:spPr>
      </p:pic>
    </p:spTree>
    <p:extLst>
      <p:ext uri="{BB962C8B-B14F-4D97-AF65-F5344CB8AC3E}">
        <p14:creationId xmlns:p14="http://schemas.microsoft.com/office/powerpoint/2010/main" val="14499081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DB73E-4CF9-9801-5A1A-298F7D0826AC}"/>
              </a:ext>
            </a:extLst>
          </p:cNvPr>
          <p:cNvSpPr>
            <a:spLocks noGrp="1"/>
          </p:cNvSpPr>
          <p:nvPr>
            <p:ph type="title"/>
          </p:nvPr>
        </p:nvSpPr>
        <p:spPr/>
        <p:txBody>
          <a:bodyPr/>
          <a:lstStyle/>
          <a:p>
            <a:r>
              <a:rPr lang="en-CA" dirty="0"/>
              <a:t>Personal Days</a:t>
            </a:r>
          </a:p>
        </p:txBody>
      </p:sp>
      <p:sp>
        <p:nvSpPr>
          <p:cNvPr id="3" name="Content Placeholder 2">
            <a:extLst>
              <a:ext uri="{FF2B5EF4-FFF2-40B4-BE49-F238E27FC236}">
                <a16:creationId xmlns:a16="http://schemas.microsoft.com/office/drawing/2014/main" id="{F971BB08-F66F-1EE5-58B9-618D90EEA29B}"/>
              </a:ext>
            </a:extLst>
          </p:cNvPr>
          <p:cNvSpPr>
            <a:spLocks noGrp="1"/>
          </p:cNvSpPr>
          <p:nvPr>
            <p:ph idx="1"/>
          </p:nvPr>
        </p:nvSpPr>
        <p:spPr/>
        <p:txBody>
          <a:bodyPr>
            <a:normAutofit lnSpcReduction="10000"/>
          </a:bodyPr>
          <a:lstStyle/>
          <a:p>
            <a:r>
              <a:rPr lang="en-CA" dirty="0"/>
              <a:t>Every student is given </a:t>
            </a:r>
            <a:r>
              <a:rPr lang="en-CA" dirty="0">
                <a:solidFill>
                  <a:schemeClr val="accent6"/>
                </a:solidFill>
              </a:rPr>
              <a:t>5 personal days (sick days) </a:t>
            </a:r>
            <a:r>
              <a:rPr lang="en-CA" dirty="0"/>
              <a:t>this semester to use on assignments</a:t>
            </a:r>
          </a:p>
          <a:p>
            <a:endParaRPr lang="en-CA" dirty="0"/>
          </a:p>
          <a:p>
            <a:r>
              <a:rPr lang="en-CA" dirty="0"/>
              <a:t>Each personal day provides one assignment extension by 24 hours.  No need to provide reason.</a:t>
            </a:r>
          </a:p>
          <a:p>
            <a:pPr lvl="1"/>
            <a:r>
              <a:rPr lang="en-CA" dirty="0"/>
              <a:t>Extension to be requested using </a:t>
            </a:r>
            <a:r>
              <a:rPr lang="en-CA" dirty="0">
                <a:hlinkClick r:id="rId2"/>
              </a:rPr>
              <a:t>this form</a:t>
            </a:r>
            <a:r>
              <a:rPr lang="en-CA" dirty="0"/>
              <a:t>.</a:t>
            </a:r>
          </a:p>
          <a:p>
            <a:endParaRPr lang="en-CA" dirty="0"/>
          </a:p>
          <a:p>
            <a:r>
              <a:rPr lang="en-CA" dirty="0"/>
              <a:t>After all 5 personal days are used, an assignment will not be accepted unless there are exceptional circumstances (approved on a case-by-case basis)</a:t>
            </a:r>
          </a:p>
          <a:p>
            <a:endParaRPr lang="en-CA" dirty="0"/>
          </a:p>
          <a:p>
            <a:endParaRPr lang="en-CA" dirty="0"/>
          </a:p>
        </p:txBody>
      </p:sp>
    </p:spTree>
    <p:extLst>
      <p:ext uri="{BB962C8B-B14F-4D97-AF65-F5344CB8AC3E}">
        <p14:creationId xmlns:p14="http://schemas.microsoft.com/office/powerpoint/2010/main" val="1695599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0C5D93D-52B0-3A4D-B989-92A4C4D6AB84}"/>
              </a:ext>
            </a:extLst>
          </p:cNvPr>
          <p:cNvPicPr>
            <a:picLocks noGrp="1" noChangeAspect="1"/>
          </p:cNvPicPr>
          <p:nvPr>
            <p:ph idx="1"/>
          </p:nvPr>
        </p:nvPicPr>
        <p:blipFill>
          <a:blip r:embed="rId2"/>
          <a:srcRect t="5059" b="5059"/>
          <a:stretch/>
        </p:blipFill>
        <p:spPr>
          <a:xfrm>
            <a:off x="921774" y="2467951"/>
            <a:ext cx="2378095" cy="242305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9" name="Slide Number Placeholder 8">
            <a:extLst>
              <a:ext uri="{FF2B5EF4-FFF2-40B4-BE49-F238E27FC236}">
                <a16:creationId xmlns:a16="http://schemas.microsoft.com/office/drawing/2014/main" id="{308592A5-6188-119B-AA4A-236BF9E5BDE0}"/>
              </a:ext>
            </a:extLst>
          </p:cNvPr>
          <p:cNvSpPr>
            <a:spLocks noGrp="1"/>
          </p:cNvSpPr>
          <p:nvPr>
            <p:ph type="sldNum" sz="quarter" idx="12"/>
          </p:nvPr>
        </p:nvSpPr>
        <p:spPr/>
        <p:txBody>
          <a:bodyPr/>
          <a:lstStyle/>
          <a:p>
            <a:fld id="{6E507B20-3A36-4F04-A772-6E76B2ADC1D1}" type="slidenum">
              <a:rPr lang="en-US" smtClean="0"/>
              <a:t>2</a:t>
            </a:fld>
            <a:endParaRPr lang="en-US"/>
          </a:p>
        </p:txBody>
      </p:sp>
      <p:sp>
        <p:nvSpPr>
          <p:cNvPr id="4" name="Title 3">
            <a:extLst>
              <a:ext uri="{FF2B5EF4-FFF2-40B4-BE49-F238E27FC236}">
                <a16:creationId xmlns:a16="http://schemas.microsoft.com/office/drawing/2014/main" id="{7CBA8DA8-F261-335D-2BDD-F08B2BF9A6E3}"/>
              </a:ext>
            </a:extLst>
          </p:cNvPr>
          <p:cNvSpPr txBox="1">
            <a:spLocks/>
          </p:cNvSpPr>
          <p:nvPr/>
        </p:nvSpPr>
        <p:spPr>
          <a:xfrm>
            <a:off x="844796" y="1339795"/>
            <a:ext cx="6172200" cy="742950"/>
          </a:xfrm>
          <a:prstGeom prst="rect">
            <a:avLst/>
          </a:prstGeom>
        </p:spPr>
        <p:txBody>
          <a:bodyPr vert="horz" lIns="68580" tIns="34290" rIns="68580" bIns="3429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sz="3225" dirty="0">
                <a:solidFill>
                  <a:schemeClr val="tx1"/>
                </a:solidFill>
                <a:latin typeface="Calibri" panose="020F0502020204030204" pitchFamily="34" charset="0"/>
                <a:cs typeface="Calibri" panose="020F0502020204030204" pitchFamily="34" charset="0"/>
              </a:rPr>
              <a:t>About</a:t>
            </a:r>
            <a:r>
              <a:rPr lang="en-US" sz="3000" dirty="0">
                <a:solidFill>
                  <a:schemeClr val="tx1"/>
                </a:solidFill>
              </a:rPr>
              <a:t> Me</a:t>
            </a:r>
          </a:p>
        </p:txBody>
      </p:sp>
      <p:sp>
        <p:nvSpPr>
          <p:cNvPr id="8" name="Content Placeholder 2">
            <a:extLst>
              <a:ext uri="{FF2B5EF4-FFF2-40B4-BE49-F238E27FC236}">
                <a16:creationId xmlns:a16="http://schemas.microsoft.com/office/drawing/2014/main" id="{D4961062-9C28-D211-77DD-B1F1F0CF8A11}"/>
              </a:ext>
            </a:extLst>
          </p:cNvPr>
          <p:cNvSpPr txBox="1">
            <a:spLocks/>
          </p:cNvSpPr>
          <p:nvPr/>
        </p:nvSpPr>
        <p:spPr>
          <a:xfrm>
            <a:off x="3299869" y="1989574"/>
            <a:ext cx="5215481" cy="3528631"/>
          </a:xfrm>
          <a:prstGeom prst="rect">
            <a:avLst/>
          </a:prstGeom>
          <a:noFill/>
          <a:ln>
            <a:noFill/>
          </a:ln>
        </p:spPr>
        <p:txBody>
          <a:bodyPr spcFirstLastPara="1" wrap="square" lIns="0" tIns="34275" rIns="0" bIns="34275" anchor="t" anchorCtr="0">
            <a:normAutofit/>
          </a:bodyPr>
          <a:lstStyle>
            <a:defPPr marR="0" lvl="0" algn="l" rtl="0">
              <a:lnSpc>
                <a:spcPct val="100000"/>
              </a:lnSpc>
              <a:spcBef>
                <a:spcPts val="0"/>
              </a:spcBef>
              <a:spcAft>
                <a:spcPts val="0"/>
              </a:spcAft>
            </a:defPPr>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r>
              <a:rPr lang="en-US" sz="1600" b="1" dirty="0"/>
              <a:t>Instructor:</a:t>
            </a:r>
            <a:r>
              <a:rPr lang="en-US" sz="1600" dirty="0"/>
              <a:t> Fahim Anzum, CPSC Ph.D. Candidate</a:t>
            </a:r>
          </a:p>
          <a:p>
            <a:r>
              <a:rPr lang="en-US" sz="1600" b="1" dirty="0"/>
              <a:t>Research Lab</a:t>
            </a:r>
            <a:r>
              <a:rPr lang="en-US" sz="1600" dirty="0"/>
              <a:t>: The Biometric Technologies Lab (BT Lab)</a:t>
            </a:r>
          </a:p>
          <a:p>
            <a:r>
              <a:rPr lang="en-US" sz="1600" b="1" dirty="0"/>
              <a:t>Research interests:</a:t>
            </a:r>
          </a:p>
          <a:p>
            <a:pPr lvl="1">
              <a:buFontTx/>
              <a:buChar char="-"/>
            </a:pPr>
            <a:r>
              <a:rPr lang="en-US" sz="1600" dirty="0"/>
              <a:t>Opinion mining</a:t>
            </a:r>
          </a:p>
          <a:p>
            <a:pPr lvl="1">
              <a:buFontTx/>
              <a:buChar char="-"/>
            </a:pPr>
            <a:r>
              <a:rPr lang="en-US" sz="1600" dirty="0"/>
              <a:t>Online Social Media Trustworthiness</a:t>
            </a:r>
          </a:p>
          <a:p>
            <a:pPr lvl="1">
              <a:buFontTx/>
              <a:buChar char="-"/>
            </a:pPr>
            <a:r>
              <a:rPr lang="en-US" sz="1600" dirty="0"/>
              <a:t>Machine learning, deep learning</a:t>
            </a:r>
          </a:p>
          <a:p>
            <a:r>
              <a:rPr lang="en-US" sz="1600" dirty="0"/>
              <a:t>Completed M.Sc. in Computer Science (Fall 2019 – Summer 2021)</a:t>
            </a:r>
          </a:p>
          <a:p>
            <a:pPr lvl="1">
              <a:buFontTx/>
              <a:buChar char="-"/>
            </a:pPr>
            <a:r>
              <a:rPr lang="en-US" sz="1600" b="1" dirty="0"/>
              <a:t>Research Intern: </a:t>
            </a:r>
            <a:r>
              <a:rPr lang="en-US" sz="1600" dirty="0"/>
              <a:t>Suncor Energy Inc.</a:t>
            </a:r>
          </a:p>
        </p:txBody>
      </p:sp>
    </p:spTree>
    <p:extLst>
      <p:ext uri="{BB962C8B-B14F-4D97-AF65-F5344CB8AC3E}">
        <p14:creationId xmlns:p14="http://schemas.microsoft.com/office/powerpoint/2010/main" val="23614293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AA992-4A16-E5EF-F0EE-DC16FE0CAFE3}"/>
              </a:ext>
            </a:extLst>
          </p:cNvPr>
          <p:cNvSpPr>
            <a:spLocks noGrp="1"/>
          </p:cNvSpPr>
          <p:nvPr>
            <p:ph type="title"/>
          </p:nvPr>
        </p:nvSpPr>
        <p:spPr/>
        <p:txBody>
          <a:bodyPr/>
          <a:lstStyle/>
          <a:p>
            <a:r>
              <a:rPr lang="en-CA" dirty="0"/>
              <a:t>Grading</a:t>
            </a:r>
          </a:p>
        </p:txBody>
      </p:sp>
      <p:graphicFrame>
        <p:nvGraphicFramePr>
          <p:cNvPr id="4" name="Content Placeholder 3">
            <a:extLst>
              <a:ext uri="{FF2B5EF4-FFF2-40B4-BE49-F238E27FC236}">
                <a16:creationId xmlns:a16="http://schemas.microsoft.com/office/drawing/2014/main" id="{EA67CD7E-A3BE-E21A-6C6B-C79D6B1B2A6D}"/>
              </a:ext>
            </a:extLst>
          </p:cNvPr>
          <p:cNvGraphicFramePr>
            <a:graphicFrameLocks noGrp="1"/>
          </p:cNvGraphicFramePr>
          <p:nvPr>
            <p:ph idx="1"/>
            <p:extLst>
              <p:ext uri="{D42A27DB-BD31-4B8C-83A1-F6EECF244321}">
                <p14:modId xmlns:p14="http://schemas.microsoft.com/office/powerpoint/2010/main" val="2180610586"/>
              </p:ext>
            </p:extLst>
          </p:nvPr>
        </p:nvGraphicFramePr>
        <p:xfrm>
          <a:off x="727788" y="1316815"/>
          <a:ext cx="6232849" cy="4398689"/>
        </p:xfrm>
        <a:graphic>
          <a:graphicData uri="http://schemas.openxmlformats.org/drawingml/2006/table">
            <a:tbl>
              <a:tblPr/>
              <a:tblGrid>
                <a:gridCol w="643072">
                  <a:extLst>
                    <a:ext uri="{9D8B030D-6E8A-4147-A177-3AD203B41FA5}">
                      <a16:colId xmlns:a16="http://schemas.microsoft.com/office/drawing/2014/main" val="3051547221"/>
                    </a:ext>
                  </a:extLst>
                </a:gridCol>
                <a:gridCol w="1293210">
                  <a:extLst>
                    <a:ext uri="{9D8B030D-6E8A-4147-A177-3AD203B41FA5}">
                      <a16:colId xmlns:a16="http://schemas.microsoft.com/office/drawing/2014/main" val="1782651690"/>
                    </a:ext>
                  </a:extLst>
                </a:gridCol>
                <a:gridCol w="4296567">
                  <a:extLst>
                    <a:ext uri="{9D8B030D-6E8A-4147-A177-3AD203B41FA5}">
                      <a16:colId xmlns:a16="http://schemas.microsoft.com/office/drawing/2014/main" val="617793235"/>
                    </a:ext>
                  </a:extLst>
                </a:gridCol>
              </a:tblGrid>
              <a:tr h="157467">
                <a:tc>
                  <a:txBody>
                    <a:bodyPr/>
                    <a:lstStyle/>
                    <a:p>
                      <a:r>
                        <a:rPr lang="en-US" sz="1100" b="1" dirty="0">
                          <a:effectLst/>
                          <a:latin typeface="Verdana" panose="020B0604030504040204" pitchFamily="34" charset="0"/>
                        </a:rPr>
                        <a:t>Letter Grade</a:t>
                      </a:r>
                      <a:endParaRPr lang="en-US" sz="1100" dirty="0">
                        <a:effectLst/>
                        <a:latin typeface="Verdana" panose="020B0604030504040204" pitchFamily="34" charset="0"/>
                      </a:endParaRPr>
                    </a:p>
                  </a:txBody>
                  <a:tcPr marL="8011" marR="8011" marT="8011" marB="8011" anchor="ctr">
                    <a:lnL w="7620" cap="flat" cmpd="sng" algn="ctr">
                      <a:solidFill>
                        <a:srgbClr val="729EA5"/>
                      </a:solidFill>
                      <a:prstDash val="solid"/>
                      <a:round/>
                      <a:headEnd type="none" w="med" len="med"/>
                      <a:tailEnd type="none" w="med" len="med"/>
                    </a:lnL>
                    <a:lnR w="7620" cap="flat" cmpd="sng" algn="ctr">
                      <a:solidFill>
                        <a:srgbClr val="729EA5"/>
                      </a:solidFill>
                      <a:prstDash val="solid"/>
                      <a:round/>
                      <a:headEnd type="none" w="med" len="med"/>
                      <a:tailEnd type="none" w="med" len="med"/>
                    </a:lnR>
                    <a:lnT w="7620" cap="flat" cmpd="sng" algn="ctr">
                      <a:solidFill>
                        <a:srgbClr val="729EA5"/>
                      </a:solidFill>
                      <a:prstDash val="solid"/>
                      <a:round/>
                      <a:headEnd type="none" w="med" len="med"/>
                      <a:tailEnd type="none" w="med" len="med"/>
                    </a:lnT>
                    <a:lnB w="7620" cap="flat" cmpd="sng" algn="ctr">
                      <a:solidFill>
                        <a:srgbClr val="729EA5"/>
                      </a:solidFill>
                      <a:prstDash val="solid"/>
                      <a:round/>
                      <a:headEnd type="none" w="med" len="med"/>
                      <a:tailEnd type="none" w="med" len="med"/>
                    </a:lnB>
                    <a:solidFill>
                      <a:srgbClr val="FFFF99"/>
                    </a:solidFill>
                  </a:tcPr>
                </a:tc>
                <a:tc>
                  <a:txBody>
                    <a:bodyPr/>
                    <a:lstStyle/>
                    <a:p>
                      <a:r>
                        <a:rPr lang="en-US" sz="1100" b="1">
                          <a:effectLst/>
                          <a:latin typeface="Verdana" panose="020B0604030504040204" pitchFamily="34" charset="0"/>
                        </a:rPr>
                        <a:t>Grade Point Value</a:t>
                      </a:r>
                      <a:endParaRPr lang="en-US" sz="1100">
                        <a:effectLst/>
                        <a:latin typeface="Verdana" panose="020B0604030504040204" pitchFamily="34" charset="0"/>
                      </a:endParaRPr>
                    </a:p>
                  </a:txBody>
                  <a:tcPr marL="8011" marR="8011" marT="8011" marB="8011" anchor="ctr">
                    <a:lnL w="7620" cap="flat" cmpd="sng" algn="ctr">
                      <a:solidFill>
                        <a:srgbClr val="729EA5"/>
                      </a:solidFill>
                      <a:prstDash val="solid"/>
                      <a:round/>
                      <a:headEnd type="none" w="med" len="med"/>
                      <a:tailEnd type="none" w="med" len="med"/>
                    </a:lnL>
                    <a:lnR w="7620" cap="flat" cmpd="sng" algn="ctr">
                      <a:solidFill>
                        <a:srgbClr val="729EA5"/>
                      </a:solidFill>
                      <a:prstDash val="solid"/>
                      <a:round/>
                      <a:headEnd type="none" w="med" len="med"/>
                      <a:tailEnd type="none" w="med" len="med"/>
                    </a:lnR>
                    <a:lnT w="7620" cap="flat" cmpd="sng" algn="ctr">
                      <a:solidFill>
                        <a:srgbClr val="729EA5"/>
                      </a:solidFill>
                      <a:prstDash val="solid"/>
                      <a:round/>
                      <a:headEnd type="none" w="med" len="med"/>
                      <a:tailEnd type="none" w="med" len="med"/>
                    </a:lnT>
                    <a:lnB w="7620" cap="flat" cmpd="sng" algn="ctr">
                      <a:solidFill>
                        <a:srgbClr val="729EA5"/>
                      </a:solidFill>
                      <a:prstDash val="solid"/>
                      <a:round/>
                      <a:headEnd type="none" w="med" len="med"/>
                      <a:tailEnd type="none" w="med" len="med"/>
                    </a:lnB>
                    <a:solidFill>
                      <a:srgbClr val="FFFF99"/>
                    </a:solidFill>
                  </a:tcPr>
                </a:tc>
                <a:tc>
                  <a:txBody>
                    <a:bodyPr/>
                    <a:lstStyle/>
                    <a:p>
                      <a:r>
                        <a:rPr lang="en-US" sz="1100" b="1" dirty="0">
                          <a:effectLst/>
                          <a:latin typeface="Verdana" panose="020B0604030504040204" pitchFamily="34" charset="0"/>
                        </a:rPr>
                        <a:t>Description</a:t>
                      </a:r>
                      <a:endParaRPr lang="en-US" sz="1100" dirty="0">
                        <a:effectLst/>
                      </a:endParaRPr>
                    </a:p>
                  </a:txBody>
                  <a:tcPr marL="8011" marR="8011" marT="8011" marB="8011" anchor="ctr">
                    <a:lnL w="7620" cap="flat" cmpd="sng" algn="ctr">
                      <a:solidFill>
                        <a:srgbClr val="729EA5"/>
                      </a:solidFill>
                      <a:prstDash val="solid"/>
                      <a:round/>
                      <a:headEnd type="none" w="med" len="med"/>
                      <a:tailEnd type="none" w="med" len="med"/>
                    </a:lnL>
                    <a:lnR w="7620" cap="flat" cmpd="sng" algn="ctr">
                      <a:solidFill>
                        <a:srgbClr val="729EA5"/>
                      </a:solidFill>
                      <a:prstDash val="solid"/>
                      <a:round/>
                      <a:headEnd type="none" w="med" len="med"/>
                      <a:tailEnd type="none" w="med" len="med"/>
                    </a:lnR>
                    <a:lnT w="7620" cap="flat" cmpd="sng" algn="ctr">
                      <a:solidFill>
                        <a:srgbClr val="729EA5"/>
                      </a:solidFill>
                      <a:prstDash val="solid"/>
                      <a:round/>
                      <a:headEnd type="none" w="med" len="med"/>
                      <a:tailEnd type="none" w="med" len="med"/>
                    </a:lnT>
                    <a:lnB w="7620" cap="flat" cmpd="sng" algn="ctr">
                      <a:solidFill>
                        <a:srgbClr val="729EA5"/>
                      </a:solidFill>
                      <a:prstDash val="solid"/>
                      <a:round/>
                      <a:headEnd type="none" w="med" len="med"/>
                      <a:tailEnd type="none" w="med" len="med"/>
                    </a:lnB>
                    <a:solidFill>
                      <a:srgbClr val="FFFF99"/>
                    </a:solidFill>
                  </a:tcPr>
                </a:tc>
                <a:extLst>
                  <a:ext uri="{0D108BD9-81ED-4DB2-BD59-A6C34878D82A}">
                    <a16:rowId xmlns:a16="http://schemas.microsoft.com/office/drawing/2014/main" val="3632122444"/>
                  </a:ext>
                </a:extLst>
              </a:tr>
              <a:tr h="222799">
                <a:tc>
                  <a:txBody>
                    <a:bodyPr/>
                    <a:lstStyle/>
                    <a:p>
                      <a:r>
                        <a:rPr lang="en-US" sz="1600">
                          <a:effectLst/>
                        </a:rPr>
                        <a:t>A+</a:t>
                      </a:r>
                    </a:p>
                  </a:txBody>
                  <a:tcPr marL="8011" marR="8011" marT="8011" marB="8011" anchor="ctr">
                    <a:lnL w="7620" cap="flat" cmpd="sng" algn="ctr">
                      <a:solidFill>
                        <a:srgbClr val="729EA5"/>
                      </a:solidFill>
                      <a:prstDash val="solid"/>
                      <a:round/>
                      <a:headEnd type="none" w="med" len="med"/>
                      <a:tailEnd type="none" w="med" len="med"/>
                    </a:lnL>
                    <a:lnR w="7620" cap="flat" cmpd="sng" algn="ctr">
                      <a:solidFill>
                        <a:srgbClr val="729EA5"/>
                      </a:solidFill>
                      <a:prstDash val="solid"/>
                      <a:round/>
                      <a:headEnd type="none" w="med" len="med"/>
                      <a:tailEnd type="none" w="med" len="med"/>
                    </a:lnR>
                    <a:lnT w="7620" cap="flat" cmpd="sng" algn="ctr">
                      <a:solidFill>
                        <a:srgbClr val="729EA5"/>
                      </a:solidFill>
                      <a:prstDash val="solid"/>
                      <a:round/>
                      <a:headEnd type="none" w="med" len="med"/>
                      <a:tailEnd type="none" w="med" len="med"/>
                    </a:lnT>
                    <a:lnB w="7620" cap="flat" cmpd="sng" algn="ctr">
                      <a:solidFill>
                        <a:srgbClr val="729EA5"/>
                      </a:solidFill>
                      <a:prstDash val="solid"/>
                      <a:round/>
                      <a:headEnd type="none" w="med" len="med"/>
                      <a:tailEnd type="none" w="med" len="med"/>
                    </a:lnB>
                    <a:solidFill>
                      <a:srgbClr val="FFFFFF"/>
                    </a:solidFill>
                  </a:tcPr>
                </a:tc>
                <a:tc>
                  <a:txBody>
                    <a:bodyPr/>
                    <a:lstStyle/>
                    <a:p>
                      <a:r>
                        <a:rPr lang="en-US" sz="1600">
                          <a:effectLst/>
                        </a:rPr>
                        <a:t>4.00</a:t>
                      </a:r>
                    </a:p>
                  </a:txBody>
                  <a:tcPr marL="8011" marR="8011" marT="8011" marB="8011" anchor="ctr">
                    <a:lnL w="7620" cap="flat" cmpd="sng" algn="ctr">
                      <a:solidFill>
                        <a:srgbClr val="729EA5"/>
                      </a:solidFill>
                      <a:prstDash val="solid"/>
                      <a:round/>
                      <a:headEnd type="none" w="med" len="med"/>
                      <a:tailEnd type="none" w="med" len="med"/>
                    </a:lnL>
                    <a:lnR w="7620" cap="flat" cmpd="sng" algn="ctr">
                      <a:solidFill>
                        <a:srgbClr val="729EA5"/>
                      </a:solidFill>
                      <a:prstDash val="solid"/>
                      <a:round/>
                      <a:headEnd type="none" w="med" len="med"/>
                      <a:tailEnd type="none" w="med" len="med"/>
                    </a:lnR>
                    <a:lnT w="7620" cap="flat" cmpd="sng" algn="ctr">
                      <a:solidFill>
                        <a:srgbClr val="729EA5"/>
                      </a:solidFill>
                      <a:prstDash val="solid"/>
                      <a:round/>
                      <a:headEnd type="none" w="med" len="med"/>
                      <a:tailEnd type="none" w="med" len="med"/>
                    </a:lnT>
                    <a:lnB w="7620" cap="flat" cmpd="sng" algn="ctr">
                      <a:solidFill>
                        <a:srgbClr val="729EA5"/>
                      </a:solidFill>
                      <a:prstDash val="solid"/>
                      <a:round/>
                      <a:headEnd type="none" w="med" len="med"/>
                      <a:tailEnd type="none" w="med" len="med"/>
                    </a:lnB>
                    <a:solidFill>
                      <a:srgbClr val="FFFFFF"/>
                    </a:solidFill>
                  </a:tcPr>
                </a:tc>
                <a:tc>
                  <a:txBody>
                    <a:bodyPr/>
                    <a:lstStyle/>
                    <a:p>
                      <a:r>
                        <a:rPr lang="en-US" sz="1200" dirty="0">
                          <a:effectLst/>
                          <a:latin typeface="+mn-lt"/>
                        </a:rPr>
                        <a:t>Outstanding performance</a:t>
                      </a:r>
                    </a:p>
                  </a:txBody>
                  <a:tcPr marL="8011" marR="8011" marT="8011" marB="8011" anchor="ctr">
                    <a:lnL w="7620" cap="flat" cmpd="sng" algn="ctr">
                      <a:solidFill>
                        <a:srgbClr val="729EA5"/>
                      </a:solidFill>
                      <a:prstDash val="solid"/>
                      <a:round/>
                      <a:headEnd type="none" w="med" len="med"/>
                      <a:tailEnd type="none" w="med" len="med"/>
                    </a:lnL>
                    <a:lnR w="7620" cap="flat" cmpd="sng" algn="ctr">
                      <a:solidFill>
                        <a:srgbClr val="729EA5"/>
                      </a:solidFill>
                      <a:prstDash val="solid"/>
                      <a:round/>
                      <a:headEnd type="none" w="med" len="med"/>
                      <a:tailEnd type="none" w="med" len="med"/>
                    </a:lnR>
                    <a:lnT w="7620" cap="flat" cmpd="sng" algn="ctr">
                      <a:solidFill>
                        <a:srgbClr val="729EA5"/>
                      </a:solidFill>
                      <a:prstDash val="solid"/>
                      <a:round/>
                      <a:headEnd type="none" w="med" len="med"/>
                      <a:tailEnd type="none" w="med" len="med"/>
                    </a:lnT>
                    <a:lnB w="7620" cap="flat" cmpd="sng" algn="ctr">
                      <a:solidFill>
                        <a:srgbClr val="729EA5"/>
                      </a:solidFill>
                      <a:prstDash val="solid"/>
                      <a:round/>
                      <a:headEnd type="none" w="med" len="med"/>
                      <a:tailEnd type="none" w="med" len="med"/>
                    </a:lnB>
                    <a:solidFill>
                      <a:srgbClr val="FFFFFF"/>
                    </a:solidFill>
                  </a:tcPr>
                </a:tc>
                <a:extLst>
                  <a:ext uri="{0D108BD9-81ED-4DB2-BD59-A6C34878D82A}">
                    <a16:rowId xmlns:a16="http://schemas.microsoft.com/office/drawing/2014/main" val="1001657652"/>
                  </a:ext>
                </a:extLst>
              </a:tr>
              <a:tr h="222799">
                <a:tc>
                  <a:txBody>
                    <a:bodyPr/>
                    <a:lstStyle/>
                    <a:p>
                      <a:r>
                        <a:rPr lang="en-US" sz="1600">
                          <a:effectLst/>
                        </a:rPr>
                        <a:t>A</a:t>
                      </a:r>
                    </a:p>
                  </a:txBody>
                  <a:tcPr marL="8011" marR="8011" marT="8011" marB="8011" anchor="ctr">
                    <a:lnL w="7620" cap="flat" cmpd="sng" algn="ctr">
                      <a:solidFill>
                        <a:srgbClr val="729EA5"/>
                      </a:solidFill>
                      <a:prstDash val="solid"/>
                      <a:round/>
                      <a:headEnd type="none" w="med" len="med"/>
                      <a:tailEnd type="none" w="med" len="med"/>
                    </a:lnL>
                    <a:lnR w="7620" cap="flat" cmpd="sng" algn="ctr">
                      <a:solidFill>
                        <a:srgbClr val="729EA5"/>
                      </a:solidFill>
                      <a:prstDash val="solid"/>
                      <a:round/>
                      <a:headEnd type="none" w="med" len="med"/>
                      <a:tailEnd type="none" w="med" len="med"/>
                    </a:lnR>
                    <a:lnT w="7620" cap="flat" cmpd="sng" algn="ctr">
                      <a:solidFill>
                        <a:srgbClr val="729EA5"/>
                      </a:solidFill>
                      <a:prstDash val="solid"/>
                      <a:round/>
                      <a:headEnd type="none" w="med" len="med"/>
                      <a:tailEnd type="none" w="med" len="med"/>
                    </a:lnT>
                    <a:lnB w="7620" cap="flat" cmpd="sng" algn="ctr">
                      <a:solidFill>
                        <a:srgbClr val="729EA5"/>
                      </a:solidFill>
                      <a:prstDash val="solid"/>
                      <a:round/>
                      <a:headEnd type="none" w="med" len="med"/>
                      <a:tailEnd type="none" w="med" len="med"/>
                    </a:lnB>
                    <a:solidFill>
                      <a:srgbClr val="FFFFFF"/>
                    </a:solidFill>
                  </a:tcPr>
                </a:tc>
                <a:tc>
                  <a:txBody>
                    <a:bodyPr/>
                    <a:lstStyle/>
                    <a:p>
                      <a:r>
                        <a:rPr lang="en-US" sz="1600">
                          <a:effectLst/>
                        </a:rPr>
                        <a:t>4.00</a:t>
                      </a:r>
                    </a:p>
                  </a:txBody>
                  <a:tcPr marL="8011" marR="8011" marT="8011" marB="8011" anchor="ctr">
                    <a:lnL w="7620" cap="flat" cmpd="sng" algn="ctr">
                      <a:solidFill>
                        <a:srgbClr val="729EA5"/>
                      </a:solidFill>
                      <a:prstDash val="solid"/>
                      <a:round/>
                      <a:headEnd type="none" w="med" len="med"/>
                      <a:tailEnd type="none" w="med" len="med"/>
                    </a:lnL>
                    <a:lnR w="7620" cap="flat" cmpd="sng" algn="ctr">
                      <a:solidFill>
                        <a:srgbClr val="729EA5"/>
                      </a:solidFill>
                      <a:prstDash val="solid"/>
                      <a:round/>
                      <a:headEnd type="none" w="med" len="med"/>
                      <a:tailEnd type="none" w="med" len="med"/>
                    </a:lnR>
                    <a:lnT w="7620" cap="flat" cmpd="sng" algn="ctr">
                      <a:solidFill>
                        <a:srgbClr val="729EA5"/>
                      </a:solidFill>
                      <a:prstDash val="solid"/>
                      <a:round/>
                      <a:headEnd type="none" w="med" len="med"/>
                      <a:tailEnd type="none" w="med" len="med"/>
                    </a:lnT>
                    <a:lnB w="7620" cap="flat" cmpd="sng" algn="ctr">
                      <a:solidFill>
                        <a:srgbClr val="729EA5"/>
                      </a:solidFill>
                      <a:prstDash val="solid"/>
                      <a:round/>
                      <a:headEnd type="none" w="med" len="med"/>
                      <a:tailEnd type="none" w="med" len="med"/>
                    </a:lnB>
                    <a:solidFill>
                      <a:srgbClr val="FFFFFF"/>
                    </a:solidFill>
                  </a:tcPr>
                </a:tc>
                <a:tc>
                  <a:txBody>
                    <a:bodyPr/>
                    <a:lstStyle/>
                    <a:p>
                      <a:r>
                        <a:rPr lang="en-US" sz="1200">
                          <a:effectLst/>
                          <a:latin typeface="+mn-lt"/>
                        </a:rPr>
                        <a:t>Excellent performance</a:t>
                      </a:r>
                    </a:p>
                  </a:txBody>
                  <a:tcPr marL="8011" marR="8011" marT="8011" marB="8011" anchor="ctr">
                    <a:lnL w="7620" cap="flat" cmpd="sng" algn="ctr">
                      <a:solidFill>
                        <a:srgbClr val="729EA5"/>
                      </a:solidFill>
                      <a:prstDash val="solid"/>
                      <a:round/>
                      <a:headEnd type="none" w="med" len="med"/>
                      <a:tailEnd type="none" w="med" len="med"/>
                    </a:lnL>
                    <a:lnR w="7620" cap="flat" cmpd="sng" algn="ctr">
                      <a:solidFill>
                        <a:srgbClr val="729EA5"/>
                      </a:solidFill>
                      <a:prstDash val="solid"/>
                      <a:round/>
                      <a:headEnd type="none" w="med" len="med"/>
                      <a:tailEnd type="none" w="med" len="med"/>
                    </a:lnR>
                    <a:lnT w="7620" cap="flat" cmpd="sng" algn="ctr">
                      <a:solidFill>
                        <a:srgbClr val="729EA5"/>
                      </a:solidFill>
                      <a:prstDash val="solid"/>
                      <a:round/>
                      <a:headEnd type="none" w="med" len="med"/>
                      <a:tailEnd type="none" w="med" len="med"/>
                    </a:lnT>
                    <a:lnB w="7620" cap="flat" cmpd="sng" algn="ctr">
                      <a:solidFill>
                        <a:srgbClr val="729EA5"/>
                      </a:solidFill>
                      <a:prstDash val="solid"/>
                      <a:round/>
                      <a:headEnd type="none" w="med" len="med"/>
                      <a:tailEnd type="none" w="med" len="med"/>
                    </a:lnB>
                    <a:solidFill>
                      <a:srgbClr val="FFFFFF"/>
                    </a:solidFill>
                  </a:tcPr>
                </a:tc>
                <a:extLst>
                  <a:ext uri="{0D108BD9-81ED-4DB2-BD59-A6C34878D82A}">
                    <a16:rowId xmlns:a16="http://schemas.microsoft.com/office/drawing/2014/main" val="1741407918"/>
                  </a:ext>
                </a:extLst>
              </a:tr>
              <a:tr h="222799">
                <a:tc>
                  <a:txBody>
                    <a:bodyPr/>
                    <a:lstStyle/>
                    <a:p>
                      <a:r>
                        <a:rPr lang="en-US" sz="1600">
                          <a:effectLst/>
                        </a:rPr>
                        <a:t>A-</a:t>
                      </a:r>
                    </a:p>
                  </a:txBody>
                  <a:tcPr marL="8011" marR="8011" marT="8011" marB="8011" anchor="ctr">
                    <a:lnL w="7620" cap="flat" cmpd="sng" algn="ctr">
                      <a:solidFill>
                        <a:srgbClr val="729EA5"/>
                      </a:solidFill>
                      <a:prstDash val="solid"/>
                      <a:round/>
                      <a:headEnd type="none" w="med" len="med"/>
                      <a:tailEnd type="none" w="med" len="med"/>
                    </a:lnL>
                    <a:lnR w="7620" cap="flat" cmpd="sng" algn="ctr">
                      <a:solidFill>
                        <a:srgbClr val="729EA5"/>
                      </a:solidFill>
                      <a:prstDash val="solid"/>
                      <a:round/>
                      <a:headEnd type="none" w="med" len="med"/>
                      <a:tailEnd type="none" w="med" len="med"/>
                    </a:lnR>
                    <a:lnT w="7620" cap="flat" cmpd="sng" algn="ctr">
                      <a:solidFill>
                        <a:srgbClr val="729EA5"/>
                      </a:solidFill>
                      <a:prstDash val="solid"/>
                      <a:round/>
                      <a:headEnd type="none" w="med" len="med"/>
                      <a:tailEnd type="none" w="med" len="med"/>
                    </a:lnT>
                    <a:lnB w="7620" cap="flat" cmpd="sng" algn="ctr">
                      <a:solidFill>
                        <a:srgbClr val="729EA5"/>
                      </a:solidFill>
                      <a:prstDash val="solid"/>
                      <a:round/>
                      <a:headEnd type="none" w="med" len="med"/>
                      <a:tailEnd type="none" w="med" len="med"/>
                    </a:lnB>
                    <a:solidFill>
                      <a:srgbClr val="FFFFFF"/>
                    </a:solidFill>
                  </a:tcPr>
                </a:tc>
                <a:tc>
                  <a:txBody>
                    <a:bodyPr/>
                    <a:lstStyle/>
                    <a:p>
                      <a:r>
                        <a:rPr lang="en-US" sz="1600">
                          <a:effectLst/>
                        </a:rPr>
                        <a:t>3.70</a:t>
                      </a:r>
                    </a:p>
                  </a:txBody>
                  <a:tcPr marL="8011" marR="8011" marT="8011" marB="8011" anchor="ctr">
                    <a:lnL w="7620" cap="flat" cmpd="sng" algn="ctr">
                      <a:solidFill>
                        <a:srgbClr val="729EA5"/>
                      </a:solidFill>
                      <a:prstDash val="solid"/>
                      <a:round/>
                      <a:headEnd type="none" w="med" len="med"/>
                      <a:tailEnd type="none" w="med" len="med"/>
                    </a:lnL>
                    <a:lnR w="7620" cap="flat" cmpd="sng" algn="ctr">
                      <a:solidFill>
                        <a:srgbClr val="729EA5"/>
                      </a:solidFill>
                      <a:prstDash val="solid"/>
                      <a:round/>
                      <a:headEnd type="none" w="med" len="med"/>
                      <a:tailEnd type="none" w="med" len="med"/>
                    </a:lnR>
                    <a:lnT w="7620" cap="flat" cmpd="sng" algn="ctr">
                      <a:solidFill>
                        <a:srgbClr val="729EA5"/>
                      </a:solidFill>
                      <a:prstDash val="solid"/>
                      <a:round/>
                      <a:headEnd type="none" w="med" len="med"/>
                      <a:tailEnd type="none" w="med" len="med"/>
                    </a:lnT>
                    <a:lnB w="7620" cap="flat" cmpd="sng" algn="ctr">
                      <a:solidFill>
                        <a:srgbClr val="729EA5"/>
                      </a:solidFill>
                      <a:prstDash val="solid"/>
                      <a:round/>
                      <a:headEnd type="none" w="med" len="med"/>
                      <a:tailEnd type="none" w="med" len="med"/>
                    </a:lnB>
                    <a:solidFill>
                      <a:srgbClr val="FFFFFF"/>
                    </a:solidFill>
                  </a:tcPr>
                </a:tc>
                <a:tc>
                  <a:txBody>
                    <a:bodyPr/>
                    <a:lstStyle/>
                    <a:p>
                      <a:r>
                        <a:rPr lang="en-US" sz="1200" dirty="0">
                          <a:effectLst/>
                          <a:latin typeface="+mn-lt"/>
                        </a:rPr>
                        <a:t>Approaching excellent performance</a:t>
                      </a:r>
                    </a:p>
                  </a:txBody>
                  <a:tcPr marL="8011" marR="8011" marT="8011" marB="8011" anchor="ctr">
                    <a:lnL w="7620" cap="flat" cmpd="sng" algn="ctr">
                      <a:solidFill>
                        <a:srgbClr val="729EA5"/>
                      </a:solidFill>
                      <a:prstDash val="solid"/>
                      <a:round/>
                      <a:headEnd type="none" w="med" len="med"/>
                      <a:tailEnd type="none" w="med" len="med"/>
                    </a:lnL>
                    <a:lnR w="7620" cap="flat" cmpd="sng" algn="ctr">
                      <a:solidFill>
                        <a:srgbClr val="729EA5"/>
                      </a:solidFill>
                      <a:prstDash val="solid"/>
                      <a:round/>
                      <a:headEnd type="none" w="med" len="med"/>
                      <a:tailEnd type="none" w="med" len="med"/>
                    </a:lnR>
                    <a:lnT w="7620" cap="flat" cmpd="sng" algn="ctr">
                      <a:solidFill>
                        <a:srgbClr val="729EA5"/>
                      </a:solidFill>
                      <a:prstDash val="solid"/>
                      <a:round/>
                      <a:headEnd type="none" w="med" len="med"/>
                      <a:tailEnd type="none" w="med" len="med"/>
                    </a:lnT>
                    <a:lnB w="7620" cap="flat" cmpd="sng" algn="ctr">
                      <a:solidFill>
                        <a:srgbClr val="729EA5"/>
                      </a:solidFill>
                      <a:prstDash val="solid"/>
                      <a:round/>
                      <a:headEnd type="none" w="med" len="med"/>
                      <a:tailEnd type="none" w="med" len="med"/>
                    </a:lnB>
                    <a:solidFill>
                      <a:srgbClr val="FFFFFF"/>
                    </a:solidFill>
                  </a:tcPr>
                </a:tc>
                <a:extLst>
                  <a:ext uri="{0D108BD9-81ED-4DB2-BD59-A6C34878D82A}">
                    <a16:rowId xmlns:a16="http://schemas.microsoft.com/office/drawing/2014/main" val="1512041779"/>
                  </a:ext>
                </a:extLst>
              </a:tr>
              <a:tr h="222799">
                <a:tc>
                  <a:txBody>
                    <a:bodyPr/>
                    <a:lstStyle/>
                    <a:p>
                      <a:r>
                        <a:rPr lang="en-US" sz="1600">
                          <a:effectLst/>
                        </a:rPr>
                        <a:t>B+</a:t>
                      </a:r>
                    </a:p>
                  </a:txBody>
                  <a:tcPr marL="8011" marR="8011" marT="8011" marB="8011" anchor="ctr">
                    <a:lnL w="7620" cap="flat" cmpd="sng" algn="ctr">
                      <a:solidFill>
                        <a:srgbClr val="729EA5"/>
                      </a:solidFill>
                      <a:prstDash val="solid"/>
                      <a:round/>
                      <a:headEnd type="none" w="med" len="med"/>
                      <a:tailEnd type="none" w="med" len="med"/>
                    </a:lnL>
                    <a:lnR w="7620" cap="flat" cmpd="sng" algn="ctr">
                      <a:solidFill>
                        <a:srgbClr val="729EA5"/>
                      </a:solidFill>
                      <a:prstDash val="solid"/>
                      <a:round/>
                      <a:headEnd type="none" w="med" len="med"/>
                      <a:tailEnd type="none" w="med" len="med"/>
                    </a:lnR>
                    <a:lnT w="7620" cap="flat" cmpd="sng" algn="ctr">
                      <a:solidFill>
                        <a:srgbClr val="729EA5"/>
                      </a:solidFill>
                      <a:prstDash val="solid"/>
                      <a:round/>
                      <a:headEnd type="none" w="med" len="med"/>
                      <a:tailEnd type="none" w="med" len="med"/>
                    </a:lnT>
                    <a:lnB w="7620" cap="flat" cmpd="sng" algn="ctr">
                      <a:solidFill>
                        <a:srgbClr val="729EA5"/>
                      </a:solidFill>
                      <a:prstDash val="solid"/>
                      <a:round/>
                      <a:headEnd type="none" w="med" len="med"/>
                      <a:tailEnd type="none" w="med" len="med"/>
                    </a:lnB>
                    <a:solidFill>
                      <a:srgbClr val="FFFFFF"/>
                    </a:solidFill>
                  </a:tcPr>
                </a:tc>
                <a:tc>
                  <a:txBody>
                    <a:bodyPr/>
                    <a:lstStyle/>
                    <a:p>
                      <a:r>
                        <a:rPr lang="en-US" sz="1600" dirty="0">
                          <a:effectLst/>
                        </a:rPr>
                        <a:t>3.30</a:t>
                      </a:r>
                    </a:p>
                  </a:txBody>
                  <a:tcPr marL="8011" marR="8011" marT="8011" marB="8011" anchor="ctr">
                    <a:lnL w="7620" cap="flat" cmpd="sng" algn="ctr">
                      <a:solidFill>
                        <a:srgbClr val="729EA5"/>
                      </a:solidFill>
                      <a:prstDash val="solid"/>
                      <a:round/>
                      <a:headEnd type="none" w="med" len="med"/>
                      <a:tailEnd type="none" w="med" len="med"/>
                    </a:lnL>
                    <a:lnR w="7620" cap="flat" cmpd="sng" algn="ctr">
                      <a:solidFill>
                        <a:srgbClr val="729EA5"/>
                      </a:solidFill>
                      <a:prstDash val="solid"/>
                      <a:round/>
                      <a:headEnd type="none" w="med" len="med"/>
                      <a:tailEnd type="none" w="med" len="med"/>
                    </a:lnR>
                    <a:lnT w="7620" cap="flat" cmpd="sng" algn="ctr">
                      <a:solidFill>
                        <a:srgbClr val="729EA5"/>
                      </a:solidFill>
                      <a:prstDash val="solid"/>
                      <a:round/>
                      <a:headEnd type="none" w="med" len="med"/>
                      <a:tailEnd type="none" w="med" len="med"/>
                    </a:lnT>
                    <a:lnB w="7620" cap="flat" cmpd="sng" algn="ctr">
                      <a:solidFill>
                        <a:srgbClr val="729EA5"/>
                      </a:solidFill>
                      <a:prstDash val="solid"/>
                      <a:round/>
                      <a:headEnd type="none" w="med" len="med"/>
                      <a:tailEnd type="none" w="med" len="med"/>
                    </a:lnB>
                    <a:solidFill>
                      <a:srgbClr val="FFFFFF"/>
                    </a:solidFill>
                  </a:tcPr>
                </a:tc>
                <a:tc>
                  <a:txBody>
                    <a:bodyPr/>
                    <a:lstStyle/>
                    <a:p>
                      <a:r>
                        <a:rPr lang="en-US" sz="1200" dirty="0">
                          <a:effectLst/>
                          <a:latin typeface="+mn-lt"/>
                        </a:rPr>
                        <a:t>Exceeding good performance</a:t>
                      </a:r>
                    </a:p>
                  </a:txBody>
                  <a:tcPr marL="8011" marR="8011" marT="8011" marB="8011" anchor="ctr">
                    <a:lnL w="7620" cap="flat" cmpd="sng" algn="ctr">
                      <a:solidFill>
                        <a:srgbClr val="729EA5"/>
                      </a:solidFill>
                      <a:prstDash val="solid"/>
                      <a:round/>
                      <a:headEnd type="none" w="med" len="med"/>
                      <a:tailEnd type="none" w="med" len="med"/>
                    </a:lnL>
                    <a:lnR w="7620" cap="flat" cmpd="sng" algn="ctr">
                      <a:solidFill>
                        <a:srgbClr val="729EA5"/>
                      </a:solidFill>
                      <a:prstDash val="solid"/>
                      <a:round/>
                      <a:headEnd type="none" w="med" len="med"/>
                      <a:tailEnd type="none" w="med" len="med"/>
                    </a:lnR>
                    <a:lnT w="7620" cap="flat" cmpd="sng" algn="ctr">
                      <a:solidFill>
                        <a:srgbClr val="729EA5"/>
                      </a:solidFill>
                      <a:prstDash val="solid"/>
                      <a:round/>
                      <a:headEnd type="none" w="med" len="med"/>
                      <a:tailEnd type="none" w="med" len="med"/>
                    </a:lnT>
                    <a:lnB w="7620" cap="flat" cmpd="sng" algn="ctr">
                      <a:solidFill>
                        <a:srgbClr val="729EA5"/>
                      </a:solidFill>
                      <a:prstDash val="solid"/>
                      <a:round/>
                      <a:headEnd type="none" w="med" len="med"/>
                      <a:tailEnd type="none" w="med" len="med"/>
                    </a:lnB>
                    <a:solidFill>
                      <a:srgbClr val="FFFFFF"/>
                    </a:solidFill>
                  </a:tcPr>
                </a:tc>
                <a:extLst>
                  <a:ext uri="{0D108BD9-81ED-4DB2-BD59-A6C34878D82A}">
                    <a16:rowId xmlns:a16="http://schemas.microsoft.com/office/drawing/2014/main" val="3401233004"/>
                  </a:ext>
                </a:extLst>
              </a:tr>
              <a:tr h="222799">
                <a:tc>
                  <a:txBody>
                    <a:bodyPr/>
                    <a:lstStyle/>
                    <a:p>
                      <a:r>
                        <a:rPr lang="en-US" sz="1600">
                          <a:effectLst/>
                        </a:rPr>
                        <a:t>B</a:t>
                      </a:r>
                    </a:p>
                  </a:txBody>
                  <a:tcPr marL="8011" marR="8011" marT="8011" marB="8011" anchor="ctr">
                    <a:lnL w="7620" cap="flat" cmpd="sng" algn="ctr">
                      <a:solidFill>
                        <a:srgbClr val="729EA5"/>
                      </a:solidFill>
                      <a:prstDash val="solid"/>
                      <a:round/>
                      <a:headEnd type="none" w="med" len="med"/>
                      <a:tailEnd type="none" w="med" len="med"/>
                    </a:lnL>
                    <a:lnR w="7620" cap="flat" cmpd="sng" algn="ctr">
                      <a:solidFill>
                        <a:srgbClr val="729EA5"/>
                      </a:solidFill>
                      <a:prstDash val="solid"/>
                      <a:round/>
                      <a:headEnd type="none" w="med" len="med"/>
                      <a:tailEnd type="none" w="med" len="med"/>
                    </a:lnR>
                    <a:lnT w="7620" cap="flat" cmpd="sng" algn="ctr">
                      <a:solidFill>
                        <a:srgbClr val="729EA5"/>
                      </a:solidFill>
                      <a:prstDash val="solid"/>
                      <a:round/>
                      <a:headEnd type="none" w="med" len="med"/>
                      <a:tailEnd type="none" w="med" len="med"/>
                    </a:lnT>
                    <a:lnB w="7620" cap="flat" cmpd="sng" algn="ctr">
                      <a:solidFill>
                        <a:srgbClr val="729EA5"/>
                      </a:solidFill>
                      <a:prstDash val="solid"/>
                      <a:round/>
                      <a:headEnd type="none" w="med" len="med"/>
                      <a:tailEnd type="none" w="med" len="med"/>
                    </a:lnB>
                    <a:solidFill>
                      <a:srgbClr val="FFFFFF"/>
                    </a:solidFill>
                  </a:tcPr>
                </a:tc>
                <a:tc>
                  <a:txBody>
                    <a:bodyPr/>
                    <a:lstStyle/>
                    <a:p>
                      <a:r>
                        <a:rPr lang="en-US" sz="1600">
                          <a:effectLst/>
                        </a:rPr>
                        <a:t>3.00</a:t>
                      </a:r>
                    </a:p>
                  </a:txBody>
                  <a:tcPr marL="8011" marR="8011" marT="8011" marB="8011" anchor="ctr">
                    <a:lnL w="7620" cap="flat" cmpd="sng" algn="ctr">
                      <a:solidFill>
                        <a:srgbClr val="729EA5"/>
                      </a:solidFill>
                      <a:prstDash val="solid"/>
                      <a:round/>
                      <a:headEnd type="none" w="med" len="med"/>
                      <a:tailEnd type="none" w="med" len="med"/>
                    </a:lnL>
                    <a:lnR w="7620" cap="flat" cmpd="sng" algn="ctr">
                      <a:solidFill>
                        <a:srgbClr val="729EA5"/>
                      </a:solidFill>
                      <a:prstDash val="solid"/>
                      <a:round/>
                      <a:headEnd type="none" w="med" len="med"/>
                      <a:tailEnd type="none" w="med" len="med"/>
                    </a:lnR>
                    <a:lnT w="7620" cap="flat" cmpd="sng" algn="ctr">
                      <a:solidFill>
                        <a:srgbClr val="729EA5"/>
                      </a:solidFill>
                      <a:prstDash val="solid"/>
                      <a:round/>
                      <a:headEnd type="none" w="med" len="med"/>
                      <a:tailEnd type="none" w="med" len="med"/>
                    </a:lnT>
                    <a:lnB w="7620" cap="flat" cmpd="sng" algn="ctr">
                      <a:solidFill>
                        <a:srgbClr val="729EA5"/>
                      </a:solidFill>
                      <a:prstDash val="solid"/>
                      <a:round/>
                      <a:headEnd type="none" w="med" len="med"/>
                      <a:tailEnd type="none" w="med" len="med"/>
                    </a:lnB>
                    <a:solidFill>
                      <a:srgbClr val="FFFFFF"/>
                    </a:solidFill>
                  </a:tcPr>
                </a:tc>
                <a:tc>
                  <a:txBody>
                    <a:bodyPr/>
                    <a:lstStyle/>
                    <a:p>
                      <a:r>
                        <a:rPr lang="en-US" sz="1200">
                          <a:effectLst/>
                          <a:latin typeface="+mn-lt"/>
                        </a:rPr>
                        <a:t>Good performance</a:t>
                      </a:r>
                    </a:p>
                  </a:txBody>
                  <a:tcPr marL="8011" marR="8011" marT="8011" marB="8011" anchor="ctr">
                    <a:lnL w="7620" cap="flat" cmpd="sng" algn="ctr">
                      <a:solidFill>
                        <a:srgbClr val="729EA5"/>
                      </a:solidFill>
                      <a:prstDash val="solid"/>
                      <a:round/>
                      <a:headEnd type="none" w="med" len="med"/>
                      <a:tailEnd type="none" w="med" len="med"/>
                    </a:lnL>
                    <a:lnR w="7620" cap="flat" cmpd="sng" algn="ctr">
                      <a:solidFill>
                        <a:srgbClr val="729EA5"/>
                      </a:solidFill>
                      <a:prstDash val="solid"/>
                      <a:round/>
                      <a:headEnd type="none" w="med" len="med"/>
                      <a:tailEnd type="none" w="med" len="med"/>
                    </a:lnR>
                    <a:lnT w="7620" cap="flat" cmpd="sng" algn="ctr">
                      <a:solidFill>
                        <a:srgbClr val="729EA5"/>
                      </a:solidFill>
                      <a:prstDash val="solid"/>
                      <a:round/>
                      <a:headEnd type="none" w="med" len="med"/>
                      <a:tailEnd type="none" w="med" len="med"/>
                    </a:lnT>
                    <a:lnB w="7620" cap="flat" cmpd="sng" algn="ctr">
                      <a:solidFill>
                        <a:srgbClr val="729EA5"/>
                      </a:solidFill>
                      <a:prstDash val="solid"/>
                      <a:round/>
                      <a:headEnd type="none" w="med" len="med"/>
                      <a:tailEnd type="none" w="med" len="med"/>
                    </a:lnB>
                    <a:solidFill>
                      <a:srgbClr val="FFFFFF"/>
                    </a:solidFill>
                  </a:tcPr>
                </a:tc>
                <a:extLst>
                  <a:ext uri="{0D108BD9-81ED-4DB2-BD59-A6C34878D82A}">
                    <a16:rowId xmlns:a16="http://schemas.microsoft.com/office/drawing/2014/main" val="2942501499"/>
                  </a:ext>
                </a:extLst>
              </a:tr>
              <a:tr h="222799">
                <a:tc>
                  <a:txBody>
                    <a:bodyPr/>
                    <a:lstStyle/>
                    <a:p>
                      <a:r>
                        <a:rPr lang="en-US" sz="1600">
                          <a:effectLst/>
                        </a:rPr>
                        <a:t>B-</a:t>
                      </a:r>
                    </a:p>
                  </a:txBody>
                  <a:tcPr marL="8011" marR="8011" marT="8011" marB="8011" anchor="ctr">
                    <a:lnL w="7620" cap="flat" cmpd="sng" algn="ctr">
                      <a:solidFill>
                        <a:srgbClr val="729EA5"/>
                      </a:solidFill>
                      <a:prstDash val="solid"/>
                      <a:round/>
                      <a:headEnd type="none" w="med" len="med"/>
                      <a:tailEnd type="none" w="med" len="med"/>
                    </a:lnL>
                    <a:lnR w="7620" cap="flat" cmpd="sng" algn="ctr">
                      <a:solidFill>
                        <a:srgbClr val="729EA5"/>
                      </a:solidFill>
                      <a:prstDash val="solid"/>
                      <a:round/>
                      <a:headEnd type="none" w="med" len="med"/>
                      <a:tailEnd type="none" w="med" len="med"/>
                    </a:lnR>
                    <a:lnT w="7620" cap="flat" cmpd="sng" algn="ctr">
                      <a:solidFill>
                        <a:srgbClr val="729EA5"/>
                      </a:solidFill>
                      <a:prstDash val="solid"/>
                      <a:round/>
                      <a:headEnd type="none" w="med" len="med"/>
                      <a:tailEnd type="none" w="med" len="med"/>
                    </a:lnT>
                    <a:lnB w="7620" cap="flat" cmpd="sng" algn="ctr">
                      <a:solidFill>
                        <a:srgbClr val="729EA5"/>
                      </a:solidFill>
                      <a:prstDash val="solid"/>
                      <a:round/>
                      <a:headEnd type="none" w="med" len="med"/>
                      <a:tailEnd type="none" w="med" len="med"/>
                    </a:lnB>
                    <a:solidFill>
                      <a:srgbClr val="FFFFFF"/>
                    </a:solidFill>
                  </a:tcPr>
                </a:tc>
                <a:tc>
                  <a:txBody>
                    <a:bodyPr/>
                    <a:lstStyle/>
                    <a:p>
                      <a:r>
                        <a:rPr lang="en-US" sz="1600">
                          <a:effectLst/>
                        </a:rPr>
                        <a:t>2.70</a:t>
                      </a:r>
                    </a:p>
                  </a:txBody>
                  <a:tcPr marL="8011" marR="8011" marT="8011" marB="8011" anchor="ctr">
                    <a:lnL w="7620" cap="flat" cmpd="sng" algn="ctr">
                      <a:solidFill>
                        <a:srgbClr val="729EA5"/>
                      </a:solidFill>
                      <a:prstDash val="solid"/>
                      <a:round/>
                      <a:headEnd type="none" w="med" len="med"/>
                      <a:tailEnd type="none" w="med" len="med"/>
                    </a:lnL>
                    <a:lnR w="7620" cap="flat" cmpd="sng" algn="ctr">
                      <a:solidFill>
                        <a:srgbClr val="729EA5"/>
                      </a:solidFill>
                      <a:prstDash val="solid"/>
                      <a:round/>
                      <a:headEnd type="none" w="med" len="med"/>
                      <a:tailEnd type="none" w="med" len="med"/>
                    </a:lnR>
                    <a:lnT w="7620" cap="flat" cmpd="sng" algn="ctr">
                      <a:solidFill>
                        <a:srgbClr val="729EA5"/>
                      </a:solidFill>
                      <a:prstDash val="solid"/>
                      <a:round/>
                      <a:headEnd type="none" w="med" len="med"/>
                      <a:tailEnd type="none" w="med" len="med"/>
                    </a:lnT>
                    <a:lnB w="7620" cap="flat" cmpd="sng" algn="ctr">
                      <a:solidFill>
                        <a:srgbClr val="729EA5"/>
                      </a:solidFill>
                      <a:prstDash val="solid"/>
                      <a:round/>
                      <a:headEnd type="none" w="med" len="med"/>
                      <a:tailEnd type="none" w="med" len="med"/>
                    </a:lnB>
                    <a:solidFill>
                      <a:srgbClr val="FFFFFF"/>
                    </a:solidFill>
                  </a:tcPr>
                </a:tc>
                <a:tc>
                  <a:txBody>
                    <a:bodyPr/>
                    <a:lstStyle/>
                    <a:p>
                      <a:r>
                        <a:rPr lang="en-US" sz="1200">
                          <a:effectLst/>
                          <a:latin typeface="+mn-lt"/>
                        </a:rPr>
                        <a:t>Approaching good performance</a:t>
                      </a:r>
                    </a:p>
                  </a:txBody>
                  <a:tcPr marL="8011" marR="8011" marT="8011" marB="8011" anchor="ctr">
                    <a:lnL w="7620" cap="flat" cmpd="sng" algn="ctr">
                      <a:solidFill>
                        <a:srgbClr val="729EA5"/>
                      </a:solidFill>
                      <a:prstDash val="solid"/>
                      <a:round/>
                      <a:headEnd type="none" w="med" len="med"/>
                      <a:tailEnd type="none" w="med" len="med"/>
                    </a:lnL>
                    <a:lnR w="7620" cap="flat" cmpd="sng" algn="ctr">
                      <a:solidFill>
                        <a:srgbClr val="729EA5"/>
                      </a:solidFill>
                      <a:prstDash val="solid"/>
                      <a:round/>
                      <a:headEnd type="none" w="med" len="med"/>
                      <a:tailEnd type="none" w="med" len="med"/>
                    </a:lnR>
                    <a:lnT w="7620" cap="flat" cmpd="sng" algn="ctr">
                      <a:solidFill>
                        <a:srgbClr val="729EA5"/>
                      </a:solidFill>
                      <a:prstDash val="solid"/>
                      <a:round/>
                      <a:headEnd type="none" w="med" len="med"/>
                      <a:tailEnd type="none" w="med" len="med"/>
                    </a:lnT>
                    <a:lnB w="7620" cap="flat" cmpd="sng" algn="ctr">
                      <a:solidFill>
                        <a:srgbClr val="729EA5"/>
                      </a:solidFill>
                      <a:prstDash val="solid"/>
                      <a:round/>
                      <a:headEnd type="none" w="med" len="med"/>
                      <a:tailEnd type="none" w="med" len="med"/>
                    </a:lnB>
                    <a:solidFill>
                      <a:srgbClr val="FFFFFF"/>
                    </a:solidFill>
                  </a:tcPr>
                </a:tc>
                <a:extLst>
                  <a:ext uri="{0D108BD9-81ED-4DB2-BD59-A6C34878D82A}">
                    <a16:rowId xmlns:a16="http://schemas.microsoft.com/office/drawing/2014/main" val="1379490208"/>
                  </a:ext>
                </a:extLst>
              </a:tr>
              <a:tr h="222799">
                <a:tc>
                  <a:txBody>
                    <a:bodyPr/>
                    <a:lstStyle/>
                    <a:p>
                      <a:r>
                        <a:rPr lang="en-US" sz="1600">
                          <a:effectLst/>
                        </a:rPr>
                        <a:t>C+</a:t>
                      </a:r>
                    </a:p>
                  </a:txBody>
                  <a:tcPr marL="8011" marR="8011" marT="8011" marB="8011" anchor="ctr">
                    <a:lnL w="7620" cap="flat" cmpd="sng" algn="ctr">
                      <a:solidFill>
                        <a:srgbClr val="729EA5"/>
                      </a:solidFill>
                      <a:prstDash val="solid"/>
                      <a:round/>
                      <a:headEnd type="none" w="med" len="med"/>
                      <a:tailEnd type="none" w="med" len="med"/>
                    </a:lnL>
                    <a:lnR w="7620" cap="flat" cmpd="sng" algn="ctr">
                      <a:solidFill>
                        <a:srgbClr val="729EA5"/>
                      </a:solidFill>
                      <a:prstDash val="solid"/>
                      <a:round/>
                      <a:headEnd type="none" w="med" len="med"/>
                      <a:tailEnd type="none" w="med" len="med"/>
                    </a:lnR>
                    <a:lnT w="7620" cap="flat" cmpd="sng" algn="ctr">
                      <a:solidFill>
                        <a:srgbClr val="729EA5"/>
                      </a:solidFill>
                      <a:prstDash val="solid"/>
                      <a:round/>
                      <a:headEnd type="none" w="med" len="med"/>
                      <a:tailEnd type="none" w="med" len="med"/>
                    </a:lnT>
                    <a:lnB w="7620" cap="flat" cmpd="sng" algn="ctr">
                      <a:solidFill>
                        <a:srgbClr val="729EA5"/>
                      </a:solidFill>
                      <a:prstDash val="solid"/>
                      <a:round/>
                      <a:headEnd type="none" w="med" len="med"/>
                      <a:tailEnd type="none" w="med" len="med"/>
                    </a:lnB>
                    <a:solidFill>
                      <a:srgbClr val="FFFFFF"/>
                    </a:solidFill>
                  </a:tcPr>
                </a:tc>
                <a:tc>
                  <a:txBody>
                    <a:bodyPr/>
                    <a:lstStyle/>
                    <a:p>
                      <a:r>
                        <a:rPr lang="en-US" sz="1600">
                          <a:effectLst/>
                        </a:rPr>
                        <a:t>2.30</a:t>
                      </a:r>
                    </a:p>
                  </a:txBody>
                  <a:tcPr marL="8011" marR="8011" marT="8011" marB="8011" anchor="ctr">
                    <a:lnL w="7620" cap="flat" cmpd="sng" algn="ctr">
                      <a:solidFill>
                        <a:srgbClr val="729EA5"/>
                      </a:solidFill>
                      <a:prstDash val="solid"/>
                      <a:round/>
                      <a:headEnd type="none" w="med" len="med"/>
                      <a:tailEnd type="none" w="med" len="med"/>
                    </a:lnL>
                    <a:lnR w="7620" cap="flat" cmpd="sng" algn="ctr">
                      <a:solidFill>
                        <a:srgbClr val="729EA5"/>
                      </a:solidFill>
                      <a:prstDash val="solid"/>
                      <a:round/>
                      <a:headEnd type="none" w="med" len="med"/>
                      <a:tailEnd type="none" w="med" len="med"/>
                    </a:lnR>
                    <a:lnT w="7620" cap="flat" cmpd="sng" algn="ctr">
                      <a:solidFill>
                        <a:srgbClr val="729EA5"/>
                      </a:solidFill>
                      <a:prstDash val="solid"/>
                      <a:round/>
                      <a:headEnd type="none" w="med" len="med"/>
                      <a:tailEnd type="none" w="med" len="med"/>
                    </a:lnT>
                    <a:lnB w="7620" cap="flat" cmpd="sng" algn="ctr">
                      <a:solidFill>
                        <a:srgbClr val="729EA5"/>
                      </a:solidFill>
                      <a:prstDash val="solid"/>
                      <a:round/>
                      <a:headEnd type="none" w="med" len="med"/>
                      <a:tailEnd type="none" w="med" len="med"/>
                    </a:lnB>
                    <a:solidFill>
                      <a:srgbClr val="FFFFFF"/>
                    </a:solidFill>
                  </a:tcPr>
                </a:tc>
                <a:tc>
                  <a:txBody>
                    <a:bodyPr/>
                    <a:lstStyle/>
                    <a:p>
                      <a:r>
                        <a:rPr lang="en-US" sz="1200">
                          <a:effectLst/>
                          <a:latin typeface="+mn-lt"/>
                        </a:rPr>
                        <a:t>Exceeding satisfactory performance</a:t>
                      </a:r>
                    </a:p>
                  </a:txBody>
                  <a:tcPr marL="8011" marR="8011" marT="8011" marB="8011" anchor="ctr">
                    <a:lnL w="7620" cap="flat" cmpd="sng" algn="ctr">
                      <a:solidFill>
                        <a:srgbClr val="729EA5"/>
                      </a:solidFill>
                      <a:prstDash val="solid"/>
                      <a:round/>
                      <a:headEnd type="none" w="med" len="med"/>
                      <a:tailEnd type="none" w="med" len="med"/>
                    </a:lnL>
                    <a:lnR w="7620" cap="flat" cmpd="sng" algn="ctr">
                      <a:solidFill>
                        <a:srgbClr val="729EA5"/>
                      </a:solidFill>
                      <a:prstDash val="solid"/>
                      <a:round/>
                      <a:headEnd type="none" w="med" len="med"/>
                      <a:tailEnd type="none" w="med" len="med"/>
                    </a:lnR>
                    <a:lnT w="7620" cap="flat" cmpd="sng" algn="ctr">
                      <a:solidFill>
                        <a:srgbClr val="729EA5"/>
                      </a:solidFill>
                      <a:prstDash val="solid"/>
                      <a:round/>
                      <a:headEnd type="none" w="med" len="med"/>
                      <a:tailEnd type="none" w="med" len="med"/>
                    </a:lnT>
                    <a:lnB w="7620" cap="flat" cmpd="sng" algn="ctr">
                      <a:solidFill>
                        <a:srgbClr val="729EA5"/>
                      </a:solidFill>
                      <a:prstDash val="solid"/>
                      <a:round/>
                      <a:headEnd type="none" w="med" len="med"/>
                      <a:tailEnd type="none" w="med" len="med"/>
                    </a:lnB>
                    <a:solidFill>
                      <a:srgbClr val="FFFFFF"/>
                    </a:solidFill>
                  </a:tcPr>
                </a:tc>
                <a:extLst>
                  <a:ext uri="{0D108BD9-81ED-4DB2-BD59-A6C34878D82A}">
                    <a16:rowId xmlns:a16="http://schemas.microsoft.com/office/drawing/2014/main" val="1797050970"/>
                  </a:ext>
                </a:extLst>
              </a:tr>
              <a:tr h="222799">
                <a:tc>
                  <a:txBody>
                    <a:bodyPr/>
                    <a:lstStyle/>
                    <a:p>
                      <a:r>
                        <a:rPr lang="en-US" sz="1600">
                          <a:effectLst/>
                        </a:rPr>
                        <a:t>C</a:t>
                      </a:r>
                    </a:p>
                  </a:txBody>
                  <a:tcPr marL="8011" marR="8011" marT="8011" marB="8011" anchor="ctr">
                    <a:lnL w="7620" cap="flat" cmpd="sng" algn="ctr">
                      <a:solidFill>
                        <a:srgbClr val="729EA5"/>
                      </a:solidFill>
                      <a:prstDash val="solid"/>
                      <a:round/>
                      <a:headEnd type="none" w="med" len="med"/>
                      <a:tailEnd type="none" w="med" len="med"/>
                    </a:lnL>
                    <a:lnR w="7620" cap="flat" cmpd="sng" algn="ctr">
                      <a:solidFill>
                        <a:srgbClr val="729EA5"/>
                      </a:solidFill>
                      <a:prstDash val="solid"/>
                      <a:round/>
                      <a:headEnd type="none" w="med" len="med"/>
                      <a:tailEnd type="none" w="med" len="med"/>
                    </a:lnR>
                    <a:lnT w="7620" cap="flat" cmpd="sng" algn="ctr">
                      <a:solidFill>
                        <a:srgbClr val="729EA5"/>
                      </a:solidFill>
                      <a:prstDash val="solid"/>
                      <a:round/>
                      <a:headEnd type="none" w="med" len="med"/>
                      <a:tailEnd type="none" w="med" len="med"/>
                    </a:lnT>
                    <a:lnB w="7620" cap="flat" cmpd="sng" algn="ctr">
                      <a:solidFill>
                        <a:srgbClr val="729EA5"/>
                      </a:solidFill>
                      <a:prstDash val="solid"/>
                      <a:round/>
                      <a:headEnd type="none" w="med" len="med"/>
                      <a:tailEnd type="none" w="med" len="med"/>
                    </a:lnB>
                    <a:solidFill>
                      <a:srgbClr val="FFFFFF"/>
                    </a:solidFill>
                  </a:tcPr>
                </a:tc>
                <a:tc>
                  <a:txBody>
                    <a:bodyPr/>
                    <a:lstStyle/>
                    <a:p>
                      <a:r>
                        <a:rPr lang="en-US" sz="1600" dirty="0">
                          <a:effectLst/>
                        </a:rPr>
                        <a:t>2.00</a:t>
                      </a:r>
                    </a:p>
                  </a:txBody>
                  <a:tcPr marL="8011" marR="8011" marT="8011" marB="8011" anchor="ctr">
                    <a:lnL w="7620" cap="flat" cmpd="sng" algn="ctr">
                      <a:solidFill>
                        <a:srgbClr val="729EA5"/>
                      </a:solidFill>
                      <a:prstDash val="solid"/>
                      <a:round/>
                      <a:headEnd type="none" w="med" len="med"/>
                      <a:tailEnd type="none" w="med" len="med"/>
                    </a:lnL>
                    <a:lnR w="7620" cap="flat" cmpd="sng" algn="ctr">
                      <a:solidFill>
                        <a:srgbClr val="729EA5"/>
                      </a:solidFill>
                      <a:prstDash val="solid"/>
                      <a:round/>
                      <a:headEnd type="none" w="med" len="med"/>
                      <a:tailEnd type="none" w="med" len="med"/>
                    </a:lnR>
                    <a:lnT w="7620" cap="flat" cmpd="sng" algn="ctr">
                      <a:solidFill>
                        <a:srgbClr val="729EA5"/>
                      </a:solidFill>
                      <a:prstDash val="solid"/>
                      <a:round/>
                      <a:headEnd type="none" w="med" len="med"/>
                      <a:tailEnd type="none" w="med" len="med"/>
                    </a:lnT>
                    <a:lnB w="7620" cap="flat" cmpd="sng" algn="ctr">
                      <a:solidFill>
                        <a:srgbClr val="729EA5"/>
                      </a:solidFill>
                      <a:prstDash val="solid"/>
                      <a:round/>
                      <a:headEnd type="none" w="med" len="med"/>
                      <a:tailEnd type="none" w="med" len="med"/>
                    </a:lnB>
                    <a:solidFill>
                      <a:srgbClr val="FFFFFF"/>
                    </a:solidFill>
                  </a:tcPr>
                </a:tc>
                <a:tc>
                  <a:txBody>
                    <a:bodyPr/>
                    <a:lstStyle/>
                    <a:p>
                      <a:r>
                        <a:rPr lang="en-US" sz="1200">
                          <a:effectLst/>
                          <a:latin typeface="+mn-lt"/>
                        </a:rPr>
                        <a:t>Satisfactory performance</a:t>
                      </a:r>
                    </a:p>
                  </a:txBody>
                  <a:tcPr marL="8011" marR="8011" marT="8011" marB="8011" anchor="ctr">
                    <a:lnL w="7620" cap="flat" cmpd="sng" algn="ctr">
                      <a:solidFill>
                        <a:srgbClr val="729EA5"/>
                      </a:solidFill>
                      <a:prstDash val="solid"/>
                      <a:round/>
                      <a:headEnd type="none" w="med" len="med"/>
                      <a:tailEnd type="none" w="med" len="med"/>
                    </a:lnL>
                    <a:lnR w="7620" cap="flat" cmpd="sng" algn="ctr">
                      <a:solidFill>
                        <a:srgbClr val="729EA5"/>
                      </a:solidFill>
                      <a:prstDash val="solid"/>
                      <a:round/>
                      <a:headEnd type="none" w="med" len="med"/>
                      <a:tailEnd type="none" w="med" len="med"/>
                    </a:lnR>
                    <a:lnT w="7620" cap="flat" cmpd="sng" algn="ctr">
                      <a:solidFill>
                        <a:srgbClr val="729EA5"/>
                      </a:solidFill>
                      <a:prstDash val="solid"/>
                      <a:round/>
                      <a:headEnd type="none" w="med" len="med"/>
                      <a:tailEnd type="none" w="med" len="med"/>
                    </a:lnT>
                    <a:lnB w="7620" cap="flat" cmpd="sng" algn="ctr">
                      <a:solidFill>
                        <a:srgbClr val="729EA5"/>
                      </a:solidFill>
                      <a:prstDash val="solid"/>
                      <a:round/>
                      <a:headEnd type="none" w="med" len="med"/>
                      <a:tailEnd type="none" w="med" len="med"/>
                    </a:lnB>
                    <a:solidFill>
                      <a:srgbClr val="FFFFFF"/>
                    </a:solidFill>
                  </a:tcPr>
                </a:tc>
                <a:extLst>
                  <a:ext uri="{0D108BD9-81ED-4DB2-BD59-A6C34878D82A}">
                    <a16:rowId xmlns:a16="http://schemas.microsoft.com/office/drawing/2014/main" val="363096441"/>
                  </a:ext>
                </a:extLst>
              </a:tr>
              <a:tr h="222799">
                <a:tc>
                  <a:txBody>
                    <a:bodyPr/>
                    <a:lstStyle/>
                    <a:p>
                      <a:r>
                        <a:rPr lang="en-US" sz="1600">
                          <a:effectLst/>
                        </a:rPr>
                        <a:t>C-</a:t>
                      </a:r>
                    </a:p>
                  </a:txBody>
                  <a:tcPr marL="8011" marR="8011" marT="8011" marB="8011" anchor="ctr">
                    <a:lnL w="7620" cap="flat" cmpd="sng" algn="ctr">
                      <a:solidFill>
                        <a:srgbClr val="729EA5"/>
                      </a:solidFill>
                      <a:prstDash val="solid"/>
                      <a:round/>
                      <a:headEnd type="none" w="med" len="med"/>
                      <a:tailEnd type="none" w="med" len="med"/>
                    </a:lnL>
                    <a:lnR w="7620" cap="flat" cmpd="sng" algn="ctr">
                      <a:solidFill>
                        <a:srgbClr val="729EA5"/>
                      </a:solidFill>
                      <a:prstDash val="solid"/>
                      <a:round/>
                      <a:headEnd type="none" w="med" len="med"/>
                      <a:tailEnd type="none" w="med" len="med"/>
                    </a:lnR>
                    <a:lnT w="7620" cap="flat" cmpd="sng" algn="ctr">
                      <a:solidFill>
                        <a:srgbClr val="729EA5"/>
                      </a:solidFill>
                      <a:prstDash val="solid"/>
                      <a:round/>
                      <a:headEnd type="none" w="med" len="med"/>
                      <a:tailEnd type="none" w="med" len="med"/>
                    </a:lnT>
                    <a:lnB w="7620" cap="flat" cmpd="sng" algn="ctr">
                      <a:solidFill>
                        <a:srgbClr val="729EA5"/>
                      </a:solidFill>
                      <a:prstDash val="solid"/>
                      <a:round/>
                      <a:headEnd type="none" w="med" len="med"/>
                      <a:tailEnd type="none" w="med" len="med"/>
                    </a:lnB>
                    <a:solidFill>
                      <a:srgbClr val="FFFFFF"/>
                    </a:solidFill>
                  </a:tcPr>
                </a:tc>
                <a:tc>
                  <a:txBody>
                    <a:bodyPr/>
                    <a:lstStyle/>
                    <a:p>
                      <a:r>
                        <a:rPr lang="en-US" sz="1600">
                          <a:effectLst/>
                        </a:rPr>
                        <a:t>1.70</a:t>
                      </a:r>
                    </a:p>
                  </a:txBody>
                  <a:tcPr marL="8011" marR="8011" marT="8011" marB="8011" anchor="ctr">
                    <a:lnL w="7620" cap="flat" cmpd="sng" algn="ctr">
                      <a:solidFill>
                        <a:srgbClr val="729EA5"/>
                      </a:solidFill>
                      <a:prstDash val="solid"/>
                      <a:round/>
                      <a:headEnd type="none" w="med" len="med"/>
                      <a:tailEnd type="none" w="med" len="med"/>
                    </a:lnL>
                    <a:lnR w="7620" cap="flat" cmpd="sng" algn="ctr">
                      <a:solidFill>
                        <a:srgbClr val="729EA5"/>
                      </a:solidFill>
                      <a:prstDash val="solid"/>
                      <a:round/>
                      <a:headEnd type="none" w="med" len="med"/>
                      <a:tailEnd type="none" w="med" len="med"/>
                    </a:lnR>
                    <a:lnT w="7620" cap="flat" cmpd="sng" algn="ctr">
                      <a:solidFill>
                        <a:srgbClr val="729EA5"/>
                      </a:solidFill>
                      <a:prstDash val="solid"/>
                      <a:round/>
                      <a:headEnd type="none" w="med" len="med"/>
                      <a:tailEnd type="none" w="med" len="med"/>
                    </a:lnT>
                    <a:lnB w="7620" cap="flat" cmpd="sng" algn="ctr">
                      <a:solidFill>
                        <a:srgbClr val="729EA5"/>
                      </a:solidFill>
                      <a:prstDash val="solid"/>
                      <a:round/>
                      <a:headEnd type="none" w="med" len="med"/>
                      <a:tailEnd type="none" w="med" len="med"/>
                    </a:lnB>
                    <a:solidFill>
                      <a:srgbClr val="FFFFFF"/>
                    </a:solidFill>
                  </a:tcPr>
                </a:tc>
                <a:tc>
                  <a:txBody>
                    <a:bodyPr/>
                    <a:lstStyle/>
                    <a:p>
                      <a:r>
                        <a:rPr lang="en-US" sz="1200">
                          <a:effectLst/>
                          <a:latin typeface="+mn-lt"/>
                        </a:rPr>
                        <a:t>Approaching satisfactory performance.</a:t>
                      </a:r>
                    </a:p>
                  </a:txBody>
                  <a:tcPr marL="8011" marR="8011" marT="8011" marB="8011" anchor="ctr">
                    <a:lnL w="7620" cap="flat" cmpd="sng" algn="ctr">
                      <a:solidFill>
                        <a:srgbClr val="729EA5"/>
                      </a:solidFill>
                      <a:prstDash val="solid"/>
                      <a:round/>
                      <a:headEnd type="none" w="med" len="med"/>
                      <a:tailEnd type="none" w="med" len="med"/>
                    </a:lnL>
                    <a:lnR w="7620" cap="flat" cmpd="sng" algn="ctr">
                      <a:solidFill>
                        <a:srgbClr val="729EA5"/>
                      </a:solidFill>
                      <a:prstDash val="solid"/>
                      <a:round/>
                      <a:headEnd type="none" w="med" len="med"/>
                      <a:tailEnd type="none" w="med" len="med"/>
                    </a:lnR>
                    <a:lnT w="7620" cap="flat" cmpd="sng" algn="ctr">
                      <a:solidFill>
                        <a:srgbClr val="729EA5"/>
                      </a:solidFill>
                      <a:prstDash val="solid"/>
                      <a:round/>
                      <a:headEnd type="none" w="med" len="med"/>
                      <a:tailEnd type="none" w="med" len="med"/>
                    </a:lnT>
                    <a:lnB w="7620" cap="flat" cmpd="sng" algn="ctr">
                      <a:solidFill>
                        <a:srgbClr val="729EA5"/>
                      </a:solidFill>
                      <a:prstDash val="solid"/>
                      <a:round/>
                      <a:headEnd type="none" w="med" len="med"/>
                      <a:tailEnd type="none" w="med" len="med"/>
                    </a:lnB>
                    <a:solidFill>
                      <a:srgbClr val="FFFFFF"/>
                    </a:solidFill>
                  </a:tcPr>
                </a:tc>
                <a:extLst>
                  <a:ext uri="{0D108BD9-81ED-4DB2-BD59-A6C34878D82A}">
                    <a16:rowId xmlns:a16="http://schemas.microsoft.com/office/drawing/2014/main" val="76957136"/>
                  </a:ext>
                </a:extLst>
              </a:tr>
              <a:tr h="275400">
                <a:tc>
                  <a:txBody>
                    <a:bodyPr/>
                    <a:lstStyle/>
                    <a:p>
                      <a:r>
                        <a:rPr lang="en-US" sz="1600">
                          <a:effectLst/>
                        </a:rPr>
                        <a:t>D+</a:t>
                      </a:r>
                    </a:p>
                  </a:txBody>
                  <a:tcPr marL="8011" marR="8011" marT="8011" marB="8011" anchor="ctr">
                    <a:lnL w="7620" cap="flat" cmpd="sng" algn="ctr">
                      <a:solidFill>
                        <a:srgbClr val="729EA5"/>
                      </a:solidFill>
                      <a:prstDash val="solid"/>
                      <a:round/>
                      <a:headEnd type="none" w="med" len="med"/>
                      <a:tailEnd type="none" w="med" len="med"/>
                    </a:lnL>
                    <a:lnR w="7620" cap="flat" cmpd="sng" algn="ctr">
                      <a:solidFill>
                        <a:srgbClr val="729EA5"/>
                      </a:solidFill>
                      <a:prstDash val="solid"/>
                      <a:round/>
                      <a:headEnd type="none" w="med" len="med"/>
                      <a:tailEnd type="none" w="med" len="med"/>
                    </a:lnR>
                    <a:lnT w="7620" cap="flat" cmpd="sng" algn="ctr">
                      <a:solidFill>
                        <a:srgbClr val="729EA5"/>
                      </a:solidFill>
                      <a:prstDash val="solid"/>
                      <a:round/>
                      <a:headEnd type="none" w="med" len="med"/>
                      <a:tailEnd type="none" w="med" len="med"/>
                    </a:lnT>
                    <a:lnB w="7620" cap="flat" cmpd="sng" algn="ctr">
                      <a:solidFill>
                        <a:srgbClr val="729EA5"/>
                      </a:solidFill>
                      <a:prstDash val="solid"/>
                      <a:round/>
                      <a:headEnd type="none" w="med" len="med"/>
                      <a:tailEnd type="none" w="med" len="med"/>
                    </a:lnB>
                    <a:solidFill>
                      <a:srgbClr val="FFFFFF"/>
                    </a:solidFill>
                  </a:tcPr>
                </a:tc>
                <a:tc>
                  <a:txBody>
                    <a:bodyPr/>
                    <a:lstStyle/>
                    <a:p>
                      <a:r>
                        <a:rPr lang="en-US" sz="1600">
                          <a:effectLst/>
                        </a:rPr>
                        <a:t>1.30</a:t>
                      </a:r>
                    </a:p>
                  </a:txBody>
                  <a:tcPr marL="8011" marR="8011" marT="8011" marB="8011" anchor="ctr">
                    <a:lnL w="7620" cap="flat" cmpd="sng" algn="ctr">
                      <a:solidFill>
                        <a:srgbClr val="729EA5"/>
                      </a:solidFill>
                      <a:prstDash val="solid"/>
                      <a:round/>
                      <a:headEnd type="none" w="med" len="med"/>
                      <a:tailEnd type="none" w="med" len="med"/>
                    </a:lnL>
                    <a:lnR w="7620" cap="flat" cmpd="sng" algn="ctr">
                      <a:solidFill>
                        <a:srgbClr val="729EA5"/>
                      </a:solidFill>
                      <a:prstDash val="solid"/>
                      <a:round/>
                      <a:headEnd type="none" w="med" len="med"/>
                      <a:tailEnd type="none" w="med" len="med"/>
                    </a:lnR>
                    <a:lnT w="7620" cap="flat" cmpd="sng" algn="ctr">
                      <a:solidFill>
                        <a:srgbClr val="729EA5"/>
                      </a:solidFill>
                      <a:prstDash val="solid"/>
                      <a:round/>
                      <a:headEnd type="none" w="med" len="med"/>
                      <a:tailEnd type="none" w="med" len="med"/>
                    </a:lnT>
                    <a:lnB w="7620" cap="flat" cmpd="sng" algn="ctr">
                      <a:solidFill>
                        <a:srgbClr val="729EA5"/>
                      </a:solidFill>
                      <a:prstDash val="solid"/>
                      <a:round/>
                      <a:headEnd type="none" w="med" len="med"/>
                      <a:tailEnd type="none" w="med" len="med"/>
                    </a:lnB>
                    <a:solidFill>
                      <a:srgbClr val="FFFFFF"/>
                    </a:solidFill>
                  </a:tcPr>
                </a:tc>
                <a:tc>
                  <a:txBody>
                    <a:bodyPr/>
                    <a:lstStyle/>
                    <a:p>
                      <a:r>
                        <a:rPr lang="en-US" sz="1200">
                          <a:effectLst/>
                          <a:latin typeface="+mn-lt"/>
                        </a:rPr>
                        <a:t>Marginal pass. Insufficient preparation for subsequent courses in the same subject</a:t>
                      </a:r>
                    </a:p>
                  </a:txBody>
                  <a:tcPr marL="8011" marR="8011" marT="8011" marB="8011" anchor="ctr">
                    <a:lnL w="7620" cap="flat" cmpd="sng" algn="ctr">
                      <a:solidFill>
                        <a:srgbClr val="729EA5"/>
                      </a:solidFill>
                      <a:prstDash val="solid"/>
                      <a:round/>
                      <a:headEnd type="none" w="med" len="med"/>
                      <a:tailEnd type="none" w="med" len="med"/>
                    </a:lnL>
                    <a:lnR w="7620" cap="flat" cmpd="sng" algn="ctr">
                      <a:solidFill>
                        <a:srgbClr val="729EA5"/>
                      </a:solidFill>
                      <a:prstDash val="solid"/>
                      <a:round/>
                      <a:headEnd type="none" w="med" len="med"/>
                      <a:tailEnd type="none" w="med" len="med"/>
                    </a:lnR>
                    <a:lnT w="7620" cap="flat" cmpd="sng" algn="ctr">
                      <a:solidFill>
                        <a:srgbClr val="729EA5"/>
                      </a:solidFill>
                      <a:prstDash val="solid"/>
                      <a:round/>
                      <a:headEnd type="none" w="med" len="med"/>
                      <a:tailEnd type="none" w="med" len="med"/>
                    </a:lnT>
                    <a:lnB w="7620" cap="flat" cmpd="sng" algn="ctr">
                      <a:solidFill>
                        <a:srgbClr val="729EA5"/>
                      </a:solidFill>
                      <a:prstDash val="solid"/>
                      <a:round/>
                      <a:headEnd type="none" w="med" len="med"/>
                      <a:tailEnd type="none" w="med" len="med"/>
                    </a:lnB>
                    <a:solidFill>
                      <a:srgbClr val="FFFFFF"/>
                    </a:solidFill>
                  </a:tcPr>
                </a:tc>
                <a:extLst>
                  <a:ext uri="{0D108BD9-81ED-4DB2-BD59-A6C34878D82A}">
                    <a16:rowId xmlns:a16="http://schemas.microsoft.com/office/drawing/2014/main" val="3794062181"/>
                  </a:ext>
                </a:extLst>
              </a:tr>
              <a:tr h="522680">
                <a:tc>
                  <a:txBody>
                    <a:bodyPr/>
                    <a:lstStyle/>
                    <a:p>
                      <a:r>
                        <a:rPr lang="en-US" sz="1600">
                          <a:effectLst/>
                        </a:rPr>
                        <a:t>D</a:t>
                      </a:r>
                    </a:p>
                  </a:txBody>
                  <a:tcPr marL="8011" marR="8011" marT="8011" marB="8011" anchor="ctr">
                    <a:lnL w="7620" cap="flat" cmpd="sng" algn="ctr">
                      <a:solidFill>
                        <a:srgbClr val="729EA5"/>
                      </a:solidFill>
                      <a:prstDash val="solid"/>
                      <a:round/>
                      <a:headEnd type="none" w="med" len="med"/>
                      <a:tailEnd type="none" w="med" len="med"/>
                    </a:lnL>
                    <a:lnR w="7620" cap="flat" cmpd="sng" algn="ctr">
                      <a:solidFill>
                        <a:srgbClr val="729EA5"/>
                      </a:solidFill>
                      <a:prstDash val="solid"/>
                      <a:round/>
                      <a:headEnd type="none" w="med" len="med"/>
                      <a:tailEnd type="none" w="med" len="med"/>
                    </a:lnR>
                    <a:lnT w="7620" cap="flat" cmpd="sng" algn="ctr">
                      <a:solidFill>
                        <a:srgbClr val="729EA5"/>
                      </a:solidFill>
                      <a:prstDash val="solid"/>
                      <a:round/>
                      <a:headEnd type="none" w="med" len="med"/>
                      <a:tailEnd type="none" w="med" len="med"/>
                    </a:lnT>
                    <a:lnB w="7620" cap="flat" cmpd="sng" algn="ctr">
                      <a:solidFill>
                        <a:srgbClr val="729EA5"/>
                      </a:solidFill>
                      <a:prstDash val="solid"/>
                      <a:round/>
                      <a:headEnd type="none" w="med" len="med"/>
                      <a:tailEnd type="none" w="med" len="med"/>
                    </a:lnB>
                    <a:solidFill>
                      <a:srgbClr val="FFFFFF"/>
                    </a:solidFill>
                  </a:tcPr>
                </a:tc>
                <a:tc>
                  <a:txBody>
                    <a:bodyPr/>
                    <a:lstStyle/>
                    <a:p>
                      <a:r>
                        <a:rPr lang="en-US" sz="1600" dirty="0">
                          <a:effectLst/>
                        </a:rPr>
                        <a:t>1.00</a:t>
                      </a:r>
                    </a:p>
                  </a:txBody>
                  <a:tcPr marL="8011" marR="8011" marT="8011" marB="8011" anchor="ctr">
                    <a:lnL w="7620" cap="flat" cmpd="sng" algn="ctr">
                      <a:solidFill>
                        <a:srgbClr val="729EA5"/>
                      </a:solidFill>
                      <a:prstDash val="solid"/>
                      <a:round/>
                      <a:headEnd type="none" w="med" len="med"/>
                      <a:tailEnd type="none" w="med" len="med"/>
                    </a:lnL>
                    <a:lnR w="7620" cap="flat" cmpd="sng" algn="ctr">
                      <a:solidFill>
                        <a:srgbClr val="729EA5"/>
                      </a:solidFill>
                      <a:prstDash val="solid"/>
                      <a:round/>
                      <a:headEnd type="none" w="med" len="med"/>
                      <a:tailEnd type="none" w="med" len="med"/>
                    </a:lnR>
                    <a:lnT w="7620" cap="flat" cmpd="sng" algn="ctr">
                      <a:solidFill>
                        <a:srgbClr val="729EA5"/>
                      </a:solidFill>
                      <a:prstDash val="solid"/>
                      <a:round/>
                      <a:headEnd type="none" w="med" len="med"/>
                      <a:tailEnd type="none" w="med" len="med"/>
                    </a:lnT>
                    <a:lnB w="7620" cap="flat" cmpd="sng" algn="ctr">
                      <a:solidFill>
                        <a:srgbClr val="729EA5"/>
                      </a:solidFill>
                      <a:prstDash val="solid"/>
                      <a:round/>
                      <a:headEnd type="none" w="med" len="med"/>
                      <a:tailEnd type="none" w="med" len="med"/>
                    </a:lnB>
                    <a:solidFill>
                      <a:srgbClr val="FFFFFF"/>
                    </a:solidFill>
                  </a:tcPr>
                </a:tc>
                <a:tc>
                  <a:txBody>
                    <a:bodyPr/>
                    <a:lstStyle/>
                    <a:p>
                      <a:r>
                        <a:rPr lang="en-US" sz="1200" dirty="0">
                          <a:effectLst/>
                          <a:latin typeface="+mn-lt"/>
                        </a:rPr>
                        <a:t>Minimal Pass. Insufficient preparation for subsequent courses in the same subject.</a:t>
                      </a:r>
                    </a:p>
                  </a:txBody>
                  <a:tcPr marL="8011" marR="8011" marT="8011" marB="8011" anchor="ctr">
                    <a:lnL w="7620" cap="flat" cmpd="sng" algn="ctr">
                      <a:solidFill>
                        <a:srgbClr val="729EA5"/>
                      </a:solidFill>
                      <a:prstDash val="solid"/>
                      <a:round/>
                      <a:headEnd type="none" w="med" len="med"/>
                      <a:tailEnd type="none" w="med" len="med"/>
                    </a:lnL>
                    <a:lnR w="7620" cap="flat" cmpd="sng" algn="ctr">
                      <a:solidFill>
                        <a:srgbClr val="729EA5"/>
                      </a:solidFill>
                      <a:prstDash val="solid"/>
                      <a:round/>
                      <a:headEnd type="none" w="med" len="med"/>
                      <a:tailEnd type="none" w="med" len="med"/>
                    </a:lnR>
                    <a:lnT w="7620" cap="flat" cmpd="sng" algn="ctr">
                      <a:solidFill>
                        <a:srgbClr val="729EA5"/>
                      </a:solidFill>
                      <a:prstDash val="solid"/>
                      <a:round/>
                      <a:headEnd type="none" w="med" len="med"/>
                      <a:tailEnd type="none" w="med" len="med"/>
                    </a:lnT>
                    <a:lnB w="7620" cap="flat" cmpd="sng" algn="ctr">
                      <a:solidFill>
                        <a:srgbClr val="729EA5"/>
                      </a:solidFill>
                      <a:prstDash val="solid"/>
                      <a:round/>
                      <a:headEnd type="none" w="med" len="med"/>
                      <a:tailEnd type="none" w="med" len="med"/>
                    </a:lnB>
                    <a:solidFill>
                      <a:srgbClr val="FFFFFF"/>
                    </a:solidFill>
                  </a:tcPr>
                </a:tc>
                <a:extLst>
                  <a:ext uri="{0D108BD9-81ED-4DB2-BD59-A6C34878D82A}">
                    <a16:rowId xmlns:a16="http://schemas.microsoft.com/office/drawing/2014/main" val="794236016"/>
                  </a:ext>
                </a:extLst>
              </a:tr>
              <a:tr h="804167">
                <a:tc>
                  <a:txBody>
                    <a:bodyPr/>
                    <a:lstStyle/>
                    <a:p>
                      <a:r>
                        <a:rPr lang="en-US" sz="1600">
                          <a:effectLst/>
                        </a:rPr>
                        <a:t>F</a:t>
                      </a:r>
                    </a:p>
                  </a:txBody>
                  <a:tcPr marL="8011" marR="8011" marT="8011" marB="8011" anchor="ctr">
                    <a:lnL w="7620" cap="flat" cmpd="sng" algn="ctr">
                      <a:solidFill>
                        <a:srgbClr val="729EA5"/>
                      </a:solidFill>
                      <a:prstDash val="solid"/>
                      <a:round/>
                      <a:headEnd type="none" w="med" len="med"/>
                      <a:tailEnd type="none" w="med" len="med"/>
                    </a:lnL>
                    <a:lnR w="7620" cap="flat" cmpd="sng" algn="ctr">
                      <a:solidFill>
                        <a:srgbClr val="729EA5"/>
                      </a:solidFill>
                      <a:prstDash val="solid"/>
                      <a:round/>
                      <a:headEnd type="none" w="med" len="med"/>
                      <a:tailEnd type="none" w="med" len="med"/>
                    </a:lnR>
                    <a:lnT w="7620" cap="flat" cmpd="sng" algn="ctr">
                      <a:solidFill>
                        <a:srgbClr val="729EA5"/>
                      </a:solidFill>
                      <a:prstDash val="solid"/>
                      <a:round/>
                      <a:headEnd type="none" w="med" len="med"/>
                      <a:tailEnd type="none" w="med" len="med"/>
                    </a:lnT>
                    <a:lnB w="7620" cap="flat" cmpd="sng" algn="ctr">
                      <a:solidFill>
                        <a:srgbClr val="729EA5"/>
                      </a:solidFill>
                      <a:prstDash val="solid"/>
                      <a:round/>
                      <a:headEnd type="none" w="med" len="med"/>
                      <a:tailEnd type="none" w="med" len="med"/>
                    </a:lnB>
                    <a:solidFill>
                      <a:srgbClr val="FFFFFF"/>
                    </a:solidFill>
                  </a:tcPr>
                </a:tc>
                <a:tc>
                  <a:txBody>
                    <a:bodyPr/>
                    <a:lstStyle/>
                    <a:p>
                      <a:r>
                        <a:rPr lang="en-US" sz="1600" dirty="0">
                          <a:effectLst/>
                        </a:rPr>
                        <a:t>0.00</a:t>
                      </a:r>
                    </a:p>
                  </a:txBody>
                  <a:tcPr marL="8011" marR="8011" marT="8011" marB="8011" anchor="ctr">
                    <a:lnL w="7620" cap="flat" cmpd="sng" algn="ctr">
                      <a:solidFill>
                        <a:srgbClr val="729EA5"/>
                      </a:solidFill>
                      <a:prstDash val="solid"/>
                      <a:round/>
                      <a:headEnd type="none" w="med" len="med"/>
                      <a:tailEnd type="none" w="med" len="med"/>
                    </a:lnL>
                    <a:lnR w="7620" cap="flat" cmpd="sng" algn="ctr">
                      <a:solidFill>
                        <a:srgbClr val="729EA5"/>
                      </a:solidFill>
                      <a:prstDash val="solid"/>
                      <a:round/>
                      <a:headEnd type="none" w="med" len="med"/>
                      <a:tailEnd type="none" w="med" len="med"/>
                    </a:lnR>
                    <a:lnT w="7620" cap="flat" cmpd="sng" algn="ctr">
                      <a:solidFill>
                        <a:srgbClr val="729EA5"/>
                      </a:solidFill>
                      <a:prstDash val="solid"/>
                      <a:round/>
                      <a:headEnd type="none" w="med" len="med"/>
                      <a:tailEnd type="none" w="med" len="med"/>
                    </a:lnT>
                    <a:lnB w="7620" cap="flat" cmpd="sng" algn="ctr">
                      <a:solidFill>
                        <a:srgbClr val="729EA5"/>
                      </a:solidFill>
                      <a:prstDash val="solid"/>
                      <a:round/>
                      <a:headEnd type="none" w="med" len="med"/>
                      <a:tailEnd type="none" w="med" len="med"/>
                    </a:lnB>
                    <a:solidFill>
                      <a:srgbClr val="FFFFFF"/>
                    </a:solidFill>
                  </a:tcPr>
                </a:tc>
                <a:tc>
                  <a:txBody>
                    <a:bodyPr/>
                    <a:lstStyle/>
                    <a:p>
                      <a:r>
                        <a:rPr lang="en-US" sz="1200" dirty="0">
                          <a:effectLst/>
                          <a:latin typeface="+mn-lt"/>
                        </a:rPr>
                        <a:t>Failure. Did not meet course requirements.</a:t>
                      </a:r>
                    </a:p>
                  </a:txBody>
                  <a:tcPr marL="8011" marR="8011" marT="8011" marB="8011" anchor="ctr">
                    <a:lnL w="7620" cap="flat" cmpd="sng" algn="ctr">
                      <a:solidFill>
                        <a:srgbClr val="729EA5"/>
                      </a:solidFill>
                      <a:prstDash val="solid"/>
                      <a:round/>
                      <a:headEnd type="none" w="med" len="med"/>
                      <a:tailEnd type="none" w="med" len="med"/>
                    </a:lnL>
                    <a:lnR w="7620" cap="flat" cmpd="sng" algn="ctr">
                      <a:solidFill>
                        <a:srgbClr val="729EA5"/>
                      </a:solidFill>
                      <a:prstDash val="solid"/>
                      <a:round/>
                      <a:headEnd type="none" w="med" len="med"/>
                      <a:tailEnd type="none" w="med" len="med"/>
                    </a:lnR>
                    <a:lnT w="7620" cap="flat" cmpd="sng" algn="ctr">
                      <a:solidFill>
                        <a:srgbClr val="729EA5"/>
                      </a:solidFill>
                      <a:prstDash val="solid"/>
                      <a:round/>
                      <a:headEnd type="none" w="med" len="med"/>
                      <a:tailEnd type="none" w="med" len="med"/>
                    </a:lnT>
                    <a:lnB w="7620" cap="flat" cmpd="sng" algn="ctr">
                      <a:solidFill>
                        <a:srgbClr val="729EA5"/>
                      </a:solidFill>
                      <a:prstDash val="solid"/>
                      <a:round/>
                      <a:headEnd type="none" w="med" len="med"/>
                      <a:tailEnd type="none" w="med" len="med"/>
                    </a:lnB>
                    <a:solidFill>
                      <a:srgbClr val="FFFFFF"/>
                    </a:solidFill>
                  </a:tcPr>
                </a:tc>
                <a:extLst>
                  <a:ext uri="{0D108BD9-81ED-4DB2-BD59-A6C34878D82A}">
                    <a16:rowId xmlns:a16="http://schemas.microsoft.com/office/drawing/2014/main" val="2872273202"/>
                  </a:ext>
                </a:extLst>
              </a:tr>
            </a:tbl>
          </a:graphicData>
        </a:graphic>
      </p:graphicFrame>
    </p:spTree>
    <p:extLst>
      <p:ext uri="{BB962C8B-B14F-4D97-AF65-F5344CB8AC3E}">
        <p14:creationId xmlns:p14="http://schemas.microsoft.com/office/powerpoint/2010/main" val="2396819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Grading</a:t>
            </a:r>
          </a:p>
        </p:txBody>
      </p:sp>
      <p:sp>
        <p:nvSpPr>
          <p:cNvPr id="6" name="Content Placeholder 5"/>
          <p:cNvSpPr>
            <a:spLocks noGrp="1"/>
          </p:cNvSpPr>
          <p:nvPr>
            <p:ph idx="1"/>
          </p:nvPr>
        </p:nvSpPr>
        <p:spPr/>
        <p:txBody>
          <a:bodyPr>
            <a:normAutofit/>
          </a:bodyPr>
          <a:lstStyle/>
          <a:p>
            <a:r>
              <a:rPr lang="en-US" dirty="0"/>
              <a:t>Each of the components (assignments, exercises, exams) will be given a letter grade using the official University grading system. </a:t>
            </a:r>
          </a:p>
          <a:p>
            <a:endParaRPr lang="en-US" dirty="0"/>
          </a:p>
          <a:p>
            <a:r>
              <a:rPr lang="en-US" dirty="0"/>
              <a:t>The final grade will be calculated using the grade point equivalents weighted by the percentages of each component, and then converted to a final letter grade.</a:t>
            </a:r>
          </a:p>
        </p:txBody>
      </p:sp>
    </p:spTree>
    <p:extLst>
      <p:ext uri="{BB962C8B-B14F-4D97-AF65-F5344CB8AC3E}">
        <p14:creationId xmlns:p14="http://schemas.microsoft.com/office/powerpoint/2010/main" val="114880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68A25-6C0C-19AC-8359-5EFF6A07583D}"/>
              </a:ext>
            </a:extLst>
          </p:cNvPr>
          <p:cNvSpPr>
            <a:spLocks noGrp="1"/>
          </p:cNvSpPr>
          <p:nvPr>
            <p:ph type="title"/>
          </p:nvPr>
        </p:nvSpPr>
        <p:spPr/>
        <p:txBody>
          <a:bodyPr/>
          <a:lstStyle/>
          <a:p>
            <a:r>
              <a:rPr lang="en-CA" dirty="0"/>
              <a:t>Q&amp;A</a:t>
            </a:r>
          </a:p>
        </p:txBody>
      </p:sp>
      <p:pic>
        <p:nvPicPr>
          <p:cNvPr id="11" name="Content Placeholder 10">
            <a:extLst>
              <a:ext uri="{FF2B5EF4-FFF2-40B4-BE49-F238E27FC236}">
                <a16:creationId xmlns:a16="http://schemas.microsoft.com/office/drawing/2014/main" id="{86B84C3D-14C4-81E4-A821-3237CA84B0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1867355"/>
            <a:ext cx="1318374" cy="3665538"/>
          </a:xfrm>
        </p:spPr>
      </p:pic>
      <p:pic>
        <p:nvPicPr>
          <p:cNvPr id="13" name="Picture 12">
            <a:extLst>
              <a:ext uri="{FF2B5EF4-FFF2-40B4-BE49-F238E27FC236}">
                <a16:creationId xmlns:a16="http://schemas.microsoft.com/office/drawing/2014/main" id="{52E04AC8-C63A-1A3A-6554-E8A05BA353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2329" y="521446"/>
            <a:ext cx="1539373" cy="3109229"/>
          </a:xfrm>
          <a:prstGeom prst="rect">
            <a:avLst/>
          </a:prstGeom>
        </p:spPr>
      </p:pic>
      <p:sp>
        <p:nvSpPr>
          <p:cNvPr id="14" name="Speech Bubble: Rectangle with Corners Rounded 13">
            <a:extLst>
              <a:ext uri="{FF2B5EF4-FFF2-40B4-BE49-F238E27FC236}">
                <a16:creationId xmlns:a16="http://schemas.microsoft.com/office/drawing/2014/main" id="{ED53FF83-0BBA-CF8C-6B7A-2E802B1848B1}"/>
              </a:ext>
            </a:extLst>
          </p:cNvPr>
          <p:cNvSpPr/>
          <p:nvPr/>
        </p:nvSpPr>
        <p:spPr>
          <a:xfrm>
            <a:off x="2052735" y="1018270"/>
            <a:ext cx="1735494" cy="1482335"/>
          </a:xfrm>
          <a:prstGeom prst="wedgeRoundRectCallout">
            <a:avLst>
              <a:gd name="adj1" fmla="val -73521"/>
              <a:gd name="adj2" fmla="val 53688"/>
              <a:gd name="adj3" fmla="val 16667"/>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000" dirty="0">
                <a:solidFill>
                  <a:schemeClr val="tx2"/>
                </a:solidFill>
              </a:rPr>
              <a:t>What do these all mean?</a:t>
            </a:r>
          </a:p>
        </p:txBody>
      </p:sp>
      <p:sp>
        <p:nvSpPr>
          <p:cNvPr id="15" name="Speech Bubble: Rectangle with Corners Rounded 14">
            <a:extLst>
              <a:ext uri="{FF2B5EF4-FFF2-40B4-BE49-F238E27FC236}">
                <a16:creationId xmlns:a16="http://schemas.microsoft.com/office/drawing/2014/main" id="{0316F5A5-35F9-65CD-6142-C7678C451654}"/>
              </a:ext>
            </a:extLst>
          </p:cNvPr>
          <p:cNvSpPr/>
          <p:nvPr/>
        </p:nvSpPr>
        <p:spPr>
          <a:xfrm>
            <a:off x="3548742" y="2631233"/>
            <a:ext cx="2908041" cy="3665537"/>
          </a:xfrm>
          <a:prstGeom prst="wedgeRoundRectCallout">
            <a:avLst>
              <a:gd name="adj1" fmla="val 33128"/>
              <a:gd name="adj2" fmla="val -68462"/>
              <a:gd name="adj3" fmla="val 16667"/>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000" dirty="0">
                <a:solidFill>
                  <a:schemeClr val="tx2"/>
                </a:solidFill>
              </a:rPr>
              <a:t>Example: you received B+ on Assignment 2.</a:t>
            </a:r>
          </a:p>
          <a:p>
            <a:pPr algn="ctr"/>
            <a:endParaRPr lang="en-CA" sz="2000" dirty="0">
              <a:solidFill>
                <a:schemeClr val="tx2"/>
              </a:solidFill>
            </a:endParaRPr>
          </a:p>
          <a:p>
            <a:pPr algn="ctr"/>
            <a:r>
              <a:rPr lang="en-CA" sz="2000" dirty="0">
                <a:solidFill>
                  <a:schemeClr val="tx2"/>
                </a:solidFill>
              </a:rPr>
              <a:t>B+ is 3.3, so you received 3.3.</a:t>
            </a:r>
          </a:p>
          <a:p>
            <a:pPr algn="ctr"/>
            <a:endParaRPr lang="en-CA" sz="2000" dirty="0">
              <a:solidFill>
                <a:schemeClr val="tx2"/>
              </a:solidFill>
            </a:endParaRPr>
          </a:p>
          <a:p>
            <a:pPr algn="ctr"/>
            <a:r>
              <a:rPr lang="en-CA" sz="2000" dirty="0">
                <a:solidFill>
                  <a:schemeClr val="tx2"/>
                </a:solidFill>
              </a:rPr>
              <a:t>And Assignment 2 weights 4% of your final grade, so 3.3 x 4% is how much it counts towards your final grade.</a:t>
            </a:r>
          </a:p>
        </p:txBody>
      </p:sp>
    </p:spTree>
    <p:extLst>
      <p:ext uri="{BB962C8B-B14F-4D97-AF65-F5344CB8AC3E}">
        <p14:creationId xmlns:p14="http://schemas.microsoft.com/office/powerpoint/2010/main" val="474416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68A25-6C0C-19AC-8359-5EFF6A07583D}"/>
              </a:ext>
            </a:extLst>
          </p:cNvPr>
          <p:cNvSpPr>
            <a:spLocks noGrp="1"/>
          </p:cNvSpPr>
          <p:nvPr>
            <p:ph type="title"/>
          </p:nvPr>
        </p:nvSpPr>
        <p:spPr/>
        <p:txBody>
          <a:bodyPr/>
          <a:lstStyle/>
          <a:p>
            <a:r>
              <a:rPr lang="en-CA" dirty="0"/>
              <a:t>Q&amp;A</a:t>
            </a:r>
          </a:p>
        </p:txBody>
      </p:sp>
      <p:pic>
        <p:nvPicPr>
          <p:cNvPr id="11" name="Content Placeholder 10">
            <a:extLst>
              <a:ext uri="{FF2B5EF4-FFF2-40B4-BE49-F238E27FC236}">
                <a16:creationId xmlns:a16="http://schemas.microsoft.com/office/drawing/2014/main" id="{86B84C3D-14C4-81E4-A821-3237CA84B0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1867355"/>
            <a:ext cx="1318374" cy="3665538"/>
          </a:xfrm>
        </p:spPr>
      </p:pic>
      <p:pic>
        <p:nvPicPr>
          <p:cNvPr id="13" name="Picture 12">
            <a:extLst>
              <a:ext uri="{FF2B5EF4-FFF2-40B4-BE49-F238E27FC236}">
                <a16:creationId xmlns:a16="http://schemas.microsoft.com/office/drawing/2014/main" id="{52E04AC8-C63A-1A3A-6554-E8A05BA353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2329" y="521446"/>
            <a:ext cx="1539373" cy="3109229"/>
          </a:xfrm>
          <a:prstGeom prst="rect">
            <a:avLst/>
          </a:prstGeom>
        </p:spPr>
      </p:pic>
      <p:sp>
        <p:nvSpPr>
          <p:cNvPr id="14" name="Speech Bubble: Rectangle with Corners Rounded 13">
            <a:extLst>
              <a:ext uri="{FF2B5EF4-FFF2-40B4-BE49-F238E27FC236}">
                <a16:creationId xmlns:a16="http://schemas.microsoft.com/office/drawing/2014/main" id="{ED53FF83-0BBA-CF8C-6B7A-2E802B1848B1}"/>
              </a:ext>
            </a:extLst>
          </p:cNvPr>
          <p:cNvSpPr/>
          <p:nvPr/>
        </p:nvSpPr>
        <p:spPr>
          <a:xfrm>
            <a:off x="2052735" y="1018270"/>
            <a:ext cx="1735494" cy="1482335"/>
          </a:xfrm>
          <a:prstGeom prst="wedgeRoundRectCallout">
            <a:avLst>
              <a:gd name="adj1" fmla="val -73521"/>
              <a:gd name="adj2" fmla="val 53688"/>
              <a:gd name="adj3" fmla="val 16667"/>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000" dirty="0">
                <a:solidFill>
                  <a:schemeClr val="tx2"/>
                </a:solidFill>
              </a:rPr>
              <a:t>How about the final letter grade?</a:t>
            </a:r>
          </a:p>
        </p:txBody>
      </p:sp>
      <p:sp>
        <p:nvSpPr>
          <p:cNvPr id="15" name="Speech Bubble: Rectangle with Corners Rounded 14">
            <a:extLst>
              <a:ext uri="{FF2B5EF4-FFF2-40B4-BE49-F238E27FC236}">
                <a16:creationId xmlns:a16="http://schemas.microsoft.com/office/drawing/2014/main" id="{0316F5A5-35F9-65CD-6142-C7678C451654}"/>
              </a:ext>
            </a:extLst>
          </p:cNvPr>
          <p:cNvSpPr/>
          <p:nvPr/>
        </p:nvSpPr>
        <p:spPr>
          <a:xfrm>
            <a:off x="3548742" y="2286000"/>
            <a:ext cx="2908041" cy="4010770"/>
          </a:xfrm>
          <a:prstGeom prst="wedgeRoundRectCallout">
            <a:avLst>
              <a:gd name="adj1" fmla="val 31845"/>
              <a:gd name="adj2" fmla="val -55326"/>
              <a:gd name="adj3" fmla="val 16667"/>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000" dirty="0">
                <a:solidFill>
                  <a:schemeClr val="tx2"/>
                </a:solidFill>
              </a:rPr>
              <a:t>Example: you received 3.62 as the final calculated grade from all components (assignments, exams).</a:t>
            </a:r>
          </a:p>
          <a:p>
            <a:pPr algn="ctr"/>
            <a:endParaRPr lang="en-CA" sz="2000" dirty="0">
              <a:solidFill>
                <a:schemeClr val="tx2"/>
              </a:solidFill>
            </a:endParaRPr>
          </a:p>
          <a:p>
            <a:pPr algn="ctr"/>
            <a:r>
              <a:rPr lang="en-CA" sz="2000" dirty="0">
                <a:solidFill>
                  <a:schemeClr val="tx2"/>
                </a:solidFill>
              </a:rPr>
              <a:t>3.62 is between A- (3.7) and B+ (3.3) and is closer to A-, so you will receive A- as the final letter grade of this course.</a:t>
            </a:r>
          </a:p>
        </p:txBody>
      </p:sp>
    </p:spTree>
    <p:extLst>
      <p:ext uri="{BB962C8B-B14F-4D97-AF65-F5344CB8AC3E}">
        <p14:creationId xmlns:p14="http://schemas.microsoft.com/office/powerpoint/2010/main" val="4222100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Course Policies</a:t>
            </a:r>
          </a:p>
        </p:txBody>
      </p:sp>
      <p:sp>
        <p:nvSpPr>
          <p:cNvPr id="3" name="Content Placeholder 2"/>
          <p:cNvSpPr>
            <a:spLocks noGrp="1"/>
          </p:cNvSpPr>
          <p:nvPr>
            <p:ph idx="1"/>
          </p:nvPr>
        </p:nvSpPr>
        <p:spPr/>
        <p:txBody>
          <a:bodyPr>
            <a:normAutofit/>
          </a:bodyPr>
          <a:lstStyle/>
          <a:p>
            <a:r>
              <a:rPr lang="en-US" dirty="0"/>
              <a:t>Communications will be done through the official platforms:</a:t>
            </a:r>
          </a:p>
          <a:p>
            <a:pPr lvl="1"/>
            <a:r>
              <a:rPr lang="en-US" dirty="0"/>
              <a:t>@ucalgary.ca Email</a:t>
            </a:r>
          </a:p>
          <a:p>
            <a:pPr lvl="1"/>
            <a:r>
              <a:rPr lang="en-US" dirty="0"/>
              <a:t>D2L website</a:t>
            </a:r>
          </a:p>
          <a:p>
            <a:pPr marL="457200" lvl="1" indent="0">
              <a:buNone/>
            </a:pPr>
            <a:endParaRPr lang="en-US" dirty="0"/>
          </a:p>
          <a:p>
            <a:r>
              <a:rPr lang="en-US" dirty="0"/>
              <a:t>Instructor and TAs are expected to respond to emails within work hours. </a:t>
            </a:r>
          </a:p>
          <a:p>
            <a:pPr lvl="1"/>
            <a:r>
              <a:rPr lang="en-US" dirty="0"/>
              <a:t>That means – emails are not instant messages, and you should expect delayed replies on evenings and weekends.</a:t>
            </a:r>
          </a:p>
        </p:txBody>
      </p:sp>
    </p:spTree>
    <p:extLst>
      <p:ext uri="{BB962C8B-B14F-4D97-AF65-F5344CB8AC3E}">
        <p14:creationId xmlns:p14="http://schemas.microsoft.com/office/powerpoint/2010/main" val="24364568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Academic Misconduct</a:t>
            </a:r>
          </a:p>
        </p:txBody>
      </p:sp>
      <p:sp>
        <p:nvSpPr>
          <p:cNvPr id="3" name="Content Placeholder 2"/>
          <p:cNvSpPr>
            <a:spLocks noGrp="1"/>
          </p:cNvSpPr>
          <p:nvPr>
            <p:ph idx="1"/>
          </p:nvPr>
        </p:nvSpPr>
        <p:spPr/>
        <p:txBody>
          <a:bodyPr>
            <a:normAutofit/>
          </a:bodyPr>
          <a:lstStyle/>
          <a:p>
            <a:r>
              <a:rPr lang="en-US" dirty="0"/>
              <a:t>“A single offence of </a:t>
            </a:r>
            <a:r>
              <a:rPr lang="en-US" b="1" dirty="0">
                <a:solidFill>
                  <a:srgbClr val="FF0000"/>
                </a:solidFill>
              </a:rPr>
              <a:t>cheating, plagiarism, or other academic misconduct</a:t>
            </a:r>
            <a:r>
              <a:rPr lang="en-US" dirty="0"/>
              <a:t>, on term work, tests, or final examinations, etc., may lead to disciplinary probation or a student's suspension or expulsion from the faculty by the Dean, if it is determined that the offence warrants such action. ”</a:t>
            </a:r>
          </a:p>
          <a:p>
            <a:endParaRPr lang="en-CA" dirty="0"/>
          </a:p>
          <a:p>
            <a:r>
              <a:rPr lang="en-CA" b="1" dirty="0"/>
              <a:t>All the work you submit must be your own</a:t>
            </a:r>
            <a:r>
              <a:rPr lang="en-CA" dirty="0"/>
              <a:t>. </a:t>
            </a:r>
          </a:p>
          <a:p>
            <a:endParaRPr lang="en-US" dirty="0"/>
          </a:p>
        </p:txBody>
      </p:sp>
    </p:spTree>
    <p:extLst>
      <p:ext uri="{BB962C8B-B14F-4D97-AF65-F5344CB8AC3E}">
        <p14:creationId xmlns:p14="http://schemas.microsoft.com/office/powerpoint/2010/main" val="37928954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Academic Misconduct</a:t>
            </a:r>
          </a:p>
        </p:txBody>
      </p:sp>
      <p:sp>
        <p:nvSpPr>
          <p:cNvPr id="3" name="Content Placeholder 2"/>
          <p:cNvSpPr>
            <a:spLocks noGrp="1"/>
          </p:cNvSpPr>
          <p:nvPr>
            <p:ph idx="1"/>
          </p:nvPr>
        </p:nvSpPr>
        <p:spPr>
          <a:xfrm>
            <a:off x="628651" y="1354015"/>
            <a:ext cx="5182870" cy="4822948"/>
          </a:xfrm>
        </p:spPr>
        <p:txBody>
          <a:bodyPr/>
          <a:lstStyle/>
          <a:p>
            <a:endParaRPr lang="en-CA" dirty="0"/>
          </a:p>
          <a:p>
            <a:pPr marL="0" indent="0">
              <a:buNone/>
            </a:pPr>
            <a:r>
              <a:rPr lang="en-CA" dirty="0"/>
              <a:t>e.g. </a:t>
            </a:r>
          </a:p>
          <a:p>
            <a:pPr marL="0" indent="0">
              <a:buNone/>
            </a:pPr>
            <a:endParaRPr lang="en-CA" dirty="0"/>
          </a:p>
          <a:p>
            <a:r>
              <a:rPr lang="en-CA" dirty="0"/>
              <a:t>Copying another student’s answer on exams.</a:t>
            </a:r>
          </a:p>
          <a:p>
            <a:endParaRPr lang="en-CA" dirty="0"/>
          </a:p>
          <a:p>
            <a:r>
              <a:rPr lang="en-CA" dirty="0"/>
              <a:t>Using an electronic device during exams.</a:t>
            </a:r>
          </a:p>
          <a:p>
            <a:endParaRPr lang="en-CA" dirty="0"/>
          </a:p>
          <a:p>
            <a:pPr marL="0" indent="0">
              <a:buNone/>
            </a:pPr>
            <a:endParaRPr lang="en-CA" dirty="0"/>
          </a:p>
          <a:p>
            <a:endParaRPr lang="en-CA" dirty="0"/>
          </a:p>
          <a:p>
            <a:endParaRPr lang="en-US" dirty="0"/>
          </a:p>
        </p:txBody>
      </p:sp>
      <p:pic>
        <p:nvPicPr>
          <p:cNvPr id="10" name="Picture 9">
            <a:extLst>
              <a:ext uri="{FF2B5EF4-FFF2-40B4-BE49-F238E27FC236}">
                <a16:creationId xmlns:a16="http://schemas.microsoft.com/office/drawing/2014/main" id="{0C7D6D39-896D-0165-A0F4-C844FD695D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5263" y="1625600"/>
            <a:ext cx="1539373" cy="3109229"/>
          </a:xfrm>
          <a:prstGeom prst="rect">
            <a:avLst/>
          </a:prstGeom>
        </p:spPr>
      </p:pic>
      <p:sp>
        <p:nvSpPr>
          <p:cNvPr id="4" name="Speech Bubble: Rectangle with Corners Rounded 3">
            <a:extLst>
              <a:ext uri="{FF2B5EF4-FFF2-40B4-BE49-F238E27FC236}">
                <a16:creationId xmlns:a16="http://schemas.microsoft.com/office/drawing/2014/main" id="{DB106527-832D-CF65-7BDE-A48D9853D8FB}"/>
              </a:ext>
            </a:extLst>
          </p:cNvPr>
          <p:cNvSpPr/>
          <p:nvPr/>
        </p:nvSpPr>
        <p:spPr>
          <a:xfrm>
            <a:off x="2267338" y="1239715"/>
            <a:ext cx="3219061" cy="559838"/>
          </a:xfrm>
          <a:prstGeom prst="wedgeRoundRectCallout">
            <a:avLst>
              <a:gd name="adj1" fmla="val 56913"/>
              <a:gd name="adj2" fmla="val 117987"/>
              <a:gd name="adj3" fmla="val 16667"/>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CA" sz="3200" dirty="0">
                <a:solidFill>
                  <a:schemeClr val="tx1"/>
                </a:solidFill>
              </a:rPr>
              <a:t>Cheating</a:t>
            </a:r>
          </a:p>
        </p:txBody>
      </p:sp>
    </p:spTree>
    <p:extLst>
      <p:ext uri="{BB962C8B-B14F-4D97-AF65-F5344CB8AC3E}">
        <p14:creationId xmlns:p14="http://schemas.microsoft.com/office/powerpoint/2010/main" val="7516779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Academic Misconduct</a:t>
            </a:r>
          </a:p>
        </p:txBody>
      </p:sp>
      <p:sp>
        <p:nvSpPr>
          <p:cNvPr id="3" name="Content Placeholder 2"/>
          <p:cNvSpPr>
            <a:spLocks noGrp="1"/>
          </p:cNvSpPr>
          <p:nvPr>
            <p:ph idx="1"/>
          </p:nvPr>
        </p:nvSpPr>
        <p:spPr>
          <a:xfrm>
            <a:off x="628651" y="1354015"/>
            <a:ext cx="5182870" cy="4822948"/>
          </a:xfrm>
        </p:spPr>
        <p:txBody>
          <a:bodyPr/>
          <a:lstStyle/>
          <a:p>
            <a:endParaRPr lang="en-CA" dirty="0"/>
          </a:p>
          <a:p>
            <a:pPr marL="0" indent="0">
              <a:buNone/>
            </a:pPr>
            <a:r>
              <a:rPr lang="en-CA" dirty="0"/>
              <a:t>e.g. </a:t>
            </a:r>
          </a:p>
          <a:p>
            <a:pPr marL="0" indent="0">
              <a:buNone/>
            </a:pPr>
            <a:endParaRPr lang="en-CA" dirty="0"/>
          </a:p>
          <a:p>
            <a:r>
              <a:rPr lang="en-CA" dirty="0"/>
              <a:t>Telling the instructor that your grandma died when she is very much alive</a:t>
            </a:r>
          </a:p>
          <a:p>
            <a:endParaRPr lang="en-CA" dirty="0"/>
          </a:p>
          <a:p>
            <a:r>
              <a:rPr lang="en-CA" dirty="0"/>
              <a:t>Making a fake ID</a:t>
            </a:r>
          </a:p>
          <a:p>
            <a:endParaRPr lang="en-CA" dirty="0"/>
          </a:p>
          <a:p>
            <a:pPr marL="0" indent="0">
              <a:buNone/>
            </a:pPr>
            <a:endParaRPr lang="en-CA" dirty="0"/>
          </a:p>
          <a:p>
            <a:endParaRPr lang="en-CA" dirty="0"/>
          </a:p>
          <a:p>
            <a:endParaRPr lang="en-US" dirty="0"/>
          </a:p>
        </p:txBody>
      </p:sp>
      <p:pic>
        <p:nvPicPr>
          <p:cNvPr id="10" name="Picture 9">
            <a:extLst>
              <a:ext uri="{FF2B5EF4-FFF2-40B4-BE49-F238E27FC236}">
                <a16:creationId xmlns:a16="http://schemas.microsoft.com/office/drawing/2014/main" id="{0C7D6D39-896D-0165-A0F4-C844FD695D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5263" y="1625600"/>
            <a:ext cx="1539373" cy="3109229"/>
          </a:xfrm>
          <a:prstGeom prst="rect">
            <a:avLst/>
          </a:prstGeom>
        </p:spPr>
      </p:pic>
      <p:sp>
        <p:nvSpPr>
          <p:cNvPr id="4" name="Speech Bubble: Rectangle with Corners Rounded 3">
            <a:extLst>
              <a:ext uri="{FF2B5EF4-FFF2-40B4-BE49-F238E27FC236}">
                <a16:creationId xmlns:a16="http://schemas.microsoft.com/office/drawing/2014/main" id="{E5A88ED2-E23F-02E6-7A0C-546646C195DA}"/>
              </a:ext>
            </a:extLst>
          </p:cNvPr>
          <p:cNvSpPr/>
          <p:nvPr/>
        </p:nvSpPr>
        <p:spPr>
          <a:xfrm>
            <a:off x="802433" y="1239715"/>
            <a:ext cx="5645019" cy="559838"/>
          </a:xfrm>
          <a:prstGeom prst="wedgeRoundRectCallout">
            <a:avLst>
              <a:gd name="adj1" fmla="val 33607"/>
              <a:gd name="adj2" fmla="val 99654"/>
              <a:gd name="adj3" fmla="val 16667"/>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CA" sz="3200" dirty="0">
                <a:solidFill>
                  <a:schemeClr val="tx1"/>
                </a:solidFill>
              </a:rPr>
              <a:t>Fabrication and Falsification</a:t>
            </a:r>
          </a:p>
        </p:txBody>
      </p:sp>
    </p:spTree>
    <p:extLst>
      <p:ext uri="{BB962C8B-B14F-4D97-AF65-F5344CB8AC3E}">
        <p14:creationId xmlns:p14="http://schemas.microsoft.com/office/powerpoint/2010/main" val="38973399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Academic Misconduct</a:t>
            </a:r>
          </a:p>
        </p:txBody>
      </p:sp>
      <p:sp>
        <p:nvSpPr>
          <p:cNvPr id="3" name="Content Placeholder 2"/>
          <p:cNvSpPr>
            <a:spLocks noGrp="1"/>
          </p:cNvSpPr>
          <p:nvPr>
            <p:ph idx="1"/>
          </p:nvPr>
        </p:nvSpPr>
        <p:spPr>
          <a:xfrm>
            <a:off x="628651" y="1354015"/>
            <a:ext cx="5182870" cy="4325425"/>
          </a:xfrm>
        </p:spPr>
        <p:txBody>
          <a:bodyPr>
            <a:normAutofit fontScale="77500" lnSpcReduction="20000"/>
          </a:bodyPr>
          <a:lstStyle/>
          <a:p>
            <a:endParaRPr lang="en-US" dirty="0"/>
          </a:p>
          <a:p>
            <a:endParaRPr lang="en-US" dirty="0"/>
          </a:p>
          <a:p>
            <a:r>
              <a:rPr lang="en-US" dirty="0"/>
              <a:t>presenting the ideas, expression of ideas or work of another individual as your own</a:t>
            </a:r>
          </a:p>
          <a:p>
            <a:pPr marL="0" indent="0">
              <a:buNone/>
            </a:pPr>
            <a:endParaRPr lang="en-CA" dirty="0"/>
          </a:p>
          <a:p>
            <a:pPr marL="0" indent="0">
              <a:buNone/>
            </a:pPr>
            <a:r>
              <a:rPr lang="en-CA" dirty="0"/>
              <a:t>e.g. </a:t>
            </a:r>
          </a:p>
          <a:p>
            <a:endParaRPr lang="en-CA" dirty="0"/>
          </a:p>
          <a:p>
            <a:r>
              <a:rPr lang="en-CA" dirty="0"/>
              <a:t>Copying code from the internet</a:t>
            </a:r>
          </a:p>
          <a:p>
            <a:endParaRPr lang="en-CA" dirty="0"/>
          </a:p>
          <a:p>
            <a:r>
              <a:rPr lang="en-CA" dirty="0"/>
              <a:t>Copying code from another student</a:t>
            </a:r>
          </a:p>
          <a:p>
            <a:endParaRPr lang="en-CA" dirty="0"/>
          </a:p>
          <a:p>
            <a:r>
              <a:rPr lang="en-CA" dirty="0"/>
              <a:t>Letting someone else write your code</a:t>
            </a:r>
          </a:p>
          <a:p>
            <a:endParaRPr lang="en-CA" dirty="0"/>
          </a:p>
          <a:p>
            <a:pPr marL="0" indent="0">
              <a:buNone/>
            </a:pPr>
            <a:endParaRPr lang="en-CA" dirty="0"/>
          </a:p>
          <a:p>
            <a:endParaRPr lang="en-CA" dirty="0"/>
          </a:p>
          <a:p>
            <a:endParaRPr lang="en-US" dirty="0"/>
          </a:p>
        </p:txBody>
      </p:sp>
      <p:pic>
        <p:nvPicPr>
          <p:cNvPr id="10" name="Picture 9">
            <a:extLst>
              <a:ext uri="{FF2B5EF4-FFF2-40B4-BE49-F238E27FC236}">
                <a16:creationId xmlns:a16="http://schemas.microsoft.com/office/drawing/2014/main" id="{0C7D6D39-896D-0165-A0F4-C844FD695D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5263" y="1625600"/>
            <a:ext cx="1539373" cy="3109229"/>
          </a:xfrm>
          <a:prstGeom prst="rect">
            <a:avLst/>
          </a:prstGeom>
        </p:spPr>
      </p:pic>
      <p:sp>
        <p:nvSpPr>
          <p:cNvPr id="6" name="Speech Bubble: Rectangle with Corners Rounded 5">
            <a:extLst>
              <a:ext uri="{FF2B5EF4-FFF2-40B4-BE49-F238E27FC236}">
                <a16:creationId xmlns:a16="http://schemas.microsoft.com/office/drawing/2014/main" id="{956BE56E-922F-56FB-1F27-B0906F4CE853}"/>
              </a:ext>
            </a:extLst>
          </p:cNvPr>
          <p:cNvSpPr/>
          <p:nvPr/>
        </p:nvSpPr>
        <p:spPr>
          <a:xfrm>
            <a:off x="2267338" y="1239715"/>
            <a:ext cx="3219061" cy="559838"/>
          </a:xfrm>
          <a:prstGeom prst="wedgeRoundRectCallout">
            <a:avLst>
              <a:gd name="adj1" fmla="val 56913"/>
              <a:gd name="adj2" fmla="val 117987"/>
              <a:gd name="adj3" fmla="val 16667"/>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CA" sz="3200" dirty="0">
                <a:solidFill>
                  <a:schemeClr val="tx1"/>
                </a:solidFill>
              </a:rPr>
              <a:t>Plagiarism</a:t>
            </a:r>
          </a:p>
        </p:txBody>
      </p:sp>
    </p:spTree>
    <p:extLst>
      <p:ext uri="{BB962C8B-B14F-4D97-AF65-F5344CB8AC3E}">
        <p14:creationId xmlns:p14="http://schemas.microsoft.com/office/powerpoint/2010/main" val="1249057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Academic Misconduct</a:t>
            </a:r>
          </a:p>
        </p:txBody>
      </p:sp>
      <p:sp>
        <p:nvSpPr>
          <p:cNvPr id="3" name="Content Placeholder 2"/>
          <p:cNvSpPr>
            <a:spLocks noGrp="1"/>
          </p:cNvSpPr>
          <p:nvPr>
            <p:ph idx="1"/>
          </p:nvPr>
        </p:nvSpPr>
        <p:spPr>
          <a:xfrm>
            <a:off x="628651" y="1354015"/>
            <a:ext cx="5182870" cy="4748205"/>
          </a:xfrm>
        </p:spPr>
        <p:txBody>
          <a:bodyPr>
            <a:normAutofit fontScale="92500" lnSpcReduction="10000"/>
          </a:bodyPr>
          <a:lstStyle/>
          <a:p>
            <a:endParaRPr lang="en-US" dirty="0"/>
          </a:p>
          <a:p>
            <a:endParaRPr lang="en-US" dirty="0"/>
          </a:p>
          <a:p>
            <a:r>
              <a:rPr lang="en-US" dirty="0"/>
              <a:t>presenting the ideas, expression of ideas or work of another individual as your own</a:t>
            </a:r>
          </a:p>
          <a:p>
            <a:pPr marL="0" indent="0">
              <a:buNone/>
            </a:pPr>
            <a:endParaRPr lang="en-CA" dirty="0"/>
          </a:p>
          <a:p>
            <a:r>
              <a:rPr lang="en-CA" dirty="0"/>
              <a:t>Treat Generative AI tools (ChatGPT, etc.) as another "individual."  You can ask it to help you correct your mistake, but if the entire code is written by ChatGPT – it is treated as if you copied your code from another person.</a:t>
            </a:r>
          </a:p>
          <a:p>
            <a:endParaRPr lang="en-CA" dirty="0"/>
          </a:p>
          <a:p>
            <a:endParaRPr lang="en-CA" dirty="0"/>
          </a:p>
          <a:p>
            <a:pPr marL="0" indent="0">
              <a:buNone/>
            </a:pPr>
            <a:endParaRPr lang="en-CA" dirty="0"/>
          </a:p>
          <a:p>
            <a:endParaRPr lang="en-CA" dirty="0"/>
          </a:p>
          <a:p>
            <a:endParaRPr lang="en-US" dirty="0"/>
          </a:p>
        </p:txBody>
      </p:sp>
      <p:pic>
        <p:nvPicPr>
          <p:cNvPr id="10" name="Picture 9">
            <a:extLst>
              <a:ext uri="{FF2B5EF4-FFF2-40B4-BE49-F238E27FC236}">
                <a16:creationId xmlns:a16="http://schemas.microsoft.com/office/drawing/2014/main" id="{0C7D6D39-896D-0165-A0F4-C844FD695D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5263" y="1625600"/>
            <a:ext cx="1539373" cy="3109229"/>
          </a:xfrm>
          <a:prstGeom prst="rect">
            <a:avLst/>
          </a:prstGeom>
        </p:spPr>
      </p:pic>
      <p:sp>
        <p:nvSpPr>
          <p:cNvPr id="6" name="Speech Bubble: Rectangle with Corners Rounded 5">
            <a:extLst>
              <a:ext uri="{FF2B5EF4-FFF2-40B4-BE49-F238E27FC236}">
                <a16:creationId xmlns:a16="http://schemas.microsoft.com/office/drawing/2014/main" id="{956BE56E-922F-56FB-1F27-B0906F4CE853}"/>
              </a:ext>
            </a:extLst>
          </p:cNvPr>
          <p:cNvSpPr/>
          <p:nvPr/>
        </p:nvSpPr>
        <p:spPr>
          <a:xfrm>
            <a:off x="2267338" y="1239715"/>
            <a:ext cx="3219061" cy="559838"/>
          </a:xfrm>
          <a:prstGeom prst="wedgeRoundRectCallout">
            <a:avLst>
              <a:gd name="adj1" fmla="val 56913"/>
              <a:gd name="adj2" fmla="val 117987"/>
              <a:gd name="adj3" fmla="val 16667"/>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CA" sz="3200" dirty="0">
                <a:solidFill>
                  <a:schemeClr val="tx1"/>
                </a:solidFill>
              </a:rPr>
              <a:t>Plagiarism</a:t>
            </a:r>
          </a:p>
        </p:txBody>
      </p:sp>
    </p:spTree>
    <p:extLst>
      <p:ext uri="{BB962C8B-B14F-4D97-AF65-F5344CB8AC3E}">
        <p14:creationId xmlns:p14="http://schemas.microsoft.com/office/powerpoint/2010/main" val="1313166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0137C-92F0-519A-7EFC-73DE4CD7A30B}"/>
              </a:ext>
            </a:extLst>
          </p:cNvPr>
          <p:cNvSpPr>
            <a:spLocks noGrp="1"/>
          </p:cNvSpPr>
          <p:nvPr>
            <p:ph type="title"/>
          </p:nvPr>
        </p:nvSpPr>
        <p:spPr/>
        <p:txBody>
          <a:bodyPr/>
          <a:lstStyle/>
          <a:p>
            <a:r>
              <a:rPr lang="en-US" dirty="0"/>
              <a:t>Getting Connected</a:t>
            </a:r>
            <a:endParaRPr lang="en-CA" dirty="0"/>
          </a:p>
        </p:txBody>
      </p:sp>
      <p:sp>
        <p:nvSpPr>
          <p:cNvPr id="3" name="Content Placeholder 2">
            <a:extLst>
              <a:ext uri="{FF2B5EF4-FFF2-40B4-BE49-F238E27FC236}">
                <a16:creationId xmlns:a16="http://schemas.microsoft.com/office/drawing/2014/main" id="{2F57FB90-97F8-E7D3-F628-3776A5F98664}"/>
              </a:ext>
            </a:extLst>
          </p:cNvPr>
          <p:cNvSpPr>
            <a:spLocks noGrp="1"/>
          </p:cNvSpPr>
          <p:nvPr>
            <p:ph idx="1"/>
          </p:nvPr>
        </p:nvSpPr>
        <p:spPr>
          <a:xfrm>
            <a:off x="628650" y="1354015"/>
            <a:ext cx="7423969" cy="4918966"/>
          </a:xfrm>
        </p:spPr>
        <p:txBody>
          <a:bodyPr>
            <a:normAutofit fontScale="92500" lnSpcReduction="20000"/>
          </a:bodyPr>
          <a:lstStyle/>
          <a:p>
            <a:r>
              <a:rPr lang="en-US" dirty="0"/>
              <a:t>All slides will be uploaded on D2L</a:t>
            </a:r>
          </a:p>
          <a:p>
            <a:pPr lvl="1"/>
            <a:r>
              <a:rPr lang="en-CA" dirty="0">
                <a:hlinkClick r:id="rId2"/>
              </a:rPr>
              <a:t>https://d2l.ucalgary.ca/</a:t>
            </a:r>
            <a:r>
              <a:rPr lang="en-US" dirty="0"/>
              <a:t> </a:t>
            </a:r>
          </a:p>
          <a:p>
            <a:pPr lvl="1"/>
            <a:r>
              <a:rPr lang="en-US" dirty="0"/>
              <a:t>Under Section 03 Fahim Anzum section</a:t>
            </a:r>
          </a:p>
          <a:p>
            <a:pPr lvl="1"/>
            <a:endParaRPr lang="en-US" dirty="0"/>
          </a:p>
          <a:p>
            <a:r>
              <a:rPr lang="en-US" dirty="0"/>
              <a:t>Create an account in </a:t>
            </a:r>
            <a:r>
              <a:rPr lang="en-US" dirty="0" err="1"/>
              <a:t>Tophat</a:t>
            </a:r>
            <a:endParaRPr lang="en-US" dirty="0"/>
          </a:p>
          <a:p>
            <a:pPr lvl="1"/>
            <a:r>
              <a:rPr lang="en-US" dirty="0"/>
              <a:t>Link: </a:t>
            </a:r>
            <a:r>
              <a:rPr lang="en-US" dirty="0">
                <a:hlinkClick r:id="rId3"/>
              </a:rPr>
              <a:t>https://app.tophat.com/</a:t>
            </a:r>
            <a:r>
              <a:rPr lang="en-US" dirty="0"/>
              <a:t> </a:t>
            </a:r>
          </a:p>
          <a:p>
            <a:pPr lvl="1"/>
            <a:r>
              <a:rPr lang="en-US" dirty="0"/>
              <a:t>Or search for </a:t>
            </a:r>
            <a:r>
              <a:rPr lang="en-US" dirty="0" err="1"/>
              <a:t>tophat</a:t>
            </a:r>
            <a:r>
              <a:rPr lang="en-US" dirty="0"/>
              <a:t> in App store</a:t>
            </a:r>
          </a:p>
          <a:p>
            <a:pPr lvl="1"/>
            <a:r>
              <a:rPr lang="en-CA" dirty="0"/>
              <a:t>Please make sure using your </a:t>
            </a:r>
            <a:r>
              <a:rPr lang="en-CA" b="1" dirty="0"/>
              <a:t>Name</a:t>
            </a:r>
            <a:r>
              <a:rPr lang="en-CA" dirty="0"/>
              <a:t> and </a:t>
            </a:r>
            <a:r>
              <a:rPr lang="en-CA" b="1" dirty="0"/>
              <a:t>UCID</a:t>
            </a:r>
            <a:r>
              <a:rPr lang="en-CA" dirty="0"/>
              <a:t> that match with the University of Calgary records</a:t>
            </a:r>
            <a:endParaRPr lang="en-US" dirty="0"/>
          </a:p>
          <a:p>
            <a:pPr lvl="1"/>
            <a:r>
              <a:rPr lang="en-US" dirty="0"/>
              <a:t>Join the </a:t>
            </a:r>
            <a:r>
              <a:rPr lang="en-US" b="1" dirty="0"/>
              <a:t>CPSC 231 </a:t>
            </a:r>
            <a:r>
              <a:rPr lang="en-US" dirty="0"/>
              <a:t>course by using the code: </a:t>
            </a:r>
            <a:r>
              <a:rPr lang="en-US" b="1" dirty="0"/>
              <a:t>066729</a:t>
            </a:r>
            <a:r>
              <a:rPr lang="en-US" dirty="0"/>
              <a:t> </a:t>
            </a:r>
          </a:p>
          <a:p>
            <a:pPr lvl="1"/>
            <a:r>
              <a:rPr lang="en-CA" dirty="0"/>
              <a:t>You can also submit your answers via text messages to </a:t>
            </a:r>
            <a:r>
              <a:rPr lang="en-CA" b="1" dirty="0"/>
              <a:t>+1-647-931-6504</a:t>
            </a:r>
          </a:p>
          <a:p>
            <a:pPr lvl="1"/>
            <a:endParaRPr lang="en-CA" dirty="0"/>
          </a:p>
          <a:p>
            <a:r>
              <a:rPr lang="en-CA" dirty="0"/>
              <a:t>There will be bonus marks for </a:t>
            </a:r>
            <a:r>
              <a:rPr lang="en-CA" b="1" dirty="0"/>
              <a:t>class participation </a:t>
            </a:r>
            <a:r>
              <a:rPr lang="en-CA" dirty="0"/>
              <a:t>and </a:t>
            </a:r>
            <a:r>
              <a:rPr lang="en-CA" b="1" dirty="0"/>
              <a:t>Q&amp;A</a:t>
            </a:r>
          </a:p>
        </p:txBody>
      </p:sp>
    </p:spTree>
    <p:extLst>
      <p:ext uri="{BB962C8B-B14F-4D97-AF65-F5344CB8AC3E}">
        <p14:creationId xmlns:p14="http://schemas.microsoft.com/office/powerpoint/2010/main" val="6075540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Academic Misconduct</a:t>
            </a:r>
          </a:p>
        </p:txBody>
      </p:sp>
      <p:sp>
        <p:nvSpPr>
          <p:cNvPr id="3" name="Content Placeholder 2"/>
          <p:cNvSpPr>
            <a:spLocks noGrp="1"/>
          </p:cNvSpPr>
          <p:nvPr>
            <p:ph idx="1"/>
          </p:nvPr>
        </p:nvSpPr>
        <p:spPr>
          <a:xfrm>
            <a:off x="628651" y="1354015"/>
            <a:ext cx="5182870" cy="4822948"/>
          </a:xfrm>
        </p:spPr>
        <p:txBody>
          <a:bodyPr/>
          <a:lstStyle/>
          <a:p>
            <a:endParaRPr lang="en-CA" dirty="0"/>
          </a:p>
          <a:p>
            <a:pPr marL="0" indent="0">
              <a:buNone/>
            </a:pPr>
            <a:r>
              <a:rPr lang="en-CA" dirty="0"/>
              <a:t>e.g. </a:t>
            </a:r>
          </a:p>
          <a:p>
            <a:pPr marL="0" indent="0">
              <a:buNone/>
            </a:pPr>
            <a:endParaRPr lang="en-CA" dirty="0"/>
          </a:p>
          <a:p>
            <a:r>
              <a:rPr lang="en-CA" dirty="0"/>
              <a:t>Getting someone else to do your assignment, paid or unpaid</a:t>
            </a:r>
          </a:p>
          <a:p>
            <a:endParaRPr lang="en-CA" dirty="0"/>
          </a:p>
          <a:p>
            <a:r>
              <a:rPr lang="en-CA" dirty="0"/>
              <a:t>Getting someone else to pretend to be you to write your exam</a:t>
            </a:r>
          </a:p>
          <a:p>
            <a:endParaRPr lang="en-CA" dirty="0"/>
          </a:p>
          <a:p>
            <a:pPr marL="0" indent="0">
              <a:buNone/>
            </a:pPr>
            <a:endParaRPr lang="en-CA" dirty="0"/>
          </a:p>
          <a:p>
            <a:endParaRPr lang="en-CA" dirty="0"/>
          </a:p>
          <a:p>
            <a:endParaRPr lang="en-US" dirty="0"/>
          </a:p>
        </p:txBody>
      </p:sp>
      <p:pic>
        <p:nvPicPr>
          <p:cNvPr id="10" name="Picture 9">
            <a:extLst>
              <a:ext uri="{FF2B5EF4-FFF2-40B4-BE49-F238E27FC236}">
                <a16:creationId xmlns:a16="http://schemas.microsoft.com/office/drawing/2014/main" id="{0C7D6D39-896D-0165-A0F4-C844FD695D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5263" y="1625600"/>
            <a:ext cx="1539373" cy="3109229"/>
          </a:xfrm>
          <a:prstGeom prst="rect">
            <a:avLst/>
          </a:prstGeom>
        </p:spPr>
      </p:pic>
      <p:sp>
        <p:nvSpPr>
          <p:cNvPr id="4" name="Speech Bubble: Rectangle with Corners Rounded 3">
            <a:extLst>
              <a:ext uri="{FF2B5EF4-FFF2-40B4-BE49-F238E27FC236}">
                <a16:creationId xmlns:a16="http://schemas.microsoft.com/office/drawing/2014/main" id="{20F4FF13-0AB3-C452-B45E-D306AE28C10C}"/>
              </a:ext>
            </a:extLst>
          </p:cNvPr>
          <p:cNvSpPr/>
          <p:nvPr/>
        </p:nvSpPr>
        <p:spPr>
          <a:xfrm>
            <a:off x="914400" y="1239715"/>
            <a:ext cx="4571999" cy="559838"/>
          </a:xfrm>
          <a:prstGeom prst="wedgeRoundRectCallout">
            <a:avLst>
              <a:gd name="adj1" fmla="val 56913"/>
              <a:gd name="adj2" fmla="val 117987"/>
              <a:gd name="adj3" fmla="val 16667"/>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CA" sz="3200" dirty="0">
                <a:solidFill>
                  <a:schemeClr val="tx1"/>
                </a:solidFill>
              </a:rPr>
              <a:t>Unauthorized assistance</a:t>
            </a:r>
          </a:p>
        </p:txBody>
      </p:sp>
    </p:spTree>
    <p:extLst>
      <p:ext uri="{BB962C8B-B14F-4D97-AF65-F5344CB8AC3E}">
        <p14:creationId xmlns:p14="http://schemas.microsoft.com/office/powerpoint/2010/main" val="21111707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Academic Misconduct</a:t>
            </a:r>
          </a:p>
        </p:txBody>
      </p:sp>
      <p:sp>
        <p:nvSpPr>
          <p:cNvPr id="3" name="Content Placeholder 2"/>
          <p:cNvSpPr>
            <a:spLocks noGrp="1"/>
          </p:cNvSpPr>
          <p:nvPr>
            <p:ph idx="1"/>
          </p:nvPr>
        </p:nvSpPr>
        <p:spPr/>
        <p:txBody>
          <a:bodyPr/>
          <a:lstStyle/>
          <a:p>
            <a:r>
              <a:rPr lang="en-CA" dirty="0"/>
              <a:t>For us all, fairness is fundamentally important</a:t>
            </a:r>
          </a:p>
          <a:p>
            <a:pPr lvl="1"/>
            <a:r>
              <a:rPr lang="en-CA" dirty="0">
                <a:solidFill>
                  <a:schemeClr val="accent1"/>
                </a:solidFill>
                <a:hlinkClick r:id="rId2">
                  <a:extLst>
                    <a:ext uri="{A12FA001-AC4F-418D-AE19-62706E023703}">
                      <ahyp:hlinkClr xmlns:ahyp="http://schemas.microsoft.com/office/drawing/2018/hyperlinkcolor" val="tx"/>
                    </a:ext>
                  </a:extLst>
                </a:hlinkClick>
              </a:rPr>
              <a:t>Link to student handbook</a:t>
            </a:r>
            <a:endParaRPr lang="en-CA" dirty="0">
              <a:solidFill>
                <a:schemeClr val="accent1"/>
              </a:solidFill>
            </a:endParaRPr>
          </a:p>
          <a:p>
            <a:pPr lvl="1"/>
            <a:endParaRPr lang="en-CA" dirty="0"/>
          </a:p>
          <a:p>
            <a:r>
              <a:rPr lang="en-CA" dirty="0"/>
              <a:t>For you own benefit: You need to understand all of the code in your work because </a:t>
            </a:r>
          </a:p>
          <a:p>
            <a:pPr lvl="1"/>
            <a:r>
              <a:rPr lang="en-CA" dirty="0"/>
              <a:t>Coding is your tool for solving the world’s problems</a:t>
            </a:r>
          </a:p>
          <a:p>
            <a:endParaRPr lang="en-CA" dirty="0"/>
          </a:p>
          <a:p>
            <a:endParaRPr lang="en-US" dirty="0"/>
          </a:p>
        </p:txBody>
      </p:sp>
      <p:pic>
        <p:nvPicPr>
          <p:cNvPr id="8" name="Picture 7">
            <a:extLst>
              <a:ext uri="{FF2B5EF4-FFF2-40B4-BE49-F238E27FC236}">
                <a16:creationId xmlns:a16="http://schemas.microsoft.com/office/drawing/2014/main" id="{065B1ED4-6EC5-C80B-C0EC-8F8E12A8D5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2198" y="4241373"/>
            <a:ext cx="949504" cy="1917810"/>
          </a:xfrm>
          <a:prstGeom prst="rect">
            <a:avLst/>
          </a:prstGeom>
        </p:spPr>
      </p:pic>
      <p:sp>
        <p:nvSpPr>
          <p:cNvPr id="9" name="Speech Bubble: Rectangle with Corners Rounded 8">
            <a:extLst>
              <a:ext uri="{FF2B5EF4-FFF2-40B4-BE49-F238E27FC236}">
                <a16:creationId xmlns:a16="http://schemas.microsoft.com/office/drawing/2014/main" id="{860D4795-DC4D-AE5D-63A2-5B4F9E5D94B5}"/>
              </a:ext>
            </a:extLst>
          </p:cNvPr>
          <p:cNvSpPr/>
          <p:nvPr/>
        </p:nvSpPr>
        <p:spPr>
          <a:xfrm>
            <a:off x="2166982" y="4241373"/>
            <a:ext cx="2908041" cy="1917810"/>
          </a:xfrm>
          <a:prstGeom prst="wedgeRoundRectCallout">
            <a:avLst>
              <a:gd name="adj1" fmla="val 57000"/>
              <a:gd name="adj2" fmla="val -18242"/>
              <a:gd name="adj3" fmla="val 16667"/>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2"/>
                </a:solidFill>
              </a:rPr>
              <a:t>No copying answers from the internet, from your classmates, or from your parents.</a:t>
            </a:r>
          </a:p>
        </p:txBody>
      </p:sp>
    </p:spTree>
    <p:extLst>
      <p:ext uri="{BB962C8B-B14F-4D97-AF65-F5344CB8AC3E}">
        <p14:creationId xmlns:p14="http://schemas.microsoft.com/office/powerpoint/2010/main" val="2753557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5AC13-19A3-FD20-C5CD-9580FAE09670}"/>
              </a:ext>
            </a:extLst>
          </p:cNvPr>
          <p:cNvSpPr>
            <a:spLocks noGrp="1"/>
          </p:cNvSpPr>
          <p:nvPr>
            <p:ph type="title"/>
          </p:nvPr>
        </p:nvSpPr>
        <p:spPr/>
        <p:txBody>
          <a:bodyPr>
            <a:normAutofit/>
          </a:bodyPr>
          <a:lstStyle/>
          <a:p>
            <a:r>
              <a:rPr lang="en-CA" dirty="0"/>
              <a:t>See you next class</a:t>
            </a:r>
          </a:p>
        </p:txBody>
      </p:sp>
      <p:sp>
        <p:nvSpPr>
          <p:cNvPr id="3" name="Content Placeholder 2">
            <a:extLst>
              <a:ext uri="{FF2B5EF4-FFF2-40B4-BE49-F238E27FC236}">
                <a16:creationId xmlns:a16="http://schemas.microsoft.com/office/drawing/2014/main" id="{62464412-9734-4D67-2532-94D8536934AC}"/>
              </a:ext>
            </a:extLst>
          </p:cNvPr>
          <p:cNvSpPr>
            <a:spLocks noGrp="1"/>
          </p:cNvSpPr>
          <p:nvPr>
            <p:ph idx="1"/>
          </p:nvPr>
        </p:nvSpPr>
        <p:spPr>
          <a:xfrm>
            <a:off x="628650" y="2062065"/>
            <a:ext cx="7504235" cy="4114898"/>
          </a:xfrm>
        </p:spPr>
        <p:txBody>
          <a:bodyPr>
            <a:normAutofit/>
          </a:bodyPr>
          <a:lstStyle/>
          <a:p>
            <a:pPr marL="0" indent="0">
              <a:buNone/>
            </a:pPr>
            <a:r>
              <a:rPr lang="en-US" dirty="0"/>
              <a:t>Reminders:</a:t>
            </a:r>
          </a:p>
          <a:p>
            <a:r>
              <a:rPr lang="en-US" dirty="0"/>
              <a:t>No tutorials this week.</a:t>
            </a:r>
          </a:p>
          <a:p>
            <a:endParaRPr lang="en-US" dirty="0"/>
          </a:p>
          <a:p>
            <a:r>
              <a:rPr lang="en-US" dirty="0"/>
              <a:t>If you haven’t registered for an IT Account, please do so now:</a:t>
            </a:r>
          </a:p>
          <a:p>
            <a:pPr marL="0" indent="0">
              <a:buNone/>
            </a:pPr>
            <a:r>
              <a:rPr lang="en-US" dirty="0">
                <a:hlinkClick r:id="rId2"/>
              </a:rPr>
              <a:t>https://itregport.ucalgary.ca/</a:t>
            </a:r>
            <a:endParaRPr lang="en-US" dirty="0"/>
          </a:p>
          <a:p>
            <a:r>
              <a:rPr lang="en-US" dirty="0"/>
              <a:t>If you have an @ucalgary.ca email, you have an IT Account.</a:t>
            </a:r>
          </a:p>
          <a:p>
            <a:endParaRPr lang="en-CA" dirty="0"/>
          </a:p>
        </p:txBody>
      </p:sp>
    </p:spTree>
    <p:extLst>
      <p:ext uri="{BB962C8B-B14F-4D97-AF65-F5344CB8AC3E}">
        <p14:creationId xmlns:p14="http://schemas.microsoft.com/office/powerpoint/2010/main" val="5518263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BCDEF34-859E-6BC6-272C-A676C91F931A}"/>
              </a:ext>
            </a:extLst>
          </p:cNvPr>
          <p:cNvSpPr txBox="1"/>
          <p:nvPr/>
        </p:nvSpPr>
        <p:spPr>
          <a:xfrm>
            <a:off x="4142792" y="4881857"/>
            <a:ext cx="4572000" cy="1754326"/>
          </a:xfrm>
          <a:prstGeom prst="rect">
            <a:avLst/>
          </a:prstGeom>
          <a:noFill/>
        </p:spPr>
        <p:txBody>
          <a:bodyPr wrap="square">
            <a:spAutoFit/>
          </a:bodyPr>
          <a:lstStyle/>
          <a:p>
            <a:r>
              <a:rPr lang="en-CA" dirty="0"/>
              <a:t>Credits</a:t>
            </a:r>
          </a:p>
          <a:p>
            <a:endParaRPr lang="en-CA" dirty="0"/>
          </a:p>
          <a:p>
            <a:r>
              <a:rPr lang="en-US" dirty="0"/>
              <a:t>Content created and adapted for CPSC 231 by Jonathan Hudson and Richard Zhao.</a:t>
            </a:r>
          </a:p>
          <a:p>
            <a:endParaRPr lang="en-CA" dirty="0"/>
          </a:p>
          <a:p>
            <a:endParaRPr lang="en-CA" dirty="0"/>
          </a:p>
        </p:txBody>
      </p:sp>
    </p:spTree>
    <p:extLst>
      <p:ext uri="{BB962C8B-B14F-4D97-AF65-F5344CB8AC3E}">
        <p14:creationId xmlns:p14="http://schemas.microsoft.com/office/powerpoint/2010/main" val="629436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18658-6076-B19D-0B04-407FC4F1E41E}"/>
              </a:ext>
            </a:extLst>
          </p:cNvPr>
          <p:cNvSpPr>
            <a:spLocks noGrp="1"/>
          </p:cNvSpPr>
          <p:nvPr>
            <p:ph type="title"/>
          </p:nvPr>
        </p:nvSpPr>
        <p:spPr/>
        <p:txBody>
          <a:bodyPr/>
          <a:lstStyle/>
          <a:p>
            <a:r>
              <a:rPr lang="en-CA" dirty="0"/>
              <a:t>Computer Science</a:t>
            </a:r>
          </a:p>
        </p:txBody>
      </p:sp>
      <p:sp>
        <p:nvSpPr>
          <p:cNvPr id="3" name="Content Placeholder 2">
            <a:extLst>
              <a:ext uri="{FF2B5EF4-FFF2-40B4-BE49-F238E27FC236}">
                <a16:creationId xmlns:a16="http://schemas.microsoft.com/office/drawing/2014/main" id="{94584A6F-BCCE-D930-D2A7-C6A6FB91A407}"/>
              </a:ext>
            </a:extLst>
          </p:cNvPr>
          <p:cNvSpPr>
            <a:spLocks noGrp="1"/>
          </p:cNvSpPr>
          <p:nvPr>
            <p:ph idx="1"/>
          </p:nvPr>
        </p:nvSpPr>
        <p:spPr>
          <a:xfrm>
            <a:off x="628650" y="1679511"/>
            <a:ext cx="7504235" cy="4497452"/>
          </a:xfrm>
        </p:spPr>
        <p:txBody>
          <a:bodyPr>
            <a:normAutofit/>
          </a:bodyPr>
          <a:lstStyle/>
          <a:p>
            <a:endParaRPr lang="en-US" dirty="0"/>
          </a:p>
          <a:p>
            <a:r>
              <a:rPr lang="en-US" dirty="0"/>
              <a:t>Computer science is about solving real world’s problems</a:t>
            </a:r>
          </a:p>
          <a:p>
            <a:pPr lvl="1"/>
            <a:endParaRPr lang="en-US" dirty="0"/>
          </a:p>
          <a:p>
            <a:r>
              <a:rPr lang="en-US" dirty="0"/>
              <a:t>Coding is just a “tool” for computer scientists, like a hammer for a construction worker  </a:t>
            </a:r>
          </a:p>
          <a:p>
            <a:endParaRPr lang="en-CA" dirty="0"/>
          </a:p>
          <a:p>
            <a:r>
              <a:rPr lang="en-CA" dirty="0"/>
              <a:t>This course, CPSC 231, is about learning this tool</a:t>
            </a:r>
          </a:p>
          <a:p>
            <a:pPr lvl="1"/>
            <a:r>
              <a:rPr lang="en-CA" dirty="0"/>
              <a:t>We will learn to use Linux, and coding in Python</a:t>
            </a:r>
          </a:p>
        </p:txBody>
      </p:sp>
      <p:pic>
        <p:nvPicPr>
          <p:cNvPr id="7" name="Picture 6">
            <a:extLst>
              <a:ext uri="{FF2B5EF4-FFF2-40B4-BE49-F238E27FC236}">
                <a16:creationId xmlns:a16="http://schemas.microsoft.com/office/drawing/2014/main" id="{C1563B56-05D1-4249-ECCE-9D21F4E11701}"/>
              </a:ext>
            </a:extLst>
          </p:cNvPr>
          <p:cNvPicPr>
            <a:picLocks noChangeAspect="1"/>
          </p:cNvPicPr>
          <p:nvPr/>
        </p:nvPicPr>
        <p:blipFill>
          <a:blip r:embed="rId3"/>
          <a:stretch>
            <a:fillRect/>
          </a:stretch>
        </p:blipFill>
        <p:spPr>
          <a:xfrm>
            <a:off x="4878166" y="196719"/>
            <a:ext cx="4073064" cy="1482792"/>
          </a:xfrm>
          <a:prstGeom prst="rect">
            <a:avLst/>
          </a:prstGeom>
        </p:spPr>
      </p:pic>
    </p:spTree>
    <p:extLst>
      <p:ext uri="{BB962C8B-B14F-4D97-AF65-F5344CB8AC3E}">
        <p14:creationId xmlns:p14="http://schemas.microsoft.com/office/powerpoint/2010/main" val="3335857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C6169-33DE-4A61-9FDE-C737557A9179}"/>
              </a:ext>
            </a:extLst>
          </p:cNvPr>
          <p:cNvSpPr>
            <a:spLocks noGrp="1"/>
          </p:cNvSpPr>
          <p:nvPr>
            <p:ph type="title"/>
          </p:nvPr>
        </p:nvSpPr>
        <p:spPr/>
        <p:txBody>
          <a:bodyPr/>
          <a:lstStyle/>
          <a:p>
            <a:pPr>
              <a:defRPr/>
            </a:pPr>
            <a:r>
              <a:rPr lang="en-US" dirty="0"/>
              <a:t>Computer Science</a:t>
            </a:r>
          </a:p>
        </p:txBody>
      </p:sp>
      <p:sp>
        <p:nvSpPr>
          <p:cNvPr id="3" name="Content Placeholder 2">
            <a:extLst>
              <a:ext uri="{FF2B5EF4-FFF2-40B4-BE49-F238E27FC236}">
                <a16:creationId xmlns:a16="http://schemas.microsoft.com/office/drawing/2014/main" id="{2666797C-F589-462F-967A-447251EF05BB}"/>
              </a:ext>
            </a:extLst>
          </p:cNvPr>
          <p:cNvSpPr>
            <a:spLocks noGrp="1"/>
          </p:cNvSpPr>
          <p:nvPr>
            <p:ph idx="1"/>
          </p:nvPr>
        </p:nvSpPr>
        <p:spPr>
          <a:xfrm>
            <a:off x="416252" y="2076855"/>
            <a:ext cx="5161038" cy="3263504"/>
          </a:xfrm>
        </p:spPr>
        <p:txBody>
          <a:bodyPr/>
          <a:lstStyle/>
          <a:p>
            <a:pPr>
              <a:buFontTx/>
              <a:buNone/>
              <a:defRPr/>
            </a:pPr>
            <a:r>
              <a:rPr lang="en-US" dirty="0"/>
              <a:t>   </a:t>
            </a:r>
            <a:br>
              <a:rPr lang="en-US" dirty="0"/>
            </a:br>
            <a:r>
              <a:rPr lang="en-US" dirty="0"/>
              <a:t>“Computer science is no more about computers than astronomy is about telescopes.”</a:t>
            </a:r>
          </a:p>
          <a:p>
            <a:pPr lvl="1">
              <a:defRPr/>
            </a:pPr>
            <a:r>
              <a:rPr lang="en-US" dirty="0" err="1"/>
              <a:t>Edsger</a:t>
            </a:r>
            <a:r>
              <a:rPr lang="en-US" dirty="0"/>
              <a:t> </a:t>
            </a:r>
            <a:r>
              <a:rPr lang="en-US" dirty="0" err="1"/>
              <a:t>Dijkstra</a:t>
            </a:r>
            <a:endParaRPr lang="en-US" dirty="0"/>
          </a:p>
        </p:txBody>
      </p:sp>
      <p:pic>
        <p:nvPicPr>
          <p:cNvPr id="75780" name="Picture 4" descr="Photo of Edsger W. Dijkstra">
            <a:extLst>
              <a:ext uri="{FF2B5EF4-FFF2-40B4-BE49-F238E27FC236}">
                <a16:creationId xmlns:a16="http://schemas.microsoft.com/office/drawing/2014/main" id="{6C38AE4B-78E4-4B81-9A79-46F52A3EFD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4614" y="1599483"/>
            <a:ext cx="2400300" cy="3099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1" name="TextBox 3">
            <a:extLst>
              <a:ext uri="{FF2B5EF4-FFF2-40B4-BE49-F238E27FC236}">
                <a16:creationId xmlns:a16="http://schemas.microsoft.com/office/drawing/2014/main" id="{9D8CC33E-533F-4DDA-9144-0461F4D9230E}"/>
              </a:ext>
            </a:extLst>
          </p:cNvPr>
          <p:cNvSpPr txBox="1">
            <a:spLocks noChangeArrowheads="1"/>
          </p:cNvSpPr>
          <p:nvPr/>
        </p:nvSpPr>
        <p:spPr bwMode="auto">
          <a:xfrm>
            <a:off x="5500314" y="4798692"/>
            <a:ext cx="268254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nl-NL" altLang="en-US" sz="1000" dirty="0"/>
              <a:t>Portrait of Edsger W. Dijkstra</a:t>
            </a:r>
            <a:br>
              <a:rPr lang="nl-NL" altLang="en-US" sz="1000" dirty="0"/>
            </a:br>
            <a:r>
              <a:rPr lang="nl-NL" altLang="en-US" sz="1000" dirty="0"/>
              <a:t>Photograph by Hamilton Richards</a:t>
            </a:r>
            <a:br>
              <a:rPr lang="nl-NL" altLang="en-US" sz="1000" dirty="0"/>
            </a:br>
            <a:r>
              <a:rPr lang="en-CA" altLang="en-US" sz="1000" dirty="0"/>
              <a:t>Licensed under the Creative Commons Attribution-Share Alike 3.0 </a:t>
            </a:r>
            <a:r>
              <a:rPr lang="en-CA" altLang="en-US" sz="1000" dirty="0" err="1"/>
              <a:t>Unported</a:t>
            </a:r>
            <a:r>
              <a:rPr lang="en-CA" altLang="en-US" sz="1000" dirty="0"/>
              <a:t> license</a:t>
            </a:r>
          </a:p>
          <a:p>
            <a:pPr eaLnBrk="1" hangingPunct="1">
              <a:spcBef>
                <a:spcPct val="0"/>
              </a:spcBef>
              <a:buFontTx/>
              <a:buNone/>
            </a:pPr>
            <a:r>
              <a:rPr lang="en-CA" altLang="en-US" sz="1000" dirty="0"/>
              <a:t>http://creativecommons.org/licenses/by-sa/3.0/deed.en</a:t>
            </a:r>
          </a:p>
        </p:txBody>
      </p:sp>
    </p:spTree>
    <p:extLst>
      <p:ext uri="{BB962C8B-B14F-4D97-AF65-F5344CB8AC3E}">
        <p14:creationId xmlns:p14="http://schemas.microsoft.com/office/powerpoint/2010/main" val="383599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8844C-C214-C826-AFA1-8BA29710B642}"/>
              </a:ext>
            </a:extLst>
          </p:cNvPr>
          <p:cNvSpPr>
            <a:spLocks noGrp="1"/>
          </p:cNvSpPr>
          <p:nvPr>
            <p:ph type="title"/>
          </p:nvPr>
        </p:nvSpPr>
        <p:spPr/>
        <p:txBody>
          <a:bodyPr>
            <a:normAutofit/>
          </a:bodyPr>
          <a:lstStyle/>
          <a:p>
            <a:r>
              <a:rPr lang="en-CA" dirty="0"/>
              <a:t>What is a Computer Scientist?</a:t>
            </a:r>
          </a:p>
        </p:txBody>
      </p:sp>
      <p:sp>
        <p:nvSpPr>
          <p:cNvPr id="3" name="Content Placeholder 2">
            <a:extLst>
              <a:ext uri="{FF2B5EF4-FFF2-40B4-BE49-F238E27FC236}">
                <a16:creationId xmlns:a16="http://schemas.microsoft.com/office/drawing/2014/main" id="{8D63E08D-6B71-24A8-132F-64321E7F46DC}"/>
              </a:ext>
            </a:extLst>
          </p:cNvPr>
          <p:cNvSpPr>
            <a:spLocks noGrp="1"/>
          </p:cNvSpPr>
          <p:nvPr>
            <p:ph idx="1"/>
          </p:nvPr>
        </p:nvSpPr>
        <p:spPr>
          <a:xfrm>
            <a:off x="628651" y="1354015"/>
            <a:ext cx="7358354" cy="4822948"/>
          </a:xfrm>
        </p:spPr>
        <p:txBody>
          <a:bodyPr>
            <a:normAutofit/>
          </a:bodyPr>
          <a:lstStyle/>
          <a:p>
            <a:r>
              <a:rPr lang="en-CA" dirty="0"/>
              <a:t>Computer scientists are </a:t>
            </a:r>
            <a:r>
              <a:rPr lang="en-CA" b="1" dirty="0"/>
              <a:t>scientists</a:t>
            </a:r>
            <a:r>
              <a:rPr lang="en-CA" dirty="0"/>
              <a:t> who happen to know how to use a computer to solve the world’s problems</a:t>
            </a:r>
          </a:p>
          <a:p>
            <a:endParaRPr lang="en-CA" dirty="0"/>
          </a:p>
          <a:p>
            <a:r>
              <a:rPr lang="en-CA" dirty="0"/>
              <a:t>However, computer scientists need to be good coders because you need to know how to effectively use your tools</a:t>
            </a:r>
          </a:p>
          <a:p>
            <a:endParaRPr lang="en-CA" dirty="0"/>
          </a:p>
          <a:p>
            <a:endParaRPr lang="en-CA" dirty="0"/>
          </a:p>
        </p:txBody>
      </p:sp>
    </p:spTree>
    <p:extLst>
      <p:ext uri="{BB962C8B-B14F-4D97-AF65-F5344CB8AC3E}">
        <p14:creationId xmlns:p14="http://schemas.microsoft.com/office/powerpoint/2010/main" val="4158394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8844C-C214-C826-AFA1-8BA29710B642}"/>
              </a:ext>
            </a:extLst>
          </p:cNvPr>
          <p:cNvSpPr>
            <a:spLocks noGrp="1"/>
          </p:cNvSpPr>
          <p:nvPr>
            <p:ph type="title"/>
          </p:nvPr>
        </p:nvSpPr>
        <p:spPr/>
        <p:txBody>
          <a:bodyPr>
            <a:normAutofit fontScale="90000"/>
          </a:bodyPr>
          <a:lstStyle/>
          <a:p>
            <a:r>
              <a:rPr lang="en-CA" dirty="0"/>
              <a:t>What is a Computer Science degree?</a:t>
            </a:r>
          </a:p>
        </p:txBody>
      </p:sp>
      <p:sp>
        <p:nvSpPr>
          <p:cNvPr id="3" name="Content Placeholder 2">
            <a:extLst>
              <a:ext uri="{FF2B5EF4-FFF2-40B4-BE49-F238E27FC236}">
                <a16:creationId xmlns:a16="http://schemas.microsoft.com/office/drawing/2014/main" id="{8D63E08D-6B71-24A8-132F-64321E7F46DC}"/>
              </a:ext>
            </a:extLst>
          </p:cNvPr>
          <p:cNvSpPr>
            <a:spLocks noGrp="1"/>
          </p:cNvSpPr>
          <p:nvPr>
            <p:ph idx="1"/>
          </p:nvPr>
        </p:nvSpPr>
        <p:spPr/>
        <p:txBody>
          <a:bodyPr/>
          <a:lstStyle/>
          <a:p>
            <a:r>
              <a:rPr lang="en-CA" b="1" dirty="0"/>
              <a:t>First two years </a:t>
            </a:r>
            <a:r>
              <a:rPr lang="en-CA" dirty="0"/>
              <a:t>of computer science courses are about teaching you how to effectively use coding as a tool</a:t>
            </a:r>
          </a:p>
          <a:p>
            <a:endParaRPr lang="en-CA" dirty="0"/>
          </a:p>
          <a:p>
            <a:r>
              <a:rPr lang="en-CA" dirty="0"/>
              <a:t>Your </a:t>
            </a:r>
            <a:r>
              <a:rPr lang="en-CA" b="1" dirty="0"/>
              <a:t>third and fourth years </a:t>
            </a:r>
            <a:r>
              <a:rPr lang="en-CA" dirty="0"/>
              <a:t>are the actual </a:t>
            </a:r>
            <a:r>
              <a:rPr lang="en-CA" dirty="0">
                <a:solidFill>
                  <a:srgbClr val="FF0000"/>
                </a:solidFill>
              </a:rPr>
              <a:t>exciting</a:t>
            </a:r>
            <a:r>
              <a:rPr lang="en-CA" dirty="0"/>
              <a:t> part of Computer Science – you learn how to use this tool for solving problems – in AI, in human-computer interactions, in graphics, in robotics, in security, in networks, </a:t>
            </a:r>
            <a:r>
              <a:rPr lang="en-CA" dirty="0" err="1"/>
              <a:t>etc</a:t>
            </a:r>
            <a:r>
              <a:rPr lang="en-CA" dirty="0"/>
              <a:t>…</a:t>
            </a:r>
          </a:p>
          <a:p>
            <a:pPr lvl="1"/>
            <a:r>
              <a:rPr lang="en-CA" dirty="0"/>
              <a:t>Be warned, lots of math will be required</a:t>
            </a:r>
          </a:p>
          <a:p>
            <a:endParaRPr lang="en-CA" dirty="0"/>
          </a:p>
          <a:p>
            <a:endParaRPr lang="en-CA" dirty="0"/>
          </a:p>
          <a:p>
            <a:endParaRPr lang="en-CA" dirty="0"/>
          </a:p>
          <a:p>
            <a:endParaRPr lang="en-CA" dirty="0"/>
          </a:p>
          <a:p>
            <a:endParaRPr lang="en-CA" dirty="0"/>
          </a:p>
        </p:txBody>
      </p:sp>
    </p:spTree>
    <p:extLst>
      <p:ext uri="{BB962C8B-B14F-4D97-AF65-F5344CB8AC3E}">
        <p14:creationId xmlns:p14="http://schemas.microsoft.com/office/powerpoint/2010/main" val="1305795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81E86-D91E-F80F-5988-E2077A7910E6}"/>
              </a:ext>
            </a:extLst>
          </p:cNvPr>
          <p:cNvSpPr>
            <a:spLocks noGrp="1"/>
          </p:cNvSpPr>
          <p:nvPr>
            <p:ph type="title"/>
          </p:nvPr>
        </p:nvSpPr>
        <p:spPr/>
        <p:txBody>
          <a:bodyPr/>
          <a:lstStyle/>
          <a:p>
            <a:r>
              <a:rPr lang="en-CA" dirty="0"/>
              <a:t>CPSC 231</a:t>
            </a:r>
          </a:p>
        </p:txBody>
      </p:sp>
      <p:sp>
        <p:nvSpPr>
          <p:cNvPr id="3" name="Content Placeholder 2">
            <a:extLst>
              <a:ext uri="{FF2B5EF4-FFF2-40B4-BE49-F238E27FC236}">
                <a16:creationId xmlns:a16="http://schemas.microsoft.com/office/drawing/2014/main" id="{3E827397-4E5C-060D-76BB-0BE6D141BF3F}"/>
              </a:ext>
            </a:extLst>
          </p:cNvPr>
          <p:cNvSpPr>
            <a:spLocks noGrp="1"/>
          </p:cNvSpPr>
          <p:nvPr>
            <p:ph idx="1"/>
          </p:nvPr>
        </p:nvSpPr>
        <p:spPr/>
        <p:txBody>
          <a:bodyPr/>
          <a:lstStyle/>
          <a:p>
            <a:r>
              <a:rPr lang="en-US" dirty="0"/>
              <a:t>Computational problem solving</a:t>
            </a:r>
          </a:p>
          <a:p>
            <a:endParaRPr lang="en-US" dirty="0"/>
          </a:p>
          <a:p>
            <a:r>
              <a:rPr lang="en-US" dirty="0"/>
              <a:t>The design and analysis of small-scale computational systems</a:t>
            </a:r>
          </a:p>
          <a:p>
            <a:endParaRPr lang="en-US" dirty="0"/>
          </a:p>
          <a:p>
            <a:r>
              <a:rPr lang="en-US" dirty="0"/>
              <a:t>Implementation of algorithms</a:t>
            </a:r>
            <a:br>
              <a:rPr lang="en-US" dirty="0"/>
            </a:br>
            <a:br>
              <a:rPr lang="en-US" dirty="0"/>
            </a:br>
            <a:endParaRPr lang="en-CA" dirty="0"/>
          </a:p>
        </p:txBody>
      </p:sp>
      <p:pic>
        <p:nvPicPr>
          <p:cNvPr id="11" name="Picture 10">
            <a:extLst>
              <a:ext uri="{FF2B5EF4-FFF2-40B4-BE49-F238E27FC236}">
                <a16:creationId xmlns:a16="http://schemas.microsoft.com/office/drawing/2014/main" id="{EA945B1E-7B62-E30A-C23F-CA5467E0765C}"/>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362768" y="3973383"/>
            <a:ext cx="3305370" cy="2203580"/>
          </a:xfrm>
          <a:prstGeom prst="rect">
            <a:avLst/>
          </a:prstGeom>
        </p:spPr>
      </p:pic>
      <p:sp>
        <p:nvSpPr>
          <p:cNvPr id="12" name="TextBox 11">
            <a:extLst>
              <a:ext uri="{FF2B5EF4-FFF2-40B4-BE49-F238E27FC236}">
                <a16:creationId xmlns:a16="http://schemas.microsoft.com/office/drawing/2014/main" id="{6C69AC9C-0430-19AA-02DB-380817D7EA91}"/>
              </a:ext>
            </a:extLst>
          </p:cNvPr>
          <p:cNvSpPr txBox="1"/>
          <p:nvPr/>
        </p:nvSpPr>
        <p:spPr>
          <a:xfrm>
            <a:off x="5607697" y="6176963"/>
            <a:ext cx="3219061" cy="230832"/>
          </a:xfrm>
          <a:prstGeom prst="rect">
            <a:avLst/>
          </a:prstGeom>
          <a:noFill/>
        </p:spPr>
        <p:txBody>
          <a:bodyPr wrap="square" rtlCol="0">
            <a:spAutoFit/>
          </a:bodyPr>
          <a:lstStyle/>
          <a:p>
            <a:r>
              <a:rPr lang="en-CA" sz="900" dirty="0"/>
              <a:t>This Photo is licensed under </a:t>
            </a:r>
            <a:r>
              <a:rPr lang="en-CA" sz="900" dirty="0">
                <a:hlinkClick r:id="rId5" tooltip="https://creativecommons.org/licenses/by/3.0/"/>
              </a:rPr>
              <a:t>CC BY</a:t>
            </a:r>
            <a:endParaRPr lang="en-CA" sz="900" dirty="0"/>
          </a:p>
        </p:txBody>
      </p:sp>
    </p:spTree>
    <p:extLst>
      <p:ext uri="{BB962C8B-B14F-4D97-AF65-F5344CB8AC3E}">
        <p14:creationId xmlns:p14="http://schemas.microsoft.com/office/powerpoint/2010/main" val="1663232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F7D2F-2E50-3B90-F7FD-D380C153FC08}"/>
              </a:ext>
            </a:extLst>
          </p:cNvPr>
          <p:cNvSpPr>
            <a:spLocks noGrp="1"/>
          </p:cNvSpPr>
          <p:nvPr>
            <p:ph type="title"/>
          </p:nvPr>
        </p:nvSpPr>
        <p:spPr/>
        <p:txBody>
          <a:bodyPr/>
          <a:lstStyle/>
          <a:p>
            <a:r>
              <a:rPr lang="en-CA" dirty="0"/>
              <a:t>CPSC 231</a:t>
            </a:r>
          </a:p>
        </p:txBody>
      </p:sp>
      <p:sp>
        <p:nvSpPr>
          <p:cNvPr id="3" name="Content Placeholder 2">
            <a:extLst>
              <a:ext uri="{FF2B5EF4-FFF2-40B4-BE49-F238E27FC236}">
                <a16:creationId xmlns:a16="http://schemas.microsoft.com/office/drawing/2014/main" id="{1C345B6D-2CC1-6B19-DF23-D248349BCF4A}"/>
              </a:ext>
            </a:extLst>
          </p:cNvPr>
          <p:cNvSpPr>
            <a:spLocks noGrp="1"/>
          </p:cNvSpPr>
          <p:nvPr>
            <p:ph idx="1"/>
          </p:nvPr>
        </p:nvSpPr>
        <p:spPr/>
        <p:txBody>
          <a:bodyPr>
            <a:normAutofit/>
          </a:bodyPr>
          <a:lstStyle/>
          <a:p>
            <a:r>
              <a:rPr lang="en-CA" dirty="0"/>
              <a:t>Lecture - Theory, Definitions, and Live Demos</a:t>
            </a:r>
          </a:p>
          <a:p>
            <a:pPr lvl="1"/>
            <a:r>
              <a:rPr lang="en-CA" dirty="0"/>
              <a:t>Take notes in class</a:t>
            </a:r>
          </a:p>
          <a:p>
            <a:pPr lvl="1"/>
            <a:endParaRPr lang="en-CA" dirty="0"/>
          </a:p>
          <a:p>
            <a:r>
              <a:rPr lang="en-CA" dirty="0"/>
              <a:t>Tutorial (Lab) - TA will work with you on example problems and exercises</a:t>
            </a:r>
          </a:p>
          <a:p>
            <a:pPr lvl="1"/>
            <a:r>
              <a:rPr lang="en-CA" dirty="0"/>
              <a:t>Starts next week</a:t>
            </a:r>
          </a:p>
          <a:p>
            <a:pPr lvl="1"/>
            <a:r>
              <a:rPr lang="en-US" b="0" i="0" dirty="0">
                <a:solidFill>
                  <a:srgbClr val="000000"/>
                </a:solidFill>
                <a:effectLst/>
                <a:latin typeface="Calibri" panose="020F0502020204030204" pitchFamily="34" charset="0"/>
              </a:rPr>
              <a:t>Your first source of help for anything related to the course</a:t>
            </a:r>
            <a:endParaRPr lang="en-CA" dirty="0"/>
          </a:p>
          <a:p>
            <a:pPr lvl="1"/>
            <a:r>
              <a:rPr lang="en-CA" dirty="0"/>
              <a:t>Your enrolled tutorial TA will mark your assignments and exams, so you need to go to your enrolled tutorial, not other tutorials</a:t>
            </a:r>
          </a:p>
        </p:txBody>
      </p:sp>
    </p:spTree>
    <p:extLst>
      <p:ext uri="{BB962C8B-B14F-4D97-AF65-F5344CB8AC3E}">
        <p14:creationId xmlns:p14="http://schemas.microsoft.com/office/powerpoint/2010/main" val="212283119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117</TotalTime>
  <Words>1716</Words>
  <Application>Microsoft Office PowerPoint</Application>
  <PresentationFormat>On-screen Show (4:3)</PresentationFormat>
  <Paragraphs>288</Paragraphs>
  <Slides>33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Calibri Light</vt:lpstr>
      <vt:lpstr>Söhne</vt:lpstr>
      <vt:lpstr>Verdana</vt:lpstr>
      <vt:lpstr>Office Theme</vt:lpstr>
      <vt:lpstr>Introduction</vt:lpstr>
      <vt:lpstr>PowerPoint Presentation</vt:lpstr>
      <vt:lpstr>Getting Connected</vt:lpstr>
      <vt:lpstr>Computer Science</vt:lpstr>
      <vt:lpstr>Computer Science</vt:lpstr>
      <vt:lpstr>What is a Computer Scientist?</vt:lpstr>
      <vt:lpstr>What is a Computer Science degree?</vt:lpstr>
      <vt:lpstr>CPSC 231</vt:lpstr>
      <vt:lpstr>CPSC 231</vt:lpstr>
      <vt:lpstr>Q&amp;A</vt:lpstr>
      <vt:lpstr>Q&amp;A</vt:lpstr>
      <vt:lpstr>Q&amp;A</vt:lpstr>
      <vt:lpstr>CPSC 231</vt:lpstr>
      <vt:lpstr>My office hours</vt:lpstr>
      <vt:lpstr>Textbook</vt:lpstr>
      <vt:lpstr>Grading</vt:lpstr>
      <vt:lpstr>Grading</vt:lpstr>
      <vt:lpstr>Continuous Tutorial Help</vt:lpstr>
      <vt:lpstr>Personal Days</vt:lpstr>
      <vt:lpstr>Grading</vt:lpstr>
      <vt:lpstr>Grading</vt:lpstr>
      <vt:lpstr>Q&amp;A</vt:lpstr>
      <vt:lpstr>Q&amp;A</vt:lpstr>
      <vt:lpstr>Course Policies</vt:lpstr>
      <vt:lpstr>Academic Misconduct</vt:lpstr>
      <vt:lpstr>Academic Misconduct</vt:lpstr>
      <vt:lpstr>Academic Misconduct</vt:lpstr>
      <vt:lpstr>Academic Misconduct</vt:lpstr>
      <vt:lpstr>Academic Misconduct</vt:lpstr>
      <vt:lpstr>Academic Misconduct</vt:lpstr>
      <vt:lpstr>Academic Misconduct</vt:lpstr>
      <vt:lpstr>See you next class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Zhao</dc:creator>
  <cp:lastModifiedBy>Fahim Anzum</cp:lastModifiedBy>
  <cp:revision>471</cp:revision>
  <dcterms:created xsi:type="dcterms:W3CDTF">2022-01-09T20:50:15Z</dcterms:created>
  <dcterms:modified xsi:type="dcterms:W3CDTF">2023-09-06T08:50:38Z</dcterms:modified>
</cp:coreProperties>
</file>