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71" r:id="rId3"/>
    <p:sldId id="258" r:id="rId4"/>
    <p:sldId id="267" r:id="rId5"/>
    <p:sldId id="266" r:id="rId6"/>
    <p:sldId id="261" r:id="rId7"/>
    <p:sldId id="262" r:id="rId8"/>
    <p:sldId id="263" r:id="rId9"/>
    <p:sldId id="259" r:id="rId10"/>
    <p:sldId id="260" r:id="rId11"/>
    <p:sldId id="273" r:id="rId12"/>
    <p:sldId id="257" r:id="rId13"/>
    <p:sldId id="264" r:id="rId14"/>
    <p:sldId id="265" r:id="rId15"/>
    <p:sldId id="269" r:id="rId16"/>
    <p:sldId id="270" r:id="rId17"/>
    <p:sldId id="274" r:id="rId18"/>
    <p:sldId id="275" r:id="rId19"/>
    <p:sldId id="278" r:id="rId20"/>
    <p:sldId id="279" r:id="rId21"/>
    <p:sldId id="276" r:id="rId22"/>
    <p:sldId id="280" r:id="rId23"/>
    <p:sldId id="281" r:id="rId24"/>
    <p:sldId id="282" r:id="rId25"/>
    <p:sldId id="277" r:id="rId26"/>
    <p:sldId id="283" r:id="rId27"/>
    <p:sldId id="284" r:id="rId28"/>
    <p:sldId id="286" r:id="rId29"/>
    <p:sldId id="287" r:id="rId30"/>
    <p:sldId id="268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D2E0D1-6605-430A-9972-DAAF08828502}" v="929" dt="2023-12-04T11:15:04.826"/>
    <p1510:client id="{1A29F97A-693A-43B6-8277-1F1E92C9E046}" v="1" dt="2023-12-05T06:01:36.888"/>
    <p1510:client id="{400A121D-EC8F-6B03-30CC-398281ACF599}" v="317" dt="2023-12-05T06:01:13.775"/>
    <p1510:client id="{99909C50-1D3B-813F-D14E-E76EF6F2DC18}" v="2542" dt="2023-12-06T02:52:14.357"/>
    <p1510:client id="{A4DD8CB7-D097-28D2-847A-98566EB8CF5D}" v="707" dt="2023-12-11T03:53:46.393"/>
    <p1510:client id="{AAFE0611-89D5-A0E1-AFC9-92A2B3C48895}" v="97" dt="2023-12-06T03:36:44.635"/>
    <p1510:client id="{E51D356C-47A9-FC58-2AB7-EA335733EC61}" v="226" dt="2023-12-06T11:47:09.7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B2D2D9-CFEA-48BD-BFC8-2FBA627B3962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D9B2C00-799A-4890-897C-4BE137D1797B}">
      <dgm:prSet/>
      <dgm:spPr/>
      <dgm:t>
        <a:bodyPr/>
        <a:lstStyle/>
        <a:p>
          <a:r>
            <a:rPr lang="zh-CN"/>
            <a:t>Docker历史</a:t>
          </a:r>
          <a:endParaRPr lang="en-US"/>
        </a:p>
      </dgm:t>
    </dgm:pt>
    <dgm:pt modelId="{8FAEE348-E85E-46F0-8C26-0128E582BE03}" type="parTrans" cxnId="{7AC773A0-4FA4-405A-8344-A4E093539900}">
      <dgm:prSet/>
      <dgm:spPr/>
      <dgm:t>
        <a:bodyPr/>
        <a:lstStyle/>
        <a:p>
          <a:endParaRPr lang="en-US"/>
        </a:p>
      </dgm:t>
    </dgm:pt>
    <dgm:pt modelId="{5A18ADDE-E768-43E8-90B1-0A24348E3F5D}" type="sibTrans" cxnId="{7AC773A0-4FA4-405A-8344-A4E093539900}">
      <dgm:prSet/>
      <dgm:spPr/>
      <dgm:t>
        <a:bodyPr/>
        <a:lstStyle/>
        <a:p>
          <a:endParaRPr lang="en-US"/>
        </a:p>
      </dgm:t>
    </dgm:pt>
    <dgm:pt modelId="{07C51907-E8F1-44B7-B34C-2FEBEC27E0C8}">
      <dgm:prSet/>
      <dgm:spPr/>
      <dgm:t>
        <a:bodyPr/>
        <a:lstStyle/>
        <a:p>
          <a:r>
            <a:rPr lang="zh-CN"/>
            <a:t>Docker VS Containers</a:t>
          </a:r>
          <a:endParaRPr lang="en-US"/>
        </a:p>
      </dgm:t>
    </dgm:pt>
    <dgm:pt modelId="{8B2CCBA6-617B-4379-9151-78CA9BDA30AE}" type="parTrans" cxnId="{78DE118E-05C3-4018-A06A-4C8FC28C7D6B}">
      <dgm:prSet/>
      <dgm:spPr/>
      <dgm:t>
        <a:bodyPr/>
        <a:lstStyle/>
        <a:p>
          <a:endParaRPr lang="en-US"/>
        </a:p>
      </dgm:t>
    </dgm:pt>
    <dgm:pt modelId="{DF587CEF-9E1F-4B38-A94F-D7571F257DAA}" type="sibTrans" cxnId="{78DE118E-05C3-4018-A06A-4C8FC28C7D6B}">
      <dgm:prSet/>
      <dgm:spPr/>
      <dgm:t>
        <a:bodyPr/>
        <a:lstStyle/>
        <a:p>
          <a:endParaRPr lang="en-US"/>
        </a:p>
      </dgm:t>
    </dgm:pt>
    <dgm:pt modelId="{5251D662-53ED-4B0B-8B8C-11D3D96E8D1C}">
      <dgm:prSet/>
      <dgm:spPr/>
      <dgm:t>
        <a:bodyPr/>
        <a:lstStyle/>
        <a:p>
          <a:r>
            <a:rPr lang="zh-CN"/>
            <a:t>Containers VS VM</a:t>
          </a:r>
          <a:endParaRPr lang="en-US"/>
        </a:p>
      </dgm:t>
    </dgm:pt>
    <dgm:pt modelId="{6CBF1B36-0C67-48A7-BD1E-307C6274466B}" type="parTrans" cxnId="{C070B25F-C739-44FC-B28B-56B60C727A75}">
      <dgm:prSet/>
      <dgm:spPr/>
      <dgm:t>
        <a:bodyPr/>
        <a:lstStyle/>
        <a:p>
          <a:endParaRPr lang="en-US"/>
        </a:p>
      </dgm:t>
    </dgm:pt>
    <dgm:pt modelId="{B8639C80-F269-4BDE-A6F8-2D0821C53C81}" type="sibTrans" cxnId="{C070B25F-C739-44FC-B28B-56B60C727A75}">
      <dgm:prSet/>
      <dgm:spPr/>
      <dgm:t>
        <a:bodyPr/>
        <a:lstStyle/>
        <a:p>
          <a:endParaRPr lang="en-US"/>
        </a:p>
      </dgm:t>
    </dgm:pt>
    <dgm:pt modelId="{CE2B86DD-EBDC-4981-AF2A-E7B5DCD5434D}">
      <dgm:prSet/>
      <dgm:spPr/>
      <dgm:t>
        <a:bodyPr/>
        <a:lstStyle/>
        <a:p>
          <a:r>
            <a:rPr lang="zh-CN"/>
            <a:t>Container的底层实现简述</a:t>
          </a:r>
          <a:endParaRPr lang="en-US"/>
        </a:p>
      </dgm:t>
    </dgm:pt>
    <dgm:pt modelId="{40F60F6C-5F91-42CF-AB44-9A4717A32B78}" type="parTrans" cxnId="{154F660F-128A-4C2D-9AB7-D34A4901F416}">
      <dgm:prSet/>
      <dgm:spPr/>
      <dgm:t>
        <a:bodyPr/>
        <a:lstStyle/>
        <a:p>
          <a:endParaRPr lang="en-US"/>
        </a:p>
      </dgm:t>
    </dgm:pt>
    <dgm:pt modelId="{D8628895-2B39-4ACF-A573-6A08D762A7AB}" type="sibTrans" cxnId="{154F660F-128A-4C2D-9AB7-D34A4901F416}">
      <dgm:prSet/>
      <dgm:spPr/>
      <dgm:t>
        <a:bodyPr/>
        <a:lstStyle/>
        <a:p>
          <a:endParaRPr lang="en-US"/>
        </a:p>
      </dgm:t>
    </dgm:pt>
    <dgm:pt modelId="{6887E740-DB07-476F-B0D7-26ED932FF1B0}" type="pres">
      <dgm:prSet presAssocID="{B8B2D2D9-CFEA-48BD-BFC8-2FBA627B3962}" presName="linear" presStyleCnt="0">
        <dgm:presLayoutVars>
          <dgm:animLvl val="lvl"/>
          <dgm:resizeHandles val="exact"/>
        </dgm:presLayoutVars>
      </dgm:prSet>
      <dgm:spPr/>
    </dgm:pt>
    <dgm:pt modelId="{7C45774E-C9E1-41F7-8ED4-29D374A9F944}" type="pres">
      <dgm:prSet presAssocID="{3D9B2C00-799A-4890-897C-4BE137D1797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D830CC5-55E3-4BB6-A334-275BBD5C26AF}" type="pres">
      <dgm:prSet presAssocID="{5A18ADDE-E768-43E8-90B1-0A24348E3F5D}" presName="spacer" presStyleCnt="0"/>
      <dgm:spPr/>
    </dgm:pt>
    <dgm:pt modelId="{FB25C052-4497-4711-8C29-EE01CA53DB78}" type="pres">
      <dgm:prSet presAssocID="{07C51907-E8F1-44B7-B34C-2FEBEC27E0C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EA50DFB-2795-4407-A9EF-6C6FAD7770EF}" type="pres">
      <dgm:prSet presAssocID="{DF587CEF-9E1F-4B38-A94F-D7571F257DAA}" presName="spacer" presStyleCnt="0"/>
      <dgm:spPr/>
    </dgm:pt>
    <dgm:pt modelId="{24C74BF1-1FE4-4B87-A848-CCD39CA3EF84}" type="pres">
      <dgm:prSet presAssocID="{5251D662-53ED-4B0B-8B8C-11D3D96E8D1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4ED4968-9012-4A6E-977E-7F9E056F401D}" type="pres">
      <dgm:prSet presAssocID="{B8639C80-F269-4BDE-A6F8-2D0821C53C81}" presName="spacer" presStyleCnt="0"/>
      <dgm:spPr/>
    </dgm:pt>
    <dgm:pt modelId="{F3E5A05B-ACCE-4E7C-8701-990134F17D6B}" type="pres">
      <dgm:prSet presAssocID="{CE2B86DD-EBDC-4981-AF2A-E7B5DCD5434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3206B09-C986-41F0-A5FA-CE5436A60343}" type="presOf" srcId="{3D9B2C00-799A-4890-897C-4BE137D1797B}" destId="{7C45774E-C9E1-41F7-8ED4-29D374A9F944}" srcOrd="0" destOrd="0" presId="urn:microsoft.com/office/officeart/2005/8/layout/vList2"/>
    <dgm:cxn modelId="{154F660F-128A-4C2D-9AB7-D34A4901F416}" srcId="{B8B2D2D9-CFEA-48BD-BFC8-2FBA627B3962}" destId="{CE2B86DD-EBDC-4981-AF2A-E7B5DCD5434D}" srcOrd="3" destOrd="0" parTransId="{40F60F6C-5F91-42CF-AB44-9A4717A32B78}" sibTransId="{D8628895-2B39-4ACF-A573-6A08D762A7AB}"/>
    <dgm:cxn modelId="{DF06121A-E1B0-4ED0-A1DB-B9F144343B0D}" type="presOf" srcId="{5251D662-53ED-4B0B-8B8C-11D3D96E8D1C}" destId="{24C74BF1-1FE4-4B87-A848-CCD39CA3EF84}" srcOrd="0" destOrd="0" presId="urn:microsoft.com/office/officeart/2005/8/layout/vList2"/>
    <dgm:cxn modelId="{C070B25F-C739-44FC-B28B-56B60C727A75}" srcId="{B8B2D2D9-CFEA-48BD-BFC8-2FBA627B3962}" destId="{5251D662-53ED-4B0B-8B8C-11D3D96E8D1C}" srcOrd="2" destOrd="0" parTransId="{6CBF1B36-0C67-48A7-BD1E-307C6274466B}" sibTransId="{B8639C80-F269-4BDE-A6F8-2D0821C53C81}"/>
    <dgm:cxn modelId="{A41CC573-C3FB-4BDA-A8CB-2AFD3B819AD0}" type="presOf" srcId="{07C51907-E8F1-44B7-B34C-2FEBEC27E0C8}" destId="{FB25C052-4497-4711-8C29-EE01CA53DB78}" srcOrd="0" destOrd="0" presId="urn:microsoft.com/office/officeart/2005/8/layout/vList2"/>
    <dgm:cxn modelId="{78DE118E-05C3-4018-A06A-4C8FC28C7D6B}" srcId="{B8B2D2D9-CFEA-48BD-BFC8-2FBA627B3962}" destId="{07C51907-E8F1-44B7-B34C-2FEBEC27E0C8}" srcOrd="1" destOrd="0" parTransId="{8B2CCBA6-617B-4379-9151-78CA9BDA30AE}" sibTransId="{DF587CEF-9E1F-4B38-A94F-D7571F257DAA}"/>
    <dgm:cxn modelId="{7AC773A0-4FA4-405A-8344-A4E093539900}" srcId="{B8B2D2D9-CFEA-48BD-BFC8-2FBA627B3962}" destId="{3D9B2C00-799A-4890-897C-4BE137D1797B}" srcOrd="0" destOrd="0" parTransId="{8FAEE348-E85E-46F0-8C26-0128E582BE03}" sibTransId="{5A18ADDE-E768-43E8-90B1-0A24348E3F5D}"/>
    <dgm:cxn modelId="{73FF1CC0-9DD3-46F9-936E-40CC0374F81E}" type="presOf" srcId="{B8B2D2D9-CFEA-48BD-BFC8-2FBA627B3962}" destId="{6887E740-DB07-476F-B0D7-26ED932FF1B0}" srcOrd="0" destOrd="0" presId="urn:microsoft.com/office/officeart/2005/8/layout/vList2"/>
    <dgm:cxn modelId="{8601B7C7-197A-423E-A745-5B0BC933C191}" type="presOf" srcId="{CE2B86DD-EBDC-4981-AF2A-E7B5DCD5434D}" destId="{F3E5A05B-ACCE-4E7C-8701-990134F17D6B}" srcOrd="0" destOrd="0" presId="urn:microsoft.com/office/officeart/2005/8/layout/vList2"/>
    <dgm:cxn modelId="{27912799-77BE-4655-BBFD-6A5F3B776E88}" type="presParOf" srcId="{6887E740-DB07-476F-B0D7-26ED932FF1B0}" destId="{7C45774E-C9E1-41F7-8ED4-29D374A9F944}" srcOrd="0" destOrd="0" presId="urn:microsoft.com/office/officeart/2005/8/layout/vList2"/>
    <dgm:cxn modelId="{3A0022C3-4E63-4548-90F5-B37D67EB15D8}" type="presParOf" srcId="{6887E740-DB07-476F-B0D7-26ED932FF1B0}" destId="{1D830CC5-55E3-4BB6-A334-275BBD5C26AF}" srcOrd="1" destOrd="0" presId="urn:microsoft.com/office/officeart/2005/8/layout/vList2"/>
    <dgm:cxn modelId="{E71FCF59-F5F3-446D-973C-2341DC1BE92D}" type="presParOf" srcId="{6887E740-DB07-476F-B0D7-26ED932FF1B0}" destId="{FB25C052-4497-4711-8C29-EE01CA53DB78}" srcOrd="2" destOrd="0" presId="urn:microsoft.com/office/officeart/2005/8/layout/vList2"/>
    <dgm:cxn modelId="{B0ED6D50-9E96-4170-8029-75567B3AEE2E}" type="presParOf" srcId="{6887E740-DB07-476F-B0D7-26ED932FF1B0}" destId="{7EA50DFB-2795-4407-A9EF-6C6FAD7770EF}" srcOrd="3" destOrd="0" presId="urn:microsoft.com/office/officeart/2005/8/layout/vList2"/>
    <dgm:cxn modelId="{08C249AB-A104-4BC9-9C0B-DEC8DE129EC3}" type="presParOf" srcId="{6887E740-DB07-476F-B0D7-26ED932FF1B0}" destId="{24C74BF1-1FE4-4B87-A848-CCD39CA3EF84}" srcOrd="4" destOrd="0" presId="urn:microsoft.com/office/officeart/2005/8/layout/vList2"/>
    <dgm:cxn modelId="{98BC98EC-E9DE-4E55-9297-A99E2A3971F8}" type="presParOf" srcId="{6887E740-DB07-476F-B0D7-26ED932FF1B0}" destId="{D4ED4968-9012-4A6E-977E-7F9E056F401D}" srcOrd="5" destOrd="0" presId="urn:microsoft.com/office/officeart/2005/8/layout/vList2"/>
    <dgm:cxn modelId="{CC5A4265-D618-4C15-B90B-DFC047CB0709}" type="presParOf" srcId="{6887E740-DB07-476F-B0D7-26ED932FF1B0}" destId="{F3E5A05B-ACCE-4E7C-8701-990134F17D6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B2D2D9-CFEA-48BD-BFC8-2FBA627B3962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D9B2C00-799A-4890-897C-4BE137D1797B}">
      <dgm:prSet/>
      <dgm:spPr/>
      <dgm:t>
        <a:bodyPr/>
        <a:lstStyle/>
        <a:p>
          <a:r>
            <a:rPr lang="en-US" altLang="zh-CN">
              <a:solidFill>
                <a:srgbClr val="000000"/>
              </a:solidFill>
              <a:latin typeface="Calibri"/>
              <a:cs typeface="Calibri"/>
            </a:rPr>
            <a:t>Docker</a:t>
          </a:r>
          <a:r>
            <a:rPr lang="zh-CN">
              <a:solidFill>
                <a:srgbClr val="000000"/>
              </a:solidFill>
              <a:latin typeface="Calibri"/>
              <a:cs typeface="Calibri"/>
            </a:rPr>
            <a:t>是什么</a:t>
          </a:r>
          <a:endParaRPr lang="en-US"/>
        </a:p>
      </dgm:t>
    </dgm:pt>
    <dgm:pt modelId="{8FAEE348-E85E-46F0-8C26-0128E582BE03}" type="parTrans" cxnId="{7AC773A0-4FA4-405A-8344-A4E093539900}">
      <dgm:prSet/>
      <dgm:spPr/>
      <dgm:t>
        <a:bodyPr/>
        <a:lstStyle/>
        <a:p>
          <a:endParaRPr lang="en-US"/>
        </a:p>
      </dgm:t>
    </dgm:pt>
    <dgm:pt modelId="{5A18ADDE-E768-43E8-90B1-0A24348E3F5D}" type="sibTrans" cxnId="{7AC773A0-4FA4-405A-8344-A4E093539900}">
      <dgm:prSet/>
      <dgm:spPr/>
      <dgm:t>
        <a:bodyPr/>
        <a:lstStyle/>
        <a:p>
          <a:endParaRPr lang="en-US"/>
        </a:p>
      </dgm:t>
    </dgm:pt>
    <dgm:pt modelId="{07C51907-E8F1-44B7-B34C-2FEBEC27E0C8}">
      <dgm:prSet/>
      <dgm:spPr/>
      <dgm:t>
        <a:bodyPr/>
        <a:lstStyle/>
        <a:p>
          <a:pPr algn="l">
            <a:lnSpc>
              <a:spcPct val="90000"/>
            </a:lnSpc>
          </a:pPr>
          <a:r>
            <a:rPr lang="en-US" altLang="zh-CN">
              <a:solidFill>
                <a:srgbClr val="000000"/>
              </a:solidFill>
              <a:latin typeface="Calibri"/>
              <a:cs typeface="Calibri"/>
            </a:rPr>
            <a:t>Docker</a:t>
          </a:r>
          <a:r>
            <a:rPr lang="zh-CN" altLang="en-US">
              <a:solidFill>
                <a:srgbClr val="000000"/>
              </a:solidFill>
              <a:latin typeface="Calibri"/>
              <a:cs typeface="Calibri"/>
            </a:rPr>
            <a:t>架构</a:t>
          </a:r>
          <a:endParaRPr lang="en-US">
            <a:solidFill>
              <a:srgbClr val="000000"/>
            </a:solidFill>
            <a:latin typeface="Calibri"/>
            <a:cs typeface="Calibri"/>
          </a:endParaRPr>
        </a:p>
      </dgm:t>
    </dgm:pt>
    <dgm:pt modelId="{8B2CCBA6-617B-4379-9151-78CA9BDA30AE}" type="parTrans" cxnId="{78DE118E-05C3-4018-A06A-4C8FC28C7D6B}">
      <dgm:prSet/>
      <dgm:spPr/>
      <dgm:t>
        <a:bodyPr/>
        <a:lstStyle/>
        <a:p>
          <a:endParaRPr lang="en-US"/>
        </a:p>
      </dgm:t>
    </dgm:pt>
    <dgm:pt modelId="{DF587CEF-9E1F-4B38-A94F-D7571F257DAA}" type="sibTrans" cxnId="{78DE118E-05C3-4018-A06A-4C8FC28C7D6B}">
      <dgm:prSet/>
      <dgm:spPr/>
      <dgm:t>
        <a:bodyPr/>
        <a:lstStyle/>
        <a:p>
          <a:endParaRPr lang="en-US"/>
        </a:p>
      </dgm:t>
    </dgm:pt>
    <dgm:pt modelId="{5251D662-53ED-4B0B-8B8C-11D3D96E8D1C}">
      <dgm:prSet/>
      <dgm:spPr/>
      <dgm:t>
        <a:bodyPr/>
        <a:lstStyle/>
        <a:p>
          <a:pPr algn="l">
            <a:lnSpc>
              <a:spcPct val="90000"/>
            </a:lnSpc>
          </a:pPr>
          <a:r>
            <a:rPr lang="en-US" altLang="zh-CN">
              <a:solidFill>
                <a:srgbClr val="000000"/>
              </a:solidFill>
              <a:latin typeface="Calibri"/>
              <a:cs typeface="Calibri"/>
            </a:rPr>
            <a:t>Docker</a:t>
          </a:r>
          <a:r>
            <a:rPr lang="zh-CN" altLang="en-US">
              <a:solidFill>
                <a:srgbClr val="000000"/>
              </a:solidFill>
              <a:latin typeface="Calibri"/>
              <a:cs typeface="Calibri"/>
            </a:rPr>
            <a:t>的三个基本概念</a:t>
          </a:r>
          <a:endParaRPr lang="en-US">
            <a:solidFill>
              <a:srgbClr val="000000"/>
            </a:solidFill>
            <a:latin typeface="Calibri"/>
            <a:cs typeface="Calibri"/>
          </a:endParaRPr>
        </a:p>
      </dgm:t>
    </dgm:pt>
    <dgm:pt modelId="{6CBF1B36-0C67-48A7-BD1E-307C6274466B}" type="parTrans" cxnId="{C070B25F-C739-44FC-B28B-56B60C727A75}">
      <dgm:prSet/>
      <dgm:spPr/>
      <dgm:t>
        <a:bodyPr/>
        <a:lstStyle/>
        <a:p>
          <a:endParaRPr lang="en-US"/>
        </a:p>
      </dgm:t>
    </dgm:pt>
    <dgm:pt modelId="{B8639C80-F269-4BDE-A6F8-2D0821C53C81}" type="sibTrans" cxnId="{C070B25F-C739-44FC-B28B-56B60C727A75}">
      <dgm:prSet/>
      <dgm:spPr/>
      <dgm:t>
        <a:bodyPr/>
        <a:lstStyle/>
        <a:p>
          <a:endParaRPr lang="en-US"/>
        </a:p>
      </dgm:t>
    </dgm:pt>
    <dgm:pt modelId="{CE2B86DD-EBDC-4981-AF2A-E7B5DCD5434D}">
      <dgm:prSet/>
      <dgm:spPr/>
      <dgm:t>
        <a:bodyPr/>
        <a:lstStyle/>
        <a:p>
          <a:pPr algn="l" rtl="0">
            <a:lnSpc>
              <a:spcPct val="90000"/>
            </a:lnSpc>
          </a:pPr>
          <a:r>
            <a:rPr lang="en-US" altLang="zh-CN">
              <a:solidFill>
                <a:srgbClr val="000000"/>
              </a:solidFill>
              <a:latin typeface="Calibri"/>
              <a:cs typeface="Calibri"/>
            </a:rPr>
            <a:t>Docker</a:t>
          </a:r>
          <a:r>
            <a:rPr lang="zh-CN">
              <a:solidFill>
                <a:srgbClr val="000000"/>
              </a:solidFill>
              <a:latin typeface="Calibri"/>
              <a:cs typeface="Calibri"/>
            </a:rPr>
            <a:t>的</a:t>
          </a:r>
          <a:r>
            <a:rPr lang="zh-CN">
              <a:solidFill>
                <a:schemeClr val="tx1"/>
              </a:solidFill>
              <a:latin typeface="Calibri"/>
              <a:cs typeface="Calibri"/>
            </a:rPr>
            <a:t>安</a:t>
          </a:r>
          <a:r>
            <a:rPr lang="zh-CN" altLang="en-US">
              <a:solidFill>
                <a:schemeClr val="tx1"/>
              </a:solidFill>
              <a:latin typeface="Calibri"/>
              <a:cs typeface="Calibri"/>
            </a:rPr>
            <a:t>装和配置</a:t>
          </a:r>
          <a:endParaRPr lang="en-US">
            <a:solidFill>
              <a:schemeClr val="tx1"/>
            </a:solidFill>
          </a:endParaRPr>
        </a:p>
      </dgm:t>
    </dgm:pt>
    <dgm:pt modelId="{40F60F6C-5F91-42CF-AB44-9A4717A32B78}" type="parTrans" cxnId="{154F660F-128A-4C2D-9AB7-D34A4901F416}">
      <dgm:prSet/>
      <dgm:spPr/>
      <dgm:t>
        <a:bodyPr/>
        <a:lstStyle/>
        <a:p>
          <a:endParaRPr lang="en-US"/>
        </a:p>
      </dgm:t>
    </dgm:pt>
    <dgm:pt modelId="{D8628895-2B39-4ACF-A573-6A08D762A7AB}" type="sibTrans" cxnId="{154F660F-128A-4C2D-9AB7-D34A4901F416}">
      <dgm:prSet/>
      <dgm:spPr/>
      <dgm:t>
        <a:bodyPr/>
        <a:lstStyle/>
        <a:p>
          <a:endParaRPr lang="en-US"/>
        </a:p>
      </dgm:t>
    </dgm:pt>
    <dgm:pt modelId="{6887E740-DB07-476F-B0D7-26ED932FF1B0}" type="pres">
      <dgm:prSet presAssocID="{B8B2D2D9-CFEA-48BD-BFC8-2FBA627B3962}" presName="linear" presStyleCnt="0">
        <dgm:presLayoutVars>
          <dgm:animLvl val="lvl"/>
          <dgm:resizeHandles val="exact"/>
        </dgm:presLayoutVars>
      </dgm:prSet>
      <dgm:spPr/>
    </dgm:pt>
    <dgm:pt modelId="{7C45774E-C9E1-41F7-8ED4-29D374A9F944}" type="pres">
      <dgm:prSet presAssocID="{3D9B2C00-799A-4890-897C-4BE137D1797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D830CC5-55E3-4BB6-A334-275BBD5C26AF}" type="pres">
      <dgm:prSet presAssocID="{5A18ADDE-E768-43E8-90B1-0A24348E3F5D}" presName="spacer" presStyleCnt="0"/>
      <dgm:spPr/>
    </dgm:pt>
    <dgm:pt modelId="{FB25C052-4497-4711-8C29-EE01CA53DB78}" type="pres">
      <dgm:prSet presAssocID="{07C51907-E8F1-44B7-B34C-2FEBEC27E0C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EA50DFB-2795-4407-A9EF-6C6FAD7770EF}" type="pres">
      <dgm:prSet presAssocID="{DF587CEF-9E1F-4B38-A94F-D7571F257DAA}" presName="spacer" presStyleCnt="0"/>
      <dgm:spPr/>
    </dgm:pt>
    <dgm:pt modelId="{24C74BF1-1FE4-4B87-A848-CCD39CA3EF84}" type="pres">
      <dgm:prSet presAssocID="{5251D662-53ED-4B0B-8B8C-11D3D96E8D1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4ED4968-9012-4A6E-977E-7F9E056F401D}" type="pres">
      <dgm:prSet presAssocID="{B8639C80-F269-4BDE-A6F8-2D0821C53C81}" presName="spacer" presStyleCnt="0"/>
      <dgm:spPr/>
    </dgm:pt>
    <dgm:pt modelId="{F3E5A05B-ACCE-4E7C-8701-990134F17D6B}" type="pres">
      <dgm:prSet presAssocID="{CE2B86DD-EBDC-4981-AF2A-E7B5DCD5434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3206B09-C986-41F0-A5FA-CE5436A60343}" type="presOf" srcId="{3D9B2C00-799A-4890-897C-4BE137D1797B}" destId="{7C45774E-C9E1-41F7-8ED4-29D374A9F944}" srcOrd="0" destOrd="0" presId="urn:microsoft.com/office/officeart/2005/8/layout/vList2"/>
    <dgm:cxn modelId="{154F660F-128A-4C2D-9AB7-D34A4901F416}" srcId="{B8B2D2D9-CFEA-48BD-BFC8-2FBA627B3962}" destId="{CE2B86DD-EBDC-4981-AF2A-E7B5DCD5434D}" srcOrd="3" destOrd="0" parTransId="{40F60F6C-5F91-42CF-AB44-9A4717A32B78}" sibTransId="{D8628895-2B39-4ACF-A573-6A08D762A7AB}"/>
    <dgm:cxn modelId="{DF06121A-E1B0-4ED0-A1DB-B9F144343B0D}" type="presOf" srcId="{5251D662-53ED-4B0B-8B8C-11D3D96E8D1C}" destId="{24C74BF1-1FE4-4B87-A848-CCD39CA3EF84}" srcOrd="0" destOrd="0" presId="urn:microsoft.com/office/officeart/2005/8/layout/vList2"/>
    <dgm:cxn modelId="{C070B25F-C739-44FC-B28B-56B60C727A75}" srcId="{B8B2D2D9-CFEA-48BD-BFC8-2FBA627B3962}" destId="{5251D662-53ED-4B0B-8B8C-11D3D96E8D1C}" srcOrd="2" destOrd="0" parTransId="{6CBF1B36-0C67-48A7-BD1E-307C6274466B}" sibTransId="{B8639C80-F269-4BDE-A6F8-2D0821C53C81}"/>
    <dgm:cxn modelId="{A41CC573-C3FB-4BDA-A8CB-2AFD3B819AD0}" type="presOf" srcId="{07C51907-E8F1-44B7-B34C-2FEBEC27E0C8}" destId="{FB25C052-4497-4711-8C29-EE01CA53DB78}" srcOrd="0" destOrd="0" presId="urn:microsoft.com/office/officeart/2005/8/layout/vList2"/>
    <dgm:cxn modelId="{78DE118E-05C3-4018-A06A-4C8FC28C7D6B}" srcId="{B8B2D2D9-CFEA-48BD-BFC8-2FBA627B3962}" destId="{07C51907-E8F1-44B7-B34C-2FEBEC27E0C8}" srcOrd="1" destOrd="0" parTransId="{8B2CCBA6-617B-4379-9151-78CA9BDA30AE}" sibTransId="{DF587CEF-9E1F-4B38-A94F-D7571F257DAA}"/>
    <dgm:cxn modelId="{7AC773A0-4FA4-405A-8344-A4E093539900}" srcId="{B8B2D2D9-CFEA-48BD-BFC8-2FBA627B3962}" destId="{3D9B2C00-799A-4890-897C-4BE137D1797B}" srcOrd="0" destOrd="0" parTransId="{8FAEE348-E85E-46F0-8C26-0128E582BE03}" sibTransId="{5A18ADDE-E768-43E8-90B1-0A24348E3F5D}"/>
    <dgm:cxn modelId="{73FF1CC0-9DD3-46F9-936E-40CC0374F81E}" type="presOf" srcId="{B8B2D2D9-CFEA-48BD-BFC8-2FBA627B3962}" destId="{6887E740-DB07-476F-B0D7-26ED932FF1B0}" srcOrd="0" destOrd="0" presId="urn:microsoft.com/office/officeart/2005/8/layout/vList2"/>
    <dgm:cxn modelId="{8601B7C7-197A-423E-A745-5B0BC933C191}" type="presOf" srcId="{CE2B86DD-EBDC-4981-AF2A-E7B5DCD5434D}" destId="{F3E5A05B-ACCE-4E7C-8701-990134F17D6B}" srcOrd="0" destOrd="0" presId="urn:microsoft.com/office/officeart/2005/8/layout/vList2"/>
    <dgm:cxn modelId="{27912799-77BE-4655-BBFD-6A5F3B776E88}" type="presParOf" srcId="{6887E740-DB07-476F-B0D7-26ED932FF1B0}" destId="{7C45774E-C9E1-41F7-8ED4-29D374A9F944}" srcOrd="0" destOrd="0" presId="urn:microsoft.com/office/officeart/2005/8/layout/vList2"/>
    <dgm:cxn modelId="{3A0022C3-4E63-4548-90F5-B37D67EB15D8}" type="presParOf" srcId="{6887E740-DB07-476F-B0D7-26ED932FF1B0}" destId="{1D830CC5-55E3-4BB6-A334-275BBD5C26AF}" srcOrd="1" destOrd="0" presId="urn:microsoft.com/office/officeart/2005/8/layout/vList2"/>
    <dgm:cxn modelId="{E71FCF59-F5F3-446D-973C-2341DC1BE92D}" type="presParOf" srcId="{6887E740-DB07-476F-B0D7-26ED932FF1B0}" destId="{FB25C052-4497-4711-8C29-EE01CA53DB78}" srcOrd="2" destOrd="0" presId="urn:microsoft.com/office/officeart/2005/8/layout/vList2"/>
    <dgm:cxn modelId="{B0ED6D50-9E96-4170-8029-75567B3AEE2E}" type="presParOf" srcId="{6887E740-DB07-476F-B0D7-26ED932FF1B0}" destId="{7EA50DFB-2795-4407-A9EF-6C6FAD7770EF}" srcOrd="3" destOrd="0" presId="urn:microsoft.com/office/officeart/2005/8/layout/vList2"/>
    <dgm:cxn modelId="{08C249AB-A104-4BC9-9C0B-DEC8DE129EC3}" type="presParOf" srcId="{6887E740-DB07-476F-B0D7-26ED932FF1B0}" destId="{24C74BF1-1FE4-4B87-A848-CCD39CA3EF84}" srcOrd="4" destOrd="0" presId="urn:microsoft.com/office/officeart/2005/8/layout/vList2"/>
    <dgm:cxn modelId="{98BC98EC-E9DE-4E55-9297-A99E2A3971F8}" type="presParOf" srcId="{6887E740-DB07-476F-B0D7-26ED932FF1B0}" destId="{D4ED4968-9012-4A6E-977E-7F9E056F401D}" srcOrd="5" destOrd="0" presId="urn:microsoft.com/office/officeart/2005/8/layout/vList2"/>
    <dgm:cxn modelId="{CC5A4265-D618-4C15-B90B-DFC047CB0709}" type="presParOf" srcId="{6887E740-DB07-476F-B0D7-26ED932FF1B0}" destId="{F3E5A05B-ACCE-4E7C-8701-990134F17D6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B2D2D9-CFEA-48BD-BFC8-2FBA627B3962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D9B2C00-799A-4890-897C-4BE137D1797B}">
      <dgm:prSet/>
      <dgm:spPr/>
      <dgm:t>
        <a:bodyPr/>
        <a:lstStyle/>
        <a:p>
          <a:pPr rtl="0"/>
          <a:r>
            <a:rPr lang="en-US" altLang="zh-CN" dirty="0">
              <a:solidFill>
                <a:schemeClr val="tx1"/>
              </a:solidFill>
              <a:latin typeface="Calibri"/>
              <a:cs typeface="Calibri"/>
            </a:rPr>
            <a:t>Docker </a:t>
          </a:r>
          <a:r>
            <a:rPr lang="zh-CN" altLang="en-US">
              <a:solidFill>
                <a:schemeClr val="tx1"/>
              </a:solidFill>
              <a:latin typeface="Calibri"/>
              <a:cs typeface="Calibri"/>
            </a:rPr>
            <a:t>镜像操作</a:t>
          </a:r>
          <a:endParaRPr lang="en-US">
            <a:solidFill>
              <a:schemeClr val="tx1"/>
            </a:solidFill>
          </a:endParaRPr>
        </a:p>
      </dgm:t>
    </dgm:pt>
    <dgm:pt modelId="{8FAEE348-E85E-46F0-8C26-0128E582BE03}" type="parTrans" cxnId="{7AC773A0-4FA4-405A-8344-A4E093539900}">
      <dgm:prSet/>
      <dgm:spPr/>
      <dgm:t>
        <a:bodyPr/>
        <a:lstStyle/>
        <a:p>
          <a:endParaRPr lang="en-US"/>
        </a:p>
      </dgm:t>
    </dgm:pt>
    <dgm:pt modelId="{5A18ADDE-E768-43E8-90B1-0A24348E3F5D}" type="sibTrans" cxnId="{7AC773A0-4FA4-405A-8344-A4E093539900}">
      <dgm:prSet/>
      <dgm:spPr/>
      <dgm:t>
        <a:bodyPr/>
        <a:lstStyle/>
        <a:p>
          <a:endParaRPr lang="en-US"/>
        </a:p>
      </dgm:t>
    </dgm:pt>
    <dgm:pt modelId="{07C51907-E8F1-44B7-B34C-2FEBEC27E0C8}">
      <dgm:prSet/>
      <dgm:spPr/>
      <dgm:t>
        <a:bodyPr/>
        <a:lstStyle/>
        <a:p>
          <a:pPr algn="l" rtl="0">
            <a:lnSpc>
              <a:spcPct val="90000"/>
            </a:lnSpc>
          </a:pPr>
          <a:r>
            <a:rPr lang="en-US" altLang="zh-CN" dirty="0">
              <a:solidFill>
                <a:schemeClr val="tx1"/>
              </a:solidFill>
              <a:latin typeface="Calibri"/>
              <a:cs typeface="Calibri"/>
            </a:rPr>
            <a:t>Docker </a:t>
          </a:r>
          <a:r>
            <a:rPr lang="en-US" altLang="zh-CN" dirty="0" err="1">
              <a:solidFill>
                <a:schemeClr val="tx1"/>
              </a:solidFill>
              <a:latin typeface="Calibri"/>
              <a:cs typeface="Calibri"/>
            </a:rPr>
            <a:t>容器操作</a:t>
          </a:r>
          <a:endParaRPr lang="zh-CN" altLang="en-US" dirty="0" err="1">
            <a:solidFill>
              <a:schemeClr val="tx1"/>
            </a:solidFill>
            <a:latin typeface="Calibri"/>
            <a:cs typeface="Calibri"/>
          </a:endParaRPr>
        </a:p>
      </dgm:t>
    </dgm:pt>
    <dgm:pt modelId="{8B2CCBA6-617B-4379-9151-78CA9BDA30AE}" type="parTrans" cxnId="{78DE118E-05C3-4018-A06A-4C8FC28C7D6B}">
      <dgm:prSet/>
      <dgm:spPr/>
      <dgm:t>
        <a:bodyPr/>
        <a:lstStyle/>
        <a:p>
          <a:endParaRPr lang="en-US"/>
        </a:p>
      </dgm:t>
    </dgm:pt>
    <dgm:pt modelId="{DF587CEF-9E1F-4B38-A94F-D7571F257DAA}" type="sibTrans" cxnId="{78DE118E-05C3-4018-A06A-4C8FC28C7D6B}">
      <dgm:prSet/>
      <dgm:spPr/>
      <dgm:t>
        <a:bodyPr/>
        <a:lstStyle/>
        <a:p>
          <a:endParaRPr lang="en-US"/>
        </a:p>
      </dgm:t>
    </dgm:pt>
    <dgm:pt modelId="{5251D662-53ED-4B0B-8B8C-11D3D96E8D1C}">
      <dgm:prSet/>
      <dgm:spPr/>
      <dgm:t>
        <a:bodyPr/>
        <a:lstStyle/>
        <a:p>
          <a:pPr algn="l" rtl="0">
            <a:lnSpc>
              <a:spcPct val="90000"/>
            </a:lnSpc>
          </a:pPr>
          <a:r>
            <a:rPr lang="en-US" altLang="zh-CN" dirty="0">
              <a:solidFill>
                <a:schemeClr val="tx1"/>
              </a:solidFill>
              <a:latin typeface="Calibri"/>
              <a:cs typeface="Calibri"/>
            </a:rPr>
            <a:t>Docker </a:t>
          </a:r>
          <a:r>
            <a:rPr lang="en-US" altLang="zh-CN" dirty="0" err="1">
              <a:solidFill>
                <a:schemeClr val="tx1"/>
              </a:solidFill>
              <a:latin typeface="Calibri"/>
              <a:cs typeface="Calibri"/>
            </a:rPr>
            <a:t>仓库操作</a:t>
          </a:r>
          <a:endParaRPr lang="zh-CN" altLang="en-US" dirty="0" err="1">
            <a:solidFill>
              <a:schemeClr val="tx1"/>
            </a:solidFill>
            <a:latin typeface="Calibri"/>
            <a:cs typeface="Calibri"/>
          </a:endParaRPr>
        </a:p>
      </dgm:t>
    </dgm:pt>
    <dgm:pt modelId="{6CBF1B36-0C67-48A7-BD1E-307C6274466B}" type="parTrans" cxnId="{C070B25F-C739-44FC-B28B-56B60C727A75}">
      <dgm:prSet/>
      <dgm:spPr/>
      <dgm:t>
        <a:bodyPr/>
        <a:lstStyle/>
        <a:p>
          <a:endParaRPr lang="en-US"/>
        </a:p>
      </dgm:t>
    </dgm:pt>
    <dgm:pt modelId="{B8639C80-F269-4BDE-A6F8-2D0821C53C81}" type="sibTrans" cxnId="{C070B25F-C739-44FC-B28B-56B60C727A75}">
      <dgm:prSet/>
      <dgm:spPr/>
      <dgm:t>
        <a:bodyPr/>
        <a:lstStyle/>
        <a:p>
          <a:endParaRPr lang="en-US"/>
        </a:p>
      </dgm:t>
    </dgm:pt>
    <dgm:pt modelId="{CE2B86DD-EBDC-4981-AF2A-E7B5DCD5434D}">
      <dgm:prSet/>
      <dgm:spPr/>
      <dgm:t>
        <a:bodyPr/>
        <a:lstStyle/>
        <a:p>
          <a:pPr algn="l" rtl="0">
            <a:lnSpc>
              <a:spcPct val="90000"/>
            </a:lnSpc>
          </a:pPr>
          <a:r>
            <a:rPr lang="en-US" b="1" dirty="0">
              <a:solidFill>
                <a:srgbClr val="000000"/>
              </a:solidFill>
              <a:latin typeface="Calibri"/>
              <a:cs typeface="Calibri"/>
            </a:rPr>
            <a:t>Dockerfile</a:t>
          </a:r>
          <a:endParaRPr lang="zh-CN" altLang="en-US" dirty="0" err="1">
            <a:solidFill>
              <a:schemeClr val="tx1"/>
            </a:solidFill>
            <a:latin typeface="Calibri"/>
            <a:cs typeface="Calibri"/>
          </a:endParaRPr>
        </a:p>
      </dgm:t>
    </dgm:pt>
    <dgm:pt modelId="{40F60F6C-5F91-42CF-AB44-9A4717A32B78}" type="parTrans" cxnId="{154F660F-128A-4C2D-9AB7-D34A4901F416}">
      <dgm:prSet/>
      <dgm:spPr/>
      <dgm:t>
        <a:bodyPr/>
        <a:lstStyle/>
        <a:p>
          <a:endParaRPr lang="en-US"/>
        </a:p>
      </dgm:t>
    </dgm:pt>
    <dgm:pt modelId="{D8628895-2B39-4ACF-A573-6A08D762A7AB}" type="sibTrans" cxnId="{154F660F-128A-4C2D-9AB7-D34A4901F416}">
      <dgm:prSet/>
      <dgm:spPr/>
      <dgm:t>
        <a:bodyPr/>
        <a:lstStyle/>
        <a:p>
          <a:endParaRPr lang="en-US"/>
        </a:p>
      </dgm:t>
    </dgm:pt>
    <dgm:pt modelId="{6887E740-DB07-476F-B0D7-26ED932FF1B0}" type="pres">
      <dgm:prSet presAssocID="{B8B2D2D9-CFEA-48BD-BFC8-2FBA627B3962}" presName="linear" presStyleCnt="0">
        <dgm:presLayoutVars>
          <dgm:animLvl val="lvl"/>
          <dgm:resizeHandles val="exact"/>
        </dgm:presLayoutVars>
      </dgm:prSet>
      <dgm:spPr/>
    </dgm:pt>
    <dgm:pt modelId="{7C45774E-C9E1-41F7-8ED4-29D374A9F944}" type="pres">
      <dgm:prSet presAssocID="{3D9B2C00-799A-4890-897C-4BE137D1797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D830CC5-55E3-4BB6-A334-275BBD5C26AF}" type="pres">
      <dgm:prSet presAssocID="{5A18ADDE-E768-43E8-90B1-0A24348E3F5D}" presName="spacer" presStyleCnt="0"/>
      <dgm:spPr/>
    </dgm:pt>
    <dgm:pt modelId="{FB25C052-4497-4711-8C29-EE01CA53DB78}" type="pres">
      <dgm:prSet presAssocID="{07C51907-E8F1-44B7-B34C-2FEBEC27E0C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EA50DFB-2795-4407-A9EF-6C6FAD7770EF}" type="pres">
      <dgm:prSet presAssocID="{DF587CEF-9E1F-4B38-A94F-D7571F257DAA}" presName="spacer" presStyleCnt="0"/>
      <dgm:spPr/>
    </dgm:pt>
    <dgm:pt modelId="{24C74BF1-1FE4-4B87-A848-CCD39CA3EF84}" type="pres">
      <dgm:prSet presAssocID="{5251D662-53ED-4B0B-8B8C-11D3D96E8D1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4ED4968-9012-4A6E-977E-7F9E056F401D}" type="pres">
      <dgm:prSet presAssocID="{B8639C80-F269-4BDE-A6F8-2D0821C53C81}" presName="spacer" presStyleCnt="0"/>
      <dgm:spPr/>
    </dgm:pt>
    <dgm:pt modelId="{F3E5A05B-ACCE-4E7C-8701-990134F17D6B}" type="pres">
      <dgm:prSet presAssocID="{CE2B86DD-EBDC-4981-AF2A-E7B5DCD5434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3206B09-C986-41F0-A5FA-CE5436A60343}" type="presOf" srcId="{3D9B2C00-799A-4890-897C-4BE137D1797B}" destId="{7C45774E-C9E1-41F7-8ED4-29D374A9F944}" srcOrd="0" destOrd="0" presId="urn:microsoft.com/office/officeart/2005/8/layout/vList2"/>
    <dgm:cxn modelId="{154F660F-128A-4C2D-9AB7-D34A4901F416}" srcId="{B8B2D2D9-CFEA-48BD-BFC8-2FBA627B3962}" destId="{CE2B86DD-EBDC-4981-AF2A-E7B5DCD5434D}" srcOrd="3" destOrd="0" parTransId="{40F60F6C-5F91-42CF-AB44-9A4717A32B78}" sibTransId="{D8628895-2B39-4ACF-A573-6A08D762A7AB}"/>
    <dgm:cxn modelId="{DF06121A-E1B0-4ED0-A1DB-B9F144343B0D}" type="presOf" srcId="{5251D662-53ED-4B0B-8B8C-11D3D96E8D1C}" destId="{24C74BF1-1FE4-4B87-A848-CCD39CA3EF84}" srcOrd="0" destOrd="0" presId="urn:microsoft.com/office/officeart/2005/8/layout/vList2"/>
    <dgm:cxn modelId="{C070B25F-C739-44FC-B28B-56B60C727A75}" srcId="{B8B2D2D9-CFEA-48BD-BFC8-2FBA627B3962}" destId="{5251D662-53ED-4B0B-8B8C-11D3D96E8D1C}" srcOrd="2" destOrd="0" parTransId="{6CBF1B36-0C67-48A7-BD1E-307C6274466B}" sibTransId="{B8639C80-F269-4BDE-A6F8-2D0821C53C81}"/>
    <dgm:cxn modelId="{A41CC573-C3FB-4BDA-A8CB-2AFD3B819AD0}" type="presOf" srcId="{07C51907-E8F1-44B7-B34C-2FEBEC27E0C8}" destId="{FB25C052-4497-4711-8C29-EE01CA53DB78}" srcOrd="0" destOrd="0" presId="urn:microsoft.com/office/officeart/2005/8/layout/vList2"/>
    <dgm:cxn modelId="{78DE118E-05C3-4018-A06A-4C8FC28C7D6B}" srcId="{B8B2D2D9-CFEA-48BD-BFC8-2FBA627B3962}" destId="{07C51907-E8F1-44B7-B34C-2FEBEC27E0C8}" srcOrd="1" destOrd="0" parTransId="{8B2CCBA6-617B-4379-9151-78CA9BDA30AE}" sibTransId="{DF587CEF-9E1F-4B38-A94F-D7571F257DAA}"/>
    <dgm:cxn modelId="{7AC773A0-4FA4-405A-8344-A4E093539900}" srcId="{B8B2D2D9-CFEA-48BD-BFC8-2FBA627B3962}" destId="{3D9B2C00-799A-4890-897C-4BE137D1797B}" srcOrd="0" destOrd="0" parTransId="{8FAEE348-E85E-46F0-8C26-0128E582BE03}" sibTransId="{5A18ADDE-E768-43E8-90B1-0A24348E3F5D}"/>
    <dgm:cxn modelId="{73FF1CC0-9DD3-46F9-936E-40CC0374F81E}" type="presOf" srcId="{B8B2D2D9-CFEA-48BD-BFC8-2FBA627B3962}" destId="{6887E740-DB07-476F-B0D7-26ED932FF1B0}" srcOrd="0" destOrd="0" presId="urn:microsoft.com/office/officeart/2005/8/layout/vList2"/>
    <dgm:cxn modelId="{8601B7C7-197A-423E-A745-5B0BC933C191}" type="presOf" srcId="{CE2B86DD-EBDC-4981-AF2A-E7B5DCD5434D}" destId="{F3E5A05B-ACCE-4E7C-8701-990134F17D6B}" srcOrd="0" destOrd="0" presId="urn:microsoft.com/office/officeart/2005/8/layout/vList2"/>
    <dgm:cxn modelId="{27912799-77BE-4655-BBFD-6A5F3B776E88}" type="presParOf" srcId="{6887E740-DB07-476F-B0D7-26ED932FF1B0}" destId="{7C45774E-C9E1-41F7-8ED4-29D374A9F944}" srcOrd="0" destOrd="0" presId="urn:microsoft.com/office/officeart/2005/8/layout/vList2"/>
    <dgm:cxn modelId="{3A0022C3-4E63-4548-90F5-B37D67EB15D8}" type="presParOf" srcId="{6887E740-DB07-476F-B0D7-26ED932FF1B0}" destId="{1D830CC5-55E3-4BB6-A334-275BBD5C26AF}" srcOrd="1" destOrd="0" presId="urn:microsoft.com/office/officeart/2005/8/layout/vList2"/>
    <dgm:cxn modelId="{E71FCF59-F5F3-446D-973C-2341DC1BE92D}" type="presParOf" srcId="{6887E740-DB07-476F-B0D7-26ED932FF1B0}" destId="{FB25C052-4497-4711-8C29-EE01CA53DB78}" srcOrd="2" destOrd="0" presId="urn:microsoft.com/office/officeart/2005/8/layout/vList2"/>
    <dgm:cxn modelId="{B0ED6D50-9E96-4170-8029-75567B3AEE2E}" type="presParOf" srcId="{6887E740-DB07-476F-B0D7-26ED932FF1B0}" destId="{7EA50DFB-2795-4407-A9EF-6C6FAD7770EF}" srcOrd="3" destOrd="0" presId="urn:microsoft.com/office/officeart/2005/8/layout/vList2"/>
    <dgm:cxn modelId="{08C249AB-A104-4BC9-9C0B-DEC8DE129EC3}" type="presParOf" srcId="{6887E740-DB07-476F-B0D7-26ED932FF1B0}" destId="{24C74BF1-1FE4-4B87-A848-CCD39CA3EF84}" srcOrd="4" destOrd="0" presId="urn:microsoft.com/office/officeart/2005/8/layout/vList2"/>
    <dgm:cxn modelId="{98BC98EC-E9DE-4E55-9297-A99E2A3971F8}" type="presParOf" srcId="{6887E740-DB07-476F-B0D7-26ED932FF1B0}" destId="{D4ED4968-9012-4A6E-977E-7F9E056F401D}" srcOrd="5" destOrd="0" presId="urn:microsoft.com/office/officeart/2005/8/layout/vList2"/>
    <dgm:cxn modelId="{CC5A4265-D618-4C15-B90B-DFC047CB0709}" type="presParOf" srcId="{6887E740-DB07-476F-B0D7-26ED932FF1B0}" destId="{F3E5A05B-ACCE-4E7C-8701-990134F17D6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E655C35-8D6A-4C76-8A55-F07DA220DAD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AD522F-7C6E-418C-A851-8A7F8D95FCD7}">
      <dgm:prSet/>
      <dgm:spPr/>
      <dgm:t>
        <a:bodyPr/>
        <a:lstStyle/>
        <a:p>
          <a:r>
            <a:rPr lang="zh-CN"/>
            <a:t>罗列本地镜像信息：</a:t>
          </a:r>
          <a:endParaRPr lang="en-US"/>
        </a:p>
      </dgm:t>
    </dgm:pt>
    <dgm:pt modelId="{EE7C9D5F-455F-434C-AB42-8061F514B324}" type="parTrans" cxnId="{9411DEB6-F5EB-476A-9A69-996CE29C6436}">
      <dgm:prSet/>
      <dgm:spPr/>
      <dgm:t>
        <a:bodyPr/>
        <a:lstStyle/>
        <a:p>
          <a:endParaRPr lang="en-US"/>
        </a:p>
      </dgm:t>
    </dgm:pt>
    <dgm:pt modelId="{634CC139-EDA3-449F-AFFC-2043BFBC3AD4}" type="sibTrans" cxnId="{9411DEB6-F5EB-476A-9A69-996CE29C6436}">
      <dgm:prSet/>
      <dgm:spPr/>
      <dgm:t>
        <a:bodyPr/>
        <a:lstStyle/>
        <a:p>
          <a:endParaRPr lang="en-US"/>
        </a:p>
      </dgm:t>
    </dgm:pt>
    <dgm:pt modelId="{A32C2F27-F93A-4E83-BB60-89960FE52D60}">
      <dgm:prSet/>
      <dgm:spPr/>
      <dgm:t>
        <a:bodyPr/>
        <a:lstStyle/>
        <a:p>
          <a:r>
            <a:rPr lang="zh-CN"/>
            <a:t>docker images </a:t>
          </a:r>
          <a:r>
            <a:rPr lang="en-US"/>
            <a:t>[OPTIONS] [REPOSITORY[:TAG]]</a:t>
          </a:r>
        </a:p>
      </dgm:t>
    </dgm:pt>
    <dgm:pt modelId="{5E2D539D-4F34-4394-A8BF-1C7305560348}" type="parTrans" cxnId="{134307F0-314A-4585-8ED2-8E10E46AD550}">
      <dgm:prSet/>
      <dgm:spPr/>
      <dgm:t>
        <a:bodyPr/>
        <a:lstStyle/>
        <a:p>
          <a:endParaRPr lang="en-US"/>
        </a:p>
      </dgm:t>
    </dgm:pt>
    <dgm:pt modelId="{E971BC41-2CA5-4162-9B44-605FC721D1DE}" type="sibTrans" cxnId="{134307F0-314A-4585-8ED2-8E10E46AD550}">
      <dgm:prSet/>
      <dgm:spPr/>
      <dgm:t>
        <a:bodyPr/>
        <a:lstStyle/>
        <a:p>
          <a:endParaRPr lang="en-US"/>
        </a:p>
      </dgm:t>
    </dgm:pt>
    <dgm:pt modelId="{05DAAF73-06F8-4030-BF86-C33B178B3435}">
      <dgm:prSet/>
      <dgm:spPr/>
      <dgm:t>
        <a:bodyPr/>
        <a:lstStyle/>
        <a:p>
          <a:r>
            <a:rPr lang="en-US"/>
            <a:t>docker image ls | list</a:t>
          </a:r>
        </a:p>
      </dgm:t>
    </dgm:pt>
    <dgm:pt modelId="{5DF0B282-CF2A-4870-AB5A-221422CB7589}" type="parTrans" cxnId="{2D98A401-B86D-447C-A488-567B4AC17982}">
      <dgm:prSet/>
      <dgm:spPr/>
      <dgm:t>
        <a:bodyPr/>
        <a:lstStyle/>
        <a:p>
          <a:endParaRPr lang="en-US"/>
        </a:p>
      </dgm:t>
    </dgm:pt>
    <dgm:pt modelId="{8EE89658-E878-4391-BAD6-ADF8F7FC2FDB}" type="sibTrans" cxnId="{2D98A401-B86D-447C-A488-567B4AC17982}">
      <dgm:prSet/>
      <dgm:spPr/>
      <dgm:t>
        <a:bodyPr/>
        <a:lstStyle/>
        <a:p>
          <a:endParaRPr lang="en-US"/>
        </a:p>
      </dgm:t>
    </dgm:pt>
    <dgm:pt modelId="{24AF6A62-9D81-4668-8B9D-19E9B9359B67}">
      <dgm:prSet/>
      <dgm:spPr/>
      <dgm:t>
        <a:bodyPr/>
        <a:lstStyle/>
        <a:p>
          <a:r>
            <a:rPr lang="zh-CN"/>
            <a:t>从registry下载镜像： docker </a:t>
          </a:r>
          <a:r>
            <a:rPr lang="en-US"/>
            <a:t>[image]</a:t>
          </a:r>
          <a:r>
            <a:rPr lang="zh-CN"/>
            <a:t> pull [OPTIONS] NAME[:TAG|@DIGEST]</a:t>
          </a:r>
          <a:endParaRPr lang="en-US"/>
        </a:p>
      </dgm:t>
    </dgm:pt>
    <dgm:pt modelId="{BFEEB4A9-9D02-44E6-B88A-FBF78D203105}" type="parTrans" cxnId="{41418AE9-9FE6-46FD-82FE-A44DAB653AC8}">
      <dgm:prSet/>
      <dgm:spPr/>
      <dgm:t>
        <a:bodyPr/>
        <a:lstStyle/>
        <a:p>
          <a:endParaRPr lang="en-US"/>
        </a:p>
      </dgm:t>
    </dgm:pt>
    <dgm:pt modelId="{3C21E0AF-94A6-46D3-971E-04604B99656F}" type="sibTrans" cxnId="{41418AE9-9FE6-46FD-82FE-A44DAB653AC8}">
      <dgm:prSet/>
      <dgm:spPr/>
      <dgm:t>
        <a:bodyPr/>
        <a:lstStyle/>
        <a:p>
          <a:endParaRPr lang="en-US"/>
        </a:p>
      </dgm:t>
    </dgm:pt>
    <dgm:pt modelId="{DF75F36E-F57F-441F-94BC-1DFF9753774D}">
      <dgm:prSet/>
      <dgm:spPr/>
      <dgm:t>
        <a:bodyPr/>
        <a:lstStyle/>
        <a:p>
          <a:r>
            <a:rPr lang="zh-CN"/>
            <a:t>查看镜像的详情：docker </a:t>
          </a:r>
          <a:r>
            <a:rPr lang="en-US"/>
            <a:t>[image] </a:t>
          </a:r>
          <a:r>
            <a:rPr lang="zh-CN"/>
            <a:t>inspect [OPTIONS]  NAME|ID  [NAME|ID...]</a:t>
          </a:r>
          <a:endParaRPr lang="en-US"/>
        </a:p>
      </dgm:t>
    </dgm:pt>
    <dgm:pt modelId="{54D4803D-091D-49A0-B105-4E94AEDCD251}" type="parTrans" cxnId="{ABFC35FD-AE18-4187-AD23-2C6D984F6009}">
      <dgm:prSet/>
      <dgm:spPr/>
      <dgm:t>
        <a:bodyPr/>
        <a:lstStyle/>
        <a:p>
          <a:endParaRPr lang="en-US"/>
        </a:p>
      </dgm:t>
    </dgm:pt>
    <dgm:pt modelId="{D1105B68-6154-40BB-BE95-B3652F7CC570}" type="sibTrans" cxnId="{ABFC35FD-AE18-4187-AD23-2C6D984F6009}">
      <dgm:prSet/>
      <dgm:spPr/>
      <dgm:t>
        <a:bodyPr/>
        <a:lstStyle/>
        <a:p>
          <a:endParaRPr lang="en-US"/>
        </a:p>
      </dgm:t>
    </dgm:pt>
    <dgm:pt modelId="{EA4DDEC0-CA42-4560-98B6-30ADAA645DD6}">
      <dgm:prSet/>
      <dgm:spPr/>
      <dgm:t>
        <a:bodyPr/>
        <a:lstStyle/>
        <a:p>
          <a:r>
            <a:rPr lang="zh-CN"/>
            <a:t>查看镜像的历史：docker [</a:t>
          </a:r>
          <a:r>
            <a:rPr lang="en-US"/>
            <a:t>image</a:t>
          </a:r>
          <a:r>
            <a:rPr lang="zh-CN"/>
            <a:t>] history [OPTIONS] IMAGE</a:t>
          </a:r>
          <a:endParaRPr lang="en-US"/>
        </a:p>
      </dgm:t>
    </dgm:pt>
    <dgm:pt modelId="{E4112C92-5DB0-41E6-9DA0-CADB201A0538}" type="parTrans" cxnId="{F463EE31-6830-42E6-9D23-E3150CA0EA35}">
      <dgm:prSet/>
      <dgm:spPr/>
      <dgm:t>
        <a:bodyPr/>
        <a:lstStyle/>
        <a:p>
          <a:endParaRPr lang="en-US"/>
        </a:p>
      </dgm:t>
    </dgm:pt>
    <dgm:pt modelId="{2C3C1B48-6863-4F73-9368-1346C06E68DA}" type="sibTrans" cxnId="{F463EE31-6830-42E6-9D23-E3150CA0EA35}">
      <dgm:prSet/>
      <dgm:spPr/>
      <dgm:t>
        <a:bodyPr/>
        <a:lstStyle/>
        <a:p>
          <a:endParaRPr lang="en-US"/>
        </a:p>
      </dgm:t>
    </dgm:pt>
    <dgm:pt modelId="{BA9EB1EF-1A5E-4225-A7E8-5B5F934A6A15}">
      <dgm:prSet/>
      <dgm:spPr/>
      <dgm:t>
        <a:bodyPr/>
        <a:lstStyle/>
        <a:p>
          <a:r>
            <a:rPr lang="zh-CN"/>
            <a:t>删除本地镜像：</a:t>
          </a:r>
          <a:endParaRPr lang="en-US"/>
        </a:p>
      </dgm:t>
    </dgm:pt>
    <dgm:pt modelId="{E9724DFF-4134-4B3F-8512-B9711E3F53CB}" type="parTrans" cxnId="{75BC1C32-51EC-4C3D-896C-D08B64EE3E46}">
      <dgm:prSet/>
      <dgm:spPr/>
      <dgm:t>
        <a:bodyPr/>
        <a:lstStyle/>
        <a:p>
          <a:endParaRPr lang="en-US"/>
        </a:p>
      </dgm:t>
    </dgm:pt>
    <dgm:pt modelId="{521EFF80-75F8-494F-9465-61475AC259D4}" type="sibTrans" cxnId="{75BC1C32-51EC-4C3D-896C-D08B64EE3E46}">
      <dgm:prSet/>
      <dgm:spPr/>
      <dgm:t>
        <a:bodyPr/>
        <a:lstStyle/>
        <a:p>
          <a:endParaRPr lang="en-US"/>
        </a:p>
      </dgm:t>
    </dgm:pt>
    <dgm:pt modelId="{91CE623D-67A8-4A8B-8502-D51BE18A5A4F}">
      <dgm:prSet/>
      <dgm:spPr/>
      <dgm:t>
        <a:bodyPr/>
        <a:lstStyle/>
        <a:p>
          <a:r>
            <a:rPr lang="zh-CN"/>
            <a:t>docker image </a:t>
          </a:r>
          <a:r>
            <a:rPr lang="zh-CN" err="1"/>
            <a:t>rm</a:t>
          </a:r>
          <a:r>
            <a:rPr lang="en-US" err="1"/>
            <a:t>|remove</a:t>
          </a:r>
          <a:r>
            <a:rPr lang="en-US"/>
            <a:t> </a:t>
          </a:r>
          <a:r>
            <a:rPr lang="zh-CN"/>
            <a:t> [OPTIONS] IMAGE [IMAGE...]</a:t>
          </a:r>
          <a:endParaRPr lang="en-US"/>
        </a:p>
      </dgm:t>
    </dgm:pt>
    <dgm:pt modelId="{9C9E8464-2030-4EA0-A363-0E7E38D07053}" type="parTrans" cxnId="{4E201C05-5EDB-418C-9B64-C338EC2DCBB2}">
      <dgm:prSet/>
      <dgm:spPr/>
      <dgm:t>
        <a:bodyPr/>
        <a:lstStyle/>
        <a:p>
          <a:endParaRPr lang="en-US"/>
        </a:p>
      </dgm:t>
    </dgm:pt>
    <dgm:pt modelId="{5C305DB0-1A42-4A82-B456-D506586FE751}" type="sibTrans" cxnId="{4E201C05-5EDB-418C-9B64-C338EC2DCBB2}">
      <dgm:prSet/>
      <dgm:spPr/>
      <dgm:t>
        <a:bodyPr/>
        <a:lstStyle/>
        <a:p>
          <a:endParaRPr lang="en-US"/>
        </a:p>
      </dgm:t>
    </dgm:pt>
    <dgm:pt modelId="{64C7CD80-E712-4828-A487-CFD590760496}">
      <dgm:prSet/>
      <dgm:spPr/>
      <dgm:t>
        <a:bodyPr/>
        <a:lstStyle/>
        <a:p>
          <a:r>
            <a:rPr lang="en-US"/>
            <a:t>docker</a:t>
          </a:r>
          <a:r>
            <a:rPr lang="zh-CN"/>
            <a:t> </a:t>
          </a:r>
          <a:r>
            <a:rPr lang="en-US" err="1"/>
            <a:t>rmi</a:t>
          </a:r>
          <a:r>
            <a:rPr lang="en-US"/>
            <a:t> [OPTIONS] IMAGE [IMAGE...] </a:t>
          </a:r>
        </a:p>
      </dgm:t>
    </dgm:pt>
    <dgm:pt modelId="{9EF0554E-4CBE-4911-80F5-F73313F4FD44}" type="parTrans" cxnId="{9F5311CC-F730-4FE5-B066-77A20642F457}">
      <dgm:prSet/>
      <dgm:spPr/>
      <dgm:t>
        <a:bodyPr/>
        <a:lstStyle/>
        <a:p>
          <a:endParaRPr lang="en-US"/>
        </a:p>
      </dgm:t>
    </dgm:pt>
    <dgm:pt modelId="{971A839D-E5F5-45C6-9DD5-8F998881AE9D}" type="sibTrans" cxnId="{9F5311CC-F730-4FE5-B066-77A20642F457}">
      <dgm:prSet/>
      <dgm:spPr/>
      <dgm:t>
        <a:bodyPr/>
        <a:lstStyle/>
        <a:p>
          <a:endParaRPr lang="en-US"/>
        </a:p>
      </dgm:t>
    </dgm:pt>
    <dgm:pt modelId="{01092DB2-403C-45B2-8BF6-3ABEAF94AA51}">
      <dgm:prSet/>
      <dgm:spPr/>
      <dgm:t>
        <a:bodyPr/>
        <a:lstStyle/>
        <a:p>
          <a:r>
            <a:rPr lang="en-US"/>
            <a:t>docker image prune   --&gt;</a:t>
          </a:r>
          <a:r>
            <a:rPr lang="zh-CN"/>
            <a:t>（删除无用镜像）</a:t>
          </a:r>
          <a:endParaRPr lang="en-US"/>
        </a:p>
      </dgm:t>
    </dgm:pt>
    <dgm:pt modelId="{D7C07A58-336F-4F07-A366-A9EA42E27AE5}" type="parTrans" cxnId="{5C9CBF57-CF69-4CC0-B53E-23DCBCFB203D}">
      <dgm:prSet/>
      <dgm:spPr/>
      <dgm:t>
        <a:bodyPr/>
        <a:lstStyle/>
        <a:p>
          <a:endParaRPr lang="en-US"/>
        </a:p>
      </dgm:t>
    </dgm:pt>
    <dgm:pt modelId="{FCD02CE5-151F-44AD-AB0F-61B76EFB9B22}" type="sibTrans" cxnId="{5C9CBF57-CF69-4CC0-B53E-23DCBCFB203D}">
      <dgm:prSet/>
      <dgm:spPr/>
      <dgm:t>
        <a:bodyPr/>
        <a:lstStyle/>
        <a:p>
          <a:endParaRPr lang="en-US"/>
        </a:p>
      </dgm:t>
    </dgm:pt>
    <dgm:pt modelId="{CF22C1A3-0DDB-422A-B8F2-F1D4707FB43A}">
      <dgm:prSet/>
      <dgm:spPr/>
      <dgm:t>
        <a:bodyPr/>
        <a:lstStyle/>
        <a:p>
          <a:r>
            <a:rPr lang="zh-CN"/>
            <a:t>导入镜像： docker </a:t>
          </a:r>
          <a:r>
            <a:rPr lang="en-US"/>
            <a:t>[image] </a:t>
          </a:r>
          <a:r>
            <a:rPr lang="zh-CN"/>
            <a:t>load [OPTIONS]</a:t>
          </a:r>
          <a:endParaRPr lang="en-US"/>
        </a:p>
      </dgm:t>
    </dgm:pt>
    <dgm:pt modelId="{7BD909FB-FF0C-4F52-A9C3-07190E5B3D15}" type="parTrans" cxnId="{62268A94-CC31-4457-8679-CC2BD4CDDEB0}">
      <dgm:prSet/>
      <dgm:spPr/>
      <dgm:t>
        <a:bodyPr/>
        <a:lstStyle/>
        <a:p>
          <a:endParaRPr lang="en-US"/>
        </a:p>
      </dgm:t>
    </dgm:pt>
    <dgm:pt modelId="{E5F310A9-F29E-4176-B8CA-25AC5B6D6ECC}" type="sibTrans" cxnId="{62268A94-CC31-4457-8679-CC2BD4CDDEB0}">
      <dgm:prSet/>
      <dgm:spPr/>
      <dgm:t>
        <a:bodyPr/>
        <a:lstStyle/>
        <a:p>
          <a:endParaRPr lang="en-US"/>
        </a:p>
      </dgm:t>
    </dgm:pt>
    <dgm:pt modelId="{98DFE890-F53A-4D64-B598-63AE4F6EA876}">
      <dgm:prSet/>
      <dgm:spPr/>
      <dgm:t>
        <a:bodyPr/>
        <a:lstStyle/>
        <a:p>
          <a:r>
            <a:rPr lang="zh-CN"/>
            <a:t>导出镜像：docker [image] save [OPTIONS] IMAGE [IMAGE...]</a:t>
          </a:r>
          <a:endParaRPr lang="en-US"/>
        </a:p>
      </dgm:t>
    </dgm:pt>
    <dgm:pt modelId="{8BA2D330-D43A-42D4-A4DF-98B6AD6EE834}" type="parTrans" cxnId="{F15C2000-EF34-4658-9515-57EC5CA3F688}">
      <dgm:prSet/>
      <dgm:spPr/>
      <dgm:t>
        <a:bodyPr/>
        <a:lstStyle/>
        <a:p>
          <a:endParaRPr lang="en-US"/>
        </a:p>
      </dgm:t>
    </dgm:pt>
    <dgm:pt modelId="{1F863699-99CF-4545-9E0C-43F7D2ED9B4A}" type="sibTrans" cxnId="{F15C2000-EF34-4658-9515-57EC5CA3F688}">
      <dgm:prSet/>
      <dgm:spPr/>
      <dgm:t>
        <a:bodyPr/>
        <a:lstStyle/>
        <a:p>
          <a:endParaRPr lang="en-US"/>
        </a:p>
      </dgm:t>
    </dgm:pt>
    <dgm:pt modelId="{76A3EE7E-1605-44CB-BEFC-E1D4A06507F8}">
      <dgm:prSet/>
      <dgm:spPr/>
      <dgm:t>
        <a:bodyPr/>
        <a:lstStyle/>
        <a:p>
          <a:r>
            <a:rPr lang="zh-CN"/>
            <a:t>从tar引入内容创建一个镜像：</a:t>
          </a:r>
          <a:r>
            <a:rPr lang="en-US"/>
            <a:t>docker [image] import [OPTIONS] </a:t>
          </a:r>
          <a:r>
            <a:rPr lang="en-US" err="1"/>
            <a:t>file|URL</a:t>
          </a:r>
          <a:r>
            <a:rPr lang="en-US"/>
            <a:t>|- [REPOSITORY[:TAG]]</a:t>
          </a:r>
        </a:p>
      </dgm:t>
    </dgm:pt>
    <dgm:pt modelId="{4E96BF83-3EFB-4B05-B416-DCEFDC4C3DFB}" type="parTrans" cxnId="{221C933F-4C1B-4F43-BC9B-9AD7C91EA734}">
      <dgm:prSet/>
      <dgm:spPr/>
      <dgm:t>
        <a:bodyPr/>
        <a:lstStyle/>
        <a:p>
          <a:endParaRPr lang="en-US"/>
        </a:p>
      </dgm:t>
    </dgm:pt>
    <dgm:pt modelId="{7D059530-D342-44D8-8869-399363B917C2}" type="sibTrans" cxnId="{221C933F-4C1B-4F43-BC9B-9AD7C91EA734}">
      <dgm:prSet/>
      <dgm:spPr/>
      <dgm:t>
        <a:bodyPr/>
        <a:lstStyle/>
        <a:p>
          <a:endParaRPr lang="en-US"/>
        </a:p>
      </dgm:t>
    </dgm:pt>
    <dgm:pt modelId="{08A39B01-D2D7-4F06-9EE1-1F369DAECA78}" type="pres">
      <dgm:prSet presAssocID="{4E655C35-8D6A-4C76-8A55-F07DA220DAD9}" presName="linear" presStyleCnt="0">
        <dgm:presLayoutVars>
          <dgm:animLvl val="lvl"/>
          <dgm:resizeHandles val="exact"/>
        </dgm:presLayoutVars>
      </dgm:prSet>
      <dgm:spPr/>
    </dgm:pt>
    <dgm:pt modelId="{5B5F72F6-0052-4C00-BEC8-BF465C5A1CA0}" type="pres">
      <dgm:prSet presAssocID="{C7AD522F-7C6E-418C-A851-8A7F8D95FCD7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BB403127-1A75-476A-BE11-C046E4ED68F6}" type="pres">
      <dgm:prSet presAssocID="{C7AD522F-7C6E-418C-A851-8A7F8D95FCD7}" presName="childText" presStyleLbl="revTx" presStyleIdx="0" presStyleCnt="2">
        <dgm:presLayoutVars>
          <dgm:bulletEnabled val="1"/>
        </dgm:presLayoutVars>
      </dgm:prSet>
      <dgm:spPr/>
    </dgm:pt>
    <dgm:pt modelId="{706EC466-6BC9-4F4F-8C68-8F475F63089A}" type="pres">
      <dgm:prSet presAssocID="{24AF6A62-9D81-4668-8B9D-19E9B9359B67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29E28E10-4EE6-456F-8F15-E3B998DF96DA}" type="pres">
      <dgm:prSet presAssocID="{3C21E0AF-94A6-46D3-971E-04604B99656F}" presName="spacer" presStyleCnt="0"/>
      <dgm:spPr/>
    </dgm:pt>
    <dgm:pt modelId="{D49D485A-5860-4EDE-888C-7F4585F660C3}" type="pres">
      <dgm:prSet presAssocID="{DF75F36E-F57F-441F-94BC-1DFF9753774D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3568AEE9-BDC7-499B-8852-770D465AAD63}" type="pres">
      <dgm:prSet presAssocID="{D1105B68-6154-40BB-BE95-B3652F7CC570}" presName="spacer" presStyleCnt="0"/>
      <dgm:spPr/>
    </dgm:pt>
    <dgm:pt modelId="{513EA775-A8E7-4A63-9A24-F15EA9DC7D0E}" type="pres">
      <dgm:prSet presAssocID="{EA4DDEC0-CA42-4560-98B6-30ADAA645DD6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6D4AF723-9C61-42D3-BFF2-D8217C09CD89}" type="pres">
      <dgm:prSet presAssocID="{2C3C1B48-6863-4F73-9368-1346C06E68DA}" presName="spacer" presStyleCnt="0"/>
      <dgm:spPr/>
    </dgm:pt>
    <dgm:pt modelId="{F05ED4DA-8B50-4B84-A4FB-FA1D31C943F5}" type="pres">
      <dgm:prSet presAssocID="{BA9EB1EF-1A5E-4225-A7E8-5B5F934A6A15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F301FD47-3315-4FE7-A3B0-4FA95E4CF78B}" type="pres">
      <dgm:prSet presAssocID="{BA9EB1EF-1A5E-4225-A7E8-5B5F934A6A15}" presName="childText" presStyleLbl="revTx" presStyleIdx="1" presStyleCnt="2">
        <dgm:presLayoutVars>
          <dgm:bulletEnabled val="1"/>
        </dgm:presLayoutVars>
      </dgm:prSet>
      <dgm:spPr/>
    </dgm:pt>
    <dgm:pt modelId="{7AE520C0-8E11-4D5C-B702-7051883618C6}" type="pres">
      <dgm:prSet presAssocID="{CF22C1A3-0DDB-422A-B8F2-F1D4707FB43A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7B80802D-A9A7-41ED-9FB8-2C9478056AB0}" type="pres">
      <dgm:prSet presAssocID="{E5F310A9-F29E-4176-B8CA-25AC5B6D6ECC}" presName="spacer" presStyleCnt="0"/>
      <dgm:spPr/>
    </dgm:pt>
    <dgm:pt modelId="{BE1FB4E1-597D-4464-BDD3-02FEE350DB23}" type="pres">
      <dgm:prSet presAssocID="{98DFE890-F53A-4D64-B598-63AE4F6EA876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7B074F58-FEDF-4DDB-8183-B1B27A3CE4F2}" type="pres">
      <dgm:prSet presAssocID="{1F863699-99CF-4545-9E0C-43F7D2ED9B4A}" presName="spacer" presStyleCnt="0"/>
      <dgm:spPr/>
    </dgm:pt>
    <dgm:pt modelId="{2F364B23-7DC7-4D64-87BE-1BE1A7B9B42F}" type="pres">
      <dgm:prSet presAssocID="{76A3EE7E-1605-44CB-BEFC-E1D4A06507F8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F15C2000-EF34-4658-9515-57EC5CA3F688}" srcId="{4E655C35-8D6A-4C76-8A55-F07DA220DAD9}" destId="{98DFE890-F53A-4D64-B598-63AE4F6EA876}" srcOrd="6" destOrd="0" parTransId="{8BA2D330-D43A-42D4-A4DF-98B6AD6EE834}" sibTransId="{1F863699-99CF-4545-9E0C-43F7D2ED9B4A}"/>
    <dgm:cxn modelId="{2D98A401-B86D-447C-A488-567B4AC17982}" srcId="{C7AD522F-7C6E-418C-A851-8A7F8D95FCD7}" destId="{05DAAF73-06F8-4030-BF86-C33B178B3435}" srcOrd="1" destOrd="0" parTransId="{5DF0B282-CF2A-4870-AB5A-221422CB7589}" sibTransId="{8EE89658-E878-4391-BAD6-ADF8F7FC2FDB}"/>
    <dgm:cxn modelId="{4E201C05-5EDB-418C-9B64-C338EC2DCBB2}" srcId="{BA9EB1EF-1A5E-4225-A7E8-5B5F934A6A15}" destId="{91CE623D-67A8-4A8B-8502-D51BE18A5A4F}" srcOrd="0" destOrd="0" parTransId="{9C9E8464-2030-4EA0-A363-0E7E38D07053}" sibTransId="{5C305DB0-1A42-4A82-B456-D506586FE751}"/>
    <dgm:cxn modelId="{F463EE31-6830-42E6-9D23-E3150CA0EA35}" srcId="{4E655C35-8D6A-4C76-8A55-F07DA220DAD9}" destId="{EA4DDEC0-CA42-4560-98B6-30ADAA645DD6}" srcOrd="3" destOrd="0" parTransId="{E4112C92-5DB0-41E6-9DA0-CADB201A0538}" sibTransId="{2C3C1B48-6863-4F73-9368-1346C06E68DA}"/>
    <dgm:cxn modelId="{75BC1C32-51EC-4C3D-896C-D08B64EE3E46}" srcId="{4E655C35-8D6A-4C76-8A55-F07DA220DAD9}" destId="{BA9EB1EF-1A5E-4225-A7E8-5B5F934A6A15}" srcOrd="4" destOrd="0" parTransId="{E9724DFF-4134-4B3F-8512-B9711E3F53CB}" sibTransId="{521EFF80-75F8-494F-9465-61475AC259D4}"/>
    <dgm:cxn modelId="{F1CD4C3D-EE14-4488-BC40-F1F5E1A19D1B}" type="presOf" srcId="{64C7CD80-E712-4828-A487-CFD590760496}" destId="{F301FD47-3315-4FE7-A3B0-4FA95E4CF78B}" srcOrd="0" destOrd="1" presId="urn:microsoft.com/office/officeart/2005/8/layout/vList2"/>
    <dgm:cxn modelId="{221C933F-4C1B-4F43-BC9B-9AD7C91EA734}" srcId="{4E655C35-8D6A-4C76-8A55-F07DA220DAD9}" destId="{76A3EE7E-1605-44CB-BEFC-E1D4A06507F8}" srcOrd="7" destOrd="0" parTransId="{4E96BF83-3EFB-4B05-B416-DCEFDC4C3DFB}" sibTransId="{7D059530-D342-44D8-8869-399363B917C2}"/>
    <dgm:cxn modelId="{F1D3224C-3D2D-46D8-AD19-91AD92295DAE}" type="presOf" srcId="{91CE623D-67A8-4A8B-8502-D51BE18A5A4F}" destId="{F301FD47-3315-4FE7-A3B0-4FA95E4CF78B}" srcOrd="0" destOrd="0" presId="urn:microsoft.com/office/officeart/2005/8/layout/vList2"/>
    <dgm:cxn modelId="{78EDC874-752B-4BB0-A967-16691BEFAB4D}" type="presOf" srcId="{C7AD522F-7C6E-418C-A851-8A7F8D95FCD7}" destId="{5B5F72F6-0052-4C00-BEC8-BF465C5A1CA0}" srcOrd="0" destOrd="0" presId="urn:microsoft.com/office/officeart/2005/8/layout/vList2"/>
    <dgm:cxn modelId="{5C9CBF57-CF69-4CC0-B53E-23DCBCFB203D}" srcId="{BA9EB1EF-1A5E-4225-A7E8-5B5F934A6A15}" destId="{01092DB2-403C-45B2-8BF6-3ABEAF94AA51}" srcOrd="2" destOrd="0" parTransId="{D7C07A58-336F-4F07-A366-A9EA42E27AE5}" sibTransId="{FCD02CE5-151F-44AD-AB0F-61B76EFB9B22}"/>
    <dgm:cxn modelId="{8C5F7583-3A61-4EE9-B625-2C15A1302A85}" type="presOf" srcId="{CF22C1A3-0DDB-422A-B8F2-F1D4707FB43A}" destId="{7AE520C0-8E11-4D5C-B702-7051883618C6}" srcOrd="0" destOrd="0" presId="urn:microsoft.com/office/officeart/2005/8/layout/vList2"/>
    <dgm:cxn modelId="{9FDA2D8D-770C-40AD-85F5-F99B29DA2619}" type="presOf" srcId="{4E655C35-8D6A-4C76-8A55-F07DA220DAD9}" destId="{08A39B01-D2D7-4F06-9EE1-1F369DAECA78}" srcOrd="0" destOrd="0" presId="urn:microsoft.com/office/officeart/2005/8/layout/vList2"/>
    <dgm:cxn modelId="{62268A94-CC31-4457-8679-CC2BD4CDDEB0}" srcId="{4E655C35-8D6A-4C76-8A55-F07DA220DAD9}" destId="{CF22C1A3-0DDB-422A-B8F2-F1D4707FB43A}" srcOrd="5" destOrd="0" parTransId="{7BD909FB-FF0C-4F52-A9C3-07190E5B3D15}" sibTransId="{E5F310A9-F29E-4176-B8CA-25AC5B6D6ECC}"/>
    <dgm:cxn modelId="{A223D799-6367-46D2-94D1-AA80CC899453}" type="presOf" srcId="{76A3EE7E-1605-44CB-BEFC-E1D4A06507F8}" destId="{2F364B23-7DC7-4D64-87BE-1BE1A7B9B42F}" srcOrd="0" destOrd="0" presId="urn:microsoft.com/office/officeart/2005/8/layout/vList2"/>
    <dgm:cxn modelId="{CC7ADFA3-EB52-4B27-8EEE-BB6F15807836}" type="presOf" srcId="{05DAAF73-06F8-4030-BF86-C33B178B3435}" destId="{BB403127-1A75-476A-BE11-C046E4ED68F6}" srcOrd="0" destOrd="1" presId="urn:microsoft.com/office/officeart/2005/8/layout/vList2"/>
    <dgm:cxn modelId="{E57D55AC-182F-495B-8C3B-9DC97A5599D8}" type="presOf" srcId="{EA4DDEC0-CA42-4560-98B6-30ADAA645DD6}" destId="{513EA775-A8E7-4A63-9A24-F15EA9DC7D0E}" srcOrd="0" destOrd="0" presId="urn:microsoft.com/office/officeart/2005/8/layout/vList2"/>
    <dgm:cxn modelId="{9411DEB6-F5EB-476A-9A69-996CE29C6436}" srcId="{4E655C35-8D6A-4C76-8A55-F07DA220DAD9}" destId="{C7AD522F-7C6E-418C-A851-8A7F8D95FCD7}" srcOrd="0" destOrd="0" parTransId="{EE7C9D5F-455F-434C-AB42-8061F514B324}" sibTransId="{634CC139-EDA3-449F-AFFC-2043BFBC3AD4}"/>
    <dgm:cxn modelId="{2C45EEB6-CB59-41BA-B3DA-E83827008B50}" type="presOf" srcId="{98DFE890-F53A-4D64-B598-63AE4F6EA876}" destId="{BE1FB4E1-597D-4464-BDD3-02FEE350DB23}" srcOrd="0" destOrd="0" presId="urn:microsoft.com/office/officeart/2005/8/layout/vList2"/>
    <dgm:cxn modelId="{1D2E70BE-A9CB-42B5-A338-E9A9F87A47D9}" type="presOf" srcId="{A32C2F27-F93A-4E83-BB60-89960FE52D60}" destId="{BB403127-1A75-476A-BE11-C046E4ED68F6}" srcOrd="0" destOrd="0" presId="urn:microsoft.com/office/officeart/2005/8/layout/vList2"/>
    <dgm:cxn modelId="{C0E44DCB-1D76-44CB-8086-2C2D8631E6B6}" type="presOf" srcId="{DF75F36E-F57F-441F-94BC-1DFF9753774D}" destId="{D49D485A-5860-4EDE-888C-7F4585F660C3}" srcOrd="0" destOrd="0" presId="urn:microsoft.com/office/officeart/2005/8/layout/vList2"/>
    <dgm:cxn modelId="{9F5311CC-F730-4FE5-B066-77A20642F457}" srcId="{BA9EB1EF-1A5E-4225-A7E8-5B5F934A6A15}" destId="{64C7CD80-E712-4828-A487-CFD590760496}" srcOrd="1" destOrd="0" parTransId="{9EF0554E-4CBE-4911-80F5-F73313F4FD44}" sibTransId="{971A839D-E5F5-45C6-9DD5-8F998881AE9D}"/>
    <dgm:cxn modelId="{516767DC-1E0B-4913-AE5D-3A41D2215FD2}" type="presOf" srcId="{BA9EB1EF-1A5E-4225-A7E8-5B5F934A6A15}" destId="{F05ED4DA-8B50-4B84-A4FB-FA1D31C943F5}" srcOrd="0" destOrd="0" presId="urn:microsoft.com/office/officeart/2005/8/layout/vList2"/>
    <dgm:cxn modelId="{B7D977E9-2DF1-4E56-A535-20E313A46BB6}" type="presOf" srcId="{01092DB2-403C-45B2-8BF6-3ABEAF94AA51}" destId="{F301FD47-3315-4FE7-A3B0-4FA95E4CF78B}" srcOrd="0" destOrd="2" presId="urn:microsoft.com/office/officeart/2005/8/layout/vList2"/>
    <dgm:cxn modelId="{41418AE9-9FE6-46FD-82FE-A44DAB653AC8}" srcId="{4E655C35-8D6A-4C76-8A55-F07DA220DAD9}" destId="{24AF6A62-9D81-4668-8B9D-19E9B9359B67}" srcOrd="1" destOrd="0" parTransId="{BFEEB4A9-9D02-44E6-B88A-FBF78D203105}" sibTransId="{3C21E0AF-94A6-46D3-971E-04604B99656F}"/>
    <dgm:cxn modelId="{FA0E87EC-7FF4-4C8B-9488-D18E13EEF989}" type="presOf" srcId="{24AF6A62-9D81-4668-8B9D-19E9B9359B67}" destId="{706EC466-6BC9-4F4F-8C68-8F475F63089A}" srcOrd="0" destOrd="0" presId="urn:microsoft.com/office/officeart/2005/8/layout/vList2"/>
    <dgm:cxn modelId="{134307F0-314A-4585-8ED2-8E10E46AD550}" srcId="{C7AD522F-7C6E-418C-A851-8A7F8D95FCD7}" destId="{A32C2F27-F93A-4E83-BB60-89960FE52D60}" srcOrd="0" destOrd="0" parTransId="{5E2D539D-4F34-4394-A8BF-1C7305560348}" sibTransId="{E971BC41-2CA5-4162-9B44-605FC721D1DE}"/>
    <dgm:cxn modelId="{ABFC35FD-AE18-4187-AD23-2C6D984F6009}" srcId="{4E655C35-8D6A-4C76-8A55-F07DA220DAD9}" destId="{DF75F36E-F57F-441F-94BC-1DFF9753774D}" srcOrd="2" destOrd="0" parTransId="{54D4803D-091D-49A0-B105-4E94AEDCD251}" sibTransId="{D1105B68-6154-40BB-BE95-B3652F7CC570}"/>
    <dgm:cxn modelId="{850EAFA8-94B3-41F4-A891-70900F469B48}" type="presParOf" srcId="{08A39B01-D2D7-4F06-9EE1-1F369DAECA78}" destId="{5B5F72F6-0052-4C00-BEC8-BF465C5A1CA0}" srcOrd="0" destOrd="0" presId="urn:microsoft.com/office/officeart/2005/8/layout/vList2"/>
    <dgm:cxn modelId="{182F5B47-3FC9-4E5C-B08D-A3B410A19E45}" type="presParOf" srcId="{08A39B01-D2D7-4F06-9EE1-1F369DAECA78}" destId="{BB403127-1A75-476A-BE11-C046E4ED68F6}" srcOrd="1" destOrd="0" presId="urn:microsoft.com/office/officeart/2005/8/layout/vList2"/>
    <dgm:cxn modelId="{DAFEDDB8-D619-4EC6-80DF-A8E6879C020E}" type="presParOf" srcId="{08A39B01-D2D7-4F06-9EE1-1F369DAECA78}" destId="{706EC466-6BC9-4F4F-8C68-8F475F63089A}" srcOrd="2" destOrd="0" presId="urn:microsoft.com/office/officeart/2005/8/layout/vList2"/>
    <dgm:cxn modelId="{31C698C3-6E51-4C39-9A87-477188CB657B}" type="presParOf" srcId="{08A39B01-D2D7-4F06-9EE1-1F369DAECA78}" destId="{29E28E10-4EE6-456F-8F15-E3B998DF96DA}" srcOrd="3" destOrd="0" presId="urn:microsoft.com/office/officeart/2005/8/layout/vList2"/>
    <dgm:cxn modelId="{855CF421-5D5D-4269-AD0B-6DDF921C51FA}" type="presParOf" srcId="{08A39B01-D2D7-4F06-9EE1-1F369DAECA78}" destId="{D49D485A-5860-4EDE-888C-7F4585F660C3}" srcOrd="4" destOrd="0" presId="urn:microsoft.com/office/officeart/2005/8/layout/vList2"/>
    <dgm:cxn modelId="{CBFEB583-041E-4126-9552-BF06ABFCDEC6}" type="presParOf" srcId="{08A39B01-D2D7-4F06-9EE1-1F369DAECA78}" destId="{3568AEE9-BDC7-499B-8852-770D465AAD63}" srcOrd="5" destOrd="0" presId="urn:microsoft.com/office/officeart/2005/8/layout/vList2"/>
    <dgm:cxn modelId="{45E8A863-9474-4255-9B1F-55F650C00186}" type="presParOf" srcId="{08A39B01-D2D7-4F06-9EE1-1F369DAECA78}" destId="{513EA775-A8E7-4A63-9A24-F15EA9DC7D0E}" srcOrd="6" destOrd="0" presId="urn:microsoft.com/office/officeart/2005/8/layout/vList2"/>
    <dgm:cxn modelId="{AB366108-CDC1-45E7-BA80-4A06A07C6085}" type="presParOf" srcId="{08A39B01-D2D7-4F06-9EE1-1F369DAECA78}" destId="{6D4AF723-9C61-42D3-BFF2-D8217C09CD89}" srcOrd="7" destOrd="0" presId="urn:microsoft.com/office/officeart/2005/8/layout/vList2"/>
    <dgm:cxn modelId="{624A078B-4BE5-43EB-97FC-48988435F598}" type="presParOf" srcId="{08A39B01-D2D7-4F06-9EE1-1F369DAECA78}" destId="{F05ED4DA-8B50-4B84-A4FB-FA1D31C943F5}" srcOrd="8" destOrd="0" presId="urn:microsoft.com/office/officeart/2005/8/layout/vList2"/>
    <dgm:cxn modelId="{FC440E47-7B3F-4B28-9A72-843C4179E2FF}" type="presParOf" srcId="{08A39B01-D2D7-4F06-9EE1-1F369DAECA78}" destId="{F301FD47-3315-4FE7-A3B0-4FA95E4CF78B}" srcOrd="9" destOrd="0" presId="urn:microsoft.com/office/officeart/2005/8/layout/vList2"/>
    <dgm:cxn modelId="{94208E92-8B9A-4A85-84D8-F87B3A9E1D84}" type="presParOf" srcId="{08A39B01-D2D7-4F06-9EE1-1F369DAECA78}" destId="{7AE520C0-8E11-4D5C-B702-7051883618C6}" srcOrd="10" destOrd="0" presId="urn:microsoft.com/office/officeart/2005/8/layout/vList2"/>
    <dgm:cxn modelId="{A7DF7D56-F18A-42F3-8F51-827D00C295D9}" type="presParOf" srcId="{08A39B01-D2D7-4F06-9EE1-1F369DAECA78}" destId="{7B80802D-A9A7-41ED-9FB8-2C9478056AB0}" srcOrd="11" destOrd="0" presId="urn:microsoft.com/office/officeart/2005/8/layout/vList2"/>
    <dgm:cxn modelId="{B438082B-07BF-4C6E-8FBC-AAE64EE42698}" type="presParOf" srcId="{08A39B01-D2D7-4F06-9EE1-1F369DAECA78}" destId="{BE1FB4E1-597D-4464-BDD3-02FEE350DB23}" srcOrd="12" destOrd="0" presId="urn:microsoft.com/office/officeart/2005/8/layout/vList2"/>
    <dgm:cxn modelId="{700716C1-38D1-4B18-8B21-D636FD94C61D}" type="presParOf" srcId="{08A39B01-D2D7-4F06-9EE1-1F369DAECA78}" destId="{7B074F58-FEDF-4DDB-8183-B1B27A3CE4F2}" srcOrd="13" destOrd="0" presId="urn:microsoft.com/office/officeart/2005/8/layout/vList2"/>
    <dgm:cxn modelId="{4730E7B7-B05D-4E6A-9C67-A31C72BC73D5}" type="presParOf" srcId="{08A39B01-D2D7-4F06-9EE1-1F369DAECA78}" destId="{2F364B23-7DC7-4D64-87BE-1BE1A7B9B42F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E655C35-8D6A-4C76-8A55-F07DA220DAD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AD522F-7C6E-418C-A851-8A7F8D95FCD7}">
      <dgm:prSet/>
      <dgm:spPr/>
      <dgm:t>
        <a:bodyPr/>
        <a:lstStyle/>
        <a:p>
          <a:pPr rtl="0"/>
          <a:r>
            <a:rPr lang="zh-CN" altLang="en-US">
              <a:latin typeface="Calibri Light" panose="020F0302020204030204"/>
            </a:rPr>
            <a:t>创建容器: </a:t>
          </a:r>
          <a:endParaRPr lang="zh-CN" altLang="en-US" dirty="0">
            <a:latin typeface="Calibri Light" panose="020F0302020204030204"/>
          </a:endParaRPr>
        </a:p>
      </dgm:t>
    </dgm:pt>
    <dgm:pt modelId="{EE7C9D5F-455F-434C-AB42-8061F514B324}" type="parTrans" cxnId="{9411DEB6-F5EB-476A-9A69-996CE29C6436}">
      <dgm:prSet/>
      <dgm:spPr/>
      <dgm:t>
        <a:bodyPr/>
        <a:lstStyle/>
        <a:p>
          <a:endParaRPr lang="en-US"/>
        </a:p>
      </dgm:t>
    </dgm:pt>
    <dgm:pt modelId="{634CC139-EDA3-449F-AFFC-2043BFBC3AD4}" type="sibTrans" cxnId="{9411DEB6-F5EB-476A-9A69-996CE29C6436}">
      <dgm:prSet/>
      <dgm:spPr/>
      <dgm:t>
        <a:bodyPr/>
        <a:lstStyle/>
        <a:p>
          <a:endParaRPr lang="en-US"/>
        </a:p>
      </dgm:t>
    </dgm:pt>
    <dgm:pt modelId="{6B6E845A-90D6-48CF-B20A-B2E0E34E1DE5}">
      <dgm:prSet phldr="0"/>
      <dgm:spPr/>
      <dgm:t>
        <a:bodyPr/>
        <a:lstStyle/>
        <a:p>
          <a:pPr rtl="0"/>
          <a:r>
            <a:rPr lang="en-US" altLang="zh-CN" dirty="0" err="1">
              <a:latin typeface="Calibri Light" panose="020F0302020204030204"/>
            </a:rPr>
            <a:t>更改状态</a:t>
          </a:r>
          <a:r>
            <a:rPr lang="en-US" altLang="zh-CN" dirty="0">
              <a:latin typeface="Calibri Light" panose="020F0302020204030204"/>
            </a:rPr>
            <a:t>: </a:t>
          </a:r>
          <a:r>
            <a:rPr lang="en-US" dirty="0">
              <a:latin typeface="Calibri Light" panose="020F0302020204030204"/>
            </a:rPr>
            <a:t>docker [</a:t>
          </a:r>
          <a:r>
            <a:rPr lang="en-US" dirty="0"/>
            <a:t>container</a:t>
          </a:r>
          <a:r>
            <a:rPr lang="en-US" dirty="0">
              <a:latin typeface="Calibri Light" panose="020F0302020204030204"/>
            </a:rPr>
            <a:t>]</a:t>
          </a:r>
          <a:r>
            <a:rPr lang="en-US" dirty="0"/>
            <a:t> </a:t>
          </a:r>
          <a:r>
            <a:rPr lang="en-US" dirty="0" err="1">
              <a:latin typeface="Calibri Light" panose="020F0302020204030204"/>
            </a:rPr>
            <a:t>start|stop|restart|kill|pause|unpause</a:t>
          </a:r>
          <a:r>
            <a:rPr lang="en-US" dirty="0"/>
            <a:t> [OPTIONS] CONTAINER [CONTAINER...]</a:t>
          </a:r>
          <a:r>
            <a:rPr lang="zh-CN" altLang="en-US" dirty="0">
              <a:latin typeface="Calibri Light" panose="020F0302020204030204"/>
            </a:rPr>
            <a:t> </a:t>
          </a:r>
          <a:endParaRPr lang="en-US" dirty="0">
            <a:latin typeface="Calibri Light" panose="020F0302020204030204"/>
          </a:endParaRPr>
        </a:p>
      </dgm:t>
    </dgm:pt>
    <dgm:pt modelId="{C71C38A1-D3C2-4AB4-8F07-8F9B10EA4744}" type="parTrans" cxnId="{7DE04F4D-C26C-4528-B5EC-BBA691D91F6D}">
      <dgm:prSet/>
      <dgm:spPr/>
    </dgm:pt>
    <dgm:pt modelId="{0E97282A-F95A-4E75-A66B-D3AEC802174F}" type="sibTrans" cxnId="{7DE04F4D-C26C-4528-B5EC-BBA691D91F6D}">
      <dgm:prSet/>
      <dgm:spPr/>
    </dgm:pt>
    <dgm:pt modelId="{6189BA0C-73F5-4610-8D53-6FE58A8A0A50}">
      <dgm:prSet phldr="0"/>
      <dgm:spPr/>
      <dgm:t>
        <a:bodyPr/>
        <a:lstStyle/>
        <a:p>
          <a:pPr rtl="0"/>
          <a:r>
            <a:rPr lang="en-US" altLang="zh-CN" dirty="0">
              <a:latin typeface="Calibri Light" panose="020F0302020204030204"/>
            </a:rPr>
            <a:t>重进容器：</a:t>
          </a:r>
        </a:p>
      </dgm:t>
    </dgm:pt>
    <dgm:pt modelId="{C2658278-568A-414B-8B89-E0FDA7541D0C}" type="parTrans" cxnId="{70884871-B71D-4DF6-93BA-D43730869A26}">
      <dgm:prSet/>
      <dgm:spPr/>
    </dgm:pt>
    <dgm:pt modelId="{4E08602C-E9FE-42A8-9646-0BC756224339}" type="sibTrans" cxnId="{70884871-B71D-4DF6-93BA-D43730869A26}">
      <dgm:prSet/>
      <dgm:spPr/>
    </dgm:pt>
    <dgm:pt modelId="{F71701CE-8459-499E-B1E2-76CD788DAA61}">
      <dgm:prSet phldr="0"/>
      <dgm:spPr/>
      <dgm:t>
        <a:bodyPr/>
        <a:lstStyle/>
        <a:p>
          <a:pPr rtl="0"/>
          <a:r>
            <a:rPr lang="en-US" dirty="0"/>
            <a:t>docker </a:t>
          </a:r>
          <a:r>
            <a:rPr lang="en-US" dirty="0">
              <a:latin typeface="Calibri Light" panose="020F0302020204030204"/>
            </a:rPr>
            <a:t>[</a:t>
          </a:r>
          <a:r>
            <a:rPr lang="en-US" dirty="0"/>
            <a:t>container</a:t>
          </a:r>
          <a:r>
            <a:rPr lang="en-US" dirty="0">
              <a:latin typeface="Calibri Light" panose="020F0302020204030204"/>
            </a:rPr>
            <a:t>]</a:t>
          </a:r>
          <a:r>
            <a:rPr lang="en-US" dirty="0"/>
            <a:t> exec [OPTIONS] CONTAINER COMMAND [ARG...]</a:t>
          </a:r>
          <a:endParaRPr lang="en-US" altLang="zh-CN" dirty="0">
            <a:latin typeface="Calibri Light" panose="020F0302020204030204"/>
          </a:endParaRPr>
        </a:p>
      </dgm:t>
    </dgm:pt>
    <dgm:pt modelId="{02C45471-4DF4-4309-95B9-D28C79DD8869}" type="parTrans" cxnId="{1A8516D1-21DF-4DFF-A963-AE916C083065}">
      <dgm:prSet/>
      <dgm:spPr/>
    </dgm:pt>
    <dgm:pt modelId="{D4AE3E6B-DC07-4E91-955F-5648B1F7ACC7}" type="sibTrans" cxnId="{1A8516D1-21DF-4DFF-A963-AE916C083065}">
      <dgm:prSet/>
      <dgm:spPr/>
    </dgm:pt>
    <dgm:pt modelId="{07698613-FA5D-49E9-B98C-854E6A2CBB93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docker</a:t>
          </a:r>
          <a:r>
            <a:rPr lang="en-US" dirty="0"/>
            <a:t> </a:t>
          </a:r>
          <a:r>
            <a:rPr lang="en-US" dirty="0">
              <a:latin typeface="Calibri Light" panose="020F0302020204030204"/>
            </a:rPr>
            <a:t>[</a:t>
          </a:r>
          <a:r>
            <a:rPr lang="en-US" dirty="0"/>
            <a:t>container</a:t>
          </a:r>
          <a:r>
            <a:rPr lang="en-US" dirty="0">
              <a:latin typeface="Calibri Light" panose="020F0302020204030204"/>
            </a:rPr>
            <a:t>]</a:t>
          </a:r>
          <a:r>
            <a:rPr lang="en-US" dirty="0"/>
            <a:t> attach [OPTIONS] CONTAINER</a:t>
          </a:r>
          <a:r>
            <a:rPr lang="en-US" dirty="0">
              <a:latin typeface="Calibri Light" panose="020F0302020204030204"/>
            </a:rPr>
            <a:t>  --&gt;</a:t>
          </a:r>
          <a:r>
            <a:rPr lang="zh-CN" altLang="en-US" dirty="0">
              <a:latin typeface="Calibri Light" panose="020F0302020204030204"/>
            </a:rPr>
            <a:t>从当前</a:t>
          </a:r>
          <a:r>
            <a:rPr lang="en-US" dirty="0">
              <a:latin typeface="Calibri Light" panose="020F0302020204030204"/>
            </a:rPr>
            <a:t>stdin</a:t>
          </a:r>
          <a:r>
            <a:rPr lang="zh-CN" altLang="en-US" dirty="0">
              <a:latin typeface="Calibri Light" panose="020F0302020204030204"/>
            </a:rPr>
            <a:t>退出时 容器会结束运行</a:t>
          </a:r>
          <a:endParaRPr lang="en-US" dirty="0">
            <a:latin typeface="Calibri Light" panose="020F0302020204030204"/>
          </a:endParaRPr>
        </a:p>
      </dgm:t>
    </dgm:pt>
    <dgm:pt modelId="{0D9BABF7-AE77-4BD4-BD48-AECC8B52F72F}" type="parTrans" cxnId="{8FB7EA3C-6AAE-4748-B416-6E6ED8F5FC51}">
      <dgm:prSet/>
      <dgm:spPr/>
    </dgm:pt>
    <dgm:pt modelId="{85DE74D6-85BE-4E67-A041-652FD999160B}" type="sibTrans" cxnId="{8FB7EA3C-6AAE-4748-B416-6E6ED8F5FC51}">
      <dgm:prSet/>
      <dgm:spPr/>
    </dgm:pt>
    <dgm:pt modelId="{5789EF1B-712B-45A1-B751-9E1D379CB5BC}">
      <dgm:prSet phldr="0"/>
      <dgm:spPr/>
      <dgm:t>
        <a:bodyPr/>
        <a:lstStyle/>
        <a:p>
          <a:pPr rtl="0"/>
          <a:r>
            <a:rPr lang="en-US" altLang="zh-CN" dirty="0" err="1">
              <a:latin typeface="Calibri Light" panose="020F0302020204030204"/>
            </a:rPr>
            <a:t>Host和容器之间文件拷贝：</a:t>
          </a:r>
          <a:r>
            <a:rPr lang="en-US" dirty="0" err="1"/>
            <a:t>docker</a:t>
          </a:r>
          <a:r>
            <a:rPr lang="en-US" dirty="0"/>
            <a:t> </a:t>
          </a:r>
          <a:r>
            <a:rPr lang="en-US" dirty="0">
              <a:latin typeface="Calibri Light" panose="020F0302020204030204"/>
            </a:rPr>
            <a:t>[</a:t>
          </a:r>
          <a:r>
            <a:rPr lang="en-US" dirty="0"/>
            <a:t>container</a:t>
          </a:r>
          <a:r>
            <a:rPr lang="en-US" dirty="0">
              <a:latin typeface="Calibri Light" panose="020F0302020204030204"/>
            </a:rPr>
            <a:t>]</a:t>
          </a:r>
          <a:r>
            <a:rPr lang="en-US" dirty="0"/>
            <a:t> cp</a:t>
          </a:r>
          <a:r>
            <a:rPr lang="en-US" dirty="0">
              <a:latin typeface="Calibri Light" panose="020F0302020204030204"/>
            </a:rPr>
            <a:t> SRC</a:t>
          </a:r>
          <a:r>
            <a:rPr lang="en-US" dirty="0"/>
            <a:t>_PATH DEST_PATH</a:t>
          </a:r>
          <a:endParaRPr lang="en-US" altLang="zh-CN" dirty="0">
            <a:latin typeface="Calibri Light" panose="020F0302020204030204"/>
          </a:endParaRPr>
        </a:p>
      </dgm:t>
    </dgm:pt>
    <dgm:pt modelId="{C09D0222-8308-43CB-BD9F-31C1B9F8C972}" type="parTrans" cxnId="{49DC5BEF-EF20-478E-B916-5AE6ED07DF5C}">
      <dgm:prSet/>
      <dgm:spPr/>
    </dgm:pt>
    <dgm:pt modelId="{A7ADEB68-01F0-40F3-A4BF-01DCF3EA999F}" type="sibTrans" cxnId="{49DC5BEF-EF20-478E-B916-5AE6ED07DF5C}">
      <dgm:prSet/>
      <dgm:spPr/>
    </dgm:pt>
    <dgm:pt modelId="{A0059F9D-DDDB-479D-9EA8-F64AF4A06E58}">
      <dgm:prSet phldr="0"/>
      <dgm:spPr/>
      <dgm:t>
        <a:bodyPr/>
        <a:lstStyle/>
        <a:p>
          <a:pPr rtl="0"/>
          <a:r>
            <a:rPr lang="en-US" altLang="zh-CN" dirty="0" err="1">
              <a:latin typeface="Calibri Light" panose="020F0302020204030204"/>
            </a:rPr>
            <a:t>重要的Options</a:t>
          </a:r>
          <a:r>
            <a:rPr lang="en-US" altLang="zh-CN" dirty="0">
              <a:latin typeface="Calibri Light" panose="020F0302020204030204"/>
            </a:rPr>
            <a:t>: </a:t>
          </a:r>
        </a:p>
      </dgm:t>
    </dgm:pt>
    <dgm:pt modelId="{9D13719A-A039-4F14-8987-E715459D609D}" type="parTrans" cxnId="{13EF239E-EF22-42F9-8EBA-423BD8A5E59D}">
      <dgm:prSet/>
      <dgm:spPr/>
    </dgm:pt>
    <dgm:pt modelId="{39D7249A-B7E0-448A-A2F8-91C9C177AE86}" type="sibTrans" cxnId="{13EF239E-EF22-42F9-8EBA-423BD8A5E59D}">
      <dgm:prSet/>
      <dgm:spPr/>
    </dgm:pt>
    <dgm:pt modelId="{59612DDC-64B9-433B-9B14-21E94901182D}">
      <dgm:prSet phldr="0"/>
      <dgm:spPr/>
      <dgm:t>
        <a:bodyPr/>
        <a:lstStyle/>
        <a:p>
          <a:pPr rtl="0"/>
          <a:r>
            <a:rPr lang="en-US" dirty="0"/>
            <a:t>-</a:t>
          </a:r>
          <a:r>
            <a:rPr lang="en-US" dirty="0" err="1"/>
            <a:t>i</a:t>
          </a:r>
          <a:r>
            <a:rPr lang="en-US" dirty="0"/>
            <a:t>, --</a:t>
          </a:r>
          <a:r>
            <a:rPr lang="en-US" dirty="0" err="1"/>
            <a:t>interactive</a:t>
          </a:r>
          <a:r>
            <a:rPr lang="en-US" dirty="0" err="1">
              <a:latin typeface="Calibri Light" panose="020F0302020204030204"/>
            </a:rPr>
            <a:t>：</a:t>
          </a:r>
          <a:r>
            <a:rPr lang="en-US" dirty="0" err="1">
              <a:solidFill>
                <a:srgbClr val="4C4E4D"/>
              </a:solidFill>
            </a:rPr>
            <a:t>让容器的标准输入保持打开</a:t>
          </a:r>
          <a:r>
            <a:rPr lang="en-US" dirty="0">
              <a:solidFill>
                <a:srgbClr val="4C4E4D"/>
              </a:solidFill>
            </a:rPr>
            <a:t>;</a:t>
          </a:r>
          <a:endParaRPr lang="en-US" altLang="zh-CN" dirty="0">
            <a:solidFill>
              <a:srgbClr val="4C4E4D"/>
            </a:solidFill>
          </a:endParaRPr>
        </a:p>
      </dgm:t>
    </dgm:pt>
    <dgm:pt modelId="{913A69D5-9E1D-4ACC-8EBD-5BA2D0F0C19E}" type="parTrans" cxnId="{16D4B93A-01C8-4156-A901-D11CA1A88504}">
      <dgm:prSet/>
      <dgm:spPr/>
    </dgm:pt>
    <dgm:pt modelId="{2E0771DD-8925-47B3-B23F-FB81516946E2}" type="sibTrans" cxnId="{16D4B93A-01C8-4156-A901-D11CA1A88504}">
      <dgm:prSet/>
      <dgm:spPr/>
    </dgm:pt>
    <dgm:pt modelId="{AED0331B-439C-46AC-AE02-16394832F824}">
      <dgm:prSet phldr="0"/>
      <dgm:spPr/>
      <dgm:t>
        <a:bodyPr/>
        <a:lstStyle/>
        <a:p>
          <a:pPr rtl="0"/>
          <a:r>
            <a:rPr lang="en-US" dirty="0"/>
            <a:t>-t, --</a:t>
          </a:r>
          <a:r>
            <a:rPr lang="en-US" dirty="0" err="1"/>
            <a:t>tty</a:t>
          </a:r>
          <a:r>
            <a:rPr lang="zh-CN" altLang="en-US">
              <a:latin typeface="Calibri Light" panose="020F0302020204030204"/>
            </a:rPr>
            <a:t>：</a:t>
          </a:r>
          <a:r>
            <a:rPr lang="en-US" dirty="0">
              <a:latin typeface="Calibri Light" panose="020F0302020204030204"/>
            </a:rPr>
            <a:t> </a:t>
          </a:r>
          <a:r>
            <a:rPr lang="zh-CN" altLang="en-US">
              <a:solidFill>
                <a:srgbClr val="4C4E4D"/>
              </a:solidFill>
            </a:rPr>
            <a:t>让</a:t>
          </a:r>
          <a:r>
            <a:rPr lang="en-US" dirty="0">
              <a:solidFill>
                <a:srgbClr val="4C4E4D"/>
              </a:solidFill>
            </a:rPr>
            <a:t> Docker </a:t>
          </a:r>
          <a:r>
            <a:rPr lang="zh-CN" altLang="en-US">
              <a:solidFill>
                <a:srgbClr val="4C4E4D"/>
              </a:solidFill>
            </a:rPr>
            <a:t>分配一个伪终端（</a:t>
          </a:r>
          <a:r>
            <a:rPr lang="en-US" dirty="0">
              <a:solidFill>
                <a:srgbClr val="4C4E4D"/>
              </a:solidFill>
            </a:rPr>
            <a:t>pseudo-</a:t>
          </a:r>
          <a:r>
            <a:rPr lang="en-US" dirty="0" err="1">
              <a:solidFill>
                <a:srgbClr val="4C4E4D"/>
              </a:solidFill>
            </a:rPr>
            <a:t>tty</a:t>
          </a:r>
          <a:r>
            <a:rPr lang="en-US" dirty="0">
              <a:solidFill>
                <a:srgbClr val="4C4E4D"/>
              </a:solidFill>
            </a:rPr>
            <a:t>）</a:t>
          </a:r>
          <a:r>
            <a:rPr lang="zh-CN" altLang="en-US">
              <a:solidFill>
                <a:srgbClr val="4C4E4D"/>
              </a:solidFill>
            </a:rPr>
            <a:t>并绑定到容器的标准输入上</a:t>
          </a:r>
          <a:endParaRPr lang="en-US">
            <a:solidFill>
              <a:srgbClr val="4C4E4D"/>
            </a:solidFill>
          </a:endParaRPr>
        </a:p>
      </dgm:t>
    </dgm:pt>
    <dgm:pt modelId="{8C0CD0EB-1748-4521-9C19-2257712991D7}" type="parTrans" cxnId="{8D53818F-0B76-4BA5-91FB-DF32092228CA}">
      <dgm:prSet/>
      <dgm:spPr/>
    </dgm:pt>
    <dgm:pt modelId="{5C8C6279-FECD-4510-B80F-46206050C0B6}" type="sibTrans" cxnId="{8D53818F-0B76-4BA5-91FB-DF32092228CA}">
      <dgm:prSet/>
      <dgm:spPr/>
    </dgm:pt>
    <dgm:pt modelId="{30759512-98A6-4D89-AE1B-BAF7421BBE37}">
      <dgm:prSet phldr="0"/>
      <dgm:spPr/>
      <dgm:t>
        <a:bodyPr/>
        <a:lstStyle/>
        <a:p>
          <a:pPr rtl="0"/>
          <a:r>
            <a:rPr lang="en-US" dirty="0"/>
            <a:t>-u, --user string</a:t>
          </a:r>
        </a:p>
      </dgm:t>
    </dgm:pt>
    <dgm:pt modelId="{16091E7E-E39F-414A-A08E-DC353BA49D36}" type="parTrans" cxnId="{DD7CDC48-5447-40C3-BA58-4D9C3299A719}">
      <dgm:prSet/>
      <dgm:spPr/>
    </dgm:pt>
    <dgm:pt modelId="{CB8E0B4F-B5E0-43BE-93EB-518229A28AE1}" type="sibTrans" cxnId="{DD7CDC48-5447-40C3-BA58-4D9C3299A719}">
      <dgm:prSet/>
      <dgm:spPr/>
    </dgm:pt>
    <dgm:pt modelId="{8E5E46A3-6034-4B0B-B420-E52189E19039}">
      <dgm:prSet phldr="0"/>
      <dgm:spPr/>
      <dgm:t>
        <a:bodyPr/>
        <a:lstStyle/>
        <a:p>
          <a:pPr rtl="0"/>
          <a:r>
            <a:rPr lang="en-US" dirty="0"/>
            <a:t>-v, --volume list</a:t>
          </a:r>
          <a:endParaRPr lang="en-US" dirty="0">
            <a:latin typeface="Calibri Light" panose="020F0302020204030204"/>
          </a:endParaRPr>
        </a:p>
      </dgm:t>
    </dgm:pt>
    <dgm:pt modelId="{A31DB3C5-C83F-4601-B5D6-896F2F8FBD49}" type="parTrans" cxnId="{48A57C0E-B75C-4747-B161-F8661D282D6E}">
      <dgm:prSet/>
      <dgm:spPr/>
    </dgm:pt>
    <dgm:pt modelId="{68B7B82D-C503-453F-82F1-F9C4D649F30B}" type="sibTrans" cxnId="{48A57C0E-B75C-4747-B161-F8661D282D6E}">
      <dgm:prSet/>
      <dgm:spPr/>
    </dgm:pt>
    <dgm:pt modelId="{2AC53D59-65D6-4C62-84E8-D7B869A08E75}">
      <dgm:prSet phldr="0"/>
      <dgm:spPr/>
      <dgm:t>
        <a:bodyPr/>
        <a:lstStyle/>
        <a:p>
          <a:pPr rtl="0"/>
          <a:r>
            <a:rPr lang="en-US" dirty="0"/>
            <a:t>-w, --</a:t>
          </a:r>
          <a:r>
            <a:rPr lang="en-US" dirty="0" err="1"/>
            <a:t>workdir</a:t>
          </a:r>
          <a:r>
            <a:rPr lang="en-US" dirty="0"/>
            <a:t> string</a:t>
          </a:r>
        </a:p>
      </dgm:t>
    </dgm:pt>
    <dgm:pt modelId="{C078A4FE-2618-4EFB-BD62-5F7264B8B928}" type="parTrans" cxnId="{F9F4930C-E467-460C-96BA-636E0F4E8B8B}">
      <dgm:prSet/>
      <dgm:spPr/>
    </dgm:pt>
    <dgm:pt modelId="{75733A07-20EF-46D3-821B-402EF6545C07}" type="sibTrans" cxnId="{F9F4930C-E467-460C-96BA-636E0F4E8B8B}">
      <dgm:prSet/>
      <dgm:spPr/>
    </dgm:pt>
    <dgm:pt modelId="{486EAB09-56BB-4EC0-8D9C-44E15D334578}">
      <dgm:prSet phldr="0"/>
      <dgm:spPr/>
      <dgm:t>
        <a:bodyPr/>
        <a:lstStyle/>
        <a:p>
          <a:pPr rtl="0"/>
          <a:r>
            <a:rPr lang="en-US" dirty="0"/>
            <a:t>-d, --detach</a:t>
          </a:r>
          <a:r>
            <a:rPr lang="en-US" dirty="0">
              <a:latin typeface="Calibri Light" panose="020F0302020204030204"/>
            </a:rPr>
            <a:t>：</a:t>
          </a:r>
          <a:r>
            <a:rPr lang="zh-CN" altLang="en-US" dirty="0"/>
            <a:t>让</a:t>
          </a:r>
          <a:r>
            <a:rPr lang="en-US" altLang="zh-CN" dirty="0"/>
            <a:t> </a:t>
          </a:r>
          <a:r>
            <a:rPr lang="en-US" dirty="0"/>
            <a:t>Docker</a:t>
          </a:r>
          <a:r>
            <a:rPr lang="zh-CN" altLang="en-US" dirty="0"/>
            <a:t>在后台运行而不是直接把执行命令的结果输出在当前宿主机下</a:t>
          </a:r>
          <a:endParaRPr lang="en-US" altLang="zh-CN" dirty="0">
            <a:latin typeface="Calibri Light" panose="020F0302020204030204"/>
          </a:endParaRPr>
        </a:p>
      </dgm:t>
    </dgm:pt>
    <dgm:pt modelId="{69D3B126-C557-45E2-9936-0027547EE566}" type="parTrans" cxnId="{0928D628-05F9-4C63-8E32-12732A919E1A}">
      <dgm:prSet/>
      <dgm:spPr/>
    </dgm:pt>
    <dgm:pt modelId="{6DB6483F-3FE7-47A9-AF70-8C1AA69147D1}" type="sibTrans" cxnId="{0928D628-05F9-4C63-8E32-12732A919E1A}">
      <dgm:prSet/>
      <dgm:spPr/>
    </dgm:pt>
    <dgm:pt modelId="{71BCCB78-FF85-4D10-9154-1AB5D98CF332}">
      <dgm:prSet phldr="0"/>
      <dgm:spPr/>
      <dgm:t>
        <a:bodyPr/>
        <a:lstStyle/>
        <a:p>
          <a:pPr rtl="0"/>
          <a:r>
            <a:rPr lang="en-US" dirty="0"/>
            <a:t>-e, --env list</a:t>
          </a:r>
          <a:endParaRPr lang="en-US" altLang="zh-CN" dirty="0">
            <a:latin typeface="Calibri Light" panose="020F0302020204030204"/>
          </a:endParaRPr>
        </a:p>
      </dgm:t>
    </dgm:pt>
    <dgm:pt modelId="{AFE08264-424E-409B-ACC4-0EAE4C1DEBCA}" type="parTrans" cxnId="{8992F033-3851-4463-BD7E-5E5363BAE59D}">
      <dgm:prSet/>
      <dgm:spPr/>
    </dgm:pt>
    <dgm:pt modelId="{64A0BCCF-5F9A-4826-9819-DFA9266E49DA}" type="sibTrans" cxnId="{8992F033-3851-4463-BD7E-5E5363BAE59D}">
      <dgm:prSet/>
      <dgm:spPr/>
    </dgm:pt>
    <dgm:pt modelId="{C0EB62D6-ED3B-4F1B-B1B5-5A9AEE1DF5AD}">
      <dgm:prSet phldr="0"/>
      <dgm:spPr/>
      <dgm:t>
        <a:bodyPr/>
        <a:lstStyle/>
        <a:p>
          <a:r>
            <a:rPr lang="en-US" altLang="zh-CN" dirty="0"/>
            <a:t>docker</a:t>
          </a:r>
          <a:r>
            <a:rPr lang="zh-CN" altLang="en-US">
              <a:latin typeface="Calibri Light" panose="020F0302020204030204"/>
            </a:rPr>
            <a:t> [</a:t>
          </a:r>
          <a:r>
            <a:rPr lang="en-US" altLang="zh-CN" dirty="0"/>
            <a:t>container</a:t>
          </a:r>
          <a:r>
            <a:rPr lang="en-US" altLang="zh-CN" dirty="0">
              <a:latin typeface="Calibri Light" panose="020F0302020204030204"/>
            </a:rPr>
            <a:t>]</a:t>
          </a:r>
          <a:r>
            <a:rPr lang="zh-CN" altLang="en-US" dirty="0"/>
            <a:t> </a:t>
          </a:r>
          <a:r>
            <a:rPr lang="en-US" altLang="zh-CN" dirty="0"/>
            <a:t>create</a:t>
          </a:r>
          <a:r>
            <a:rPr lang="zh-CN" altLang="en-US" dirty="0"/>
            <a:t> </a:t>
          </a:r>
          <a:r>
            <a:rPr lang="en-US" altLang="zh-CN" dirty="0"/>
            <a:t>[OPTIONS]</a:t>
          </a:r>
          <a:r>
            <a:rPr lang="zh-CN" altLang="en-US" dirty="0"/>
            <a:t> </a:t>
          </a:r>
          <a:r>
            <a:rPr lang="en-US" altLang="zh-CN" dirty="0"/>
            <a:t>IMAGE</a:t>
          </a:r>
          <a:r>
            <a:rPr lang="zh-CN" altLang="en-US" dirty="0"/>
            <a:t> </a:t>
          </a:r>
          <a:r>
            <a:rPr lang="en-US" altLang="zh-CN" dirty="0"/>
            <a:t>[COMMAND]</a:t>
          </a:r>
          <a:r>
            <a:rPr lang="zh-CN" altLang="en-US" dirty="0"/>
            <a:t> </a:t>
          </a:r>
          <a:r>
            <a:rPr lang="en-US" altLang="zh-CN" dirty="0"/>
            <a:t>[ARG...]</a:t>
          </a:r>
          <a:endParaRPr lang="zh-CN" dirty="0"/>
        </a:p>
      </dgm:t>
    </dgm:pt>
    <dgm:pt modelId="{81FCC1AC-6A52-4659-993E-9AF5B9CAF5AA}" type="parTrans" cxnId="{B6A1B55E-4312-4D26-9060-62B5C459F9ED}">
      <dgm:prSet/>
      <dgm:spPr/>
    </dgm:pt>
    <dgm:pt modelId="{2590BF13-0791-42E0-8447-F3FEDF3F70C8}" type="sibTrans" cxnId="{B6A1B55E-4312-4D26-9060-62B5C459F9ED}">
      <dgm:prSet/>
      <dgm:spPr/>
    </dgm:pt>
    <dgm:pt modelId="{0696DE95-8BC9-423E-8DA1-EF7E13D2C8C8}">
      <dgm:prSet phldr="0"/>
      <dgm:spPr/>
      <dgm:t>
        <a:bodyPr/>
        <a:lstStyle/>
        <a:p>
          <a:pPr rtl="0"/>
          <a:r>
            <a:rPr lang="en-US" altLang="zh-CN" dirty="0"/>
            <a:t>docker</a:t>
          </a:r>
          <a:r>
            <a:rPr lang="zh-CN" altLang="en-US">
              <a:latin typeface="Calibri Light" panose="020F0302020204030204"/>
            </a:rPr>
            <a:t> [</a:t>
          </a:r>
          <a:r>
            <a:rPr lang="en-US" altLang="zh-CN" dirty="0"/>
            <a:t>container</a:t>
          </a:r>
          <a:r>
            <a:rPr lang="en-US" altLang="zh-CN" dirty="0">
              <a:latin typeface="Calibri Light" panose="020F0302020204030204"/>
            </a:rPr>
            <a:t>]</a:t>
          </a:r>
          <a:r>
            <a:rPr lang="zh-CN" altLang="en-US" dirty="0"/>
            <a:t> </a:t>
          </a:r>
          <a:r>
            <a:rPr lang="en-US" altLang="zh-CN" dirty="0"/>
            <a:t>run</a:t>
          </a:r>
          <a:r>
            <a:rPr lang="zh-CN" altLang="en-US" dirty="0"/>
            <a:t> </a:t>
          </a:r>
          <a:r>
            <a:rPr lang="en-US" altLang="zh-CN" dirty="0"/>
            <a:t>[OPTIONS]</a:t>
          </a:r>
          <a:r>
            <a:rPr lang="zh-CN" altLang="en-US" dirty="0"/>
            <a:t> </a:t>
          </a:r>
          <a:r>
            <a:rPr lang="en-US" altLang="zh-CN" dirty="0"/>
            <a:t>IMAGE</a:t>
          </a:r>
          <a:r>
            <a:rPr lang="zh-CN" altLang="en-US" dirty="0"/>
            <a:t> </a:t>
          </a:r>
          <a:r>
            <a:rPr lang="en-US" altLang="zh-CN" dirty="0"/>
            <a:t>[COMMAND]</a:t>
          </a:r>
          <a:r>
            <a:rPr lang="zh-CN" altLang="en-US" dirty="0"/>
            <a:t> </a:t>
          </a:r>
          <a:r>
            <a:rPr lang="en-US" altLang="zh-CN" dirty="0"/>
            <a:t>[ARG...]</a:t>
          </a:r>
          <a:r>
            <a:rPr lang="en-US" altLang="zh-CN" dirty="0">
              <a:latin typeface="Calibri Light" panose="020F0302020204030204"/>
            </a:rPr>
            <a:t>  --&gt; </a:t>
          </a:r>
          <a:r>
            <a:rPr lang="en-US" altLang="zh-CN" dirty="0" err="1">
              <a:latin typeface="Calibri Light" panose="020F0302020204030204"/>
            </a:rPr>
            <a:t>创建的同时启动</a:t>
          </a:r>
          <a:endParaRPr lang="zh-CN" altLang="en-US" dirty="0" err="1"/>
        </a:p>
      </dgm:t>
    </dgm:pt>
    <dgm:pt modelId="{E8FE08CD-0E12-4B0F-B133-522B6EC32921}" type="parTrans" cxnId="{5B0AC070-E093-4A11-AEF2-47594310EBA6}">
      <dgm:prSet/>
      <dgm:spPr/>
    </dgm:pt>
    <dgm:pt modelId="{85A1E12D-8766-43B8-A504-66FFC4D93BDA}" type="sibTrans" cxnId="{5B0AC070-E093-4A11-AEF2-47594310EBA6}">
      <dgm:prSet/>
      <dgm:spPr/>
    </dgm:pt>
    <dgm:pt modelId="{A43754E2-927C-457A-92F0-CE694E548265}">
      <dgm:prSet phldr="0"/>
      <dgm:spPr/>
      <dgm:t>
        <a:bodyPr/>
        <a:lstStyle/>
        <a:p>
          <a:pPr rtl="0"/>
          <a:r>
            <a:rPr lang="zh-CN" altLang="en-US" dirty="0">
              <a:latin typeface="Calibri Light" panose="020F0302020204030204"/>
            </a:rPr>
            <a:t>查看状态: docker </a:t>
          </a:r>
          <a:r>
            <a:rPr lang="en-US" altLang="zh-CN" dirty="0"/>
            <a:t>container</a:t>
          </a:r>
          <a:r>
            <a:rPr lang="zh-CN" dirty="0"/>
            <a:t> </a:t>
          </a:r>
          <a:r>
            <a:rPr lang="zh-CN" altLang="en-US" dirty="0">
              <a:latin typeface="Calibri Light" panose="020F0302020204030204"/>
            </a:rPr>
            <a:t>ps|top|ls|stats|logs|port</a:t>
          </a:r>
        </a:p>
      </dgm:t>
    </dgm:pt>
    <dgm:pt modelId="{89BD5924-076E-4385-AEFE-CD1F69B99234}" type="parTrans" cxnId="{3085EB8A-14F3-470B-B66B-74477505D821}">
      <dgm:prSet/>
      <dgm:spPr/>
    </dgm:pt>
    <dgm:pt modelId="{95959E3F-C24D-4CFE-949F-9A441EFA80C9}" type="sibTrans" cxnId="{3085EB8A-14F3-470B-B66B-74477505D821}">
      <dgm:prSet/>
      <dgm:spPr/>
    </dgm:pt>
    <dgm:pt modelId="{08A39B01-D2D7-4F06-9EE1-1F369DAECA78}" type="pres">
      <dgm:prSet presAssocID="{4E655C35-8D6A-4C76-8A55-F07DA220DAD9}" presName="linear" presStyleCnt="0">
        <dgm:presLayoutVars>
          <dgm:animLvl val="lvl"/>
          <dgm:resizeHandles val="exact"/>
        </dgm:presLayoutVars>
      </dgm:prSet>
      <dgm:spPr/>
    </dgm:pt>
    <dgm:pt modelId="{5B5F72F6-0052-4C00-BEC8-BF465C5A1CA0}" type="pres">
      <dgm:prSet presAssocID="{C7AD522F-7C6E-418C-A851-8A7F8D95FCD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6A1C96E-1898-4263-9EE3-CE42D76DAA42}" type="pres">
      <dgm:prSet presAssocID="{C7AD522F-7C6E-418C-A851-8A7F8D95FCD7}" presName="childText" presStyleLbl="revTx" presStyleIdx="0" presStyleCnt="2">
        <dgm:presLayoutVars>
          <dgm:bulletEnabled val="1"/>
        </dgm:presLayoutVars>
      </dgm:prSet>
      <dgm:spPr/>
    </dgm:pt>
    <dgm:pt modelId="{F41A9E11-17FC-45FC-8BFD-69FE6FFC49A9}" type="pres">
      <dgm:prSet presAssocID="{6B6E845A-90D6-48CF-B20A-B2E0E34E1DE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28DEF7B-373A-4283-8032-5389E4A9BF3A}" type="pres">
      <dgm:prSet presAssocID="{0E97282A-F95A-4E75-A66B-D3AEC802174F}" presName="spacer" presStyleCnt="0"/>
      <dgm:spPr/>
    </dgm:pt>
    <dgm:pt modelId="{8A01909D-F1D2-4392-9B7D-7A648381EBEB}" type="pres">
      <dgm:prSet presAssocID="{A43754E2-927C-457A-92F0-CE694E54826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3217288-E41A-4B93-83B5-8BB536E2D90D}" type="pres">
      <dgm:prSet presAssocID="{95959E3F-C24D-4CFE-949F-9A441EFA80C9}" presName="spacer" presStyleCnt="0"/>
      <dgm:spPr/>
    </dgm:pt>
    <dgm:pt modelId="{8EE7AAD7-07C0-46C1-A380-5CF6E5A3994F}" type="pres">
      <dgm:prSet presAssocID="{6189BA0C-73F5-4610-8D53-6FE58A8A0A5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16E987B-0F89-4030-80A4-84B31E61586D}" type="pres">
      <dgm:prSet presAssocID="{6189BA0C-73F5-4610-8D53-6FE58A8A0A50}" presName="childText" presStyleLbl="revTx" presStyleIdx="1" presStyleCnt="2">
        <dgm:presLayoutVars>
          <dgm:bulletEnabled val="1"/>
        </dgm:presLayoutVars>
      </dgm:prSet>
      <dgm:spPr/>
    </dgm:pt>
    <dgm:pt modelId="{F98D0542-221F-41B4-A3D7-36371A59EBCE}" type="pres">
      <dgm:prSet presAssocID="{5789EF1B-712B-45A1-B751-9E1D379CB5B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75F440A-F4D0-4D2C-B4E7-D47896A76509}" type="presOf" srcId="{71BCCB78-FF85-4D10-9154-1AB5D98CF332}" destId="{D6A1C96E-1898-4263-9EE3-CE42D76DAA42}" srcOrd="0" destOrd="6" presId="urn:microsoft.com/office/officeart/2005/8/layout/vList2"/>
    <dgm:cxn modelId="{F9F4930C-E467-460C-96BA-636E0F4E8B8B}" srcId="{0696DE95-8BC9-423E-8DA1-EF7E13D2C8C8}" destId="{2AC53D59-65D6-4C62-84E8-D7B869A08E75}" srcOrd="7" destOrd="0" parTransId="{C078A4FE-2618-4EFB-BD62-5F7264B8B928}" sibTransId="{75733A07-20EF-46D3-821B-402EF6545C07}"/>
    <dgm:cxn modelId="{48A57C0E-B75C-4747-B161-F8661D282D6E}" srcId="{0696DE95-8BC9-423E-8DA1-EF7E13D2C8C8}" destId="{8E5E46A3-6034-4B0B-B420-E52189E19039}" srcOrd="6" destOrd="0" parTransId="{A31DB3C5-C83F-4601-B5D6-896F2F8FBD49}" sibTransId="{68B7B82D-C503-453F-82F1-F9C4D649F30B}"/>
    <dgm:cxn modelId="{0928D628-05F9-4C63-8E32-12732A919E1A}" srcId="{0696DE95-8BC9-423E-8DA1-EF7E13D2C8C8}" destId="{486EAB09-56BB-4EC0-8D9C-44E15D334578}" srcOrd="3" destOrd="0" parTransId="{69D3B126-C557-45E2-9936-0027547EE566}" sibTransId="{6DB6483F-3FE7-47A9-AF70-8C1AA69147D1}"/>
    <dgm:cxn modelId="{8992F033-3851-4463-BD7E-5E5363BAE59D}" srcId="{0696DE95-8BC9-423E-8DA1-EF7E13D2C8C8}" destId="{71BCCB78-FF85-4D10-9154-1AB5D98CF332}" srcOrd="4" destOrd="0" parTransId="{AFE08264-424E-409B-ACC4-0EAE4C1DEBCA}" sibTransId="{64A0BCCF-5F9A-4826-9819-DFA9266E49DA}"/>
    <dgm:cxn modelId="{16D4B93A-01C8-4156-A901-D11CA1A88504}" srcId="{0696DE95-8BC9-423E-8DA1-EF7E13D2C8C8}" destId="{59612DDC-64B9-433B-9B14-21E94901182D}" srcOrd="1" destOrd="0" parTransId="{913A69D5-9E1D-4ACC-8EBD-5BA2D0F0C19E}" sibTransId="{2E0771DD-8925-47B3-B23F-FB81516946E2}"/>
    <dgm:cxn modelId="{8FB7EA3C-6AAE-4748-B416-6E6ED8F5FC51}" srcId="{6189BA0C-73F5-4610-8D53-6FE58A8A0A50}" destId="{07698613-FA5D-49E9-B98C-854E6A2CBB93}" srcOrd="1" destOrd="0" parTransId="{0D9BABF7-AE77-4BD4-BD48-AECC8B52F72F}" sibTransId="{85DE74D6-85BE-4E67-A041-652FD999160B}"/>
    <dgm:cxn modelId="{0563E53D-D52F-4D70-87B3-85CDD2E53138}" type="presOf" srcId="{0696DE95-8BC9-423E-8DA1-EF7E13D2C8C8}" destId="{D6A1C96E-1898-4263-9EE3-CE42D76DAA42}" srcOrd="0" destOrd="1" presId="urn:microsoft.com/office/officeart/2005/8/layout/vList2"/>
    <dgm:cxn modelId="{B6A1B55E-4312-4D26-9060-62B5C459F9ED}" srcId="{C7AD522F-7C6E-418C-A851-8A7F8D95FCD7}" destId="{C0EB62D6-ED3B-4F1B-B1B5-5A9AEE1DF5AD}" srcOrd="0" destOrd="0" parTransId="{81FCC1AC-6A52-4659-993E-9AF5B9CAF5AA}" sibTransId="{2590BF13-0791-42E0-8447-F3FEDF3F70C8}"/>
    <dgm:cxn modelId="{DD7CDC48-5447-40C3-BA58-4D9C3299A719}" srcId="{0696DE95-8BC9-423E-8DA1-EF7E13D2C8C8}" destId="{30759512-98A6-4D89-AE1B-BAF7421BBE37}" srcOrd="5" destOrd="0" parTransId="{16091E7E-E39F-414A-A08E-DC353BA49D36}" sibTransId="{CB8E0B4F-B5E0-43BE-93EB-518229A28AE1}"/>
    <dgm:cxn modelId="{00BF3B4D-D24E-4081-8A1C-DAE2A55CD4E7}" type="presOf" srcId="{486EAB09-56BB-4EC0-8D9C-44E15D334578}" destId="{D6A1C96E-1898-4263-9EE3-CE42D76DAA42}" srcOrd="0" destOrd="5" presId="urn:microsoft.com/office/officeart/2005/8/layout/vList2"/>
    <dgm:cxn modelId="{7DE04F4D-C26C-4528-B5EC-BBA691D91F6D}" srcId="{4E655C35-8D6A-4C76-8A55-F07DA220DAD9}" destId="{6B6E845A-90D6-48CF-B20A-B2E0E34E1DE5}" srcOrd="1" destOrd="0" parTransId="{C71C38A1-D3C2-4AB4-8F07-8F9B10EA4744}" sibTransId="{0E97282A-F95A-4E75-A66B-D3AEC802174F}"/>
    <dgm:cxn modelId="{5B0AC070-E093-4A11-AEF2-47594310EBA6}" srcId="{C7AD522F-7C6E-418C-A851-8A7F8D95FCD7}" destId="{0696DE95-8BC9-423E-8DA1-EF7E13D2C8C8}" srcOrd="1" destOrd="0" parTransId="{E8FE08CD-0E12-4B0F-B133-522B6EC32921}" sibTransId="{85A1E12D-8766-43B8-A504-66FFC4D93BDA}"/>
    <dgm:cxn modelId="{70884871-B71D-4DF6-93BA-D43730869A26}" srcId="{4E655C35-8D6A-4C76-8A55-F07DA220DAD9}" destId="{6189BA0C-73F5-4610-8D53-6FE58A8A0A50}" srcOrd="3" destOrd="0" parTransId="{C2658278-568A-414B-8B89-E0FDA7541D0C}" sibTransId="{4E08602C-E9FE-42A8-9646-0BC756224339}"/>
    <dgm:cxn modelId="{DD2B7575-5E63-49B1-B8D0-16226EA502CC}" type="presOf" srcId="{6189BA0C-73F5-4610-8D53-6FE58A8A0A50}" destId="{8EE7AAD7-07C0-46C1-A380-5CF6E5A3994F}" srcOrd="0" destOrd="0" presId="urn:microsoft.com/office/officeart/2005/8/layout/vList2"/>
    <dgm:cxn modelId="{15818C89-654F-4EFA-A261-75D35FC8D5DA}" type="presOf" srcId="{5789EF1B-712B-45A1-B751-9E1D379CB5BC}" destId="{F98D0542-221F-41B4-A3D7-36371A59EBCE}" srcOrd="0" destOrd="0" presId="urn:microsoft.com/office/officeart/2005/8/layout/vList2"/>
    <dgm:cxn modelId="{3085EB8A-14F3-470B-B66B-74477505D821}" srcId="{4E655C35-8D6A-4C76-8A55-F07DA220DAD9}" destId="{A43754E2-927C-457A-92F0-CE694E548265}" srcOrd="2" destOrd="0" parTransId="{89BD5924-076E-4385-AEFE-CD1F69B99234}" sibTransId="{95959E3F-C24D-4CFE-949F-9A441EFA80C9}"/>
    <dgm:cxn modelId="{9FDA2D8D-770C-40AD-85F5-F99B29DA2619}" type="presOf" srcId="{4E655C35-8D6A-4C76-8A55-F07DA220DAD9}" destId="{08A39B01-D2D7-4F06-9EE1-1F369DAECA78}" srcOrd="0" destOrd="0" presId="urn:microsoft.com/office/officeart/2005/8/layout/vList2"/>
    <dgm:cxn modelId="{8D53818F-0B76-4BA5-91FB-DF32092228CA}" srcId="{0696DE95-8BC9-423E-8DA1-EF7E13D2C8C8}" destId="{AED0331B-439C-46AC-AE02-16394832F824}" srcOrd="2" destOrd="0" parTransId="{8C0CD0EB-1748-4521-9C19-2257712991D7}" sibTransId="{5C8C6279-FECD-4510-B80F-46206050C0B6}"/>
    <dgm:cxn modelId="{C9085690-5436-4472-8456-ADC64E9BEAA2}" type="presOf" srcId="{C0EB62D6-ED3B-4F1B-B1B5-5A9AEE1DF5AD}" destId="{D6A1C96E-1898-4263-9EE3-CE42D76DAA42}" srcOrd="0" destOrd="0" presId="urn:microsoft.com/office/officeart/2005/8/layout/vList2"/>
    <dgm:cxn modelId="{8423169E-440A-45AD-8781-D4444E433DD1}" type="presOf" srcId="{8E5E46A3-6034-4B0B-B420-E52189E19039}" destId="{D6A1C96E-1898-4263-9EE3-CE42D76DAA42}" srcOrd="0" destOrd="8" presId="urn:microsoft.com/office/officeart/2005/8/layout/vList2"/>
    <dgm:cxn modelId="{13EF239E-EF22-42F9-8EBA-423BD8A5E59D}" srcId="{0696DE95-8BC9-423E-8DA1-EF7E13D2C8C8}" destId="{A0059F9D-DDDB-479D-9EA8-F64AF4A06E58}" srcOrd="0" destOrd="0" parTransId="{9D13719A-A039-4F14-8987-E715459D609D}" sibTransId="{39D7249A-B7E0-448A-A2F8-91C9C177AE86}"/>
    <dgm:cxn modelId="{4090269E-8770-4118-8CB2-CA7AEB62BF5A}" type="presOf" srcId="{07698613-FA5D-49E9-B98C-854E6A2CBB93}" destId="{716E987B-0F89-4030-80A4-84B31E61586D}" srcOrd="0" destOrd="1" presId="urn:microsoft.com/office/officeart/2005/8/layout/vList2"/>
    <dgm:cxn modelId="{17AF089F-DBFF-40CF-AFF9-BDF642B5FAFA}" type="presOf" srcId="{2AC53D59-65D6-4C62-84E8-D7B869A08E75}" destId="{D6A1C96E-1898-4263-9EE3-CE42D76DAA42}" srcOrd="0" destOrd="9" presId="urn:microsoft.com/office/officeart/2005/8/layout/vList2"/>
    <dgm:cxn modelId="{89B9C3B1-DDB0-4DFD-B933-4CCCCC9F4811}" type="presOf" srcId="{C7AD522F-7C6E-418C-A851-8A7F8D95FCD7}" destId="{5B5F72F6-0052-4C00-BEC8-BF465C5A1CA0}" srcOrd="0" destOrd="0" presId="urn:microsoft.com/office/officeart/2005/8/layout/vList2"/>
    <dgm:cxn modelId="{C5D9E9B4-70AF-4FAF-A9E6-3EEB48248B7E}" type="presOf" srcId="{AED0331B-439C-46AC-AE02-16394832F824}" destId="{D6A1C96E-1898-4263-9EE3-CE42D76DAA42}" srcOrd="0" destOrd="4" presId="urn:microsoft.com/office/officeart/2005/8/layout/vList2"/>
    <dgm:cxn modelId="{9411DEB6-F5EB-476A-9A69-996CE29C6436}" srcId="{4E655C35-8D6A-4C76-8A55-F07DA220DAD9}" destId="{C7AD522F-7C6E-418C-A851-8A7F8D95FCD7}" srcOrd="0" destOrd="0" parTransId="{EE7C9D5F-455F-434C-AB42-8061F514B324}" sibTransId="{634CC139-EDA3-449F-AFFC-2043BFBC3AD4}"/>
    <dgm:cxn modelId="{B84A73C9-7BBC-4909-B195-99417C8C2D85}" type="presOf" srcId="{30759512-98A6-4D89-AE1B-BAF7421BBE37}" destId="{D6A1C96E-1898-4263-9EE3-CE42D76DAA42}" srcOrd="0" destOrd="7" presId="urn:microsoft.com/office/officeart/2005/8/layout/vList2"/>
    <dgm:cxn modelId="{6C0CD5CE-529C-4E62-8A14-EE641724845D}" type="presOf" srcId="{F71701CE-8459-499E-B1E2-76CD788DAA61}" destId="{716E987B-0F89-4030-80A4-84B31E61586D}" srcOrd="0" destOrd="0" presId="urn:microsoft.com/office/officeart/2005/8/layout/vList2"/>
    <dgm:cxn modelId="{1A8516D1-21DF-4DFF-A963-AE916C083065}" srcId="{6189BA0C-73F5-4610-8D53-6FE58A8A0A50}" destId="{F71701CE-8459-499E-B1E2-76CD788DAA61}" srcOrd="0" destOrd="0" parTransId="{02C45471-4DF4-4309-95B9-D28C79DD8869}" sibTransId="{D4AE3E6B-DC07-4E91-955F-5648B1F7ACC7}"/>
    <dgm:cxn modelId="{EC4D85E9-CD7E-4092-9060-F8E41E4C8E32}" type="presOf" srcId="{59612DDC-64B9-433B-9B14-21E94901182D}" destId="{D6A1C96E-1898-4263-9EE3-CE42D76DAA42}" srcOrd="0" destOrd="3" presId="urn:microsoft.com/office/officeart/2005/8/layout/vList2"/>
    <dgm:cxn modelId="{7B8A57EB-DBBB-407C-84F1-1C4AD174B919}" type="presOf" srcId="{6B6E845A-90D6-48CF-B20A-B2E0E34E1DE5}" destId="{F41A9E11-17FC-45FC-8BFD-69FE6FFC49A9}" srcOrd="0" destOrd="0" presId="urn:microsoft.com/office/officeart/2005/8/layout/vList2"/>
    <dgm:cxn modelId="{49DC5BEF-EF20-478E-B916-5AE6ED07DF5C}" srcId="{4E655C35-8D6A-4C76-8A55-F07DA220DAD9}" destId="{5789EF1B-712B-45A1-B751-9E1D379CB5BC}" srcOrd="4" destOrd="0" parTransId="{C09D0222-8308-43CB-BD9F-31C1B9F8C972}" sibTransId="{A7ADEB68-01F0-40F3-A4BF-01DCF3EA999F}"/>
    <dgm:cxn modelId="{E6C809F5-B44F-46BE-B58E-382D53623B99}" type="presOf" srcId="{A43754E2-927C-457A-92F0-CE694E548265}" destId="{8A01909D-F1D2-4392-9B7D-7A648381EBEB}" srcOrd="0" destOrd="0" presId="urn:microsoft.com/office/officeart/2005/8/layout/vList2"/>
    <dgm:cxn modelId="{DC80BDFE-DE10-4830-8D72-077B3DF86918}" type="presOf" srcId="{A0059F9D-DDDB-479D-9EA8-F64AF4A06E58}" destId="{D6A1C96E-1898-4263-9EE3-CE42D76DAA42}" srcOrd="0" destOrd="2" presId="urn:microsoft.com/office/officeart/2005/8/layout/vList2"/>
    <dgm:cxn modelId="{99925251-1714-4AF5-9514-EEFE5B3417B1}" type="presParOf" srcId="{08A39B01-D2D7-4F06-9EE1-1F369DAECA78}" destId="{5B5F72F6-0052-4C00-BEC8-BF465C5A1CA0}" srcOrd="0" destOrd="0" presId="urn:microsoft.com/office/officeart/2005/8/layout/vList2"/>
    <dgm:cxn modelId="{3F6ADA2C-B028-40E0-88FC-8A76E840DEC6}" type="presParOf" srcId="{08A39B01-D2D7-4F06-9EE1-1F369DAECA78}" destId="{D6A1C96E-1898-4263-9EE3-CE42D76DAA42}" srcOrd="1" destOrd="0" presId="urn:microsoft.com/office/officeart/2005/8/layout/vList2"/>
    <dgm:cxn modelId="{8843DBA5-5518-4CDF-9014-1BA1E25BD803}" type="presParOf" srcId="{08A39B01-D2D7-4F06-9EE1-1F369DAECA78}" destId="{F41A9E11-17FC-45FC-8BFD-69FE6FFC49A9}" srcOrd="2" destOrd="0" presId="urn:microsoft.com/office/officeart/2005/8/layout/vList2"/>
    <dgm:cxn modelId="{8AD8952A-6DC9-4833-B171-B57738D8E72A}" type="presParOf" srcId="{08A39B01-D2D7-4F06-9EE1-1F369DAECA78}" destId="{628DEF7B-373A-4283-8032-5389E4A9BF3A}" srcOrd="3" destOrd="0" presId="urn:microsoft.com/office/officeart/2005/8/layout/vList2"/>
    <dgm:cxn modelId="{05085599-595B-49CC-BB3E-C8109B407D1C}" type="presParOf" srcId="{08A39B01-D2D7-4F06-9EE1-1F369DAECA78}" destId="{8A01909D-F1D2-4392-9B7D-7A648381EBEB}" srcOrd="4" destOrd="0" presId="urn:microsoft.com/office/officeart/2005/8/layout/vList2"/>
    <dgm:cxn modelId="{72F4120F-9FBE-44E3-8132-E2CDC761CF8F}" type="presParOf" srcId="{08A39B01-D2D7-4F06-9EE1-1F369DAECA78}" destId="{83217288-E41A-4B93-83B5-8BB536E2D90D}" srcOrd="5" destOrd="0" presId="urn:microsoft.com/office/officeart/2005/8/layout/vList2"/>
    <dgm:cxn modelId="{BAAEB8EA-0CFF-480C-A1DA-566BFDCC6513}" type="presParOf" srcId="{08A39B01-D2D7-4F06-9EE1-1F369DAECA78}" destId="{8EE7AAD7-07C0-46C1-A380-5CF6E5A3994F}" srcOrd="6" destOrd="0" presId="urn:microsoft.com/office/officeart/2005/8/layout/vList2"/>
    <dgm:cxn modelId="{13478977-5232-4A41-BF04-868256CF1598}" type="presParOf" srcId="{08A39B01-D2D7-4F06-9EE1-1F369DAECA78}" destId="{716E987B-0F89-4030-80A4-84B31E61586D}" srcOrd="7" destOrd="0" presId="urn:microsoft.com/office/officeart/2005/8/layout/vList2"/>
    <dgm:cxn modelId="{E7E17F00-E72D-4133-BC86-B125B9DB05C5}" type="presParOf" srcId="{08A39B01-D2D7-4F06-9EE1-1F369DAECA78}" destId="{F98D0542-221F-41B4-A3D7-36371A59EBC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45774E-C9E1-41F7-8ED4-29D374A9F944}">
      <dsp:nvSpPr>
        <dsp:cNvPr id="0" name=""/>
        <dsp:cNvSpPr/>
      </dsp:nvSpPr>
      <dsp:spPr>
        <a:xfrm>
          <a:off x="0" y="323239"/>
          <a:ext cx="6666833" cy="11068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400" kern="1200"/>
            <a:t>Docker历史</a:t>
          </a:r>
          <a:endParaRPr lang="en-US" sz="4400" kern="1200"/>
        </a:p>
      </dsp:txBody>
      <dsp:txXfrm>
        <a:off x="54030" y="377269"/>
        <a:ext cx="6558773" cy="998760"/>
      </dsp:txXfrm>
    </dsp:sp>
    <dsp:sp modelId="{FB25C052-4497-4711-8C29-EE01CA53DB78}">
      <dsp:nvSpPr>
        <dsp:cNvPr id="0" name=""/>
        <dsp:cNvSpPr/>
      </dsp:nvSpPr>
      <dsp:spPr>
        <a:xfrm>
          <a:off x="0" y="1556779"/>
          <a:ext cx="6666833" cy="1106820"/>
        </a:xfrm>
        <a:prstGeom prst="round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400" kern="1200"/>
            <a:t>Docker VS Containers</a:t>
          </a:r>
          <a:endParaRPr lang="en-US" sz="4400" kern="1200"/>
        </a:p>
      </dsp:txBody>
      <dsp:txXfrm>
        <a:off x="54030" y="1610809"/>
        <a:ext cx="6558773" cy="998760"/>
      </dsp:txXfrm>
    </dsp:sp>
    <dsp:sp modelId="{24C74BF1-1FE4-4B87-A848-CCD39CA3EF84}">
      <dsp:nvSpPr>
        <dsp:cNvPr id="0" name=""/>
        <dsp:cNvSpPr/>
      </dsp:nvSpPr>
      <dsp:spPr>
        <a:xfrm>
          <a:off x="0" y="2790320"/>
          <a:ext cx="6666833" cy="1106820"/>
        </a:xfrm>
        <a:prstGeom prst="round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400" kern="1200"/>
            <a:t>Containers VS VM</a:t>
          </a:r>
          <a:endParaRPr lang="en-US" sz="4400" kern="1200"/>
        </a:p>
      </dsp:txBody>
      <dsp:txXfrm>
        <a:off x="54030" y="2844350"/>
        <a:ext cx="6558773" cy="998760"/>
      </dsp:txXfrm>
    </dsp:sp>
    <dsp:sp modelId="{F3E5A05B-ACCE-4E7C-8701-990134F17D6B}">
      <dsp:nvSpPr>
        <dsp:cNvPr id="0" name=""/>
        <dsp:cNvSpPr/>
      </dsp:nvSpPr>
      <dsp:spPr>
        <a:xfrm>
          <a:off x="0" y="4023860"/>
          <a:ext cx="6666833" cy="110682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4400" kern="1200"/>
            <a:t>Container的底层实现简述</a:t>
          </a:r>
          <a:endParaRPr lang="en-US" sz="4400" kern="1200"/>
        </a:p>
      </dsp:txBody>
      <dsp:txXfrm>
        <a:off x="54030" y="4077890"/>
        <a:ext cx="6558773" cy="9987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45774E-C9E1-41F7-8ED4-29D374A9F944}">
      <dsp:nvSpPr>
        <dsp:cNvPr id="0" name=""/>
        <dsp:cNvSpPr/>
      </dsp:nvSpPr>
      <dsp:spPr>
        <a:xfrm>
          <a:off x="0" y="50090"/>
          <a:ext cx="6666833" cy="1232594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900" kern="1200">
              <a:solidFill>
                <a:srgbClr val="000000"/>
              </a:solidFill>
              <a:latin typeface="Calibri"/>
              <a:cs typeface="Calibri"/>
            </a:rPr>
            <a:t>Docker</a:t>
          </a:r>
          <a:r>
            <a:rPr lang="zh-CN" sz="4900" kern="1200">
              <a:solidFill>
                <a:srgbClr val="000000"/>
              </a:solidFill>
              <a:latin typeface="Calibri"/>
              <a:cs typeface="Calibri"/>
            </a:rPr>
            <a:t>是什么</a:t>
          </a:r>
          <a:endParaRPr lang="en-US" sz="4900" kern="1200"/>
        </a:p>
      </dsp:txBody>
      <dsp:txXfrm>
        <a:off x="60170" y="110260"/>
        <a:ext cx="6546493" cy="1112254"/>
      </dsp:txXfrm>
    </dsp:sp>
    <dsp:sp modelId="{FB25C052-4497-4711-8C29-EE01CA53DB78}">
      <dsp:nvSpPr>
        <dsp:cNvPr id="0" name=""/>
        <dsp:cNvSpPr/>
      </dsp:nvSpPr>
      <dsp:spPr>
        <a:xfrm>
          <a:off x="0" y="1423805"/>
          <a:ext cx="6666833" cy="1232594"/>
        </a:xfrm>
        <a:prstGeom prst="round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900" kern="1200">
              <a:solidFill>
                <a:srgbClr val="000000"/>
              </a:solidFill>
              <a:latin typeface="Calibri"/>
              <a:cs typeface="Calibri"/>
            </a:rPr>
            <a:t>Docker</a:t>
          </a:r>
          <a:r>
            <a:rPr lang="zh-CN" altLang="en-US" sz="4900" kern="1200">
              <a:solidFill>
                <a:srgbClr val="000000"/>
              </a:solidFill>
              <a:latin typeface="Calibri"/>
              <a:cs typeface="Calibri"/>
            </a:rPr>
            <a:t>架构</a:t>
          </a:r>
          <a:endParaRPr lang="en-US" sz="4900" kern="1200">
            <a:solidFill>
              <a:srgbClr val="000000"/>
            </a:solidFill>
            <a:latin typeface="Calibri"/>
            <a:cs typeface="Calibri"/>
          </a:endParaRPr>
        </a:p>
      </dsp:txBody>
      <dsp:txXfrm>
        <a:off x="60170" y="1483975"/>
        <a:ext cx="6546493" cy="1112254"/>
      </dsp:txXfrm>
    </dsp:sp>
    <dsp:sp modelId="{24C74BF1-1FE4-4B87-A848-CCD39CA3EF84}">
      <dsp:nvSpPr>
        <dsp:cNvPr id="0" name=""/>
        <dsp:cNvSpPr/>
      </dsp:nvSpPr>
      <dsp:spPr>
        <a:xfrm>
          <a:off x="0" y="2797520"/>
          <a:ext cx="6666833" cy="1232594"/>
        </a:xfrm>
        <a:prstGeom prst="round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900" kern="1200">
              <a:solidFill>
                <a:srgbClr val="000000"/>
              </a:solidFill>
              <a:latin typeface="Calibri"/>
              <a:cs typeface="Calibri"/>
            </a:rPr>
            <a:t>Docker</a:t>
          </a:r>
          <a:r>
            <a:rPr lang="zh-CN" altLang="en-US" sz="4900" kern="1200">
              <a:solidFill>
                <a:srgbClr val="000000"/>
              </a:solidFill>
              <a:latin typeface="Calibri"/>
              <a:cs typeface="Calibri"/>
            </a:rPr>
            <a:t>的三个基本概念</a:t>
          </a:r>
          <a:endParaRPr lang="en-US" sz="4900" kern="1200">
            <a:solidFill>
              <a:srgbClr val="000000"/>
            </a:solidFill>
            <a:latin typeface="Calibri"/>
            <a:cs typeface="Calibri"/>
          </a:endParaRPr>
        </a:p>
      </dsp:txBody>
      <dsp:txXfrm>
        <a:off x="60170" y="2857690"/>
        <a:ext cx="6546493" cy="1112254"/>
      </dsp:txXfrm>
    </dsp:sp>
    <dsp:sp modelId="{F3E5A05B-ACCE-4E7C-8701-990134F17D6B}">
      <dsp:nvSpPr>
        <dsp:cNvPr id="0" name=""/>
        <dsp:cNvSpPr/>
      </dsp:nvSpPr>
      <dsp:spPr>
        <a:xfrm>
          <a:off x="0" y="4171235"/>
          <a:ext cx="6666833" cy="1232594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900" kern="1200">
              <a:solidFill>
                <a:srgbClr val="000000"/>
              </a:solidFill>
              <a:latin typeface="Calibri"/>
              <a:cs typeface="Calibri"/>
            </a:rPr>
            <a:t>Docker</a:t>
          </a:r>
          <a:r>
            <a:rPr lang="zh-CN" sz="4900" kern="1200">
              <a:solidFill>
                <a:srgbClr val="000000"/>
              </a:solidFill>
              <a:latin typeface="Calibri"/>
              <a:cs typeface="Calibri"/>
            </a:rPr>
            <a:t>的</a:t>
          </a:r>
          <a:r>
            <a:rPr lang="zh-CN" sz="4900" kern="1200">
              <a:solidFill>
                <a:schemeClr val="tx1"/>
              </a:solidFill>
              <a:latin typeface="Calibri"/>
              <a:cs typeface="Calibri"/>
            </a:rPr>
            <a:t>安</a:t>
          </a:r>
          <a:r>
            <a:rPr lang="zh-CN" altLang="en-US" sz="4900" kern="1200">
              <a:solidFill>
                <a:schemeClr val="tx1"/>
              </a:solidFill>
              <a:latin typeface="Calibri"/>
              <a:cs typeface="Calibri"/>
            </a:rPr>
            <a:t>装和配置</a:t>
          </a:r>
          <a:endParaRPr lang="en-US" sz="4900" kern="1200">
            <a:solidFill>
              <a:schemeClr val="tx1"/>
            </a:solidFill>
          </a:endParaRPr>
        </a:p>
      </dsp:txBody>
      <dsp:txXfrm>
        <a:off x="60170" y="4231405"/>
        <a:ext cx="6546493" cy="11122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45774E-C9E1-41F7-8ED4-29D374A9F944}">
      <dsp:nvSpPr>
        <dsp:cNvPr id="0" name=""/>
        <dsp:cNvSpPr/>
      </dsp:nvSpPr>
      <dsp:spPr>
        <a:xfrm>
          <a:off x="0" y="50090"/>
          <a:ext cx="6666833" cy="1232594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900" kern="1200" dirty="0">
              <a:solidFill>
                <a:schemeClr val="tx1"/>
              </a:solidFill>
              <a:latin typeface="Calibri"/>
              <a:cs typeface="Calibri"/>
            </a:rPr>
            <a:t>Docker </a:t>
          </a:r>
          <a:r>
            <a:rPr lang="zh-CN" altLang="en-US" sz="4900" kern="1200">
              <a:solidFill>
                <a:schemeClr val="tx1"/>
              </a:solidFill>
              <a:latin typeface="Calibri"/>
              <a:cs typeface="Calibri"/>
            </a:rPr>
            <a:t>镜像操作</a:t>
          </a:r>
          <a:endParaRPr lang="en-US" sz="4900" kern="1200">
            <a:solidFill>
              <a:schemeClr val="tx1"/>
            </a:solidFill>
          </a:endParaRPr>
        </a:p>
      </dsp:txBody>
      <dsp:txXfrm>
        <a:off x="60170" y="110260"/>
        <a:ext cx="6546493" cy="1112254"/>
      </dsp:txXfrm>
    </dsp:sp>
    <dsp:sp modelId="{FB25C052-4497-4711-8C29-EE01CA53DB78}">
      <dsp:nvSpPr>
        <dsp:cNvPr id="0" name=""/>
        <dsp:cNvSpPr/>
      </dsp:nvSpPr>
      <dsp:spPr>
        <a:xfrm>
          <a:off x="0" y="1423805"/>
          <a:ext cx="6666833" cy="1232594"/>
        </a:xfrm>
        <a:prstGeom prst="round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900" kern="1200" dirty="0">
              <a:solidFill>
                <a:schemeClr val="tx1"/>
              </a:solidFill>
              <a:latin typeface="Calibri"/>
              <a:cs typeface="Calibri"/>
            </a:rPr>
            <a:t>Docker </a:t>
          </a:r>
          <a:r>
            <a:rPr lang="en-US" altLang="zh-CN" sz="4900" kern="1200" dirty="0" err="1">
              <a:solidFill>
                <a:schemeClr val="tx1"/>
              </a:solidFill>
              <a:latin typeface="Calibri"/>
              <a:cs typeface="Calibri"/>
            </a:rPr>
            <a:t>容器操作</a:t>
          </a:r>
          <a:endParaRPr lang="zh-CN" altLang="en-US" sz="4900" kern="1200" dirty="0" err="1">
            <a:solidFill>
              <a:schemeClr val="tx1"/>
            </a:solidFill>
            <a:latin typeface="Calibri"/>
            <a:cs typeface="Calibri"/>
          </a:endParaRPr>
        </a:p>
      </dsp:txBody>
      <dsp:txXfrm>
        <a:off x="60170" y="1483975"/>
        <a:ext cx="6546493" cy="1112254"/>
      </dsp:txXfrm>
    </dsp:sp>
    <dsp:sp modelId="{24C74BF1-1FE4-4B87-A848-CCD39CA3EF84}">
      <dsp:nvSpPr>
        <dsp:cNvPr id="0" name=""/>
        <dsp:cNvSpPr/>
      </dsp:nvSpPr>
      <dsp:spPr>
        <a:xfrm>
          <a:off x="0" y="2797520"/>
          <a:ext cx="6666833" cy="1232594"/>
        </a:xfrm>
        <a:prstGeom prst="round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4900" kern="1200" dirty="0">
              <a:solidFill>
                <a:schemeClr val="tx1"/>
              </a:solidFill>
              <a:latin typeface="Calibri"/>
              <a:cs typeface="Calibri"/>
            </a:rPr>
            <a:t>Docker </a:t>
          </a:r>
          <a:r>
            <a:rPr lang="en-US" altLang="zh-CN" sz="4900" kern="1200" dirty="0" err="1">
              <a:solidFill>
                <a:schemeClr val="tx1"/>
              </a:solidFill>
              <a:latin typeface="Calibri"/>
              <a:cs typeface="Calibri"/>
            </a:rPr>
            <a:t>仓库操作</a:t>
          </a:r>
          <a:endParaRPr lang="zh-CN" altLang="en-US" sz="4900" kern="1200" dirty="0" err="1">
            <a:solidFill>
              <a:schemeClr val="tx1"/>
            </a:solidFill>
            <a:latin typeface="Calibri"/>
            <a:cs typeface="Calibri"/>
          </a:endParaRPr>
        </a:p>
      </dsp:txBody>
      <dsp:txXfrm>
        <a:off x="60170" y="2857690"/>
        <a:ext cx="6546493" cy="1112254"/>
      </dsp:txXfrm>
    </dsp:sp>
    <dsp:sp modelId="{F3E5A05B-ACCE-4E7C-8701-990134F17D6B}">
      <dsp:nvSpPr>
        <dsp:cNvPr id="0" name=""/>
        <dsp:cNvSpPr/>
      </dsp:nvSpPr>
      <dsp:spPr>
        <a:xfrm>
          <a:off x="0" y="4171235"/>
          <a:ext cx="6666833" cy="1232594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1" kern="1200" dirty="0">
              <a:solidFill>
                <a:srgbClr val="000000"/>
              </a:solidFill>
              <a:latin typeface="Calibri"/>
              <a:cs typeface="Calibri"/>
            </a:rPr>
            <a:t>Dockerfile</a:t>
          </a:r>
          <a:endParaRPr lang="zh-CN" altLang="en-US" sz="4900" kern="1200" dirty="0" err="1">
            <a:solidFill>
              <a:schemeClr val="tx1"/>
            </a:solidFill>
            <a:latin typeface="Calibri"/>
            <a:cs typeface="Calibri"/>
          </a:endParaRPr>
        </a:p>
      </dsp:txBody>
      <dsp:txXfrm>
        <a:off x="60170" y="4231405"/>
        <a:ext cx="6546493" cy="11122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5F72F6-0052-4C00-BEC8-BF465C5A1CA0}">
      <dsp:nvSpPr>
        <dsp:cNvPr id="0" name=""/>
        <dsp:cNvSpPr/>
      </dsp:nvSpPr>
      <dsp:spPr>
        <a:xfrm>
          <a:off x="0" y="101072"/>
          <a:ext cx="10720315" cy="4779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/>
            <a:t>罗列本地镜像信息：</a:t>
          </a:r>
          <a:endParaRPr lang="en-US" sz="1900" kern="1200"/>
        </a:p>
      </dsp:txBody>
      <dsp:txXfrm>
        <a:off x="23331" y="124403"/>
        <a:ext cx="10673653" cy="431283"/>
      </dsp:txXfrm>
    </dsp:sp>
    <dsp:sp modelId="{BB403127-1A75-476A-BE11-C046E4ED68F6}">
      <dsp:nvSpPr>
        <dsp:cNvPr id="0" name=""/>
        <dsp:cNvSpPr/>
      </dsp:nvSpPr>
      <dsp:spPr>
        <a:xfrm>
          <a:off x="0" y="579017"/>
          <a:ext cx="10720315" cy="521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037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1500" kern="1200"/>
            <a:t>docker images </a:t>
          </a:r>
          <a:r>
            <a:rPr lang="en-US" sz="1500" kern="1200"/>
            <a:t>[OPTIONS] [REPOSITORY[:TAG]]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docker image ls | list</a:t>
          </a:r>
        </a:p>
      </dsp:txBody>
      <dsp:txXfrm>
        <a:off x="0" y="579017"/>
        <a:ext cx="10720315" cy="521122"/>
      </dsp:txXfrm>
    </dsp:sp>
    <dsp:sp modelId="{706EC466-6BC9-4F4F-8C68-8F475F63089A}">
      <dsp:nvSpPr>
        <dsp:cNvPr id="0" name=""/>
        <dsp:cNvSpPr/>
      </dsp:nvSpPr>
      <dsp:spPr>
        <a:xfrm>
          <a:off x="0" y="1100140"/>
          <a:ext cx="10720315" cy="4779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/>
            <a:t>从registry下载镜像： docker </a:t>
          </a:r>
          <a:r>
            <a:rPr lang="en-US" sz="1900" kern="1200"/>
            <a:t>[image]</a:t>
          </a:r>
          <a:r>
            <a:rPr lang="zh-CN" sz="1900" kern="1200"/>
            <a:t> pull [OPTIONS] NAME[:TAG|@DIGEST]</a:t>
          </a:r>
          <a:endParaRPr lang="en-US" sz="1900" kern="1200"/>
        </a:p>
      </dsp:txBody>
      <dsp:txXfrm>
        <a:off x="23331" y="1123471"/>
        <a:ext cx="10673653" cy="431283"/>
      </dsp:txXfrm>
    </dsp:sp>
    <dsp:sp modelId="{D49D485A-5860-4EDE-888C-7F4585F660C3}">
      <dsp:nvSpPr>
        <dsp:cNvPr id="0" name=""/>
        <dsp:cNvSpPr/>
      </dsp:nvSpPr>
      <dsp:spPr>
        <a:xfrm>
          <a:off x="0" y="1632805"/>
          <a:ext cx="10720315" cy="4779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/>
            <a:t>查看镜像的详情：docker </a:t>
          </a:r>
          <a:r>
            <a:rPr lang="en-US" sz="1900" kern="1200"/>
            <a:t>[image] </a:t>
          </a:r>
          <a:r>
            <a:rPr lang="zh-CN" sz="1900" kern="1200"/>
            <a:t>inspect [OPTIONS]  NAME|ID  [NAME|ID...]</a:t>
          </a:r>
          <a:endParaRPr lang="en-US" sz="1900" kern="1200"/>
        </a:p>
      </dsp:txBody>
      <dsp:txXfrm>
        <a:off x="23331" y="1656136"/>
        <a:ext cx="10673653" cy="431283"/>
      </dsp:txXfrm>
    </dsp:sp>
    <dsp:sp modelId="{513EA775-A8E7-4A63-9A24-F15EA9DC7D0E}">
      <dsp:nvSpPr>
        <dsp:cNvPr id="0" name=""/>
        <dsp:cNvSpPr/>
      </dsp:nvSpPr>
      <dsp:spPr>
        <a:xfrm>
          <a:off x="0" y="2165470"/>
          <a:ext cx="10720315" cy="4779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/>
            <a:t>查看镜像的历史：docker [</a:t>
          </a:r>
          <a:r>
            <a:rPr lang="en-US" sz="1900" kern="1200"/>
            <a:t>image</a:t>
          </a:r>
          <a:r>
            <a:rPr lang="zh-CN" sz="1900" kern="1200"/>
            <a:t>] history [OPTIONS] IMAGE</a:t>
          </a:r>
          <a:endParaRPr lang="en-US" sz="1900" kern="1200"/>
        </a:p>
      </dsp:txBody>
      <dsp:txXfrm>
        <a:off x="23331" y="2188801"/>
        <a:ext cx="10673653" cy="431283"/>
      </dsp:txXfrm>
    </dsp:sp>
    <dsp:sp modelId="{F05ED4DA-8B50-4B84-A4FB-FA1D31C943F5}">
      <dsp:nvSpPr>
        <dsp:cNvPr id="0" name=""/>
        <dsp:cNvSpPr/>
      </dsp:nvSpPr>
      <dsp:spPr>
        <a:xfrm>
          <a:off x="0" y="2698135"/>
          <a:ext cx="10720315" cy="4779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/>
            <a:t>删除本地镜像：</a:t>
          </a:r>
          <a:endParaRPr lang="en-US" sz="1900" kern="1200"/>
        </a:p>
      </dsp:txBody>
      <dsp:txXfrm>
        <a:off x="23331" y="2721466"/>
        <a:ext cx="10673653" cy="431283"/>
      </dsp:txXfrm>
    </dsp:sp>
    <dsp:sp modelId="{F301FD47-3315-4FE7-A3B0-4FA95E4CF78B}">
      <dsp:nvSpPr>
        <dsp:cNvPr id="0" name=""/>
        <dsp:cNvSpPr/>
      </dsp:nvSpPr>
      <dsp:spPr>
        <a:xfrm>
          <a:off x="0" y="3176080"/>
          <a:ext cx="10720315" cy="786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037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1500" kern="1200"/>
            <a:t>docker image </a:t>
          </a:r>
          <a:r>
            <a:rPr lang="zh-CN" sz="1500" kern="1200" err="1"/>
            <a:t>rm</a:t>
          </a:r>
          <a:r>
            <a:rPr lang="en-US" sz="1500" kern="1200" err="1"/>
            <a:t>|remove</a:t>
          </a:r>
          <a:r>
            <a:rPr lang="en-US" sz="1500" kern="1200"/>
            <a:t> </a:t>
          </a:r>
          <a:r>
            <a:rPr lang="zh-CN" sz="1500" kern="1200"/>
            <a:t> [OPTIONS] IMAGE [IMAGE...]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docker</a:t>
          </a:r>
          <a:r>
            <a:rPr lang="zh-CN" sz="1500" kern="1200"/>
            <a:t> </a:t>
          </a:r>
          <a:r>
            <a:rPr lang="en-US" sz="1500" kern="1200" err="1"/>
            <a:t>rmi</a:t>
          </a:r>
          <a:r>
            <a:rPr lang="en-US" sz="1500" kern="1200"/>
            <a:t> [OPTIONS] IMAGE [IMAGE...] 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/>
            <a:t>docker image prune   --&gt;</a:t>
          </a:r>
          <a:r>
            <a:rPr lang="zh-CN" sz="1500" kern="1200"/>
            <a:t>（删除无用镜像）</a:t>
          </a:r>
          <a:endParaRPr lang="en-US" sz="1500" kern="1200"/>
        </a:p>
      </dsp:txBody>
      <dsp:txXfrm>
        <a:off x="0" y="3176080"/>
        <a:ext cx="10720315" cy="786599"/>
      </dsp:txXfrm>
    </dsp:sp>
    <dsp:sp modelId="{7AE520C0-8E11-4D5C-B702-7051883618C6}">
      <dsp:nvSpPr>
        <dsp:cNvPr id="0" name=""/>
        <dsp:cNvSpPr/>
      </dsp:nvSpPr>
      <dsp:spPr>
        <a:xfrm>
          <a:off x="0" y="3962680"/>
          <a:ext cx="10720315" cy="4779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/>
            <a:t>导入镜像： docker </a:t>
          </a:r>
          <a:r>
            <a:rPr lang="en-US" sz="1900" kern="1200"/>
            <a:t>[image] </a:t>
          </a:r>
          <a:r>
            <a:rPr lang="zh-CN" sz="1900" kern="1200"/>
            <a:t>load [OPTIONS]</a:t>
          </a:r>
          <a:endParaRPr lang="en-US" sz="1900" kern="1200"/>
        </a:p>
      </dsp:txBody>
      <dsp:txXfrm>
        <a:off x="23331" y="3986011"/>
        <a:ext cx="10673653" cy="431283"/>
      </dsp:txXfrm>
    </dsp:sp>
    <dsp:sp modelId="{BE1FB4E1-597D-4464-BDD3-02FEE350DB23}">
      <dsp:nvSpPr>
        <dsp:cNvPr id="0" name=""/>
        <dsp:cNvSpPr/>
      </dsp:nvSpPr>
      <dsp:spPr>
        <a:xfrm>
          <a:off x="0" y="4495345"/>
          <a:ext cx="10720315" cy="4779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/>
            <a:t>导出镜像：docker [image] save [OPTIONS] IMAGE [IMAGE...]</a:t>
          </a:r>
          <a:endParaRPr lang="en-US" sz="1900" kern="1200"/>
        </a:p>
      </dsp:txBody>
      <dsp:txXfrm>
        <a:off x="23331" y="4518676"/>
        <a:ext cx="10673653" cy="431283"/>
      </dsp:txXfrm>
    </dsp:sp>
    <dsp:sp modelId="{2F364B23-7DC7-4D64-87BE-1BE1A7B9B42F}">
      <dsp:nvSpPr>
        <dsp:cNvPr id="0" name=""/>
        <dsp:cNvSpPr/>
      </dsp:nvSpPr>
      <dsp:spPr>
        <a:xfrm>
          <a:off x="0" y="5028010"/>
          <a:ext cx="10720315" cy="4779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900" kern="1200"/>
            <a:t>从tar引入内容创建一个镜像：</a:t>
          </a:r>
          <a:r>
            <a:rPr lang="en-US" sz="1900" kern="1200"/>
            <a:t>docker [image] import [OPTIONS] </a:t>
          </a:r>
          <a:r>
            <a:rPr lang="en-US" sz="1900" kern="1200" err="1"/>
            <a:t>file|URL</a:t>
          </a:r>
          <a:r>
            <a:rPr lang="en-US" sz="1900" kern="1200"/>
            <a:t>|- [REPOSITORY[:TAG]]</a:t>
          </a:r>
        </a:p>
      </dsp:txBody>
      <dsp:txXfrm>
        <a:off x="23331" y="5051341"/>
        <a:ext cx="10673653" cy="4312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5F72F6-0052-4C00-BEC8-BF465C5A1CA0}">
      <dsp:nvSpPr>
        <dsp:cNvPr id="0" name=""/>
        <dsp:cNvSpPr/>
      </dsp:nvSpPr>
      <dsp:spPr>
        <a:xfrm>
          <a:off x="0" y="185492"/>
          <a:ext cx="10720315" cy="4276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>
              <a:latin typeface="Calibri Light" panose="020F0302020204030204"/>
            </a:rPr>
            <a:t>创建容器: </a:t>
          </a:r>
          <a:endParaRPr lang="zh-CN" altLang="en-US" sz="1700" kern="1200" dirty="0">
            <a:latin typeface="Calibri Light" panose="020F0302020204030204"/>
          </a:endParaRPr>
        </a:p>
      </dsp:txBody>
      <dsp:txXfrm>
        <a:off x="20875" y="206367"/>
        <a:ext cx="10678565" cy="385885"/>
      </dsp:txXfrm>
    </dsp:sp>
    <dsp:sp modelId="{D6A1C96E-1898-4263-9EE3-CE42D76DAA42}">
      <dsp:nvSpPr>
        <dsp:cNvPr id="0" name=""/>
        <dsp:cNvSpPr/>
      </dsp:nvSpPr>
      <dsp:spPr>
        <a:xfrm>
          <a:off x="0" y="613127"/>
          <a:ext cx="10720315" cy="253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0370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300" kern="1200" dirty="0"/>
            <a:t>docker</a:t>
          </a:r>
          <a:r>
            <a:rPr lang="zh-CN" altLang="en-US" sz="1300" kern="1200">
              <a:latin typeface="Calibri Light" panose="020F0302020204030204"/>
            </a:rPr>
            <a:t> [</a:t>
          </a:r>
          <a:r>
            <a:rPr lang="en-US" altLang="zh-CN" sz="1300" kern="1200" dirty="0"/>
            <a:t>container</a:t>
          </a:r>
          <a:r>
            <a:rPr lang="en-US" altLang="zh-CN" sz="1300" kern="1200" dirty="0">
              <a:latin typeface="Calibri Light" panose="020F0302020204030204"/>
            </a:rPr>
            <a:t>]</a:t>
          </a:r>
          <a:r>
            <a:rPr lang="zh-CN" altLang="en-US" sz="1300" kern="1200" dirty="0"/>
            <a:t> </a:t>
          </a:r>
          <a:r>
            <a:rPr lang="en-US" altLang="zh-CN" sz="1300" kern="1200" dirty="0"/>
            <a:t>create</a:t>
          </a:r>
          <a:r>
            <a:rPr lang="zh-CN" altLang="en-US" sz="1300" kern="1200" dirty="0"/>
            <a:t> </a:t>
          </a:r>
          <a:r>
            <a:rPr lang="en-US" altLang="zh-CN" sz="1300" kern="1200" dirty="0"/>
            <a:t>[OPTIONS]</a:t>
          </a:r>
          <a:r>
            <a:rPr lang="zh-CN" altLang="en-US" sz="1300" kern="1200" dirty="0"/>
            <a:t> </a:t>
          </a:r>
          <a:r>
            <a:rPr lang="en-US" altLang="zh-CN" sz="1300" kern="1200" dirty="0"/>
            <a:t>IMAGE</a:t>
          </a:r>
          <a:r>
            <a:rPr lang="zh-CN" altLang="en-US" sz="1300" kern="1200" dirty="0"/>
            <a:t> </a:t>
          </a:r>
          <a:r>
            <a:rPr lang="en-US" altLang="zh-CN" sz="1300" kern="1200" dirty="0"/>
            <a:t>[COMMAND]</a:t>
          </a:r>
          <a:r>
            <a:rPr lang="zh-CN" altLang="en-US" sz="1300" kern="1200" dirty="0"/>
            <a:t> </a:t>
          </a:r>
          <a:r>
            <a:rPr lang="en-US" altLang="zh-CN" sz="1300" kern="1200" dirty="0"/>
            <a:t>[ARG...]</a:t>
          </a:r>
          <a:endParaRPr lang="zh-CN" sz="1300" kern="1200" dirty="0"/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300" kern="1200" dirty="0"/>
            <a:t>docker</a:t>
          </a:r>
          <a:r>
            <a:rPr lang="zh-CN" altLang="en-US" sz="1300" kern="1200">
              <a:latin typeface="Calibri Light" panose="020F0302020204030204"/>
            </a:rPr>
            <a:t> [</a:t>
          </a:r>
          <a:r>
            <a:rPr lang="en-US" altLang="zh-CN" sz="1300" kern="1200" dirty="0"/>
            <a:t>container</a:t>
          </a:r>
          <a:r>
            <a:rPr lang="en-US" altLang="zh-CN" sz="1300" kern="1200" dirty="0">
              <a:latin typeface="Calibri Light" panose="020F0302020204030204"/>
            </a:rPr>
            <a:t>]</a:t>
          </a:r>
          <a:r>
            <a:rPr lang="zh-CN" altLang="en-US" sz="1300" kern="1200" dirty="0"/>
            <a:t> </a:t>
          </a:r>
          <a:r>
            <a:rPr lang="en-US" altLang="zh-CN" sz="1300" kern="1200" dirty="0"/>
            <a:t>run</a:t>
          </a:r>
          <a:r>
            <a:rPr lang="zh-CN" altLang="en-US" sz="1300" kern="1200" dirty="0"/>
            <a:t> </a:t>
          </a:r>
          <a:r>
            <a:rPr lang="en-US" altLang="zh-CN" sz="1300" kern="1200" dirty="0"/>
            <a:t>[OPTIONS]</a:t>
          </a:r>
          <a:r>
            <a:rPr lang="zh-CN" altLang="en-US" sz="1300" kern="1200" dirty="0"/>
            <a:t> </a:t>
          </a:r>
          <a:r>
            <a:rPr lang="en-US" altLang="zh-CN" sz="1300" kern="1200" dirty="0"/>
            <a:t>IMAGE</a:t>
          </a:r>
          <a:r>
            <a:rPr lang="zh-CN" altLang="en-US" sz="1300" kern="1200" dirty="0"/>
            <a:t> </a:t>
          </a:r>
          <a:r>
            <a:rPr lang="en-US" altLang="zh-CN" sz="1300" kern="1200" dirty="0"/>
            <a:t>[COMMAND]</a:t>
          </a:r>
          <a:r>
            <a:rPr lang="zh-CN" altLang="en-US" sz="1300" kern="1200" dirty="0"/>
            <a:t> </a:t>
          </a:r>
          <a:r>
            <a:rPr lang="en-US" altLang="zh-CN" sz="1300" kern="1200" dirty="0"/>
            <a:t>[ARG...]</a:t>
          </a:r>
          <a:r>
            <a:rPr lang="en-US" altLang="zh-CN" sz="1300" kern="1200" dirty="0">
              <a:latin typeface="Calibri Light" panose="020F0302020204030204"/>
            </a:rPr>
            <a:t>  --&gt; </a:t>
          </a:r>
          <a:r>
            <a:rPr lang="en-US" altLang="zh-CN" sz="1300" kern="1200" dirty="0" err="1">
              <a:latin typeface="Calibri Light" panose="020F0302020204030204"/>
            </a:rPr>
            <a:t>创建的同时启动</a:t>
          </a:r>
          <a:endParaRPr lang="zh-CN" altLang="en-US" sz="1300" kern="1200" dirty="0" err="1"/>
        </a:p>
        <a:p>
          <a:pPr marL="228600" lvl="2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CN" sz="1300" kern="1200" dirty="0" err="1">
              <a:latin typeface="Calibri Light" panose="020F0302020204030204"/>
            </a:rPr>
            <a:t>重要的Options</a:t>
          </a:r>
          <a:r>
            <a:rPr lang="en-US" altLang="zh-CN" sz="1300" kern="1200" dirty="0">
              <a:latin typeface="Calibri Light" panose="020F0302020204030204"/>
            </a:rPr>
            <a:t>: </a:t>
          </a:r>
        </a:p>
        <a:p>
          <a:pPr marL="228600" lvl="2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-</a:t>
          </a:r>
          <a:r>
            <a:rPr lang="en-US" sz="1300" kern="1200" dirty="0" err="1"/>
            <a:t>i</a:t>
          </a:r>
          <a:r>
            <a:rPr lang="en-US" sz="1300" kern="1200" dirty="0"/>
            <a:t>, --</a:t>
          </a:r>
          <a:r>
            <a:rPr lang="en-US" sz="1300" kern="1200" dirty="0" err="1"/>
            <a:t>interactive</a:t>
          </a:r>
          <a:r>
            <a:rPr lang="en-US" sz="1300" kern="1200" dirty="0" err="1">
              <a:latin typeface="Calibri Light" panose="020F0302020204030204"/>
            </a:rPr>
            <a:t>：</a:t>
          </a:r>
          <a:r>
            <a:rPr lang="en-US" sz="1300" kern="1200" dirty="0" err="1">
              <a:solidFill>
                <a:srgbClr val="4C4E4D"/>
              </a:solidFill>
            </a:rPr>
            <a:t>让容器的标准输入保持打开</a:t>
          </a:r>
          <a:r>
            <a:rPr lang="en-US" sz="1300" kern="1200" dirty="0">
              <a:solidFill>
                <a:srgbClr val="4C4E4D"/>
              </a:solidFill>
            </a:rPr>
            <a:t>;</a:t>
          </a:r>
          <a:endParaRPr lang="en-US" altLang="zh-CN" sz="1300" kern="1200" dirty="0">
            <a:solidFill>
              <a:srgbClr val="4C4E4D"/>
            </a:solidFill>
          </a:endParaRPr>
        </a:p>
        <a:p>
          <a:pPr marL="228600" lvl="2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-t, --</a:t>
          </a:r>
          <a:r>
            <a:rPr lang="en-US" sz="1300" kern="1200" dirty="0" err="1"/>
            <a:t>tty</a:t>
          </a:r>
          <a:r>
            <a:rPr lang="zh-CN" altLang="en-US" sz="1300" kern="1200">
              <a:latin typeface="Calibri Light" panose="020F0302020204030204"/>
            </a:rPr>
            <a:t>：</a:t>
          </a:r>
          <a:r>
            <a:rPr lang="en-US" sz="1300" kern="1200" dirty="0">
              <a:latin typeface="Calibri Light" panose="020F0302020204030204"/>
            </a:rPr>
            <a:t> </a:t>
          </a:r>
          <a:r>
            <a:rPr lang="zh-CN" altLang="en-US" sz="1300" kern="1200">
              <a:solidFill>
                <a:srgbClr val="4C4E4D"/>
              </a:solidFill>
            </a:rPr>
            <a:t>让</a:t>
          </a:r>
          <a:r>
            <a:rPr lang="en-US" sz="1300" kern="1200" dirty="0">
              <a:solidFill>
                <a:srgbClr val="4C4E4D"/>
              </a:solidFill>
            </a:rPr>
            <a:t> Docker </a:t>
          </a:r>
          <a:r>
            <a:rPr lang="zh-CN" altLang="en-US" sz="1300" kern="1200">
              <a:solidFill>
                <a:srgbClr val="4C4E4D"/>
              </a:solidFill>
            </a:rPr>
            <a:t>分配一个伪终端（</a:t>
          </a:r>
          <a:r>
            <a:rPr lang="en-US" sz="1300" kern="1200" dirty="0">
              <a:solidFill>
                <a:srgbClr val="4C4E4D"/>
              </a:solidFill>
            </a:rPr>
            <a:t>pseudo-</a:t>
          </a:r>
          <a:r>
            <a:rPr lang="en-US" sz="1300" kern="1200" dirty="0" err="1">
              <a:solidFill>
                <a:srgbClr val="4C4E4D"/>
              </a:solidFill>
            </a:rPr>
            <a:t>tty</a:t>
          </a:r>
          <a:r>
            <a:rPr lang="en-US" sz="1300" kern="1200" dirty="0">
              <a:solidFill>
                <a:srgbClr val="4C4E4D"/>
              </a:solidFill>
            </a:rPr>
            <a:t>）</a:t>
          </a:r>
          <a:r>
            <a:rPr lang="zh-CN" altLang="en-US" sz="1300" kern="1200">
              <a:solidFill>
                <a:srgbClr val="4C4E4D"/>
              </a:solidFill>
            </a:rPr>
            <a:t>并绑定到容器的标准输入上</a:t>
          </a:r>
          <a:endParaRPr lang="en-US" sz="1300" kern="1200">
            <a:solidFill>
              <a:srgbClr val="4C4E4D"/>
            </a:solidFill>
          </a:endParaRPr>
        </a:p>
        <a:p>
          <a:pPr marL="228600" lvl="2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-d, --detach</a:t>
          </a:r>
          <a:r>
            <a:rPr lang="en-US" sz="1300" kern="1200" dirty="0">
              <a:latin typeface="Calibri Light" panose="020F0302020204030204"/>
            </a:rPr>
            <a:t>：</a:t>
          </a:r>
          <a:r>
            <a:rPr lang="zh-CN" altLang="en-US" sz="1300" kern="1200" dirty="0"/>
            <a:t>让</a:t>
          </a:r>
          <a:r>
            <a:rPr lang="en-US" altLang="zh-CN" sz="1300" kern="1200" dirty="0"/>
            <a:t> </a:t>
          </a:r>
          <a:r>
            <a:rPr lang="en-US" sz="1300" kern="1200" dirty="0"/>
            <a:t>Docker</a:t>
          </a:r>
          <a:r>
            <a:rPr lang="zh-CN" altLang="en-US" sz="1300" kern="1200" dirty="0"/>
            <a:t>在后台运行而不是直接把执行命令的结果输出在当前宿主机下</a:t>
          </a:r>
          <a:endParaRPr lang="en-US" altLang="zh-CN" sz="1300" kern="1200" dirty="0">
            <a:latin typeface="Calibri Light" panose="020F0302020204030204"/>
          </a:endParaRPr>
        </a:p>
        <a:p>
          <a:pPr marL="228600" lvl="2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-e, --env list</a:t>
          </a:r>
          <a:endParaRPr lang="en-US" altLang="zh-CN" sz="1300" kern="1200" dirty="0">
            <a:latin typeface="Calibri Light" panose="020F0302020204030204"/>
          </a:endParaRPr>
        </a:p>
        <a:p>
          <a:pPr marL="228600" lvl="2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-u, --user string</a:t>
          </a:r>
        </a:p>
        <a:p>
          <a:pPr marL="228600" lvl="2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-v, --volume list</a:t>
          </a:r>
          <a:endParaRPr lang="en-US" sz="1300" kern="1200" dirty="0">
            <a:latin typeface="Calibri Light" panose="020F0302020204030204"/>
          </a:endParaRPr>
        </a:p>
        <a:p>
          <a:pPr marL="228600" lvl="2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-w, --</a:t>
          </a:r>
          <a:r>
            <a:rPr lang="en-US" sz="1300" kern="1200" dirty="0" err="1"/>
            <a:t>workdir</a:t>
          </a:r>
          <a:r>
            <a:rPr lang="en-US" sz="1300" kern="1200" dirty="0"/>
            <a:t> string</a:t>
          </a:r>
        </a:p>
      </dsp:txBody>
      <dsp:txXfrm>
        <a:off x="0" y="613127"/>
        <a:ext cx="10720315" cy="2533680"/>
      </dsp:txXfrm>
    </dsp:sp>
    <dsp:sp modelId="{F41A9E11-17FC-45FC-8BFD-69FE6FFC49A9}">
      <dsp:nvSpPr>
        <dsp:cNvPr id="0" name=""/>
        <dsp:cNvSpPr/>
      </dsp:nvSpPr>
      <dsp:spPr>
        <a:xfrm>
          <a:off x="0" y="3146807"/>
          <a:ext cx="10720315" cy="4276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 err="1">
              <a:latin typeface="Calibri Light" panose="020F0302020204030204"/>
            </a:rPr>
            <a:t>更改状态</a:t>
          </a:r>
          <a:r>
            <a:rPr lang="en-US" altLang="zh-CN" sz="1700" kern="1200" dirty="0">
              <a:latin typeface="Calibri Light" panose="020F0302020204030204"/>
            </a:rPr>
            <a:t>: </a:t>
          </a:r>
          <a:r>
            <a:rPr lang="en-US" sz="1700" kern="1200" dirty="0">
              <a:latin typeface="Calibri Light" panose="020F0302020204030204"/>
            </a:rPr>
            <a:t>docker [</a:t>
          </a:r>
          <a:r>
            <a:rPr lang="en-US" sz="1700" kern="1200" dirty="0"/>
            <a:t>container</a:t>
          </a:r>
          <a:r>
            <a:rPr lang="en-US" sz="1700" kern="1200" dirty="0">
              <a:latin typeface="Calibri Light" panose="020F0302020204030204"/>
            </a:rPr>
            <a:t>]</a:t>
          </a:r>
          <a:r>
            <a:rPr lang="en-US" sz="1700" kern="1200" dirty="0"/>
            <a:t> </a:t>
          </a:r>
          <a:r>
            <a:rPr lang="en-US" sz="1700" kern="1200" dirty="0" err="1">
              <a:latin typeface="Calibri Light" panose="020F0302020204030204"/>
            </a:rPr>
            <a:t>start|stop|restart|kill|pause|unpause</a:t>
          </a:r>
          <a:r>
            <a:rPr lang="en-US" sz="1700" kern="1200" dirty="0"/>
            <a:t> [OPTIONS] CONTAINER [CONTAINER...]</a:t>
          </a:r>
          <a:r>
            <a:rPr lang="zh-CN" altLang="en-US" sz="1700" kern="1200" dirty="0">
              <a:latin typeface="Calibri Light" panose="020F0302020204030204"/>
            </a:rPr>
            <a:t> </a:t>
          </a:r>
          <a:endParaRPr lang="en-US" sz="1700" kern="1200" dirty="0">
            <a:latin typeface="Calibri Light" panose="020F0302020204030204"/>
          </a:endParaRPr>
        </a:p>
      </dsp:txBody>
      <dsp:txXfrm>
        <a:off x="20875" y="3167682"/>
        <a:ext cx="10678565" cy="385885"/>
      </dsp:txXfrm>
    </dsp:sp>
    <dsp:sp modelId="{8A01909D-F1D2-4392-9B7D-7A648381EBEB}">
      <dsp:nvSpPr>
        <dsp:cNvPr id="0" name=""/>
        <dsp:cNvSpPr/>
      </dsp:nvSpPr>
      <dsp:spPr>
        <a:xfrm>
          <a:off x="0" y="3623402"/>
          <a:ext cx="10720315" cy="4276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Calibri Light" panose="020F0302020204030204"/>
            </a:rPr>
            <a:t>查看状态: docker </a:t>
          </a:r>
          <a:r>
            <a:rPr lang="en-US" altLang="zh-CN" sz="1700" kern="1200" dirty="0"/>
            <a:t>container</a:t>
          </a:r>
          <a:r>
            <a:rPr lang="zh-CN" sz="1700" kern="1200" dirty="0"/>
            <a:t> </a:t>
          </a:r>
          <a:r>
            <a:rPr lang="zh-CN" altLang="en-US" sz="1700" kern="1200" dirty="0">
              <a:latin typeface="Calibri Light" panose="020F0302020204030204"/>
            </a:rPr>
            <a:t>ps|top|ls|stats|logs|port</a:t>
          </a:r>
        </a:p>
      </dsp:txBody>
      <dsp:txXfrm>
        <a:off x="20875" y="3644277"/>
        <a:ext cx="10678565" cy="385885"/>
      </dsp:txXfrm>
    </dsp:sp>
    <dsp:sp modelId="{8EE7AAD7-07C0-46C1-A380-5CF6E5A3994F}">
      <dsp:nvSpPr>
        <dsp:cNvPr id="0" name=""/>
        <dsp:cNvSpPr/>
      </dsp:nvSpPr>
      <dsp:spPr>
        <a:xfrm>
          <a:off x="0" y="4099997"/>
          <a:ext cx="10720315" cy="4276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>
              <a:latin typeface="Calibri Light" panose="020F0302020204030204"/>
            </a:rPr>
            <a:t>重进容器：</a:t>
          </a:r>
        </a:p>
      </dsp:txBody>
      <dsp:txXfrm>
        <a:off x="20875" y="4120872"/>
        <a:ext cx="10678565" cy="385885"/>
      </dsp:txXfrm>
    </dsp:sp>
    <dsp:sp modelId="{716E987B-0F89-4030-80A4-84B31E61586D}">
      <dsp:nvSpPr>
        <dsp:cNvPr id="0" name=""/>
        <dsp:cNvSpPr/>
      </dsp:nvSpPr>
      <dsp:spPr>
        <a:xfrm>
          <a:off x="0" y="4527632"/>
          <a:ext cx="10720315" cy="4662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0370" tIns="21590" rIns="120904" bIns="21590" numCol="1" spcCol="1270" anchor="t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docker </a:t>
          </a:r>
          <a:r>
            <a:rPr lang="en-US" sz="1300" kern="1200" dirty="0">
              <a:latin typeface="Calibri Light" panose="020F0302020204030204"/>
            </a:rPr>
            <a:t>[</a:t>
          </a:r>
          <a:r>
            <a:rPr lang="en-US" sz="1300" kern="1200" dirty="0"/>
            <a:t>container</a:t>
          </a:r>
          <a:r>
            <a:rPr lang="en-US" sz="1300" kern="1200" dirty="0">
              <a:latin typeface="Calibri Light" panose="020F0302020204030204"/>
            </a:rPr>
            <a:t>]</a:t>
          </a:r>
          <a:r>
            <a:rPr lang="en-US" sz="1300" kern="1200" dirty="0"/>
            <a:t> exec [OPTIONS] CONTAINER COMMAND [ARG...]</a:t>
          </a:r>
          <a:endParaRPr lang="en-US" altLang="zh-CN" sz="1300" kern="1200" dirty="0">
            <a:latin typeface="Calibri Light" panose="020F0302020204030204"/>
          </a:endParaRP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>
              <a:latin typeface="Calibri Light" panose="020F0302020204030204"/>
            </a:rPr>
            <a:t>docker</a:t>
          </a:r>
          <a:r>
            <a:rPr lang="en-US" sz="1300" kern="1200" dirty="0"/>
            <a:t> </a:t>
          </a:r>
          <a:r>
            <a:rPr lang="en-US" sz="1300" kern="1200" dirty="0">
              <a:latin typeface="Calibri Light" panose="020F0302020204030204"/>
            </a:rPr>
            <a:t>[</a:t>
          </a:r>
          <a:r>
            <a:rPr lang="en-US" sz="1300" kern="1200" dirty="0"/>
            <a:t>container</a:t>
          </a:r>
          <a:r>
            <a:rPr lang="en-US" sz="1300" kern="1200" dirty="0">
              <a:latin typeface="Calibri Light" panose="020F0302020204030204"/>
            </a:rPr>
            <a:t>]</a:t>
          </a:r>
          <a:r>
            <a:rPr lang="en-US" sz="1300" kern="1200" dirty="0"/>
            <a:t> attach [OPTIONS] CONTAINER</a:t>
          </a:r>
          <a:r>
            <a:rPr lang="en-US" sz="1300" kern="1200" dirty="0">
              <a:latin typeface="Calibri Light" panose="020F0302020204030204"/>
            </a:rPr>
            <a:t>  --&gt;</a:t>
          </a:r>
          <a:r>
            <a:rPr lang="zh-CN" altLang="en-US" sz="1300" kern="1200" dirty="0">
              <a:latin typeface="Calibri Light" panose="020F0302020204030204"/>
            </a:rPr>
            <a:t>从当前</a:t>
          </a:r>
          <a:r>
            <a:rPr lang="en-US" sz="1300" kern="1200" dirty="0">
              <a:latin typeface="Calibri Light" panose="020F0302020204030204"/>
            </a:rPr>
            <a:t>stdin</a:t>
          </a:r>
          <a:r>
            <a:rPr lang="zh-CN" altLang="en-US" sz="1300" kern="1200" dirty="0">
              <a:latin typeface="Calibri Light" panose="020F0302020204030204"/>
            </a:rPr>
            <a:t>退出时 容器会结束运行</a:t>
          </a:r>
          <a:endParaRPr lang="en-US" sz="1300" kern="1200" dirty="0">
            <a:latin typeface="Calibri Light" panose="020F0302020204030204"/>
          </a:endParaRPr>
        </a:p>
      </dsp:txBody>
      <dsp:txXfrm>
        <a:off x="0" y="4527632"/>
        <a:ext cx="10720315" cy="466267"/>
      </dsp:txXfrm>
    </dsp:sp>
    <dsp:sp modelId="{F98D0542-221F-41B4-A3D7-36371A59EBCE}">
      <dsp:nvSpPr>
        <dsp:cNvPr id="0" name=""/>
        <dsp:cNvSpPr/>
      </dsp:nvSpPr>
      <dsp:spPr>
        <a:xfrm>
          <a:off x="0" y="4993900"/>
          <a:ext cx="10720315" cy="4276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 err="1">
              <a:latin typeface="Calibri Light" panose="020F0302020204030204"/>
            </a:rPr>
            <a:t>Host和容器之间文件拷贝：</a:t>
          </a:r>
          <a:r>
            <a:rPr lang="en-US" sz="1700" kern="1200" dirty="0" err="1"/>
            <a:t>docker</a:t>
          </a:r>
          <a:r>
            <a:rPr lang="en-US" sz="1700" kern="1200" dirty="0"/>
            <a:t> </a:t>
          </a:r>
          <a:r>
            <a:rPr lang="en-US" sz="1700" kern="1200" dirty="0">
              <a:latin typeface="Calibri Light" panose="020F0302020204030204"/>
            </a:rPr>
            <a:t>[</a:t>
          </a:r>
          <a:r>
            <a:rPr lang="en-US" sz="1700" kern="1200" dirty="0"/>
            <a:t>container</a:t>
          </a:r>
          <a:r>
            <a:rPr lang="en-US" sz="1700" kern="1200" dirty="0">
              <a:latin typeface="Calibri Light" panose="020F0302020204030204"/>
            </a:rPr>
            <a:t>]</a:t>
          </a:r>
          <a:r>
            <a:rPr lang="en-US" sz="1700" kern="1200" dirty="0"/>
            <a:t> cp</a:t>
          </a:r>
          <a:r>
            <a:rPr lang="en-US" sz="1700" kern="1200" dirty="0">
              <a:latin typeface="Calibri Light" panose="020F0302020204030204"/>
            </a:rPr>
            <a:t> SRC</a:t>
          </a:r>
          <a:r>
            <a:rPr lang="en-US" sz="1700" kern="1200" dirty="0"/>
            <a:t>_PATH DEST_PATH</a:t>
          </a:r>
          <a:endParaRPr lang="en-US" altLang="zh-CN" sz="1700" kern="1200" dirty="0">
            <a:latin typeface="Calibri Light" panose="020F0302020204030204"/>
          </a:endParaRPr>
        </a:p>
      </dsp:txBody>
      <dsp:txXfrm>
        <a:off x="20875" y="5014775"/>
        <a:ext cx="10678565" cy="3858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44FA29-5E21-48A4-803C-A53542169BD7}" type="datetimeFigureOut">
              <a:t>2023/12/10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EA37E5-EE30-42C5-AACE-53B3C281D398}" type="slidenum"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616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hub-mirror.c.163.com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mirror.baidubce.com/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reference/builder/#arg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ocs.docker.com/develop/develop-images/instructions/#entrypoint" TargetMode="External"/><Relationship Id="rId5" Type="http://schemas.openxmlformats.org/officeDocument/2006/relationships/hyperlink" Target="https://docs.docker.com/engine/reference/builder/#label" TargetMode="External"/><Relationship Id="rId4" Type="http://schemas.openxmlformats.org/officeDocument/2006/relationships/hyperlink" Target="https://docs.docker.com/engine/reference/builder/#from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cker/libcontainer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github.com/containerd/containerd" TargetMode="External"/><Relationship Id="rId4" Type="http://schemas.openxmlformats.org/officeDocument/2006/relationships/hyperlink" Target="https://github.com/opencontainers/runc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archive.ubuntu.com/ubuntu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>
              <a:ea typeface="等线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A37E5-EE30-42C5-AACE-53B3C281D398}" type="slidenum"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829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>
              <a:ea typeface="等线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A37E5-EE30-42C5-AACE-53B3C281D398}" type="slidenum">
              <a:rPr lang="en-US" altLang="zh-CN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1009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>
              <a:latin typeface="Calibri"/>
              <a:cs typeface="Calibr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A37E5-EE30-42C5-AACE-53B3C281D398}" type="slidenum">
              <a:rPr lang="en-US" altLang="zh-CN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287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测试</a:t>
            </a:r>
            <a:r>
              <a:rPr lang="en-US"/>
              <a:t> Docker </a:t>
            </a:r>
            <a:r>
              <a:rPr lang="en-US" err="1"/>
              <a:t>是否安装正确</a:t>
            </a:r>
            <a:r>
              <a:rPr lang="en-US">
                <a:ea typeface="等线"/>
              </a:rPr>
              <a:t>： </a:t>
            </a:r>
            <a:r>
              <a:rPr lang="en-US" altLang="zh-CN">
                <a:ea typeface="等线"/>
              </a:rPr>
              <a:t>docker run --rm hello-world</a:t>
            </a:r>
            <a:endParaRPr lang="zh-CN">
              <a:ea typeface="等线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A37E5-EE30-42C5-AACE-53B3C281D398}" type="slidenum">
              <a:rPr lang="en-US" altLang="zh-CN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619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altLang="zh-CN"/>
              <a:t>{</a:t>
            </a:r>
            <a:endParaRPr lang="zh-CN"/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zh-CN">
                <a:ea typeface="等线"/>
              </a:rPr>
              <a:t>  </a:t>
            </a:r>
            <a:r>
              <a:rPr lang="en-US" altLang="zh-CN">
                <a:ea typeface="等线"/>
              </a:rPr>
              <a:t>"registry-mirrors":</a:t>
            </a:r>
            <a:r>
              <a:rPr lang="zh-CN">
                <a:ea typeface="等线"/>
              </a:rPr>
              <a:t> </a:t>
            </a:r>
            <a:r>
              <a:rPr lang="en-US" altLang="zh-CN">
                <a:ea typeface="等线"/>
              </a:rPr>
              <a:t>[</a:t>
            </a:r>
            <a:endParaRPr lang="zh-CN">
              <a:ea typeface="等线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zh-CN"/>
              <a:t>    </a:t>
            </a:r>
            <a:r>
              <a:rPr lang="en-US" altLang="zh-CN"/>
              <a:t>"</a:t>
            </a:r>
            <a:r>
              <a:rPr lang="en-US" altLang="zh-CN">
                <a:hlinkClick r:id="rId3"/>
              </a:rPr>
              <a:t>https://hub-mirror.c.163.com</a:t>
            </a:r>
            <a:r>
              <a:rPr lang="en-US" altLang="zh-CN"/>
              <a:t>",</a:t>
            </a:r>
            <a:endParaRPr lang="zh-CN"/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zh-CN"/>
              <a:t>    </a:t>
            </a:r>
            <a:r>
              <a:rPr lang="en-US" altLang="zh-CN"/>
              <a:t>"</a:t>
            </a:r>
            <a:r>
              <a:rPr lang="en-US" altLang="zh-CN">
                <a:hlinkClick r:id="rId4"/>
              </a:rPr>
              <a:t>https://mirror.baidubce.com</a:t>
            </a:r>
            <a:r>
              <a:rPr lang="en-US" altLang="zh-CN"/>
              <a:t>"</a:t>
            </a:r>
            <a:endParaRPr lang="zh-CN"/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zh-CN">
                <a:ea typeface="等线"/>
              </a:rPr>
              <a:t>  </a:t>
            </a:r>
            <a:r>
              <a:rPr lang="en-US" altLang="zh-CN">
                <a:ea typeface="等线"/>
              </a:rPr>
              <a:t>]</a:t>
            </a:r>
            <a:endParaRPr lang="zh-CN">
              <a:ea typeface="等线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/>
              <a:t>}</a:t>
            </a: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A37E5-EE30-42C5-AACE-53B3C281D398}" type="slidenum">
              <a:rPr lang="en-US" altLang="zh-CN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0301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>
                <a:latin typeface="Calibri"/>
                <a:ea typeface="等线"/>
                <a:cs typeface="Calibri"/>
              </a:rPr>
              <a:t>Name</a:t>
            </a:r>
            <a:r>
              <a:rPr lang="en-US" altLang="zh-CN">
                <a:latin typeface="Calibri"/>
                <a:ea typeface="等线"/>
                <a:cs typeface="Calibri"/>
              </a:rPr>
              <a:t>: </a:t>
            </a:r>
            <a:r>
              <a:rPr lang="en-US" altLang="zh-CN" err="1">
                <a:latin typeface="Calibri"/>
                <a:ea typeface="等线"/>
                <a:cs typeface="Calibri"/>
              </a:rPr>
              <a:t>镜像名称</a:t>
            </a:r>
            <a:r>
              <a:rPr lang="en-US" altLang="zh-CN">
                <a:latin typeface="Calibri"/>
                <a:ea typeface="等线"/>
                <a:cs typeface="Calibri"/>
              </a:rPr>
              <a:t>， </a:t>
            </a:r>
            <a:r>
              <a:rPr lang="en-US" altLang="zh-CN" b="1">
                <a:latin typeface="Calibri"/>
                <a:ea typeface="等线"/>
                <a:cs typeface="Calibri"/>
              </a:rPr>
              <a:t>TAG</a:t>
            </a:r>
            <a:r>
              <a:rPr lang="en-US" altLang="zh-CN">
                <a:latin typeface="Calibri"/>
                <a:ea typeface="等线"/>
                <a:cs typeface="Calibri"/>
              </a:rPr>
              <a:t>: </a:t>
            </a:r>
            <a:r>
              <a:rPr lang="en-US" altLang="zh-CN" err="1">
                <a:latin typeface="Calibri"/>
                <a:ea typeface="等线"/>
                <a:cs typeface="Calibri"/>
              </a:rPr>
              <a:t>镜像标签，通常是版本号</a:t>
            </a:r>
            <a:endParaRPr lang="zh-CN"/>
          </a:p>
          <a:p>
            <a:r>
              <a:rPr lang="zh-CN" altLang="en-US" b="1">
                <a:ea typeface="等线"/>
              </a:rPr>
              <a:t>镜像 </a:t>
            </a:r>
            <a:r>
              <a:rPr lang="en-US" altLang="zh-CN" b="1">
                <a:ea typeface="等线"/>
              </a:rPr>
              <a:t>ID</a:t>
            </a:r>
            <a:r>
              <a:rPr lang="zh-CN" altLang="en-US">
                <a:ea typeface="等线"/>
              </a:rPr>
              <a:t> 则是镜像的唯一标识，一个镜像可以对应多个 </a:t>
            </a:r>
            <a:r>
              <a:rPr lang="zh-CN" altLang="en-US" b="1">
                <a:ea typeface="等线"/>
              </a:rPr>
              <a:t>标签</a:t>
            </a:r>
          </a:p>
          <a:p>
            <a:r>
              <a:rPr lang="en-US" altLang="zh-CN">
                <a:latin typeface="Calibri"/>
                <a:ea typeface="等线"/>
                <a:cs typeface="Calibri"/>
              </a:rPr>
              <a:t> </a:t>
            </a:r>
            <a:r>
              <a:rPr lang="en-US" altLang="zh-CN" b="1" err="1">
                <a:latin typeface="Calibri"/>
                <a:ea typeface="等线"/>
                <a:cs typeface="Calibri"/>
              </a:rPr>
              <a:t>DIGEST（摘要</a:t>
            </a:r>
            <a:r>
              <a:rPr lang="en-US" altLang="zh-CN" b="1">
                <a:latin typeface="Calibri"/>
                <a:ea typeface="等线"/>
                <a:cs typeface="Calibri"/>
              </a:rPr>
              <a:t>）</a:t>
            </a:r>
            <a:r>
              <a:rPr lang="en-US" altLang="zh-CN">
                <a:latin typeface="Calibri"/>
                <a:ea typeface="等线"/>
                <a:cs typeface="Calibri"/>
              </a:rPr>
              <a:t>: </a:t>
            </a:r>
            <a:r>
              <a:rPr lang="en-US" err="1"/>
              <a:t>根据镜像内容产生的一个ID</a:t>
            </a:r>
            <a:r>
              <a:rPr lang="en-US"/>
              <a:t>, </a:t>
            </a:r>
            <a:r>
              <a:rPr lang="zh-CN" altLang="en-US">
                <a:ea typeface="等线"/>
              </a:rPr>
              <a:t>在罗列时加上--digest参数可显示</a:t>
            </a:r>
          </a:p>
          <a:p>
            <a:r>
              <a:rPr lang="zh-CN" altLang="en-US">
                <a:ea typeface="等线"/>
              </a:rPr>
              <a:t>当拉取、推送到一个</a:t>
            </a:r>
            <a:r>
              <a:rPr lang="zh-CN">
                <a:ea typeface="等线"/>
              </a:rPr>
              <a:t>2.0</a:t>
            </a:r>
            <a:r>
              <a:rPr lang="zh-CN" altLang="en-US">
                <a:ea typeface="等线"/>
              </a:rPr>
              <a:t> 版本的</a:t>
            </a:r>
            <a:r>
              <a:rPr lang="zh-CN">
                <a:ea typeface="等线"/>
              </a:rPr>
              <a:t>registry</a:t>
            </a:r>
            <a:r>
              <a:rPr lang="zh-CN" altLang="en-US">
                <a:ea typeface="等线"/>
              </a:rPr>
              <a:t>时</a:t>
            </a:r>
            <a:r>
              <a:rPr lang="zh-CN">
                <a:ea typeface="等线"/>
              </a:rPr>
              <a:t>,</a:t>
            </a:r>
            <a:r>
              <a:rPr lang="zh-CN" altLang="en-US">
                <a:ea typeface="等线"/>
              </a:rPr>
              <a:t>  推拉命令都会输出镜像的</a:t>
            </a:r>
            <a:r>
              <a:rPr lang="zh-CN">
                <a:ea typeface="等线"/>
              </a:rPr>
              <a:t>digest</a:t>
            </a:r>
            <a:r>
              <a:rPr lang="zh-CN" altLang="en-US">
                <a:ea typeface="等线"/>
              </a:rPr>
              <a:t>信息</a:t>
            </a:r>
            <a:r>
              <a:rPr lang="zh-CN">
                <a:ea typeface="等线"/>
              </a:rPr>
              <a:t>. 你也可以使用digest值</a:t>
            </a:r>
            <a:r>
              <a:rPr lang="zh-CN" altLang="en-US">
                <a:ea typeface="等线"/>
              </a:rPr>
              <a:t>拉取镜像</a:t>
            </a:r>
            <a:r>
              <a:rPr lang="zh-CN">
                <a:ea typeface="等线"/>
              </a:rPr>
              <a:t>.</a:t>
            </a:r>
            <a:r>
              <a:rPr lang="zh-CN" altLang="en-US">
                <a:ea typeface="等线"/>
              </a:rPr>
              <a:t> 命令</a:t>
            </a:r>
            <a:r>
              <a:rPr lang="en-US" altLang="en-US" err="1">
                <a:ea typeface="等线"/>
              </a:rPr>
              <a:t>creat</a:t>
            </a:r>
            <a:r>
              <a:rPr lang="zh-CN">
                <a:ea typeface="等线"/>
              </a:rPr>
              <a:t>e, run和rmi</a:t>
            </a:r>
            <a:r>
              <a:rPr lang="zh-CN" altLang="en-US">
                <a:ea typeface="等线"/>
              </a:rPr>
              <a:t>也可引用digest，在dockerfi</a:t>
            </a:r>
            <a:r>
              <a:rPr lang="en-US" altLang="zh-CN" err="1">
                <a:ea typeface="等线"/>
              </a:rPr>
              <a:t>l</a:t>
            </a:r>
            <a:r>
              <a:rPr lang="en-US" altLang="en-US" err="1">
                <a:ea typeface="等线"/>
              </a:rPr>
              <a:t>e里的</a:t>
            </a:r>
            <a:r>
              <a:rPr lang="zh-CN">
                <a:ea typeface="等线"/>
              </a:rPr>
              <a:t>FROM</a:t>
            </a:r>
            <a:r>
              <a:rPr lang="zh-CN" altLang="en-US">
                <a:ea typeface="等线"/>
              </a:rPr>
              <a:t>也可引用</a:t>
            </a:r>
            <a:r>
              <a:rPr lang="zh-CN">
                <a:ea typeface="等线"/>
              </a:rPr>
              <a:t>.</a:t>
            </a:r>
            <a:endParaRPr lang="zh-CN"/>
          </a:p>
          <a:p>
            <a:endParaRPr lang="zh-CN"/>
          </a:p>
          <a:p>
            <a:r>
              <a:rPr lang="zh-CN" altLang="en-US">
                <a:ea typeface="等线"/>
              </a:rPr>
              <a:t>虚悬镜像</a:t>
            </a:r>
            <a:r>
              <a:rPr lang="en-US" altLang="en-US">
                <a:ea typeface="等线"/>
              </a:rPr>
              <a:t>(</a:t>
            </a:r>
            <a:r>
              <a:rPr lang="zh-CN">
                <a:ea typeface="等线"/>
              </a:rPr>
              <a:t>dangling image)</a:t>
            </a:r>
            <a:r>
              <a:rPr lang="zh-CN" altLang="en-US">
                <a:ea typeface="等线"/>
              </a:rPr>
              <a:t>:  </a:t>
            </a:r>
            <a:r>
              <a:rPr lang="en-US" err="1"/>
              <a:t>由于新旧镜像同名，旧镜像名称被取消，从而出现仓库名、标签均为</a:t>
            </a:r>
            <a:r>
              <a:rPr lang="en-US"/>
              <a:t> &lt;none&gt; </a:t>
            </a:r>
            <a:r>
              <a:rPr lang="en-US" err="1"/>
              <a:t>的镜像</a:t>
            </a:r>
            <a:r>
              <a:rPr lang="en-US"/>
              <a:t>,</a:t>
            </a:r>
            <a:r>
              <a:rPr lang="zh-CN" altLang="en-US">
                <a:ea typeface="等线"/>
              </a:rPr>
              <a:t>用</a:t>
            </a:r>
            <a:r>
              <a:rPr lang="zh-CN">
                <a:ea typeface="等线"/>
              </a:rPr>
              <a:t>docker image ls -f dangling=true</a:t>
            </a:r>
            <a:r>
              <a:rPr lang="zh-CN" altLang="en-US">
                <a:ea typeface="等线"/>
              </a:rPr>
              <a:t>显示, 这些无用镜像可用</a:t>
            </a:r>
            <a:r>
              <a:rPr lang="zh-CN">
                <a:ea typeface="等线"/>
              </a:rPr>
              <a:t>docker image prune</a:t>
            </a:r>
            <a:r>
              <a:rPr lang="zh-CN" altLang="en-US">
                <a:ea typeface="等线"/>
              </a:rPr>
              <a:t> 删除</a:t>
            </a:r>
          </a:p>
          <a:p>
            <a:r>
              <a:rPr lang="en-US" err="1"/>
              <a:t>中间层镜像</a:t>
            </a:r>
            <a:r>
              <a:rPr lang="en-US"/>
              <a:t>(intermediate image):  </a:t>
            </a:r>
            <a:r>
              <a:rPr lang="zh-CN" altLang="en-US">
                <a:ea typeface="等线"/>
              </a:rPr>
              <a:t>被其它镜像依赖的无标签镜像，不可删除。 只要删除那些依赖它们的镜像后</a:t>
            </a:r>
            <a:r>
              <a:rPr lang="en-US"/>
              <a:t>，</a:t>
            </a:r>
            <a:r>
              <a:rPr lang="zh-CN" altLang="en-US">
                <a:ea typeface="等线"/>
              </a:rPr>
              <a:t>这些依赖的中间层镜像也会被连带删除，用docke image ls -a可显示</a:t>
            </a:r>
          </a:p>
          <a:p>
            <a:endParaRPr lang="zh-CN" altLang="en-US">
              <a:ea typeface="等线"/>
            </a:endParaRPr>
          </a:p>
          <a:p>
            <a:r>
              <a:rPr lang="zh-CN" altLang="en-US" b="1">
                <a:ea typeface="等线"/>
              </a:rPr>
              <a:t>删除分为</a:t>
            </a:r>
            <a:r>
              <a:rPr lang="zh-CN">
                <a:ea typeface="等线"/>
              </a:rPr>
              <a:t>Untagged 和 Deleted</a:t>
            </a:r>
            <a:r>
              <a:rPr lang="zh-CN" altLang="en-US">
                <a:ea typeface="等线"/>
              </a:rPr>
              <a:t>，针对一ID/摘要对多标签的，用标签删除只是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A37E5-EE30-42C5-AACE-53B3C281D398}" type="slidenum">
              <a:rPr lang="en-US" altLang="zh-CN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3699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因为</a:t>
            </a:r>
            <a:r>
              <a:rPr lang="en-US" dirty="0"/>
              <a:t> Docker </a:t>
            </a:r>
            <a:r>
              <a:rPr lang="en-US" dirty="0" err="1"/>
              <a:t>的容器实在太轻量级了</a:t>
            </a:r>
            <a:r>
              <a:rPr lang="en-US" dirty="0"/>
              <a:t>，</a:t>
            </a:r>
            <a:r>
              <a:rPr lang="zh-CN" altLang="en-US">
                <a:ea typeface="等线"/>
              </a:rPr>
              <a:t>很多时候我们都是随时删除或者新创建的同时启动容器</a:t>
            </a:r>
            <a:r>
              <a:rPr lang="en-US" dirty="0"/>
              <a:t>。</a:t>
            </a:r>
            <a:r>
              <a:rPr lang="zh-CN" altLang="en-US">
                <a:ea typeface="等线"/>
              </a:rPr>
              <a:t>所以一般直接用run,  很少用create</a:t>
            </a:r>
            <a:endParaRPr lang="en-US"/>
          </a:p>
          <a:p>
            <a:r>
              <a:rPr lang="zh-CN">
                <a:ea typeface="等线"/>
              </a:rPr>
              <a:t>当利用 docker run 来创建容器时，Docker 在后台运行的标准操作包括：</a:t>
            </a:r>
            <a:endParaRPr lang="zh-CN" altLang="en-US" dirty="0">
              <a:ea typeface="等线"/>
            </a:endParaRPr>
          </a:p>
          <a:p>
            <a:pPr marL="171450" indent="-171450">
              <a:buFont typeface="Calibri"/>
              <a:buChar char="-"/>
            </a:pPr>
            <a:r>
              <a:rPr lang="zh-CN">
                <a:ea typeface="等线"/>
              </a:rPr>
              <a:t>检查本地是否存在指定的镜像，不存在就从 registry 下载</a:t>
            </a:r>
            <a:endParaRPr lang="zh-CN"/>
          </a:p>
          <a:p>
            <a:pPr marL="171450" indent="-171450">
              <a:buFont typeface="Calibri"/>
              <a:buChar char="-"/>
            </a:pPr>
            <a:r>
              <a:rPr lang="zh-CN">
                <a:ea typeface="等线"/>
              </a:rPr>
              <a:t>利用镜像创建并启动一个容器</a:t>
            </a:r>
          </a:p>
          <a:p>
            <a:pPr marL="171450" indent="-171450">
              <a:buFont typeface="Calibri"/>
              <a:buChar char="-"/>
            </a:pPr>
            <a:r>
              <a:rPr lang="zh-CN">
                <a:ea typeface="等线"/>
              </a:rPr>
              <a:t>分配一个文件系统，并在只读的镜像层外面挂载一层可读写层</a:t>
            </a:r>
          </a:p>
          <a:p>
            <a:pPr marL="171450" indent="-171450">
              <a:buFont typeface="Calibri"/>
              <a:buChar char="-"/>
            </a:pPr>
            <a:r>
              <a:rPr lang="zh-CN">
                <a:ea typeface="等线"/>
              </a:rPr>
              <a:t>从宿主主机配置的网桥接口中桥接一个虚拟接口到容器中去</a:t>
            </a:r>
          </a:p>
          <a:p>
            <a:pPr marL="171450" indent="-171450">
              <a:buFont typeface="Calibri"/>
              <a:buChar char="-"/>
            </a:pPr>
            <a:r>
              <a:rPr lang="zh-CN">
                <a:ea typeface="等线"/>
              </a:rPr>
              <a:t>从地址池配置一个 ip 地址给容器</a:t>
            </a:r>
          </a:p>
          <a:p>
            <a:pPr marL="171450" indent="-171450">
              <a:buFont typeface="Calibri"/>
              <a:buChar char="-"/>
            </a:pPr>
            <a:r>
              <a:rPr lang="zh-CN">
                <a:ea typeface="等线"/>
              </a:rPr>
              <a:t>执行用户指定的应用程序</a:t>
            </a:r>
          </a:p>
          <a:p>
            <a:pPr marL="171450" indent="-171450">
              <a:buFont typeface="Calibri"/>
              <a:buChar char="-"/>
            </a:pPr>
            <a:r>
              <a:rPr lang="zh-CN">
                <a:ea typeface="等线"/>
              </a:rPr>
              <a:t>执行完毕后容器被终止</a:t>
            </a:r>
          </a:p>
          <a:p>
            <a:pPr marL="171450" indent="-171450">
              <a:buFont typeface="Calibri"/>
              <a:buChar char="-"/>
            </a:pPr>
            <a:endParaRPr lang="zh-CN" altLang="en-US" dirty="0">
              <a:ea typeface="等线"/>
            </a:endParaRPr>
          </a:p>
          <a:p>
            <a:r>
              <a:rPr lang="zh-CN" altLang="en-US">
                <a:ea typeface="等线"/>
              </a:rPr>
              <a:t>Start针对停止的容器，run有创建的过程， exec/attach是针对运行中的容器</a:t>
            </a:r>
            <a:endParaRPr lang="zh-CN" altLang="en-US" dirty="0">
              <a:ea typeface="等线"/>
            </a:endParaRPr>
          </a:p>
          <a:p>
            <a:r>
              <a:rPr lang="en-US" altLang="zh-CN" dirty="0">
                <a:ea typeface="等线"/>
              </a:rPr>
              <a:t>CP</a:t>
            </a:r>
            <a:r>
              <a:rPr lang="zh-CN">
                <a:ea typeface="等线"/>
              </a:rPr>
              <a:t>： </a:t>
            </a:r>
            <a:r>
              <a:rPr lang="zh-CN" altLang="en-US">
                <a:ea typeface="等线"/>
              </a:rPr>
              <a:t> 容器的路径为 container-name:/path/to/files</a:t>
            </a:r>
            <a:endParaRPr lang="zh-CN" dirty="0">
              <a:ea typeface="等线"/>
            </a:endParaRPr>
          </a:p>
          <a:p>
            <a:endParaRPr lang="zh-CN" altLang="en-US" dirty="0">
              <a:ea typeface="等线"/>
            </a:endParaRPr>
          </a:p>
          <a:p>
            <a:endParaRPr lang="zh-CN" altLang="en-US" dirty="0">
              <a:ea typeface="等线"/>
            </a:endParaRPr>
          </a:p>
          <a:p>
            <a:endParaRPr lang="en-US" altLang="zh-CN">
              <a:ea typeface="等线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A37E5-EE30-42C5-AACE-53B3C281D398}" type="slidenum">
              <a:rPr lang="en-US" altLang="zh-CN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5186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Export a container's filesystem as a tar archive</a:t>
            </a:r>
          </a:p>
          <a:p>
            <a:r>
              <a:rPr lang="zh-CN"/>
              <a:t>docker export 7691a814370e &gt; ubuntu.tar</a:t>
            </a:r>
          </a:p>
          <a:p>
            <a:endParaRPr lang="zh-CN" altLang="en-US" dirty="0"/>
          </a:p>
          <a:p>
            <a:r>
              <a:rPr lang="zh-CN"/>
              <a:t>我们修改了容器的文件，也就是改动了容器的存储层。我们可以通过 docker diff 命令看到具体的改动。</a:t>
            </a:r>
          </a:p>
          <a:p>
            <a:endParaRPr lang="en-US" altLang="zh-CN" dirty="0">
              <a:ea typeface="等线"/>
            </a:endParaRPr>
          </a:p>
          <a:p>
            <a:r>
              <a:rPr lang="en-US" dirty="0" err="1"/>
              <a:t>使用</a:t>
            </a:r>
            <a:r>
              <a:rPr lang="en-US" dirty="0"/>
              <a:t> docker commit </a:t>
            </a:r>
            <a:r>
              <a:rPr lang="en-US" dirty="0" err="1"/>
              <a:t>命令虽然可以比较直观的帮助理解镜像分层存储的概念，但是实际环境中并不会这样使用</a:t>
            </a:r>
            <a:r>
              <a:rPr lang="en-US" dirty="0"/>
              <a:t>。</a:t>
            </a:r>
            <a:endParaRPr lang="en-US" altLang="zh-CN" dirty="0">
              <a:ea typeface="等线"/>
            </a:endParaRPr>
          </a:p>
          <a:p>
            <a:r>
              <a:rPr lang="zh-CN" altLang="en-US">
                <a:ea typeface="等线"/>
              </a:rPr>
              <a:t>首先，如果是安装软件包</a:t>
            </a:r>
            <a:r>
              <a:rPr lang="en-US" dirty="0"/>
              <a:t>、</a:t>
            </a:r>
            <a:r>
              <a:rPr lang="zh-CN" altLang="en-US">
                <a:ea typeface="等线"/>
              </a:rPr>
              <a:t>编译构建</a:t>
            </a:r>
            <a:r>
              <a:rPr lang="en-US" dirty="0"/>
              <a:t>，</a:t>
            </a:r>
            <a:r>
              <a:rPr lang="zh-CN" altLang="en-US">
                <a:ea typeface="等线"/>
              </a:rPr>
              <a:t>那会有大量的无关内容被添加进来</a:t>
            </a:r>
            <a:r>
              <a:rPr lang="en-US" dirty="0"/>
              <a:t>，</a:t>
            </a:r>
            <a:r>
              <a:rPr lang="zh-CN" altLang="en-US">
                <a:ea typeface="等线"/>
              </a:rPr>
              <a:t>将会导致镜像极为臃肿</a:t>
            </a:r>
            <a:r>
              <a:rPr lang="en-US" dirty="0"/>
              <a:t>。</a:t>
            </a:r>
            <a:endParaRPr lang="en-US" dirty="0">
              <a:ea typeface="等线"/>
            </a:endParaRPr>
          </a:p>
          <a:p>
            <a:r>
              <a:rPr lang="zh-CN" altLang="en-US">
                <a:ea typeface="等线"/>
              </a:rPr>
              <a:t>此外，生成的镜像也被称为</a:t>
            </a:r>
            <a:r>
              <a:rPr lang="en-US" altLang="zh-CN" dirty="0">
                <a:ea typeface="等线"/>
              </a:rPr>
              <a:t> </a:t>
            </a:r>
            <a:r>
              <a:rPr lang="zh-CN" altLang="en-US" b="1">
                <a:ea typeface="等线"/>
              </a:rPr>
              <a:t>黑箱镜像</a:t>
            </a:r>
            <a:r>
              <a:rPr lang="zh-CN" altLang="en-US">
                <a:ea typeface="等线"/>
              </a:rPr>
              <a:t>，换句话说，就是除了制作镜像的人知道执行过什么命令、怎么生成的镜像，别人根本无从得知。而且，即使是这个制作镜像的人，过一段时间后也无法记清具体的操作。这种黑箱镜像的维护工作是非常痛苦的</a:t>
            </a:r>
            <a:r>
              <a:rPr lang="en-US" dirty="0"/>
              <a:t>。</a:t>
            </a:r>
            <a:endParaRPr lang="en-US" dirty="0">
              <a:ea typeface="等线"/>
            </a:endParaRPr>
          </a:p>
          <a:p>
            <a:r>
              <a:rPr lang="zh-CN" altLang="en-US" dirty="0">
                <a:ea typeface="等线"/>
              </a:rPr>
              <a:t>而且，回顾之前提及的镜像所使用的分层存储的概念，除当前层外，之前的每一层都是不会发生改变的，换句话说，任何修改的结果仅仅是在当前层进行标记、添加、修改，而不会改动上一层。如果使用</a:t>
            </a:r>
            <a:r>
              <a:rPr lang="en-US" dirty="0"/>
              <a:t> docker commit</a:t>
            </a:r>
            <a:r>
              <a:rPr lang="en-US" altLang="zh-CN" dirty="0">
                <a:ea typeface="等线"/>
              </a:rPr>
              <a:t> </a:t>
            </a:r>
            <a:r>
              <a:rPr lang="zh-CN" altLang="en-US">
                <a:ea typeface="等线"/>
              </a:rPr>
              <a:t>制作镜像，以及后期修改的话，每一次修改都会让镜像更加臃肿一次，所删除的上一层的东西并不会丢失，会一直如影随形的跟着这个镜像，即使根本无法访问到。这会让镜像更加臃肿</a:t>
            </a:r>
            <a:endParaRPr lang="en-US">
              <a:ea typeface="等线"/>
            </a:endParaRPr>
          </a:p>
          <a:p>
            <a:endParaRPr lang="en-US" altLang="zh-CN" dirty="0">
              <a:ea typeface="等线"/>
            </a:endParaRPr>
          </a:p>
          <a:p>
            <a:endParaRPr lang="zh-CN" altLang="en-US" dirty="0">
              <a:ea typeface="等线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A37E5-EE30-42C5-AACE-53B3C281D398}" type="slidenum">
              <a:rPr lang="en-US" altLang="zh-CN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5180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ea typeface="等线"/>
              </a:rPr>
              <a:t> 注册： 你可以在</a:t>
            </a:r>
            <a:r>
              <a:rPr lang="en-US" altLang="zh-CN" dirty="0">
                <a:ea typeface="等线"/>
              </a:rPr>
              <a:t> https://hub.docker.com </a:t>
            </a:r>
            <a:r>
              <a:rPr lang="zh-CN" altLang="en-US">
                <a:ea typeface="等线"/>
              </a:rPr>
              <a:t>免费注册一个</a:t>
            </a:r>
            <a:r>
              <a:rPr lang="en-US" altLang="zh-CN" dirty="0">
                <a:ea typeface="等线"/>
              </a:rPr>
              <a:t> Docker </a:t>
            </a:r>
            <a:r>
              <a:rPr lang="zh-CN" altLang="en-US">
                <a:ea typeface="等线"/>
              </a:rPr>
              <a:t>账号。</a:t>
            </a:r>
            <a:endParaRPr lang="zh-CN">
              <a:ea typeface="等线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A37E5-EE30-42C5-AACE-53B3C281D398}" type="slidenum">
              <a:rPr lang="en-US" altLang="zh-CN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7851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ea typeface="等线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A37E5-EE30-42C5-AACE-53B3C281D398}" type="slidenum">
              <a:rPr lang="en-US" altLang="zh-CN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0773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>
                <a:ea typeface="等线"/>
              </a:rPr>
              <a:t>ARG指令用来定义Dockerfile参数</a:t>
            </a:r>
            <a:r>
              <a:rPr lang="zh-CN" altLang="en-US">
                <a:ea typeface="等线"/>
              </a:rPr>
              <a:t>变量，在docker build时可以传入修改，</a:t>
            </a:r>
            <a:r>
              <a:rPr lang="zh-CN" b="1" dirty="0">
                <a:ea typeface="等线"/>
                <a:hlinkClick r:id="rId3"/>
              </a:rPr>
              <a:t>ARG</a:t>
            </a:r>
            <a:r>
              <a:rPr lang="zh-CN">
                <a:ea typeface="等线"/>
              </a:rPr>
              <a:t>  CODE_VERSION</a:t>
            </a:r>
            <a:r>
              <a:rPr lang="zh-CN" b="1">
                <a:ea typeface="等线"/>
              </a:rPr>
              <a:t>=</a:t>
            </a:r>
            <a:r>
              <a:rPr lang="zh-CN">
                <a:ea typeface="等线"/>
              </a:rPr>
              <a:t>latest</a:t>
            </a:r>
            <a:r>
              <a:rPr lang="zh-CN" altLang="en-US">
                <a:ea typeface="等线"/>
              </a:rPr>
              <a:t> ；</a:t>
            </a:r>
            <a:r>
              <a:rPr lang="zh-CN" dirty="0">
                <a:ea typeface="等线"/>
                <a:hlinkClick r:id="rId4"/>
              </a:rPr>
              <a:t>FROM</a:t>
            </a:r>
            <a:r>
              <a:rPr lang="zh-CN">
                <a:ea typeface="等线"/>
              </a:rPr>
              <a:t> base:${CODE_VERSION}</a:t>
            </a:r>
          </a:p>
          <a:p>
            <a:r>
              <a:rPr lang="en-US" b="1" dirty="0">
                <a:hlinkClick r:id="rId5"/>
              </a:rPr>
              <a:t>LABEL</a:t>
            </a:r>
            <a:r>
              <a:rPr lang="en-US" altLang="zh-CN" b="1" dirty="0">
                <a:ea typeface="等线"/>
              </a:rPr>
              <a:t>: </a:t>
            </a:r>
            <a:r>
              <a:rPr lang="zh-CN">
                <a:ea typeface="等线"/>
              </a:rPr>
              <a:t>多行用</a:t>
            </a:r>
            <a:r>
              <a:rPr lang="en-US" dirty="0"/>
              <a:t>\</a:t>
            </a:r>
            <a:r>
              <a:rPr lang="zh-CN">
                <a:ea typeface="等线"/>
              </a:rPr>
              <a:t>分隔</a:t>
            </a:r>
          </a:p>
          <a:p>
            <a:r>
              <a:rPr lang="en-US" altLang="zh-CN" dirty="0">
                <a:ea typeface="等线"/>
              </a:rPr>
              <a:t>Run: </a:t>
            </a:r>
            <a:r>
              <a:rPr lang="zh-CN" altLang="en-US">
                <a:ea typeface="等线"/>
              </a:rPr>
              <a:t>两种形式 : </a:t>
            </a:r>
            <a:r>
              <a:rPr lang="en-US" altLang="zh-CN" dirty="0">
                <a:ea typeface="等线"/>
              </a:rPr>
              <a:t>1. RUN &lt;command&gt;; 2. RUN ["executable", "param1", "param2"]</a:t>
            </a:r>
          </a:p>
          <a:p>
            <a:r>
              <a:rPr lang="en-US" altLang="zh-CN" dirty="0">
                <a:ea typeface="等线"/>
              </a:rPr>
              <a:t>CMD： </a:t>
            </a:r>
            <a:r>
              <a:rPr lang="en-US" altLang="zh-CN" dirty="0" err="1">
                <a:ea typeface="等线"/>
              </a:rPr>
              <a:t>除了run的两种形式外，还可有</a:t>
            </a:r>
            <a:r>
              <a:rPr lang="en-US" dirty="0" err="1">
                <a:ea typeface="等线"/>
              </a:rPr>
              <a:t>CMD</a:t>
            </a:r>
            <a:r>
              <a:rPr lang="en-US" dirty="0"/>
              <a:t> ["param1", "param2"]，</a:t>
            </a:r>
            <a:r>
              <a:rPr lang="zh-CN" altLang="en-US">
                <a:ea typeface="等线"/>
              </a:rPr>
              <a:t>为ENTRYPOINT提供默认参数, 多个CMD，只有最后一个有效</a:t>
            </a:r>
            <a:endParaRPr lang="en-US"/>
          </a:p>
          <a:p>
            <a:r>
              <a:rPr lang="zh-CN">
                <a:ea typeface="等线"/>
              </a:rPr>
              <a:t>EXPOSE</a:t>
            </a:r>
            <a:r>
              <a:rPr lang="zh-CN" altLang="en-US">
                <a:ea typeface="等线"/>
              </a:rPr>
              <a:t>：</a:t>
            </a:r>
            <a:r>
              <a:rPr lang="zh-CN">
                <a:ea typeface="等线"/>
              </a:rPr>
              <a:t>指令实际上并不发布端口。 它充当构建映像的人员和运行容器的人员之间的一种文档，</a:t>
            </a:r>
            <a:r>
              <a:rPr lang="zh-CN" altLang="en-US">
                <a:ea typeface="等线"/>
              </a:rPr>
              <a:t>说明</a:t>
            </a:r>
            <a:r>
              <a:rPr lang="zh-CN">
                <a:ea typeface="等线"/>
              </a:rPr>
              <a:t>要发布哪些端口。 要在运行容器时实际发布端口，请在 docker run 上使用 -p 标志来发布和映射一个或多个端口，或者使用 -P 标志来发布所有公开的端口并将它们映射到高位端口。</a:t>
            </a:r>
            <a:endParaRPr lang="zh-CN" altLang="en-US" dirty="0">
              <a:ea typeface="等线"/>
            </a:endParaRPr>
          </a:p>
          <a:p>
            <a:r>
              <a:rPr lang="en-US" altLang="zh-CN" dirty="0">
                <a:ea typeface="等线"/>
              </a:rPr>
              <a:t>ADD </a:t>
            </a:r>
            <a:r>
              <a:rPr lang="en-US" altLang="zh-CN" dirty="0" err="1">
                <a:ea typeface="等线"/>
              </a:rPr>
              <a:t>比COPY多了从远程copy到本地</a:t>
            </a:r>
            <a:r>
              <a:rPr lang="en-US" altLang="zh-CN" dirty="0">
                <a:ea typeface="等线"/>
              </a:rPr>
              <a:t>。</a:t>
            </a:r>
          </a:p>
          <a:p>
            <a:r>
              <a:rPr lang="en-US" altLang="zh-CN" dirty="0">
                <a:ea typeface="等线"/>
                <a:hlinkClick r:id="rId6"/>
              </a:rPr>
              <a:t>ENTRYPOINT</a:t>
            </a:r>
            <a:r>
              <a:rPr lang="zh-CN">
                <a:ea typeface="等线"/>
              </a:rPr>
              <a:t>：多个只有最后一个有效</a:t>
            </a:r>
            <a:r>
              <a:rPr lang="en-US" altLang="zh-CN" dirty="0">
                <a:ea typeface="等线"/>
              </a:rPr>
              <a:t>, </a:t>
            </a:r>
            <a:r>
              <a:rPr lang="en-US" b="1" dirty="0"/>
              <a:t>CMD</a:t>
            </a:r>
            <a:r>
              <a:rPr lang="en-US" dirty="0"/>
              <a:t> in </a:t>
            </a:r>
            <a:r>
              <a:rPr lang="en-US" dirty="0" err="1"/>
              <a:t>Dockerfile</a:t>
            </a:r>
            <a:r>
              <a:rPr lang="en-US" dirty="0"/>
              <a:t> Instruction is used to execute a command in Running container, There should be one </a:t>
            </a:r>
            <a:r>
              <a:rPr lang="en-US" b="1" dirty="0"/>
              <a:t>CMD</a:t>
            </a:r>
            <a:r>
              <a:rPr lang="en-US" dirty="0"/>
              <a:t> in a </a:t>
            </a:r>
            <a:r>
              <a:rPr lang="en-US" dirty="0" err="1"/>
              <a:t>Dockerfile</a:t>
            </a:r>
            <a:r>
              <a:rPr lang="en-US" dirty="0"/>
              <a:t>.</a:t>
            </a:r>
            <a:endParaRPr lang="en-US" dirty="0">
              <a:ea typeface="等线"/>
            </a:endParaRPr>
          </a:p>
          <a:p>
            <a:r>
              <a:rPr lang="en-US" b="1" dirty="0"/>
              <a:t>ENTRYPOINT</a:t>
            </a:r>
            <a:r>
              <a:rPr lang="en-US" dirty="0"/>
              <a:t> in </a:t>
            </a:r>
            <a:r>
              <a:rPr lang="en-US" err="1"/>
              <a:t>Dockerfile</a:t>
            </a:r>
            <a:r>
              <a:rPr lang="en-US" dirty="0"/>
              <a:t> Instruction is used you to configure a container that you can run as an executable.</a:t>
            </a:r>
            <a:endParaRPr lang="en-US" dirty="0">
              <a:ea typeface="等线"/>
            </a:endParaRPr>
          </a:p>
          <a:p>
            <a:endParaRPr lang="en-US" altLang="zh-CN" dirty="0">
              <a:ea typeface="等线"/>
            </a:endParaRPr>
          </a:p>
          <a:p>
            <a:r>
              <a:rPr lang="zh-CN">
                <a:ea typeface="等线"/>
              </a:rPr>
              <a:t>VOL</a:t>
            </a:r>
            <a:r>
              <a:rPr lang="en-US" altLang="zh-CN" dirty="0">
                <a:ea typeface="等线"/>
              </a:rPr>
              <a:t>UME: </a:t>
            </a:r>
            <a:r>
              <a:rPr lang="en-US" dirty="0" err="1"/>
              <a:t>事先指定某些目录挂载为匿名卷，这样在运行时如果用户不指定挂载，其应用也可以正常运行，不会向容器存储层写入大量数据</a:t>
            </a:r>
            <a:r>
              <a:rPr lang="en-US" dirty="0"/>
              <a:t>,</a:t>
            </a:r>
            <a:r>
              <a:rPr lang="zh-CN" altLang="en-US">
                <a:ea typeface="等线"/>
              </a:rPr>
              <a:t>从而保证了容器存储层的无状态化.经卷是在物理主机上，可以共享给其它容器。</a:t>
            </a:r>
            <a:endParaRPr lang="zh-CN" dirty="0">
              <a:ea typeface="等线"/>
            </a:endParaRPr>
          </a:p>
          <a:p>
            <a:r>
              <a:rPr lang="zh-CN" altLang="en-US">
                <a:ea typeface="等线"/>
              </a:rPr>
              <a:t>USER:  </a:t>
            </a:r>
            <a:r>
              <a:rPr lang="zh-CN">
                <a:ea typeface="等线"/>
              </a:rPr>
              <a:t>USER 只是帮助你切换到指定用户而已，这个用户必须是事先建立好的，否则无法切换。</a:t>
            </a:r>
            <a:r>
              <a:rPr lang="en-US" altLang="zh-CN" dirty="0">
                <a:ea typeface="等线"/>
              </a:rPr>
              <a:t>RUN</a:t>
            </a:r>
            <a:r>
              <a:rPr lang="zh-CN" altLang="en-US" dirty="0">
                <a:ea typeface="等线"/>
              </a:rPr>
              <a:t> </a:t>
            </a:r>
            <a:r>
              <a:rPr lang="en-US" altLang="zh-CN" dirty="0" err="1">
                <a:ea typeface="等线"/>
              </a:rPr>
              <a:t>groupadd</a:t>
            </a:r>
            <a:r>
              <a:rPr lang="zh-CN" altLang="en-US" dirty="0">
                <a:ea typeface="等线"/>
              </a:rPr>
              <a:t> </a:t>
            </a:r>
            <a:r>
              <a:rPr lang="en-US" altLang="zh-CN" dirty="0">
                <a:ea typeface="等线"/>
              </a:rPr>
              <a:t>-r</a:t>
            </a:r>
            <a:r>
              <a:rPr lang="zh-CN" altLang="en-US" dirty="0">
                <a:ea typeface="等线"/>
              </a:rPr>
              <a:t> </a:t>
            </a:r>
            <a:r>
              <a:rPr lang="en-US" altLang="zh-CN" dirty="0" err="1">
                <a:ea typeface="等线"/>
              </a:rPr>
              <a:t>postgres</a:t>
            </a:r>
            <a:r>
              <a:rPr lang="zh-CN" altLang="en-US" dirty="0">
                <a:ea typeface="等线"/>
              </a:rPr>
              <a:t> </a:t>
            </a:r>
            <a:r>
              <a:rPr lang="en-US" altLang="zh-CN" dirty="0">
                <a:ea typeface="等线"/>
              </a:rPr>
              <a:t>&amp;&amp;</a:t>
            </a:r>
            <a:r>
              <a:rPr lang="zh-CN" altLang="en-US" dirty="0">
                <a:ea typeface="等线"/>
              </a:rPr>
              <a:t> </a:t>
            </a:r>
            <a:r>
              <a:rPr lang="en-US" altLang="zh-CN" dirty="0" err="1">
                <a:ea typeface="等线"/>
              </a:rPr>
              <a:t>useradd</a:t>
            </a:r>
            <a:r>
              <a:rPr lang="zh-CN" altLang="en-US" dirty="0">
                <a:ea typeface="等线"/>
              </a:rPr>
              <a:t> </a:t>
            </a:r>
            <a:r>
              <a:rPr lang="en-US" altLang="zh-CN" dirty="0">
                <a:ea typeface="等线"/>
              </a:rPr>
              <a:t>--no-log-</a:t>
            </a:r>
            <a:r>
              <a:rPr lang="en-US" altLang="zh-CN" dirty="0" err="1">
                <a:ea typeface="等线"/>
              </a:rPr>
              <a:t>init</a:t>
            </a:r>
            <a:r>
              <a:rPr lang="zh-CN" altLang="en-US" dirty="0">
                <a:ea typeface="等线"/>
              </a:rPr>
              <a:t> </a:t>
            </a:r>
            <a:r>
              <a:rPr lang="en-US" altLang="zh-CN" dirty="0">
                <a:ea typeface="等线"/>
              </a:rPr>
              <a:t>-r</a:t>
            </a:r>
            <a:r>
              <a:rPr lang="zh-CN" altLang="en-US" dirty="0">
                <a:ea typeface="等线"/>
              </a:rPr>
              <a:t> </a:t>
            </a:r>
            <a:r>
              <a:rPr lang="en-US" altLang="zh-CN" dirty="0">
                <a:ea typeface="等线"/>
              </a:rPr>
              <a:t>-g</a:t>
            </a:r>
            <a:r>
              <a:rPr lang="zh-CN" altLang="en-US" dirty="0">
                <a:ea typeface="等线"/>
              </a:rPr>
              <a:t> </a:t>
            </a:r>
            <a:r>
              <a:rPr lang="en-US" altLang="zh-CN" dirty="0" err="1">
                <a:ea typeface="等线"/>
              </a:rPr>
              <a:t>postgres</a:t>
            </a:r>
            <a:r>
              <a:rPr lang="zh-CN" altLang="en-US" dirty="0">
                <a:ea typeface="等线"/>
              </a:rPr>
              <a:t> </a:t>
            </a:r>
            <a:r>
              <a:rPr lang="en-US" altLang="zh-CN" dirty="0" err="1">
                <a:ea typeface="等线"/>
              </a:rPr>
              <a:t>postgres</a:t>
            </a:r>
            <a:endParaRPr lang="zh-CN" altLang="en-US" dirty="0" err="1">
              <a:ea typeface="等线"/>
            </a:endParaRPr>
          </a:p>
          <a:p>
            <a:r>
              <a:rPr lang="zh-CN" altLang="en-US">
                <a:ea typeface="等线"/>
              </a:rPr>
              <a:t> WORKDIR: </a:t>
            </a:r>
            <a:r>
              <a:rPr lang="zh-CN"/>
              <a:t> 如果 WORKDIR 不存在，即使后续 Dockerfile 指令中没有使用它，也会创建它。</a:t>
            </a:r>
          </a:p>
          <a:p>
            <a:endParaRPr lang="zh-CN" altLang="en-US" dirty="0">
              <a:ea typeface="等线"/>
            </a:endParaRPr>
          </a:p>
          <a:p>
            <a:r>
              <a:rPr lang="en-US" altLang="zh-CN" dirty="0">
                <a:ea typeface="等线"/>
              </a:rPr>
              <a:t>ONBUILD: </a:t>
            </a:r>
            <a:r>
              <a:rPr lang="en-US" dirty="0" err="1"/>
              <a:t>在当前镜像构建时并不会被执行。只有当以当前镜像为基础镜像，去构建下一级镜像的时候才会被执行。Dockerfile</a:t>
            </a:r>
            <a:r>
              <a:rPr lang="en-US" dirty="0"/>
              <a:t> </a:t>
            </a:r>
            <a:r>
              <a:rPr lang="zh-CN" altLang="en-US"/>
              <a:t>中的其它指令都是为了定制当前镜像而准备的</a:t>
            </a:r>
            <a:r>
              <a:rPr lang="en-US" dirty="0"/>
              <a:t>，</a:t>
            </a:r>
            <a:r>
              <a:rPr lang="zh-CN" altLang="en-US"/>
              <a:t>唯有</a:t>
            </a:r>
            <a:r>
              <a:rPr lang="en-US" dirty="0"/>
              <a:t> ONBUILD </a:t>
            </a:r>
            <a:r>
              <a:rPr lang="zh-CN" altLang="en-US"/>
              <a:t>是为了帮助别人定制自己而准备的</a:t>
            </a:r>
            <a:r>
              <a:rPr lang="en-US" dirty="0"/>
              <a:t>。</a:t>
            </a:r>
            <a:endParaRPr lang="en-US" altLang="zh-CN" dirty="0">
              <a:ea typeface="等线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A37E5-EE30-42C5-AACE-53B3C281D398}" type="slidenum">
              <a:rPr lang="en-US" altLang="zh-CN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786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等线"/>
              </a:rPr>
              <a:t>Docker</a:t>
            </a:r>
            <a:r>
              <a:rPr lang="zh-CN">
                <a:ea typeface="等线"/>
              </a:rPr>
              <a:t> 技术最初是建立在 </a:t>
            </a:r>
            <a:r>
              <a:rPr lang="en-US" altLang="zh-CN">
                <a:ea typeface="等线"/>
              </a:rPr>
              <a:t>LXC</a:t>
            </a:r>
            <a:r>
              <a:rPr lang="zh-CN">
                <a:ea typeface="等线"/>
              </a:rPr>
              <a:t> 技术之上的，从</a:t>
            </a:r>
            <a:r>
              <a:rPr lang="en-US" altLang="zh-CN">
                <a:ea typeface="等线"/>
              </a:rPr>
              <a:t> 0.7 </a:t>
            </a:r>
            <a:r>
              <a:rPr lang="zh-CN">
                <a:ea typeface="等线"/>
              </a:rPr>
              <a:t>版本以后开始去除</a:t>
            </a:r>
            <a:r>
              <a:rPr lang="en-US" altLang="zh-CN">
                <a:ea typeface="等线"/>
              </a:rPr>
              <a:t> LXC</a:t>
            </a:r>
            <a:r>
              <a:rPr lang="zh-CN">
                <a:ea typeface="等线"/>
              </a:rPr>
              <a:t>，转而使用自行开发的</a:t>
            </a:r>
            <a:r>
              <a:rPr lang="en-US" altLang="zh-CN">
                <a:ea typeface="等线"/>
              </a:rPr>
              <a:t> </a:t>
            </a:r>
            <a:r>
              <a:rPr lang="en-US" altLang="zh-CN">
                <a:ea typeface="等线"/>
                <a:hlinkClick r:id="rId3"/>
              </a:rPr>
              <a:t>libcontainer</a:t>
            </a:r>
            <a:r>
              <a:rPr lang="zh-CN">
                <a:ea typeface="等线"/>
              </a:rPr>
              <a:t>，从</a:t>
            </a:r>
            <a:r>
              <a:rPr lang="en-US" altLang="zh-CN">
                <a:ea typeface="等线"/>
              </a:rPr>
              <a:t> 1.11 </a:t>
            </a:r>
            <a:r>
              <a:rPr lang="zh-CN">
                <a:ea typeface="等线"/>
              </a:rPr>
              <a:t>版本开始，则进一步演进为使用</a:t>
            </a:r>
            <a:r>
              <a:rPr lang="en-US" altLang="zh-CN">
                <a:ea typeface="等线"/>
              </a:rPr>
              <a:t> </a:t>
            </a:r>
            <a:r>
              <a:rPr lang="en-US" altLang="zh-CN">
                <a:ea typeface="等线"/>
                <a:hlinkClick r:id="rId4"/>
              </a:rPr>
              <a:t>runC</a:t>
            </a:r>
            <a:r>
              <a:rPr lang="en-US" altLang="zh-CN">
                <a:ea typeface="等线"/>
              </a:rPr>
              <a:t> </a:t>
            </a:r>
            <a:r>
              <a:rPr lang="zh-CN">
                <a:ea typeface="等线"/>
              </a:rPr>
              <a:t>和</a:t>
            </a:r>
            <a:r>
              <a:rPr lang="en-US" altLang="zh-CN">
                <a:ea typeface="等线"/>
              </a:rPr>
              <a:t> </a:t>
            </a:r>
            <a:r>
              <a:rPr lang="en-US" altLang="zh-CN">
                <a:ea typeface="等线"/>
                <a:hlinkClick r:id="rId5"/>
              </a:rPr>
              <a:t>containerd</a:t>
            </a:r>
            <a:r>
              <a:rPr lang="zh-CN">
                <a:ea typeface="等线"/>
              </a:rPr>
              <a:t>。</a:t>
            </a:r>
          </a:p>
          <a:p>
            <a:r>
              <a:rPr lang="zh-CN"/>
              <a:t>Docker 与传统的 Linux 容器不同。LXC 作为轻量级虚拟化很有用，但它没有提供出色的开发人员或用户体验。 Docker 技术带来的不仅仅是运行容器的能力，它还简化了创建和构建容器、传送映像以及映像版本控制等过程。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A37E5-EE30-42C5-AACE-53B3C281D398}" type="slidenum">
              <a:rPr lang="en-US" altLang="zh-CN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3603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>
                <a:latin typeface="Calibri"/>
                <a:ea typeface="Calibri"/>
                <a:cs typeface="Calibri"/>
              </a:rPr>
              <a:t>docke</a:t>
            </a:r>
            <a:r>
              <a:rPr lang="en-US" altLang="zh-CN" dirty="0">
                <a:latin typeface="Calibri"/>
                <a:ea typeface="Calibri"/>
                <a:cs typeface="Calibri"/>
              </a:rPr>
              <a:t> build . -t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A37E5-EE30-42C5-AACE-53B3C281D398}" type="slidenum">
              <a:rPr lang="en-US" altLang="zh-CN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746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ea typeface="等线"/>
              </a:rPr>
              <a:t>大多数人将</a:t>
            </a:r>
            <a:r>
              <a:rPr lang="en-US"/>
              <a:t>docker</a:t>
            </a:r>
            <a:r>
              <a:rPr lang="zh-CN" altLang="en-US">
                <a:ea typeface="等线"/>
              </a:rPr>
              <a:t>与“传统”</a:t>
            </a:r>
            <a:r>
              <a:rPr lang="en-US" altLang="zh-CN">
                <a:ea typeface="等线"/>
              </a:rPr>
              <a:t>Linux</a:t>
            </a:r>
            <a:r>
              <a:rPr lang="zh-CN" altLang="en-US">
                <a:ea typeface="等线"/>
              </a:rPr>
              <a:t> 容器联系在一起</a:t>
            </a:r>
          </a:p>
          <a:p>
            <a:r>
              <a:rPr lang="zh-CN">
                <a:ea typeface="等线"/>
              </a:rPr>
              <a:t>传统的Linux容器使用可以管理多个进程的init系统</a:t>
            </a:r>
            <a:r>
              <a:rPr lang="zh-CN" altLang="en-US">
                <a:ea typeface="等线"/>
              </a:rPr>
              <a:t>，</a:t>
            </a:r>
            <a:r>
              <a:rPr lang="zh-CN">
                <a:ea typeface="等线"/>
              </a:rPr>
              <a:t>这意味着所有</a:t>
            </a:r>
            <a:r>
              <a:rPr lang="zh-CN" altLang="en-US">
                <a:ea typeface="等线"/>
              </a:rPr>
              <a:t>的</a:t>
            </a:r>
            <a:r>
              <a:rPr lang="zh-CN">
                <a:ea typeface="等线"/>
              </a:rPr>
              <a:t>应用程序</a:t>
            </a:r>
            <a:r>
              <a:rPr lang="zh-CN" altLang="en-US">
                <a:ea typeface="等线"/>
              </a:rPr>
              <a:t>是</a:t>
            </a:r>
            <a:r>
              <a:rPr lang="zh-CN">
                <a:ea typeface="等线"/>
              </a:rPr>
              <a:t>作为一个整体运行</a:t>
            </a:r>
            <a:r>
              <a:rPr lang="zh-CN" altLang="en-US">
                <a:ea typeface="等线"/>
              </a:rPr>
              <a:t>的</a:t>
            </a:r>
            <a:r>
              <a:rPr lang="zh-CN">
                <a:ea typeface="等线"/>
              </a:rPr>
              <a:t>。 Docker 技术鼓励将应用程序分解为单独的进程，并提供执行此操作的工具。 这种粒度方法有其优点。</a:t>
            </a:r>
          </a:p>
          <a:p>
            <a:endParaRPr lang="zh-CN">
              <a:ea typeface="等线"/>
            </a:endParaRPr>
          </a:p>
          <a:p>
            <a:r>
              <a:rPr lang="en-US" altLang="zh-CN" err="1">
                <a:ea typeface="等线"/>
              </a:rPr>
              <a:t>Podman</a:t>
            </a:r>
            <a:r>
              <a:rPr lang="zh-CN" altLang="en-US">
                <a:ea typeface="等线"/>
              </a:rPr>
              <a:t> 的使用体验和 </a:t>
            </a:r>
            <a:r>
              <a:rPr lang="en-US" altLang="zh-CN">
                <a:ea typeface="等线"/>
              </a:rPr>
              <a:t>Docker</a:t>
            </a:r>
            <a:r>
              <a:rPr lang="zh-CN" altLang="en-US">
                <a:ea typeface="等线"/>
              </a:rPr>
              <a:t> 类似，不同的是 </a:t>
            </a:r>
            <a:r>
              <a:rPr lang="en-US" altLang="zh-CN" err="1">
                <a:ea typeface="等线"/>
              </a:rPr>
              <a:t>Podman</a:t>
            </a:r>
            <a:r>
              <a:rPr lang="zh-CN" altLang="en-US">
                <a:ea typeface="等线"/>
              </a:rPr>
              <a:t> 没有 </a:t>
            </a:r>
            <a:r>
              <a:rPr lang="en-US" altLang="zh-CN" err="1">
                <a:ea typeface="等线"/>
              </a:rPr>
              <a:t>daemon，</a:t>
            </a:r>
            <a:r>
              <a:rPr lang="en-US" err="1"/>
              <a:t>容器的进程是Podman</a:t>
            </a:r>
            <a:r>
              <a:rPr lang="en-US"/>
              <a:t> </a:t>
            </a:r>
            <a:r>
              <a:rPr lang="en-US" err="1"/>
              <a:t>的子进程。这比较像</a:t>
            </a:r>
            <a:r>
              <a:rPr lang="en-US"/>
              <a:t> Linux 的 fork/exec </a:t>
            </a:r>
            <a:r>
              <a:rPr lang="en-US" err="1"/>
              <a:t>模型，而</a:t>
            </a:r>
            <a:r>
              <a:rPr lang="en-US"/>
              <a:t> Docker </a:t>
            </a:r>
            <a:r>
              <a:rPr lang="en-US" err="1"/>
              <a:t>采用的是</a:t>
            </a:r>
            <a:r>
              <a:rPr lang="en-US"/>
              <a:t> C/</a:t>
            </a:r>
            <a:r>
              <a:rPr lang="en-US" err="1"/>
              <a:t>S（客户端</a:t>
            </a:r>
            <a:r>
              <a:rPr lang="en-US"/>
              <a:t>/</a:t>
            </a:r>
            <a:r>
              <a:rPr lang="zh-CN" altLang="en-US">
                <a:ea typeface="等线"/>
              </a:rPr>
              <a:t>服务器）模型</a:t>
            </a:r>
            <a:r>
              <a:rPr lang="en-US"/>
              <a:t>。</a:t>
            </a:r>
            <a:endParaRPr lang="zh-CN"/>
          </a:p>
          <a:p>
            <a:endParaRPr lang="zh-CN" altLang="en-US">
              <a:ea typeface="等线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A37E5-EE30-42C5-AACE-53B3C281D398}" type="slidenum">
              <a:rPr lang="en-US" altLang="zh-CN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434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ea typeface="等线"/>
              </a:rPr>
              <a:t>集装箱之间相互隔离</a:t>
            </a:r>
            <a:endParaRPr lang="zh-CN">
              <a:ea typeface="等线"/>
            </a:endParaRPr>
          </a:p>
          <a:p>
            <a:r>
              <a:rPr lang="zh-CN" altLang="en-US">
                <a:ea typeface="等线"/>
              </a:rPr>
              <a:t>长期反复使用</a:t>
            </a:r>
            <a:endParaRPr lang="zh-CN">
              <a:ea typeface="等线"/>
            </a:endParaRPr>
          </a:p>
          <a:p>
            <a:r>
              <a:rPr lang="zh-CN" altLang="en-US">
                <a:ea typeface="等线"/>
              </a:rPr>
              <a:t>快速装载和卸载</a:t>
            </a:r>
            <a:endParaRPr lang="zh-CN">
              <a:ea typeface="等线"/>
            </a:endParaRPr>
          </a:p>
          <a:p>
            <a:r>
              <a:rPr lang="zh-CN" altLang="en-US">
                <a:ea typeface="等线"/>
              </a:rPr>
              <a:t>规格标准，在港口和船上都可以摆放</a:t>
            </a:r>
            <a:endParaRPr lang="zh-CN">
              <a:ea typeface="等线"/>
            </a:endParaRPr>
          </a:p>
          <a:p>
            <a:endParaRPr lang="en-US" altLang="zh-CN">
              <a:latin typeface="Calibri"/>
              <a:cs typeface="Calibr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A37E5-EE30-42C5-AACE-53B3C281D398}" type="slidenum"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689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zh-CN"/>
              <a:t>NameSpace： 我们知道Linux中的PID、IPC、网络等资源是全局的，而NameSpace机制是一种资源隔离方案，在该机制下这些资源就不再是全局的了，而是属于某个特定的NameSpace，各个NameSpace下的资源互不干扰，这就使得每个NameSpace看上去就像一个独立的操作系统一样，但是只有NameSpace是不够。</a:t>
            </a:r>
            <a:endParaRPr lang="en-US" altLang="zh-CN"/>
          </a:p>
          <a:p>
            <a:pPr marL="171450" indent="-171450">
              <a:buFont typeface="Arial"/>
              <a:buChar char="•"/>
            </a:pPr>
            <a:r>
              <a:rPr lang="zh-CN">
                <a:ea typeface="等线"/>
              </a:rPr>
              <a:t>Control groups：虽然有了NameSpace技术可以实现资源隔离，但进程还是可以不受控的访问系统资源，比如CPU、内存、磁盘、网络等，为了控制容器中进程对资源的访问，Docker采用control groups技术，有了cgroup就可以控制容器中进程对系统资源的消耗了，比如你可以限制某个容器使用内存的上限、可以在哪些CPU上运行等等</a:t>
            </a:r>
            <a:endParaRPr lang="en-US" altLang="zh-CN">
              <a:ea typeface="等线" panose="02010600030101010101" pitchFamily="2" charset="-122"/>
            </a:endParaRPr>
          </a:p>
          <a:p>
            <a:pPr marL="171450" indent="-171450">
              <a:buFont typeface="Arial"/>
              <a:buChar char="•"/>
            </a:pPr>
            <a:endParaRPr lang="zh-CN"/>
          </a:p>
          <a:p>
            <a:pPr marL="171450" indent="-171450">
              <a:buFont typeface="Arial"/>
              <a:buChar char="•"/>
            </a:pPr>
            <a:r>
              <a:rPr lang="zh-CN"/>
              <a:t>lsns: list namespace</a:t>
            </a:r>
          </a:p>
          <a:p>
            <a:pPr marL="171450" indent="-171450">
              <a:buFont typeface="Arial"/>
              <a:buChar char="•"/>
            </a:pPr>
            <a:r>
              <a:rPr lang="zh-CN">
                <a:ea typeface="等线"/>
              </a:rPr>
              <a:t>sudo unshare --fork --pid --mount-proc </a:t>
            </a:r>
            <a:r>
              <a:rPr lang="en-US" altLang="zh-CN" err="1">
                <a:ea typeface="等线"/>
              </a:rPr>
              <a:t>ba</a:t>
            </a:r>
            <a:r>
              <a:rPr lang="zh-CN">
                <a:ea typeface="等线"/>
              </a:rPr>
              <a:t>sh</a:t>
            </a:r>
            <a:r>
              <a:rPr lang="en-US" altLang="zh-CN">
                <a:ea typeface="等线"/>
              </a:rPr>
              <a:t>:</a:t>
            </a:r>
            <a:r>
              <a:rPr lang="zh-CN">
                <a:ea typeface="等线"/>
              </a:rPr>
              <a:t> 创建一个new namespace运行bash</a:t>
            </a:r>
          </a:p>
          <a:p>
            <a:pPr marL="171450" indent="-171450">
              <a:buFont typeface="Arial"/>
              <a:buChar char="•"/>
            </a:pPr>
            <a:r>
              <a:rPr lang="en-US" altLang="zh-CN" err="1">
                <a:ea typeface="等线"/>
              </a:rPr>
              <a:t>pidof</a:t>
            </a:r>
            <a:r>
              <a:rPr lang="en-US" altLang="zh-CN">
                <a:ea typeface="等线"/>
              </a:rPr>
              <a:t> bash</a:t>
            </a:r>
            <a:r>
              <a:rPr lang="zh-CN" altLang="en-US">
                <a:ea typeface="等线"/>
              </a:rPr>
              <a:t>：</a:t>
            </a:r>
            <a:r>
              <a:rPr lang="en-US" altLang="zh-CN">
                <a:ea typeface="等线"/>
              </a:rPr>
              <a:t> </a:t>
            </a:r>
            <a:r>
              <a:rPr lang="zh-CN" altLang="en-US">
                <a:ea typeface="等线"/>
              </a:rPr>
              <a:t>查看</a:t>
            </a:r>
            <a:r>
              <a:rPr lang="en-US" altLang="zh-CN">
                <a:ea typeface="等线"/>
              </a:rPr>
              <a:t>bash</a:t>
            </a:r>
            <a:r>
              <a:rPr lang="zh-CN" altLang="en-US">
                <a:ea typeface="等线"/>
              </a:rPr>
              <a:t>进程号</a:t>
            </a:r>
            <a:endParaRPr lang="en-US" altLang="zh-CN">
              <a:ea typeface="等线"/>
            </a:endParaRPr>
          </a:p>
          <a:p>
            <a:pPr marL="171450" indent="-171450">
              <a:buFont typeface="Arial"/>
              <a:buChar char="•"/>
            </a:pPr>
            <a:r>
              <a:rPr lang="en-US" altLang="zh-CN" err="1">
                <a:ea typeface="等线"/>
              </a:rPr>
              <a:t>ps</a:t>
            </a:r>
            <a:r>
              <a:rPr lang="en-US" altLang="zh-CN">
                <a:ea typeface="等线"/>
              </a:rPr>
              <a:t> 1 : </a:t>
            </a:r>
            <a:r>
              <a:rPr lang="zh-CN" altLang="en-US">
                <a:ea typeface="等线"/>
              </a:rPr>
              <a:t>查看</a:t>
            </a:r>
            <a:r>
              <a:rPr lang="en-US" altLang="zh-CN">
                <a:ea typeface="等线"/>
              </a:rPr>
              <a:t>PID</a:t>
            </a:r>
            <a:r>
              <a:rPr lang="zh-CN" altLang="en-US">
                <a:ea typeface="等线"/>
              </a:rPr>
              <a:t>为</a:t>
            </a:r>
            <a:r>
              <a:rPr lang="en-US" altLang="zh-CN">
                <a:ea typeface="等线"/>
              </a:rPr>
              <a:t>1</a:t>
            </a:r>
            <a:r>
              <a:rPr lang="zh-CN" altLang="en-US">
                <a:ea typeface="等线"/>
              </a:rPr>
              <a:t>的进程</a:t>
            </a:r>
            <a:endParaRPr lang="en-US" altLang="zh-CN">
              <a:ea typeface="等线"/>
            </a:endParaRPr>
          </a:p>
          <a:p>
            <a:pPr marL="171450" indent="-171450">
              <a:buFont typeface="Arial"/>
              <a:buChar char="•"/>
            </a:pPr>
            <a:endParaRPr lang="zh-CN"/>
          </a:p>
          <a:p>
            <a:pPr marL="171450" indent="-171450">
              <a:buFont typeface="Arial"/>
              <a:buChar char="•"/>
            </a:pPr>
            <a:r>
              <a:rPr lang="zh-CN"/>
              <a:t>/sys/fs/cgroup/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A37E5-EE30-42C5-AACE-53B3C281D398}" type="slidenum"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146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/>
              <a:t>New namespaces</a:t>
            </a:r>
          </a:p>
          <a:p>
            <a:r>
              <a:rPr lang="en-US" altLang="zh-CN" err="1">
                <a:ea typeface="等线"/>
              </a:rPr>
              <a:t>unshare</a:t>
            </a:r>
            <a:r>
              <a:rPr lang="en-US" altLang="zh-CN">
                <a:ea typeface="等线"/>
              </a:rPr>
              <a:t> --</a:t>
            </a:r>
            <a:r>
              <a:rPr lang="en-US" altLang="zh-CN" err="1">
                <a:ea typeface="等线"/>
              </a:rPr>
              <a:t>uts</a:t>
            </a:r>
            <a:r>
              <a:rPr lang="en-US" altLang="zh-CN">
                <a:ea typeface="等线"/>
              </a:rPr>
              <a:t> --</a:t>
            </a:r>
            <a:r>
              <a:rPr lang="en-US" altLang="zh-CN" err="1">
                <a:ea typeface="等线"/>
              </a:rPr>
              <a:t>pid</a:t>
            </a:r>
            <a:r>
              <a:rPr lang="en-US" altLang="zh-CN">
                <a:ea typeface="等线"/>
              </a:rPr>
              <a:t> --net --mount --</a:t>
            </a:r>
            <a:r>
              <a:rPr lang="en-US" altLang="zh-CN" err="1">
                <a:ea typeface="等线"/>
              </a:rPr>
              <a:t>ipc</a:t>
            </a:r>
            <a:r>
              <a:rPr lang="en-US" altLang="zh-CN">
                <a:ea typeface="等线"/>
              </a:rPr>
              <a:t> –fork</a:t>
            </a:r>
          </a:p>
          <a:p>
            <a:r>
              <a:rPr lang="en-US" altLang="zh-CN">
                <a:ea typeface="等线"/>
              </a:rPr>
              <a:t>2.  Configurate </a:t>
            </a:r>
            <a:r>
              <a:rPr lang="en-US" altLang="zh-CN" err="1">
                <a:ea typeface="等线"/>
              </a:rPr>
              <a:t>Cgroups</a:t>
            </a:r>
          </a:p>
          <a:p>
            <a:r>
              <a:rPr lang="en-US" altLang="zh-CN" err="1">
                <a:ea typeface="等线"/>
              </a:rPr>
              <a:t>mkdir</a:t>
            </a:r>
            <a:r>
              <a:rPr lang="en-US" altLang="zh-CN">
                <a:ea typeface="等线"/>
              </a:rPr>
              <a:t> /sys/fs/</a:t>
            </a:r>
            <a:r>
              <a:rPr lang="en-US" altLang="zh-CN" err="1">
                <a:ea typeface="等线"/>
              </a:rPr>
              <a:t>cgroup</a:t>
            </a:r>
            <a:r>
              <a:rPr lang="en-US" altLang="zh-CN">
                <a:ea typeface="等线"/>
              </a:rPr>
              <a:t>/</a:t>
            </a:r>
            <a:r>
              <a:rPr lang="en-US" altLang="zh-CN" err="1">
                <a:ea typeface="等线"/>
              </a:rPr>
              <a:t>cpu</a:t>
            </a:r>
            <a:r>
              <a:rPr lang="en-US" altLang="zh-CN">
                <a:ea typeface="等线"/>
              </a:rPr>
              <a:t>/container1</a:t>
            </a:r>
          </a:p>
          <a:p>
            <a:r>
              <a:rPr lang="en-US" altLang="zh-CN">
                <a:ea typeface="等线"/>
              </a:rPr>
              <a:t>echo 100000 &gt; /sys/fs/</a:t>
            </a:r>
            <a:r>
              <a:rPr lang="en-US" altLang="zh-CN" err="1">
                <a:ea typeface="等线"/>
              </a:rPr>
              <a:t>cgroup</a:t>
            </a:r>
            <a:r>
              <a:rPr lang="en-US" altLang="zh-CN">
                <a:ea typeface="等线"/>
              </a:rPr>
              <a:t>/</a:t>
            </a:r>
            <a:r>
              <a:rPr lang="en-US" altLang="zh-CN" err="1">
                <a:ea typeface="等线"/>
              </a:rPr>
              <a:t>cpu</a:t>
            </a:r>
            <a:r>
              <a:rPr lang="en-US" altLang="zh-CN">
                <a:ea typeface="等线"/>
              </a:rPr>
              <a:t>/container1/</a:t>
            </a:r>
            <a:r>
              <a:rPr lang="en-US" altLang="zh-CN" err="1">
                <a:ea typeface="等线"/>
              </a:rPr>
              <a:t>cpu.cfs_quota_us</a:t>
            </a:r>
          </a:p>
          <a:p>
            <a:r>
              <a:rPr lang="en-US" altLang="zh-CN">
                <a:ea typeface="等线"/>
              </a:rPr>
              <a:t>echo 0 &gt; /sys/fs/</a:t>
            </a:r>
            <a:r>
              <a:rPr lang="en-US" altLang="zh-CN" err="1">
                <a:ea typeface="等线"/>
              </a:rPr>
              <a:t>cgroup</a:t>
            </a:r>
            <a:r>
              <a:rPr lang="en-US" altLang="zh-CN">
                <a:ea typeface="等线"/>
              </a:rPr>
              <a:t>/</a:t>
            </a:r>
            <a:r>
              <a:rPr lang="en-US" altLang="zh-CN" err="1">
                <a:ea typeface="等线"/>
              </a:rPr>
              <a:t>cpu</a:t>
            </a:r>
            <a:r>
              <a:rPr lang="en-US" altLang="zh-CN">
                <a:ea typeface="等线"/>
              </a:rPr>
              <a:t>/container1/tasks</a:t>
            </a:r>
          </a:p>
          <a:p>
            <a:r>
              <a:rPr lang="en-US" altLang="zh-CN">
                <a:ea typeface="等线"/>
              </a:rPr>
              <a:t>echo $$ &gt; /sys/fs/</a:t>
            </a:r>
            <a:r>
              <a:rPr lang="en-US" altLang="zh-CN" err="1">
                <a:ea typeface="等线"/>
              </a:rPr>
              <a:t>cgroup</a:t>
            </a:r>
            <a:r>
              <a:rPr lang="en-US" altLang="zh-CN">
                <a:ea typeface="等线"/>
              </a:rPr>
              <a:t>/</a:t>
            </a:r>
            <a:r>
              <a:rPr lang="en-US" altLang="zh-CN" err="1">
                <a:ea typeface="等线"/>
              </a:rPr>
              <a:t>cpu</a:t>
            </a:r>
            <a:r>
              <a:rPr lang="en-US" altLang="zh-CN">
                <a:ea typeface="等线"/>
              </a:rPr>
              <a:t>/container1/tasks</a:t>
            </a:r>
          </a:p>
          <a:p>
            <a:r>
              <a:rPr lang="en-US" altLang="zh-CN">
                <a:ea typeface="等线"/>
              </a:rPr>
              <a:t>3. install </a:t>
            </a:r>
            <a:r>
              <a:rPr lang="en-US" altLang="zh-CN" err="1">
                <a:ea typeface="等线"/>
              </a:rPr>
              <a:t>essenssial</a:t>
            </a:r>
            <a:r>
              <a:rPr lang="en-US" altLang="zh-CN">
                <a:ea typeface="等线"/>
              </a:rPr>
              <a:t> filesystem</a:t>
            </a:r>
          </a:p>
          <a:p>
            <a:r>
              <a:rPr lang="en-US" altLang="zh-CN" err="1">
                <a:ea typeface="等线"/>
              </a:rPr>
              <a:t>debootstrap</a:t>
            </a:r>
            <a:r>
              <a:rPr lang="en-US" altLang="zh-CN">
                <a:ea typeface="等线"/>
              </a:rPr>
              <a:t> focal ./ubuntu-</a:t>
            </a:r>
            <a:r>
              <a:rPr lang="en-US" altLang="zh-CN" err="1">
                <a:ea typeface="等线"/>
              </a:rPr>
              <a:t>rootfs</a:t>
            </a:r>
            <a:r>
              <a:rPr lang="en-US" altLang="zh-CN">
                <a:ea typeface="等线"/>
              </a:rPr>
              <a:t> </a:t>
            </a:r>
            <a:r>
              <a:rPr lang="en-US" altLang="zh-CN">
                <a:ea typeface="等线"/>
                <a:hlinkClick r:id="rId3"/>
              </a:rPr>
              <a:t>http://archive.ubuntu.com/ubuntu/</a:t>
            </a:r>
            <a:endParaRPr lang="en-US" altLang="zh-CN">
              <a:ea typeface="等线"/>
            </a:endParaRPr>
          </a:p>
          <a:p>
            <a:r>
              <a:rPr lang="en-US" altLang="zh-CN">
                <a:ea typeface="等线"/>
              </a:rPr>
              <a:t>4. mount </a:t>
            </a:r>
            <a:r>
              <a:rPr lang="en-US" altLang="zh-CN" err="1">
                <a:ea typeface="等线"/>
              </a:rPr>
              <a:t>filestem</a:t>
            </a:r>
          </a:p>
          <a:p>
            <a:r>
              <a:rPr lang="en-US" altLang="zh-CN">
                <a:ea typeface="等线"/>
              </a:rPr>
              <a:t>mount -t proc none ./ubuntu-</a:t>
            </a:r>
            <a:r>
              <a:rPr lang="en-US" altLang="zh-CN" err="1">
                <a:ea typeface="等线"/>
              </a:rPr>
              <a:t>rootfs</a:t>
            </a:r>
            <a:r>
              <a:rPr lang="en-US" altLang="zh-CN">
                <a:ea typeface="等线"/>
              </a:rPr>
              <a:t>/proc</a:t>
            </a:r>
          </a:p>
          <a:p>
            <a:r>
              <a:rPr lang="en-US" altLang="zh-CN">
                <a:ea typeface="等线"/>
              </a:rPr>
              <a:t>mount -t </a:t>
            </a:r>
            <a:r>
              <a:rPr lang="en-US" altLang="zh-CN" err="1">
                <a:ea typeface="等线"/>
              </a:rPr>
              <a:t>sysfs</a:t>
            </a:r>
            <a:r>
              <a:rPr lang="en-US" altLang="zh-CN">
                <a:ea typeface="等线"/>
              </a:rPr>
              <a:t> none ./ubuntu-</a:t>
            </a:r>
            <a:r>
              <a:rPr lang="en-US" altLang="zh-CN" err="1">
                <a:ea typeface="等线"/>
              </a:rPr>
              <a:t>rootfs</a:t>
            </a:r>
            <a:r>
              <a:rPr lang="en-US" altLang="zh-CN">
                <a:ea typeface="等线"/>
              </a:rPr>
              <a:t>/sys</a:t>
            </a:r>
          </a:p>
          <a:p>
            <a:r>
              <a:rPr lang="en-US" altLang="zh-CN">
                <a:ea typeface="等线"/>
              </a:rPr>
              <a:t>mount -o bind /dev ./ubuntu-</a:t>
            </a:r>
            <a:r>
              <a:rPr lang="en-US" altLang="zh-CN" err="1">
                <a:ea typeface="等线"/>
              </a:rPr>
              <a:t>rootfs</a:t>
            </a:r>
            <a:r>
              <a:rPr lang="en-US" altLang="zh-CN">
                <a:ea typeface="等线"/>
              </a:rPr>
              <a:t>/dev</a:t>
            </a:r>
          </a:p>
          <a:p>
            <a:r>
              <a:rPr lang="en-US" altLang="zh-CN">
                <a:ea typeface="等线"/>
              </a:rPr>
              <a:t>chroot ./ubuntu-</a:t>
            </a:r>
            <a:r>
              <a:rPr lang="en-US" altLang="zh-CN" err="1">
                <a:ea typeface="等线"/>
              </a:rPr>
              <a:t>rootfs</a:t>
            </a:r>
            <a:r>
              <a:rPr lang="en-US" altLang="zh-CN">
                <a:ea typeface="等线"/>
              </a:rPr>
              <a:t> /bin/bash</a:t>
            </a:r>
          </a:p>
          <a:p>
            <a:r>
              <a:rPr lang="zh-CN"/>
              <a:t>5. run app</a:t>
            </a:r>
            <a:endParaRPr lang="en-US" altLang="zh-CN"/>
          </a:p>
          <a:p>
            <a:r>
              <a:rPr lang="zh-CN"/>
              <a:t>(container) $ apt update</a:t>
            </a:r>
            <a:endParaRPr lang="en-US" altLang="zh-CN"/>
          </a:p>
          <a:p>
            <a:r>
              <a:rPr lang="zh-CN"/>
              <a:t>(container) $ apt install nginx</a:t>
            </a:r>
            <a:endParaRPr lang="en-US" altLang="zh-CN"/>
          </a:p>
          <a:p>
            <a:r>
              <a:rPr lang="zh-CN"/>
              <a:t>(container) $ service nginx start</a:t>
            </a:r>
            <a:endParaRPr lang="en-US" altLang="zh-CN"/>
          </a:p>
          <a:p>
            <a:endParaRPr lang="zh-CN" altLang="en-US">
              <a:latin typeface="等线"/>
              <a:ea typeface="等线"/>
              <a:cs typeface="Calibri"/>
            </a:endParaRPr>
          </a:p>
          <a:p>
            <a:endParaRPr lang="zh-CN" altLang="en-US">
              <a:latin typeface="等线"/>
              <a:ea typeface="等线"/>
              <a:cs typeface="Calibri"/>
            </a:endParaRPr>
          </a:p>
          <a:p>
            <a:endParaRPr lang="en-US">
              <a:latin typeface="Calibri"/>
              <a:ea typeface="Calibri"/>
              <a:cs typeface="Calibr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A37E5-EE30-42C5-AACE-53B3C281D398}" type="slidenum"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186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ea typeface="等线"/>
              </a:rPr>
              <a:t>基础设施：比如操作系统、依赖的开发包等</a:t>
            </a:r>
          </a:p>
          <a:p>
            <a:r>
              <a:rPr lang="zh-CN">
                <a:ea typeface="等线"/>
              </a:rPr>
              <a:t>延迟的</a:t>
            </a:r>
            <a:r>
              <a:rPr lang="zh-CN" altLang="en-US">
                <a:ea typeface="等线"/>
              </a:rPr>
              <a:t>理解： </a:t>
            </a:r>
            <a:r>
              <a:rPr lang="zh-CN">
                <a:ea typeface="等线"/>
              </a:rPr>
              <a:t>传统的软件开发模式是开发人员在本地先开发好应用，然后提交到测试环境，测试人员测试没有问题，最终部署到线上，供用户使用。</a:t>
            </a:r>
          </a:p>
          <a:p>
            <a:r>
              <a:rPr lang="zh-CN">
                <a:ea typeface="等线"/>
              </a:rPr>
              <a:t>痛点：由于交付的单元是应用，但是应用又依赖于基础设施，比如依赖操作系统、开发包版本等等。这些因素的不确定性，导致了上面问题的发生。</a:t>
            </a:r>
          </a:p>
          <a:p>
            <a:r>
              <a:rPr lang="zh-CN" b="1">
                <a:ea typeface="等线"/>
              </a:rPr>
              <a:t>轻量级的虚拟化技术</a:t>
            </a:r>
            <a:r>
              <a:rPr lang="zh-CN" altLang="en-US" b="1">
                <a:ea typeface="等线"/>
              </a:rPr>
              <a:t>： </a:t>
            </a:r>
            <a:r>
              <a:rPr lang="zh-CN" b="1">
                <a:ea typeface="等线"/>
              </a:rPr>
              <a:t>Docker 可以让开发者在构建应用时，将应用与其依赖的环境一起打包到一个可移植的容器中</a:t>
            </a:r>
            <a:r>
              <a:rPr lang="zh-CN">
                <a:ea typeface="等线"/>
              </a:rPr>
              <a:t>, 然后很方便地发布到任意操作系统中。倘若，测试人员面向的是整个打包好的容器进行测试，那么，上述提到的问题将不会发生。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A37E5-EE30-42C5-AACE-53B3C281D398}" type="slidenum"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609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等线"/>
              </a:rPr>
              <a:t>Docker </a:t>
            </a:r>
            <a:r>
              <a:rPr lang="zh-CN" altLang="en-US">
                <a:ea typeface="等线"/>
              </a:rPr>
              <a:t>使用客户端</a:t>
            </a:r>
            <a:r>
              <a:rPr lang="en-US" altLang="zh-CN">
                <a:ea typeface="等线"/>
              </a:rPr>
              <a:t>-</a:t>
            </a:r>
            <a:r>
              <a:rPr lang="zh-CN" altLang="en-US">
                <a:ea typeface="等线"/>
              </a:rPr>
              <a:t>服务器架构。</a:t>
            </a:r>
            <a:r>
              <a:rPr lang="en-US" altLang="zh-CN">
                <a:ea typeface="等线"/>
              </a:rPr>
              <a:t> Docker </a:t>
            </a:r>
            <a:r>
              <a:rPr lang="zh-CN" altLang="en-US">
                <a:ea typeface="等线"/>
              </a:rPr>
              <a:t>客户端与</a:t>
            </a:r>
            <a:r>
              <a:rPr lang="en-US" altLang="zh-CN">
                <a:ea typeface="等线"/>
              </a:rPr>
              <a:t> Docker </a:t>
            </a:r>
            <a:r>
              <a:rPr lang="zh-CN" altLang="en-US">
                <a:ea typeface="等线"/>
              </a:rPr>
              <a:t>守护进程通信，</a:t>
            </a:r>
            <a:endParaRPr lang="zh-CN">
              <a:ea typeface="等线"/>
            </a:endParaRPr>
          </a:p>
          <a:p>
            <a:r>
              <a:rPr lang="zh-CN" altLang="en-US">
                <a:ea typeface="等线"/>
              </a:rPr>
              <a:t>Docker daemon: 负责构建、运行和分发</a:t>
            </a:r>
            <a:r>
              <a:rPr lang="en-US" altLang="zh-CN">
                <a:ea typeface="等线"/>
              </a:rPr>
              <a:t> Docker </a:t>
            </a:r>
            <a:r>
              <a:rPr lang="zh-CN" altLang="en-US">
                <a:ea typeface="等线"/>
              </a:rPr>
              <a:t>容器的繁重工作。进程名：dockerd</a:t>
            </a:r>
          </a:p>
          <a:p>
            <a:r>
              <a:rPr lang="en-US" altLang="zh-CN">
                <a:ea typeface="等线"/>
              </a:rPr>
              <a:t>Docker </a:t>
            </a:r>
            <a:r>
              <a:rPr lang="zh-CN" altLang="en-US">
                <a:ea typeface="等线"/>
              </a:rPr>
              <a:t>客户端和守护进程可以在同一系统上运行，也可以将</a:t>
            </a:r>
            <a:r>
              <a:rPr lang="en-US" altLang="zh-CN">
                <a:ea typeface="等线"/>
              </a:rPr>
              <a:t> Docker </a:t>
            </a:r>
            <a:r>
              <a:rPr lang="zh-CN" altLang="en-US">
                <a:ea typeface="等线"/>
              </a:rPr>
              <a:t>客户端连接到远程</a:t>
            </a:r>
            <a:r>
              <a:rPr lang="en-US" altLang="zh-CN">
                <a:ea typeface="等线"/>
              </a:rPr>
              <a:t> Docker </a:t>
            </a:r>
            <a:r>
              <a:rPr lang="zh-CN" altLang="en-US">
                <a:ea typeface="等线"/>
              </a:rPr>
              <a:t>守护进程。</a:t>
            </a:r>
            <a:r>
              <a:rPr lang="en-US" altLang="zh-CN">
                <a:ea typeface="等线"/>
              </a:rPr>
              <a:t> </a:t>
            </a:r>
            <a:endParaRPr lang="zh-CN" altLang="en-US">
              <a:ea typeface="等线"/>
            </a:endParaRPr>
          </a:p>
          <a:p>
            <a:r>
              <a:rPr lang="en-US" altLang="zh-CN">
                <a:ea typeface="等线"/>
              </a:rPr>
              <a:t>Docker </a:t>
            </a:r>
            <a:r>
              <a:rPr lang="zh-CN" altLang="en-US">
                <a:ea typeface="等线"/>
              </a:rPr>
              <a:t>客户端和守护进程使用</a:t>
            </a:r>
            <a:r>
              <a:rPr lang="en-US" altLang="zh-CN">
                <a:ea typeface="等线"/>
              </a:rPr>
              <a:t> REST API </a:t>
            </a:r>
            <a:r>
              <a:rPr lang="zh-CN" altLang="en-US">
                <a:ea typeface="等线"/>
              </a:rPr>
              <a:t>通过</a:t>
            </a:r>
            <a:r>
              <a:rPr lang="en-US" altLang="zh-CN">
                <a:ea typeface="等线"/>
              </a:rPr>
              <a:t> UNIX </a:t>
            </a:r>
            <a:r>
              <a:rPr lang="zh-CN" altLang="en-US">
                <a:ea typeface="等线"/>
              </a:rPr>
              <a:t>套接字或网络接口进行通信。</a:t>
            </a:r>
            <a:r>
              <a:rPr lang="en-US" altLang="zh-CN">
                <a:ea typeface="等线"/>
              </a:rPr>
              <a:t> </a:t>
            </a:r>
            <a:endParaRPr lang="zh-CN">
              <a:ea typeface="等线"/>
            </a:endParaRPr>
          </a:p>
          <a:p>
            <a:r>
              <a:rPr lang="zh-CN" altLang="en-US">
                <a:ea typeface="等线"/>
              </a:rPr>
              <a:t>另一个</a:t>
            </a:r>
            <a:r>
              <a:rPr lang="en-US" altLang="zh-CN">
                <a:ea typeface="等线"/>
              </a:rPr>
              <a:t> Docker </a:t>
            </a:r>
            <a:r>
              <a:rPr lang="zh-CN" altLang="en-US">
                <a:ea typeface="等线"/>
              </a:rPr>
              <a:t>客户端是</a:t>
            </a:r>
            <a:r>
              <a:rPr lang="en-US" altLang="zh-CN">
                <a:ea typeface="等线"/>
              </a:rPr>
              <a:t> Docker Compose</a:t>
            </a:r>
            <a:r>
              <a:rPr lang="zh-CN" altLang="en-US">
                <a:ea typeface="等线"/>
              </a:rPr>
              <a:t>，它允许您使用由一组容器组成的应用程序。</a:t>
            </a:r>
            <a:endParaRPr lang="zh-CN">
              <a:ea typeface="等线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A37E5-EE30-42C5-AACE-53B3C281D398}" type="slidenum">
              <a:rPr lang="en-US" altLang="zh-CN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004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err="1"/>
              <a:t>Rootfs</a:t>
            </a:r>
            <a:r>
              <a:rPr lang="en-US" b="1"/>
              <a:t> (container root filesystem) ：</a:t>
            </a:r>
            <a:r>
              <a:rPr lang="en-US"/>
              <a:t>A directory on the system that looks like the standard root (/) of the operating system. For example, a directory with /</a:t>
            </a:r>
            <a:r>
              <a:rPr lang="en-US" err="1"/>
              <a:t>usr</a:t>
            </a:r>
            <a:r>
              <a:rPr lang="en-US"/>
              <a:t>, /var, /home, etc.</a:t>
            </a:r>
            <a:endParaRPr lang="zh-CN" altLang="en-US">
              <a:ea typeface="等线" panose="02010600030101010101" pitchFamily="2" charset="-122"/>
            </a:endParaRPr>
          </a:p>
          <a:p>
            <a:r>
              <a:rPr lang="en-US" b="1"/>
              <a:t>JSON file (container configuration)：</a:t>
            </a:r>
            <a:r>
              <a:rPr lang="en-US"/>
              <a:t>Specifies how to run the </a:t>
            </a:r>
            <a:r>
              <a:rPr lang="en-US" err="1"/>
              <a:t>rootfs</a:t>
            </a:r>
            <a:r>
              <a:rPr lang="en-US"/>
              <a:t>; for example, what </a:t>
            </a:r>
            <a:r>
              <a:rPr lang="en-US" b="1"/>
              <a:t>command</a:t>
            </a:r>
            <a:r>
              <a:rPr lang="en-US"/>
              <a:t> or </a:t>
            </a:r>
            <a:r>
              <a:rPr lang="en-US" b="1" err="1"/>
              <a:t>entrypoint</a:t>
            </a:r>
            <a:r>
              <a:rPr lang="en-US"/>
              <a:t> to run in the </a:t>
            </a:r>
            <a:r>
              <a:rPr lang="en-US" err="1"/>
              <a:t>rootfs</a:t>
            </a:r>
            <a:r>
              <a:rPr lang="en-US"/>
              <a:t> when the container starts; </a:t>
            </a:r>
            <a:r>
              <a:rPr lang="en-US" b="1"/>
              <a:t>environment variables</a:t>
            </a:r>
            <a:r>
              <a:rPr lang="en-US"/>
              <a:t> to set for the container; the container's </a:t>
            </a:r>
            <a:r>
              <a:rPr lang="en-US" b="1"/>
              <a:t>working directory</a:t>
            </a:r>
            <a:r>
              <a:rPr lang="en-US"/>
              <a:t>; and a few other settings.</a:t>
            </a:r>
          </a:p>
          <a:p>
            <a:r>
              <a:rPr lang="en-US"/>
              <a:t>Container storage is usually a </a:t>
            </a:r>
            <a:r>
              <a:rPr lang="en-US" b="1"/>
              <a:t>copy-on-write</a:t>
            </a:r>
            <a:r>
              <a:rPr lang="en-US"/>
              <a:t> (COW) layered filesystem,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EA37E5-EE30-42C5-AACE-53B3C281D398}" type="slidenum">
              <a:rPr lang="en-US" altLang="zh-CN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445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8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30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8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01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05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0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08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19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56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26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04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17B11-CCD8-4EEC-AD7E-F410C1454966}" type="datetimeFigureOut">
              <a:rPr lang="zh-CN" altLang="en-US" smtClean="0"/>
              <a:t>2023/12/10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14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docker.com/storage/storagedriver/overlayfs-driver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get-started/overview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docker.com/get-started/overview/#images" TargetMode="External"/><Relationship Id="rId3" Type="http://schemas.openxmlformats.org/officeDocument/2006/relationships/hyperlink" Target="https://docs.docker.com/get-started/overview/#docker-architecture" TargetMode="External"/><Relationship Id="rId7" Type="http://schemas.openxmlformats.org/officeDocument/2006/relationships/hyperlink" Target="https://docs.docker.com/get-started/overview/#docker-registrie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docker.com/get-started/overview/#the-docker-client" TargetMode="External"/><Relationship Id="rId5" Type="http://schemas.openxmlformats.org/officeDocument/2006/relationships/hyperlink" Target="https://docs.docker.com/get-started/overview/#the-docker-daemon" TargetMode="External"/><Relationship Id="rId4" Type="http://schemas.openxmlformats.org/officeDocument/2006/relationships/image" Target="../media/image11.png"/><Relationship Id="rId9" Type="http://schemas.openxmlformats.org/officeDocument/2006/relationships/hyperlink" Target="https://docs.docker.com/get-started/overview/#container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install/ubuntu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irrors.aliyun.com/docker-ce/linux/ubuntu" TargetMode="External"/><Relationship Id="rId4" Type="http://schemas.openxmlformats.org/officeDocument/2006/relationships/hyperlink" Target="https://mirrors.aliyun.com/docker-ce/linux/ubuntu/gpg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engine/reference/builder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docker.com/develop/develop-images/instructions/#expose" TargetMode="External"/><Relationship Id="rId13" Type="http://schemas.openxmlformats.org/officeDocument/2006/relationships/hyperlink" Target="https://docs.docker.com/develop/develop-images/instructions/#volume" TargetMode="External"/><Relationship Id="rId3" Type="http://schemas.openxmlformats.org/officeDocument/2006/relationships/hyperlink" Target="https://docs.docker.com/develop/develop-images/instructions/#from" TargetMode="External"/><Relationship Id="rId7" Type="http://schemas.openxmlformats.org/officeDocument/2006/relationships/hyperlink" Target="https://docs.docker.com/develop/develop-images/instructions/#cmd" TargetMode="External"/><Relationship Id="rId12" Type="http://schemas.openxmlformats.org/officeDocument/2006/relationships/hyperlink" Target="https://docs.docker.com/develop/develop-images/instructions/#entrypoint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docker.com/develop/develop-images/instructions/#run" TargetMode="External"/><Relationship Id="rId11" Type="http://schemas.openxmlformats.org/officeDocument/2006/relationships/hyperlink" Target="https://docs.docker.com/develop/develop-images/instructions/#add-or-copy" TargetMode="External"/><Relationship Id="rId5" Type="http://schemas.openxmlformats.org/officeDocument/2006/relationships/hyperlink" Target="https://docs.docker.com/engine/reference/builder/#label" TargetMode="External"/><Relationship Id="rId15" Type="http://schemas.openxmlformats.org/officeDocument/2006/relationships/hyperlink" Target="https://docs.docker.com/develop/develop-images/instructions/#workdir" TargetMode="External"/><Relationship Id="rId10" Type="http://schemas.openxmlformats.org/officeDocument/2006/relationships/hyperlink" Target="https://docs.docker.com/develop/develop-images/instructions/#env" TargetMode="External"/><Relationship Id="rId4" Type="http://schemas.openxmlformats.org/officeDocument/2006/relationships/hyperlink" Target="https://docs.docker.com/develop/develop-images/instructions/#label" TargetMode="External"/><Relationship Id="rId9" Type="http://schemas.openxmlformats.org/officeDocument/2006/relationships/hyperlink" Target="https://docs.docker.com/engine/reference/builder/#expose" TargetMode="External"/><Relationship Id="rId14" Type="http://schemas.openxmlformats.org/officeDocument/2006/relationships/hyperlink" Target="https://docs.docker.com/develop/develop-images/instructions/#user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ocker.com/blog/dotcloud-is-becoming-docker-inc/" TargetMode="External"/><Relationship Id="rId3" Type="http://schemas.openxmlformats.org/officeDocument/2006/relationships/image" Target="../media/image2.jpeg"/><Relationship Id="rId7" Type="http://schemas.openxmlformats.org/officeDocument/2006/relationships/hyperlink" Target="https://opencontainers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oby/moby" TargetMode="External"/><Relationship Id="rId5" Type="http://schemas.openxmlformats.org/officeDocument/2006/relationships/hyperlink" Target="https://en.wikipedia.org/wiki/Docker_(software)" TargetMode="External"/><Relationship Id="rId4" Type="http://schemas.openxmlformats.org/officeDocument/2006/relationships/hyperlink" Target="https://github.com/shykes" TargetMode="External"/><Relationship Id="rId9" Type="http://schemas.openxmlformats.org/officeDocument/2006/relationships/hyperlink" Target="https://golang.google.cn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com/article/19/10/namespaces-and-containers-linux" TargetMode="External"/><Relationship Id="rId2" Type="http://schemas.openxmlformats.org/officeDocument/2006/relationships/hyperlink" Target="https://docs.docker.com/get-started/overview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docker.com/engine/reference/run/" TargetMode="External"/><Relationship Id="rId5" Type="http://schemas.openxmlformats.org/officeDocument/2006/relationships/hyperlink" Target="https://opensource.com/article/18/8/sysadmins-guide-containers" TargetMode="External"/><Relationship Id="rId4" Type="http://schemas.openxmlformats.org/officeDocument/2006/relationships/hyperlink" Target="https://docs.docker.com/storage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perating-system-level_virtualiza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Cgroups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Union_mount" TargetMode="External"/><Relationship Id="rId5" Type="http://schemas.openxmlformats.org/officeDocument/2006/relationships/hyperlink" Target="https://docs.docker.com/storage/storagedriver/overlayfs-driver/" TargetMode="External"/><Relationship Id="rId4" Type="http://schemas.openxmlformats.org/officeDocument/2006/relationships/hyperlink" Target="https://en.wikipedia.org/wiki/Linux_namespac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>
                <a:ea typeface="宋体"/>
                <a:cs typeface="Calibri Light"/>
              </a:rPr>
              <a:t>DOCKER简介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zh-CN" sz="3200">
                <a:latin typeface="Microsoft YaHei"/>
                <a:ea typeface="Microsoft YaHei"/>
              </a:rPr>
              <a:t>---雷小安</a:t>
            </a:r>
            <a:endParaRPr lang="zh-CN" sz="3200">
              <a:ea typeface="宋体"/>
              <a:cs typeface="Calibri"/>
            </a:endParaRPr>
          </a:p>
          <a:p>
            <a:endParaRPr lang="zh-CN" altLang="en-US">
              <a:ea typeface="宋体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3088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287A427-60BA-35B0-6288-A729EA883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583" y="3880870"/>
            <a:ext cx="4215063" cy="2398713"/>
          </a:xfrm>
        </p:spPr>
        <p:txBody>
          <a:bodyPr>
            <a:normAutofit/>
          </a:bodyPr>
          <a:lstStyle/>
          <a:p>
            <a:r>
              <a:rPr lang="zh-CN">
                <a:cs typeface="Calibri Light"/>
              </a:rPr>
              <a:t>C</a:t>
            </a:r>
            <a:r>
              <a:rPr lang="en-US" altLang="zh-CN" err="1">
                <a:cs typeface="Calibri Light"/>
              </a:rPr>
              <a:t>ontainer</a:t>
            </a:r>
            <a:r>
              <a:rPr lang="zh-CN">
                <a:ea typeface="宋体"/>
                <a:cs typeface="Calibri Light"/>
              </a:rPr>
              <a:t>的底层实现简述</a:t>
            </a:r>
          </a:p>
        </p:txBody>
      </p:sp>
      <p:pic>
        <p:nvPicPr>
          <p:cNvPr id="5" name="图片 4" descr="图片包含 图示&#10;&#10;已自动生成说明">
            <a:extLst>
              <a:ext uri="{FF2B5EF4-FFF2-40B4-BE49-F238E27FC236}">
                <a16:creationId xmlns:a16="http://schemas.microsoft.com/office/drawing/2014/main" id="{611F9F87-96A7-C9AF-5CEB-F61844223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272" y="442326"/>
            <a:ext cx="9875259" cy="2419437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0F172D-88DF-4620-25C0-008B94E2F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8829" y="4479199"/>
            <a:ext cx="6279075" cy="128161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altLang="zh-CN" sz="1800" b="1">
                <a:ea typeface="宋体"/>
                <a:cs typeface="Calibri"/>
              </a:rPr>
              <a:t>3.</a:t>
            </a:r>
            <a:r>
              <a:rPr lang="zh-CN" sz="1800" b="1">
                <a:ea typeface="宋体"/>
                <a:cs typeface="Calibri"/>
              </a:rPr>
              <a:t>  </a:t>
            </a:r>
            <a:r>
              <a:rPr lang="en-US" altLang="zh-CN" sz="1800" b="1" err="1">
                <a:ea typeface="宋体"/>
                <a:cs typeface="Calibri"/>
              </a:rPr>
              <a:t>OverlayFs</a:t>
            </a:r>
            <a:r>
              <a:rPr lang="en-US" altLang="zh-CN" sz="1800" b="1">
                <a:ea typeface="宋体"/>
                <a:cs typeface="Calibri"/>
              </a:rPr>
              <a:t>:  </a:t>
            </a:r>
            <a:r>
              <a:rPr lang="en-US" altLang="zh-CN" sz="1800" err="1">
                <a:ea typeface="宋体"/>
                <a:cs typeface="Calibri"/>
              </a:rPr>
              <a:t>OverlayFS</a:t>
            </a:r>
            <a:r>
              <a:rPr lang="en-US" altLang="zh-CN" sz="1800">
                <a:ea typeface="宋体"/>
                <a:cs typeface="Calibri"/>
              </a:rPr>
              <a:t> </a:t>
            </a:r>
            <a:r>
              <a:rPr lang="zh-CN" altLang="en-US" sz="1800">
                <a:ea typeface="宋体"/>
                <a:cs typeface="Calibri"/>
              </a:rPr>
              <a:t>是一个现代联合文件系统。</a:t>
            </a:r>
            <a:r>
              <a:rPr lang="zh-CN" altLang="en-US" sz="1800">
                <a:ea typeface="宋体"/>
                <a:cs typeface="+mn-lt"/>
              </a:rPr>
              <a:t>详见：</a:t>
            </a:r>
            <a:r>
              <a:rPr lang="zh-CN" sz="1800">
                <a:ea typeface="+mn-lt"/>
                <a:cs typeface="+mn-lt"/>
                <a:hlinkClick r:id="rId4"/>
              </a:rPr>
              <a:t>Use the OverlayFS storage driver | Docker Docs</a:t>
            </a:r>
            <a:endParaRPr lang="zh-CN" sz="1800">
              <a:ea typeface="宋体"/>
              <a:cs typeface="Calibri"/>
            </a:endParaRPr>
          </a:p>
          <a:p>
            <a:pPr marL="0" indent="0">
              <a:buNone/>
            </a:pPr>
            <a:endParaRPr lang="zh-CN" altLang="en-US" sz="1300">
              <a:ea typeface="宋体"/>
              <a:cs typeface="Calibri"/>
            </a:endParaRPr>
          </a:p>
          <a:p>
            <a:endParaRPr lang="zh-CN" altLang="en-US" sz="1300">
              <a:ea typeface="宋体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3962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4DEB2F9-C048-89CC-2935-4E454C9AB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zh-CN" altLang="en-US" sz="4000">
                <a:solidFill>
                  <a:srgbClr val="FFFFFF"/>
                </a:solidFill>
                <a:ea typeface="宋体"/>
                <a:cs typeface="Calibri Light"/>
              </a:rPr>
              <a:t>PART TWO</a:t>
            </a:r>
            <a:endParaRPr lang="zh-CN" alt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161FCE73-B687-788B-3E43-B15D67D2BDA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8190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348CA89-65CF-1297-F34D-2652BA079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zh-CN" altLang="en-US" sz="4000">
                <a:solidFill>
                  <a:srgbClr val="FFFFFF"/>
                </a:solidFill>
                <a:ea typeface="宋体"/>
                <a:cs typeface="Calibri Light"/>
              </a:rPr>
              <a:t>DOCKER是什么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8834F9C-192E-98E4-B598-90F96FB7431F}"/>
              </a:ext>
            </a:extLst>
          </p:cNvPr>
          <p:cNvSpPr txBox="1"/>
          <p:nvPr/>
        </p:nvSpPr>
        <p:spPr>
          <a:xfrm>
            <a:off x="780535" y="2057400"/>
            <a:ext cx="10760443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>
                <a:ea typeface="宋体"/>
              </a:rPr>
              <a:t>Docker </a:t>
            </a:r>
            <a:r>
              <a:rPr lang="zh-CN" altLang="en-US">
                <a:ea typeface="宋体"/>
              </a:rPr>
              <a:t>是一个用于开发、发布和运行应用程序的</a:t>
            </a:r>
            <a:r>
              <a:rPr lang="zh-CN" altLang="en-US" b="1">
                <a:ea typeface="宋体"/>
              </a:rPr>
              <a:t>开源平台</a:t>
            </a:r>
            <a:r>
              <a:rPr lang="zh-CN" altLang="en-US">
                <a:ea typeface="宋体"/>
              </a:rPr>
              <a:t>。</a:t>
            </a:r>
            <a:r>
              <a:rPr lang="en-US" altLang="zh-CN">
                <a:ea typeface="宋体"/>
              </a:rPr>
              <a:t> Docker </a:t>
            </a:r>
            <a:r>
              <a:rPr lang="zh-CN" altLang="en-US">
                <a:ea typeface="宋体"/>
              </a:rPr>
              <a:t>使您能够将</a:t>
            </a:r>
            <a:r>
              <a:rPr lang="zh-CN" altLang="en-US" b="1">
                <a:ea typeface="宋体"/>
              </a:rPr>
              <a:t>应用程序与基础设施分离</a:t>
            </a:r>
            <a:r>
              <a:rPr lang="zh-CN" altLang="en-US">
                <a:ea typeface="宋体"/>
              </a:rPr>
              <a:t>，以便您可以快速交付软件。</a:t>
            </a:r>
            <a:r>
              <a:rPr lang="en-US" altLang="zh-CN">
                <a:ea typeface="宋体"/>
              </a:rPr>
              <a:t> </a:t>
            </a:r>
            <a:r>
              <a:rPr lang="zh-CN" altLang="en-US">
                <a:ea typeface="宋体"/>
              </a:rPr>
              <a:t>借助</a:t>
            </a:r>
            <a:r>
              <a:rPr lang="en-US" altLang="zh-CN">
                <a:ea typeface="宋体"/>
              </a:rPr>
              <a:t> Docker</a:t>
            </a:r>
            <a:r>
              <a:rPr lang="zh-CN" altLang="en-US">
                <a:ea typeface="宋体"/>
              </a:rPr>
              <a:t>，您可以像管理应用程序一样</a:t>
            </a:r>
            <a:r>
              <a:rPr lang="zh-CN" altLang="en-US" b="1">
                <a:ea typeface="宋体"/>
              </a:rPr>
              <a:t>管理基础设施</a:t>
            </a:r>
            <a:r>
              <a:rPr lang="zh-CN" altLang="en-US">
                <a:ea typeface="宋体"/>
              </a:rPr>
              <a:t>。</a:t>
            </a:r>
            <a:r>
              <a:rPr lang="en-US" altLang="zh-CN">
                <a:ea typeface="宋体"/>
              </a:rPr>
              <a:t> </a:t>
            </a:r>
            <a:r>
              <a:rPr lang="zh-CN" altLang="en-US">
                <a:ea typeface="宋体"/>
              </a:rPr>
              <a:t>通过利用</a:t>
            </a:r>
            <a:r>
              <a:rPr lang="en-US" altLang="zh-CN">
                <a:ea typeface="宋体"/>
              </a:rPr>
              <a:t> Docker </a:t>
            </a:r>
            <a:r>
              <a:rPr lang="zh-CN" altLang="en-US">
                <a:ea typeface="宋体"/>
              </a:rPr>
              <a:t>的方法来传送、测试和部署代码，您可以显着减少在开发环境和生产环境中运行代码之间的延迟。</a:t>
            </a:r>
          </a:p>
          <a:p>
            <a:r>
              <a:rPr lang="en-US" altLang="zh-CN">
                <a:ea typeface="+mn-lt"/>
                <a:cs typeface="+mn-lt"/>
              </a:rPr>
              <a:t>                                                                                                                   </a:t>
            </a:r>
          </a:p>
          <a:p>
            <a:r>
              <a:rPr lang="en-US" altLang="zh-CN">
                <a:ea typeface="宋体"/>
              </a:rPr>
              <a:t>Docker </a:t>
            </a:r>
            <a:r>
              <a:rPr lang="zh-CN" altLang="en-US">
                <a:ea typeface="宋体"/>
              </a:rPr>
              <a:t>提供了一个松散的隔离环境</a:t>
            </a:r>
            <a:r>
              <a:rPr lang="zh-CN">
                <a:ea typeface="宋体"/>
              </a:rPr>
              <a:t>唤作</a:t>
            </a:r>
            <a:r>
              <a:rPr lang="zh-CN" b="1">
                <a:ea typeface="宋体"/>
              </a:rPr>
              <a:t>容器</a:t>
            </a:r>
            <a:r>
              <a:rPr lang="zh-CN" altLang="en-US">
                <a:ea typeface="宋体"/>
              </a:rPr>
              <a:t>，在其中可以打包和运行应用程序。</a:t>
            </a:r>
          </a:p>
          <a:p>
            <a:r>
              <a:rPr lang="zh-CN" altLang="en-US" b="1">
                <a:ea typeface="宋体"/>
              </a:rPr>
              <a:t>隔离</a:t>
            </a:r>
            <a:r>
              <a:rPr lang="zh-CN" altLang="en-US">
                <a:ea typeface="宋体"/>
              </a:rPr>
              <a:t>和</a:t>
            </a:r>
            <a:r>
              <a:rPr lang="zh-CN" altLang="en-US" b="1">
                <a:ea typeface="宋体"/>
              </a:rPr>
              <a:t>安全性</a:t>
            </a:r>
            <a:r>
              <a:rPr lang="zh-CN" altLang="en-US">
                <a:ea typeface="宋体"/>
              </a:rPr>
              <a:t>使您可以在给定主机上同时运行多个容器。</a:t>
            </a:r>
          </a:p>
          <a:p>
            <a:r>
              <a:rPr lang="zh-CN" altLang="en-US" b="1">
                <a:ea typeface="宋体"/>
              </a:rPr>
              <a:t>容器是轻量级的</a:t>
            </a:r>
            <a:r>
              <a:rPr lang="zh-CN" altLang="en-US">
                <a:ea typeface="宋体"/>
              </a:rPr>
              <a:t>，包含运行应用程序所需的一切，因此您不需要依赖主机上安装的内容。 </a:t>
            </a:r>
          </a:p>
          <a:p>
            <a:r>
              <a:rPr lang="zh-CN" altLang="en-US">
                <a:ea typeface="宋体"/>
              </a:rPr>
              <a:t>在工作中可以</a:t>
            </a:r>
            <a:r>
              <a:rPr lang="zh-CN" altLang="en-US" b="1">
                <a:ea typeface="宋体"/>
              </a:rPr>
              <a:t>分享容器</a:t>
            </a:r>
            <a:r>
              <a:rPr lang="zh-CN" altLang="en-US">
                <a:ea typeface="宋体"/>
              </a:rPr>
              <a:t>，并能确保分享到的每个人都以相同容器</a:t>
            </a:r>
            <a:r>
              <a:rPr lang="zh-CN">
                <a:ea typeface="宋体"/>
              </a:rPr>
              <a:t>运行</a:t>
            </a:r>
            <a:r>
              <a:rPr lang="zh-CN" altLang="en-US">
                <a:ea typeface="宋体"/>
              </a:rPr>
              <a:t>相同的工作。</a:t>
            </a:r>
            <a:endParaRPr lang="zh-CN" altLang="en-US">
              <a:ea typeface="宋体"/>
              <a:cs typeface="Calibri"/>
            </a:endParaRPr>
          </a:p>
          <a:p>
            <a:endParaRPr lang="zh-CN" altLang="en-US">
              <a:ea typeface="宋体"/>
            </a:endParaRPr>
          </a:p>
          <a:p>
            <a:r>
              <a:rPr lang="en-US" altLang="zh-CN">
                <a:ea typeface="宋体"/>
              </a:rPr>
              <a:t>Docker </a:t>
            </a:r>
            <a:r>
              <a:rPr lang="zh-CN" altLang="en-US">
                <a:ea typeface="宋体"/>
              </a:rPr>
              <a:t>提供了工具和平台来管理容器的生命周期：</a:t>
            </a:r>
          </a:p>
          <a:p>
            <a:pPr marL="171450" indent="-171450">
              <a:buFont typeface="Calibri"/>
              <a:buChar char="-"/>
            </a:pPr>
            <a:r>
              <a:rPr lang="zh-CN" altLang="en-US">
                <a:ea typeface="宋体"/>
              </a:rPr>
              <a:t>使用容器开发您的应用程序及其支持组件。</a:t>
            </a:r>
          </a:p>
          <a:p>
            <a:pPr marL="171450" indent="-171450">
              <a:buFont typeface="Calibri"/>
              <a:buChar char="-"/>
            </a:pPr>
            <a:r>
              <a:rPr lang="zh-CN" altLang="en-US">
                <a:ea typeface="宋体"/>
              </a:rPr>
              <a:t>容器成为分发和测试应用程序的单元。</a:t>
            </a:r>
          </a:p>
          <a:p>
            <a:pPr marL="171450" indent="-171450">
              <a:buFont typeface="Calibri"/>
              <a:buChar char="-"/>
            </a:pPr>
            <a:r>
              <a:rPr lang="zh-CN" altLang="en-US">
                <a:ea typeface="宋体"/>
              </a:rPr>
              <a:t>准备就绪后，将应用程序作为容器或编排服务部署到生产环境中。 无论生产环境是本地数据中心、云提供商还是两者的混合，这都是一样的。</a:t>
            </a:r>
          </a:p>
          <a:p>
            <a:r>
              <a:rPr lang="en-US" altLang="zh-CN">
                <a:ea typeface="+mn-lt"/>
                <a:cs typeface="Calibri"/>
              </a:rPr>
              <a:t>                                                                                                                   ------《</a:t>
            </a:r>
            <a:r>
              <a:rPr lang="zh-CN">
                <a:ea typeface="宋体"/>
                <a:cs typeface="Calibri"/>
                <a:hlinkClick r:id="rId3"/>
              </a:rPr>
              <a:t>Docker overview | Docker Doc</a:t>
            </a:r>
            <a:r>
              <a:rPr lang="zh-CN">
                <a:ea typeface="宋体"/>
                <a:cs typeface="Calibri"/>
              </a:rPr>
              <a:t>s</a:t>
            </a:r>
            <a:r>
              <a:rPr lang="en-US" altLang="zh-CN">
                <a:ea typeface="+mn-lt"/>
                <a:cs typeface="Calibri"/>
              </a:rPr>
              <a:t>》</a:t>
            </a:r>
            <a:endParaRPr lang="zh-CN" altLang="en-US">
              <a:ea typeface="宋体"/>
              <a:cs typeface="Calibri"/>
            </a:endParaRPr>
          </a:p>
        </p:txBody>
      </p:sp>
      <p:pic>
        <p:nvPicPr>
          <p:cNvPr id="3" name="图片 2" descr="卡通画&#10;&#10;已自动生成说明">
            <a:extLst>
              <a:ext uri="{FF2B5EF4-FFF2-40B4-BE49-F238E27FC236}">
                <a16:creationId xmlns:a16="http://schemas.microsoft.com/office/drawing/2014/main" id="{07246629-3749-FB4B-8592-ACFC57C69C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5077" y="385723"/>
            <a:ext cx="2743200" cy="85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206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486855-7DDE-2F87-3095-73585FC0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u="sng">
                <a:hlinkClick r:id="rId3"/>
              </a:rPr>
              <a:t>Docker architecture</a:t>
            </a:r>
            <a:endParaRPr lang="zh-CN"/>
          </a:p>
          <a:p>
            <a:endParaRPr lang="zh-CN" altLang="en-US">
              <a:ea typeface="宋体"/>
              <a:cs typeface="Calibri Light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8E9806C-113F-4281-6FBF-B3D4666C0D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67139" y="1171668"/>
            <a:ext cx="8733533" cy="4902322"/>
          </a:xfr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E382BDC-B23C-BB26-D986-48083253213B}"/>
              </a:ext>
            </a:extLst>
          </p:cNvPr>
          <p:cNvSpPr txBox="1"/>
          <p:nvPr/>
        </p:nvSpPr>
        <p:spPr>
          <a:xfrm>
            <a:off x="9255957" y="1026028"/>
            <a:ext cx="2743200" cy="51398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>
                <a:latin typeface="Roboto"/>
                <a:ea typeface="Roboto"/>
                <a:cs typeface="Roboto"/>
                <a:hlinkClick r:id="rId5"/>
              </a:rPr>
              <a:t>Docker daemon</a:t>
            </a:r>
            <a:r>
              <a:rPr lang="en-US" altLang="zh-CN">
                <a:latin typeface="Roboto"/>
                <a:ea typeface="Roboto"/>
                <a:cs typeface="Roboto"/>
              </a:rPr>
              <a:t>: </a:t>
            </a:r>
            <a:endParaRPr lang="en-US" altLang="zh-CN">
              <a:latin typeface="Roboto"/>
              <a:ea typeface="Roboto"/>
              <a:cs typeface="Roboto"/>
              <a:hlinkClick r:id="rId5"/>
            </a:endParaRPr>
          </a:p>
          <a:p>
            <a:r>
              <a:rPr lang="en-US" sz="1400" err="1">
                <a:solidFill>
                  <a:srgbClr val="3C4043"/>
                </a:solidFill>
                <a:ea typeface="+mn-lt"/>
                <a:cs typeface="+mn-lt"/>
              </a:rPr>
              <a:t>侦听</a:t>
            </a:r>
            <a:r>
              <a:rPr lang="en-US" sz="1400">
                <a:solidFill>
                  <a:srgbClr val="3C4043"/>
                </a:solidFill>
                <a:ea typeface="+mn-lt"/>
                <a:cs typeface="+mn-lt"/>
              </a:rPr>
              <a:t> Docker API </a:t>
            </a:r>
            <a:r>
              <a:rPr lang="en-US" sz="1400" err="1">
                <a:solidFill>
                  <a:srgbClr val="3C4043"/>
                </a:solidFill>
                <a:ea typeface="+mn-lt"/>
                <a:cs typeface="+mn-lt"/>
              </a:rPr>
              <a:t>请求并管理</a:t>
            </a:r>
            <a:r>
              <a:rPr lang="en-US" sz="1400">
                <a:solidFill>
                  <a:srgbClr val="3C4043"/>
                </a:solidFill>
                <a:ea typeface="+mn-lt"/>
                <a:cs typeface="+mn-lt"/>
              </a:rPr>
              <a:t> Docker </a:t>
            </a:r>
            <a:r>
              <a:rPr lang="en-US" sz="1400" err="1">
                <a:solidFill>
                  <a:srgbClr val="3C4043"/>
                </a:solidFill>
                <a:ea typeface="+mn-lt"/>
                <a:cs typeface="+mn-lt"/>
              </a:rPr>
              <a:t>对象，例如映像、容器、网络和卷</a:t>
            </a:r>
            <a:endParaRPr lang="en-US" sz="1400">
              <a:solidFill>
                <a:srgbClr val="3C4043"/>
              </a:solidFill>
              <a:ea typeface="+mn-lt"/>
              <a:cs typeface="+mn-lt"/>
            </a:endParaRPr>
          </a:p>
          <a:p>
            <a:endParaRPr lang="en-US" sz="1400">
              <a:solidFill>
                <a:srgbClr val="3C4043"/>
              </a:solidFill>
              <a:ea typeface="Calibri"/>
              <a:cs typeface="Calibri"/>
            </a:endParaRPr>
          </a:p>
          <a:p>
            <a:r>
              <a:rPr lang="en-US">
                <a:hlinkClick r:id="rId6"/>
              </a:rPr>
              <a:t>Docker client</a:t>
            </a:r>
            <a:r>
              <a:rPr lang="en-US"/>
              <a:t>:</a:t>
            </a:r>
            <a:endParaRPr lang="en-US">
              <a:ea typeface="Calibri"/>
              <a:cs typeface="Calibri"/>
            </a:endParaRPr>
          </a:p>
          <a:p>
            <a:r>
              <a:rPr lang="zh-CN" altLang="en-US" sz="1400">
                <a:solidFill>
                  <a:srgbClr val="3C4043"/>
                </a:solidFill>
                <a:ea typeface="+mn-lt"/>
                <a:cs typeface="+mn-lt"/>
              </a:rPr>
              <a:t>用户与</a:t>
            </a:r>
            <a:r>
              <a:rPr lang="en-US" sz="1400">
                <a:solidFill>
                  <a:srgbClr val="3C4043"/>
                </a:solidFill>
                <a:ea typeface="+mn-lt"/>
                <a:cs typeface="+mn-lt"/>
              </a:rPr>
              <a:t> Docker</a:t>
            </a:r>
            <a:r>
              <a:rPr lang="en-US" altLang="zh-CN" sz="1400">
                <a:solidFill>
                  <a:srgbClr val="3C4043"/>
                </a:solidFill>
                <a:ea typeface="+mn-lt"/>
                <a:cs typeface="+mn-lt"/>
              </a:rPr>
              <a:t> </a:t>
            </a:r>
            <a:r>
              <a:rPr lang="zh-CN" altLang="en-US" sz="1400">
                <a:solidFill>
                  <a:srgbClr val="3C4043"/>
                </a:solidFill>
                <a:ea typeface="+mn-lt"/>
                <a:cs typeface="+mn-lt"/>
              </a:rPr>
              <a:t>交互的主要方式</a:t>
            </a:r>
            <a:endParaRPr lang="en-US"/>
          </a:p>
          <a:p>
            <a:endParaRPr lang="zh-CN" altLang="en-US" sz="1400">
              <a:solidFill>
                <a:srgbClr val="3C4043"/>
              </a:solidFill>
              <a:ea typeface="Calibri"/>
              <a:cs typeface="Calibri"/>
            </a:endParaRPr>
          </a:p>
          <a:p>
            <a:r>
              <a:rPr lang="zh-CN" u="sng">
                <a:ea typeface="宋体"/>
                <a:hlinkClick r:id="rId7"/>
              </a:rPr>
              <a:t>registries</a:t>
            </a:r>
            <a:r>
              <a:rPr lang="en-US" altLang="zh-CN" u="sng">
                <a:ea typeface="宋体"/>
              </a:rPr>
              <a:t>:</a:t>
            </a:r>
            <a:endParaRPr lang="zh-CN"/>
          </a:p>
          <a:p>
            <a:r>
              <a:rPr lang="zh-CN" altLang="en-US" sz="1400">
                <a:solidFill>
                  <a:srgbClr val="3C4043"/>
                </a:solidFill>
                <a:ea typeface="+mn-lt"/>
                <a:cs typeface="+mn-lt"/>
              </a:rPr>
              <a:t>存储 </a:t>
            </a:r>
            <a:r>
              <a:rPr lang="en-US" altLang="zh-CN" sz="1400">
                <a:solidFill>
                  <a:srgbClr val="3C4043"/>
                </a:solidFill>
                <a:ea typeface="+mn-lt"/>
                <a:cs typeface="+mn-lt"/>
              </a:rPr>
              <a:t>Docker</a:t>
            </a:r>
            <a:r>
              <a:rPr lang="zh-CN" altLang="en-US" sz="1400">
                <a:solidFill>
                  <a:srgbClr val="3C4043"/>
                </a:solidFill>
                <a:ea typeface="+mn-lt"/>
                <a:cs typeface="+mn-lt"/>
              </a:rPr>
              <a:t> 镜像。 </a:t>
            </a:r>
            <a:r>
              <a:rPr lang="en-US" altLang="zh-CN" sz="1400">
                <a:solidFill>
                  <a:srgbClr val="3C4043"/>
                </a:solidFill>
                <a:ea typeface="+mn-lt"/>
                <a:cs typeface="+mn-lt"/>
              </a:rPr>
              <a:t>Docker</a:t>
            </a:r>
            <a:r>
              <a:rPr lang="zh-CN" altLang="en-US" sz="1400">
                <a:solidFill>
                  <a:srgbClr val="3C4043"/>
                </a:solidFill>
                <a:ea typeface="+mn-lt"/>
                <a:cs typeface="+mn-lt"/>
              </a:rPr>
              <a:t> </a:t>
            </a:r>
            <a:r>
              <a:rPr lang="en-US" altLang="zh-CN" sz="1400">
                <a:solidFill>
                  <a:srgbClr val="3C4043"/>
                </a:solidFill>
                <a:ea typeface="+mn-lt"/>
                <a:cs typeface="+mn-lt"/>
              </a:rPr>
              <a:t>Hub</a:t>
            </a:r>
            <a:r>
              <a:rPr lang="zh-CN" altLang="en-US" sz="1400">
                <a:solidFill>
                  <a:srgbClr val="3C4043"/>
                </a:solidFill>
                <a:ea typeface="+mn-lt"/>
                <a:cs typeface="+mn-lt"/>
              </a:rPr>
              <a:t> 是任何人都可以使用的公共registry，</a:t>
            </a:r>
            <a:r>
              <a:rPr lang="en-US" altLang="zh-CN" sz="1400">
                <a:solidFill>
                  <a:srgbClr val="3C4043"/>
                </a:solidFill>
                <a:ea typeface="+mn-lt"/>
                <a:cs typeface="+mn-lt"/>
              </a:rPr>
              <a:t>Docker</a:t>
            </a:r>
            <a:r>
              <a:rPr lang="zh-CN" altLang="en-US" sz="1400">
                <a:solidFill>
                  <a:srgbClr val="3C4043"/>
                </a:solidFill>
                <a:ea typeface="+mn-lt"/>
                <a:cs typeface="+mn-lt"/>
              </a:rPr>
              <a:t> 默认在 </a:t>
            </a:r>
            <a:r>
              <a:rPr lang="en-US" altLang="zh-CN" sz="1400">
                <a:solidFill>
                  <a:srgbClr val="3C4043"/>
                </a:solidFill>
                <a:ea typeface="+mn-lt"/>
                <a:cs typeface="+mn-lt"/>
              </a:rPr>
              <a:t>Docker</a:t>
            </a:r>
            <a:r>
              <a:rPr lang="zh-CN" altLang="en-US" sz="1400">
                <a:solidFill>
                  <a:srgbClr val="3C4043"/>
                </a:solidFill>
                <a:ea typeface="+mn-lt"/>
                <a:cs typeface="+mn-lt"/>
              </a:rPr>
              <a:t> </a:t>
            </a:r>
            <a:r>
              <a:rPr lang="en-US" altLang="zh-CN" sz="1400">
                <a:solidFill>
                  <a:srgbClr val="3C4043"/>
                </a:solidFill>
                <a:ea typeface="+mn-lt"/>
                <a:cs typeface="+mn-lt"/>
              </a:rPr>
              <a:t>Hub</a:t>
            </a:r>
            <a:r>
              <a:rPr lang="zh-CN" altLang="en-US" sz="1400">
                <a:solidFill>
                  <a:srgbClr val="3C4043"/>
                </a:solidFill>
                <a:ea typeface="+mn-lt"/>
                <a:cs typeface="+mn-lt"/>
              </a:rPr>
              <a:t> 上查找镜像。 也可以配置自己的私人registry。</a:t>
            </a:r>
            <a:endParaRPr lang="zh-CN"/>
          </a:p>
          <a:p>
            <a:endParaRPr lang="zh-CN" altLang="en-US" sz="1400">
              <a:solidFill>
                <a:srgbClr val="3C4043"/>
              </a:solidFill>
              <a:ea typeface="Calibri"/>
              <a:cs typeface="Calibri"/>
            </a:endParaRPr>
          </a:p>
          <a:p>
            <a:r>
              <a:rPr lang="zh-CN" u="sng">
                <a:ea typeface="宋体"/>
                <a:hlinkClick r:id="rId8"/>
              </a:rPr>
              <a:t>Images</a:t>
            </a:r>
            <a:r>
              <a:rPr lang="en-US" altLang="zh-CN" u="sng">
                <a:ea typeface="宋体"/>
              </a:rPr>
              <a:t>:</a:t>
            </a:r>
            <a:endParaRPr lang="zh-CN" altLang="en-US">
              <a:cs typeface="Calibri" panose="020F0502020204030204"/>
            </a:endParaRPr>
          </a:p>
          <a:p>
            <a:r>
              <a:rPr lang="zh-CN" altLang="en-US" sz="1400">
                <a:solidFill>
                  <a:srgbClr val="3C4043"/>
                </a:solidFill>
                <a:ea typeface="+mn-lt"/>
                <a:cs typeface="+mn-lt"/>
              </a:rPr>
              <a:t>镜像是一个只读模板，包含创建 </a:t>
            </a:r>
            <a:r>
              <a:rPr lang="en-US" altLang="zh-CN" sz="1400">
                <a:solidFill>
                  <a:srgbClr val="3C4043"/>
                </a:solidFill>
                <a:ea typeface="+mn-lt"/>
                <a:cs typeface="+mn-lt"/>
              </a:rPr>
              <a:t>Docker</a:t>
            </a:r>
            <a:r>
              <a:rPr lang="zh-CN" altLang="en-US" sz="1400">
                <a:solidFill>
                  <a:srgbClr val="3C4043"/>
                </a:solidFill>
                <a:ea typeface="+mn-lt"/>
                <a:cs typeface="+mn-lt"/>
              </a:rPr>
              <a:t> 容器的instructions</a:t>
            </a:r>
          </a:p>
          <a:p>
            <a:endParaRPr lang="zh-CN" altLang="en-US" sz="1400">
              <a:solidFill>
                <a:srgbClr val="3C4043"/>
              </a:solidFill>
              <a:ea typeface="宋体"/>
            </a:endParaRPr>
          </a:p>
          <a:p>
            <a:r>
              <a:rPr lang="zh-CN">
                <a:ea typeface="宋体"/>
                <a:hlinkClick r:id="rId9"/>
              </a:rPr>
              <a:t>Containers</a:t>
            </a:r>
            <a:r>
              <a:rPr lang="en-US" altLang="zh-CN">
                <a:ea typeface="宋体"/>
              </a:rPr>
              <a:t>:</a:t>
            </a:r>
            <a:endParaRPr lang="zh-CN"/>
          </a:p>
          <a:p>
            <a:r>
              <a:rPr lang="zh-CN" altLang="en-US" sz="1400">
                <a:solidFill>
                  <a:srgbClr val="3C4043"/>
                </a:solidFill>
                <a:ea typeface="+mn-lt"/>
                <a:cs typeface="+mn-lt"/>
              </a:rPr>
              <a:t>一个镜像的运行实例</a:t>
            </a:r>
          </a:p>
          <a:p>
            <a:endParaRPr lang="en-US" altLang="zh-CN" sz="1400">
              <a:solidFill>
                <a:srgbClr val="3C4043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867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00193-F1A5-E30C-DCF8-F00D8F3B3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469" y="467483"/>
            <a:ext cx="6346372" cy="535820"/>
          </a:xfrm>
        </p:spPr>
        <p:txBody>
          <a:bodyPr>
            <a:normAutofit fontScale="90000"/>
          </a:bodyPr>
          <a:lstStyle/>
          <a:p>
            <a:r>
              <a:rPr lang="zh-CN">
                <a:latin typeface="Microsoft YaHei"/>
                <a:ea typeface="Microsoft YaHei"/>
                <a:cs typeface="+mj-lt"/>
              </a:rPr>
              <a:t>Docker包括三个基本概念</a:t>
            </a:r>
            <a:endParaRPr lang="zh-CN">
              <a:latin typeface="Microsoft YaHei"/>
              <a:ea typeface="Microsoft YaHei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CECAEE-6E9D-9B09-9690-78680B631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zh-CN">
              <a:latin typeface="Microsoft YaHei"/>
              <a:ea typeface="Microsoft YaHei"/>
              <a:cs typeface="+mn-lt"/>
            </a:endParaRPr>
          </a:p>
          <a:p>
            <a:pPr>
              <a:buFont typeface="Arial"/>
              <a:buChar char="•"/>
            </a:pPr>
            <a:endParaRPr lang="zh-CN">
              <a:latin typeface="Microsoft YaHei"/>
              <a:ea typeface="Microsoft YaHei"/>
              <a:cs typeface="+mn-lt"/>
            </a:endParaRPr>
          </a:p>
          <a:p>
            <a:pPr>
              <a:buFont typeface="Arial"/>
              <a:buChar char="•"/>
            </a:pPr>
            <a:endParaRPr lang="zh-CN" altLang="en-US">
              <a:solidFill>
                <a:srgbClr val="000000"/>
              </a:solidFill>
              <a:latin typeface="Microsoft YaHei"/>
              <a:ea typeface="Microsoft YaHei"/>
              <a:cs typeface="Calibri"/>
            </a:endParaRPr>
          </a:p>
          <a:p>
            <a:pPr lvl="1">
              <a:buFont typeface="Courier New"/>
              <a:buChar char="o"/>
            </a:pPr>
            <a:endParaRPr lang="zh-CN" altLang="en-US">
              <a:ea typeface="宋体"/>
              <a:cs typeface="Calibri"/>
            </a:endParaRPr>
          </a:p>
          <a:p>
            <a:endParaRPr lang="zh-CN" altLang="en-US">
              <a:ea typeface="宋体"/>
              <a:cs typeface="Calibri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82E59A-0CA5-9C49-280A-74AEA199653F}"/>
              </a:ext>
            </a:extLst>
          </p:cNvPr>
          <p:cNvSpPr txBox="1"/>
          <p:nvPr/>
        </p:nvSpPr>
        <p:spPr>
          <a:xfrm>
            <a:off x="768268" y="1825502"/>
            <a:ext cx="5652654" cy="36009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sz="2400">
                <a:latin typeface="Arial"/>
                <a:ea typeface="Microsoft YaHei"/>
                <a:cs typeface="Arial"/>
              </a:rPr>
              <a:t>镜像（Image）​</a:t>
            </a:r>
            <a:r>
              <a:rPr lang="zh-CN" altLang="en-US" sz="2600">
                <a:latin typeface="Arial"/>
                <a:ea typeface="Microsoft YaHei"/>
                <a:cs typeface="Arial"/>
              </a:rPr>
              <a:t>：</a:t>
            </a:r>
            <a:endParaRPr lang="zh-CN" sz="2600">
              <a:latin typeface="Arial"/>
              <a:ea typeface="Microsoft YaHei"/>
              <a:cs typeface="Arial"/>
            </a:endParaRPr>
          </a:p>
          <a:p>
            <a:pPr marL="228600" indent="-228600">
              <a:buFontTx/>
              <a:buChar char="•"/>
            </a:pPr>
            <a:endParaRPr lang="zh-CN" altLang="en-US" sz="2600">
              <a:latin typeface="Arial"/>
              <a:ea typeface="Microsoft YaHei"/>
              <a:cs typeface="Arial"/>
            </a:endParaRPr>
          </a:p>
          <a:p>
            <a:pPr marL="685800" lvl="2" indent="-228600">
              <a:buFont typeface="Wingdings"/>
              <a:buChar char="§"/>
            </a:pPr>
            <a:r>
              <a:rPr lang="zh-CN" sz="1600">
                <a:latin typeface="Arial"/>
                <a:ea typeface="Microsoft YaHei"/>
                <a:cs typeface="Arial"/>
              </a:rPr>
              <a:t>正在运行的容器使用隔离的文件系统，这个隔离的文件系统由镜像提供的。</a:t>
            </a:r>
            <a:r>
              <a:rPr lang="en-US" altLang="zh-CN" sz="1600">
                <a:latin typeface="Microsoft YaHei"/>
                <a:ea typeface="宋体"/>
                <a:cs typeface="Arial"/>
              </a:rPr>
              <a:t>​</a:t>
            </a:r>
          </a:p>
          <a:p>
            <a:pPr marL="685800" lvl="2" indent="-228600">
              <a:buFont typeface="Wingdings"/>
              <a:buChar char="§"/>
            </a:pPr>
            <a:r>
              <a:rPr lang="zh-CN" sz="1600">
                <a:latin typeface="Arial"/>
                <a:ea typeface="Microsoft YaHei"/>
                <a:cs typeface="Arial"/>
              </a:rPr>
              <a:t>镜像必须包含运行应用程序所需的所有内容（所有依赖项、配置、脚本、二进制文件等）。</a:t>
            </a:r>
            <a:r>
              <a:rPr lang="en-US" altLang="zh-CN" sz="1600">
                <a:latin typeface="Microsoft YaHei"/>
                <a:ea typeface="宋体"/>
                <a:cs typeface="Arial"/>
              </a:rPr>
              <a:t>​</a:t>
            </a:r>
          </a:p>
          <a:p>
            <a:pPr marL="685800" lvl="2" indent="-228600">
              <a:buFont typeface="Wingdings"/>
              <a:buChar char="§"/>
            </a:pPr>
            <a:r>
              <a:rPr lang="zh-CN" sz="1600">
                <a:latin typeface="Arial"/>
                <a:ea typeface="Microsoft YaHei"/>
                <a:cs typeface="Arial"/>
              </a:rPr>
              <a:t>镜像还包含容器的其他配置，例如环境变量、默认命令运行，以及其他元数据。</a:t>
            </a:r>
            <a:r>
              <a:rPr lang="en-US" altLang="zh-CN" sz="1600">
                <a:latin typeface="Microsoft YaHei"/>
                <a:ea typeface="宋体"/>
                <a:cs typeface="Arial"/>
              </a:rPr>
              <a:t>​</a:t>
            </a:r>
          </a:p>
          <a:p>
            <a:pPr marL="685800" lvl="2" indent="-228600">
              <a:buFont typeface="Wingdings"/>
              <a:buChar char="§"/>
            </a:pPr>
            <a:r>
              <a:rPr lang="zh-CN" sz="1600">
                <a:latin typeface="Arial"/>
                <a:ea typeface="Microsoft YaHei"/>
                <a:cs typeface="Arial"/>
              </a:rPr>
              <a:t>是由</a:t>
            </a:r>
            <a:r>
              <a:rPr lang="zh-CN" sz="1600" b="1">
                <a:latin typeface="Arial"/>
                <a:ea typeface="Microsoft YaHei"/>
                <a:cs typeface="Arial"/>
              </a:rPr>
              <a:t>一组</a:t>
            </a:r>
            <a:r>
              <a:rPr lang="zh-CN" sz="1600">
                <a:latin typeface="Arial"/>
                <a:ea typeface="Microsoft YaHei"/>
                <a:cs typeface="Arial"/>
              </a:rPr>
              <a:t>文件系统组成，或者说，由</a:t>
            </a:r>
            <a:r>
              <a:rPr lang="zh-CN" sz="1600" b="1">
                <a:latin typeface="Arial"/>
                <a:ea typeface="Microsoft YaHei"/>
                <a:cs typeface="Arial"/>
              </a:rPr>
              <a:t>多层</a:t>
            </a:r>
            <a:r>
              <a:rPr lang="zh-CN" sz="1600">
                <a:latin typeface="Arial"/>
                <a:ea typeface="Microsoft YaHei"/>
                <a:cs typeface="Arial"/>
              </a:rPr>
              <a:t>文件系统联合组成。</a:t>
            </a:r>
          </a:p>
          <a:p>
            <a:pPr marL="685800" lvl="2" indent="-228600">
              <a:buFont typeface="Wingdings"/>
              <a:buChar char="§"/>
            </a:pPr>
            <a:endParaRPr lang="zh-CN" altLang="en-US" sz="1600">
              <a:latin typeface="Arial"/>
              <a:ea typeface="Microsoft YaHei"/>
              <a:cs typeface="Arial"/>
            </a:endParaRPr>
          </a:p>
          <a:p>
            <a:pPr marL="457200" lvl="2"/>
            <a:r>
              <a:rPr lang="zh-CN" altLang="en-US" sz="1600">
                <a:latin typeface="Arial"/>
                <a:ea typeface="Microsoft YaHei"/>
                <a:cs typeface="Arial"/>
              </a:rPr>
              <a:t>总之： </a:t>
            </a:r>
            <a:r>
              <a:rPr lang="en-US" altLang="zh-CN" sz="1600" b="1">
                <a:latin typeface="等线"/>
                <a:ea typeface="+mn-lt"/>
                <a:cs typeface="Arial"/>
              </a:rPr>
              <a:t>image = （</a:t>
            </a:r>
            <a:r>
              <a:rPr lang="en-US" altLang="zh-CN" sz="1600" b="1" err="1">
                <a:latin typeface="等线"/>
                <a:ea typeface="+mn-lt"/>
                <a:cs typeface="Arial"/>
              </a:rPr>
              <a:t>Rootfs</a:t>
            </a:r>
            <a:r>
              <a:rPr lang="en-US" altLang="zh-CN" sz="1600" b="1">
                <a:latin typeface="等线"/>
                <a:ea typeface="+mn-lt"/>
                <a:cs typeface="Arial"/>
              </a:rPr>
              <a:t> + JSON file）* N layer  </a:t>
            </a:r>
            <a:r>
              <a:rPr lang="en-US" altLang="zh-CN" sz="1600" b="1" err="1">
                <a:latin typeface="等线"/>
                <a:ea typeface="+mn-lt"/>
                <a:cs typeface="Arial"/>
              </a:rPr>
              <a:t>组成的标准tar格式文件</a:t>
            </a:r>
            <a:r>
              <a:rPr lang="en-US" altLang="zh-CN" sz="1600" b="1">
                <a:latin typeface="等线"/>
                <a:ea typeface="+mn-lt"/>
                <a:cs typeface="Arial"/>
              </a:rPr>
              <a:t>。</a:t>
            </a:r>
            <a:endParaRPr lang="zh-CN" altLang="en-US" sz="1600" err="1">
              <a:latin typeface="Arial"/>
              <a:ea typeface="Microsoft YaHei"/>
              <a:cs typeface="Arial"/>
            </a:endParaRPr>
          </a:p>
        </p:txBody>
      </p:sp>
      <p:pic>
        <p:nvPicPr>
          <p:cNvPr id="7" name="图片 6" descr="图示&#10;&#10;已自动生成说明">
            <a:extLst>
              <a:ext uri="{FF2B5EF4-FFF2-40B4-BE49-F238E27FC236}">
                <a16:creationId xmlns:a16="http://schemas.microsoft.com/office/drawing/2014/main" id="{25013EA8-D6AF-5047-69D9-EC3BB4552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795" y="1221554"/>
            <a:ext cx="5167745" cy="510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34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2F876-0235-5266-940D-5F78297CE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239"/>
            <a:ext cx="6281057" cy="569250"/>
          </a:xfrm>
        </p:spPr>
        <p:txBody>
          <a:bodyPr>
            <a:normAutofit fontScale="90000"/>
          </a:bodyPr>
          <a:lstStyle/>
          <a:p>
            <a:r>
              <a:rPr lang="en-US" altLang="zh-CN" sz="4000">
                <a:latin typeface="Microsoft YaHei"/>
                <a:ea typeface="Microsoft YaHei"/>
                <a:cs typeface="+mj-lt"/>
              </a:rPr>
              <a:t>Docker</a:t>
            </a:r>
            <a:r>
              <a:rPr lang="zh-CN" altLang="en-US" sz="4000">
                <a:latin typeface="Microsoft YaHei"/>
                <a:ea typeface="Microsoft YaHei"/>
                <a:cs typeface="+mj-lt"/>
              </a:rPr>
              <a:t>包括三个基本概念</a:t>
            </a:r>
          </a:p>
        </p:txBody>
      </p:sp>
      <p:sp>
        <p:nvSpPr>
          <p:cNvPr id="4" name="文本框 1">
            <a:extLst>
              <a:ext uri="{FF2B5EF4-FFF2-40B4-BE49-F238E27FC236}">
                <a16:creationId xmlns:a16="http://schemas.microsoft.com/office/drawing/2014/main" id="{24D7E671-08CF-85E4-509A-4AB77C85E5F6}"/>
              </a:ext>
            </a:extLst>
          </p:cNvPr>
          <p:cNvSpPr txBox="1"/>
          <p:nvPr/>
        </p:nvSpPr>
        <p:spPr>
          <a:xfrm>
            <a:off x="833582" y="1756229"/>
            <a:ext cx="4636654" cy="366254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sz="2400">
                <a:latin typeface="Arial"/>
                <a:ea typeface="Microsoft YaHei"/>
                <a:cs typeface="Arial"/>
              </a:rPr>
              <a:t>容器</a:t>
            </a:r>
            <a:r>
              <a:rPr lang="zh-CN" altLang="en-US" sz="2400">
                <a:latin typeface="Arial"/>
                <a:ea typeface="Microsoft YaHei"/>
                <a:cs typeface="Arial"/>
              </a:rPr>
              <a:t>（container）</a:t>
            </a:r>
            <a:r>
              <a:rPr lang="zh-CN" sz="2400">
                <a:latin typeface="Arial"/>
                <a:ea typeface="Microsoft YaHei"/>
                <a:cs typeface="Arial"/>
              </a:rPr>
              <a:t>: ​</a:t>
            </a:r>
            <a:endParaRPr lang="zh-CN" sz="2400"/>
          </a:p>
          <a:p>
            <a:endParaRPr lang="zh-CN" altLang="en-US" sz="2800">
              <a:solidFill>
                <a:srgbClr val="000000"/>
              </a:solidFill>
              <a:latin typeface="Arial"/>
              <a:ea typeface="Microsoft YaHei"/>
              <a:cs typeface="Arial"/>
            </a:endParaRPr>
          </a:p>
          <a:p>
            <a:r>
              <a:rPr lang="zh-CN" sz="1400">
                <a:solidFill>
                  <a:srgbClr val="3C4043"/>
                </a:solidFill>
                <a:latin typeface="Arial"/>
                <a:ea typeface="Microsoft YaHei"/>
                <a:cs typeface="Arial"/>
              </a:rPr>
              <a:t>     </a:t>
            </a:r>
            <a:r>
              <a:rPr lang="zh-CN" sz="1600">
                <a:solidFill>
                  <a:srgbClr val="3C4043"/>
                </a:solidFill>
                <a:latin typeface="Arial"/>
                <a:ea typeface="Microsoft YaHei"/>
                <a:cs typeface="Arial"/>
              </a:rPr>
              <a:t> 容器是在主机上运行的沙盒进程，与该主机上运行的所有其他进程隔离。 总而言之，容器：​</a:t>
            </a:r>
          </a:p>
          <a:p>
            <a:endParaRPr lang="zh-CN" altLang="en-US" sz="1600">
              <a:solidFill>
                <a:srgbClr val="3C4043"/>
              </a:solidFill>
              <a:latin typeface="Arial"/>
              <a:ea typeface="Microsoft YaHei"/>
              <a:cs typeface="Arial"/>
            </a:endParaRPr>
          </a:p>
          <a:p>
            <a:pPr marL="685800" lvl="2" indent="-228600">
              <a:buFont typeface="Courier New"/>
              <a:buChar char="o"/>
            </a:pPr>
            <a:r>
              <a:rPr lang="zh-CN" sz="1600">
                <a:latin typeface="Arial"/>
                <a:ea typeface="Microsoft YaHei"/>
                <a:cs typeface="Arial"/>
              </a:rPr>
              <a:t>是一个可运行的镜像实例， 可以用docker API或CLI创建、启动、停止、移动、删除.​</a:t>
            </a:r>
          </a:p>
          <a:p>
            <a:pPr marL="742950" lvl="2" indent="-285750">
              <a:buFont typeface="Courier New"/>
              <a:buChar char="o"/>
            </a:pPr>
            <a:r>
              <a:rPr lang="zh-CN" sz="1600">
                <a:solidFill>
                  <a:srgbClr val="3C4043"/>
                </a:solidFill>
                <a:latin typeface="Arial"/>
                <a:ea typeface="Microsoft YaHei"/>
                <a:cs typeface="Arial"/>
              </a:rPr>
              <a:t>可以在本地机、虚拟机上运行，也可以部署到云端。​</a:t>
            </a:r>
          </a:p>
          <a:p>
            <a:pPr marL="685800" lvl="2" indent="-228600">
              <a:buFont typeface="Courier New"/>
              <a:buChar char="o"/>
            </a:pPr>
            <a:r>
              <a:rPr lang="zh-CN" sz="1600">
                <a:solidFill>
                  <a:srgbClr val="3C4043"/>
                </a:solidFill>
                <a:latin typeface="Arial"/>
                <a:ea typeface="Microsoft YaHei"/>
                <a:cs typeface="Arial"/>
              </a:rPr>
              <a:t>是可移植的（并且可以在任何操作系统上运行）。​</a:t>
            </a:r>
          </a:p>
          <a:p>
            <a:pPr marL="685800" lvl="2" indent="-228600">
              <a:buFont typeface="Courier New"/>
              <a:buChar char="o"/>
            </a:pPr>
            <a:r>
              <a:rPr lang="zh-CN" sz="1600">
                <a:solidFill>
                  <a:srgbClr val="3C4043"/>
                </a:solidFill>
                <a:latin typeface="Arial"/>
                <a:ea typeface="Microsoft YaHei"/>
                <a:cs typeface="Arial"/>
              </a:rPr>
              <a:t>与其他容器隔离并运行自己的软件、二进制文件、配置等。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135C3DA-477A-5703-2D7F-56E0BF9F0783}"/>
              </a:ext>
            </a:extLst>
          </p:cNvPr>
          <p:cNvSpPr txBox="1"/>
          <p:nvPr/>
        </p:nvSpPr>
        <p:spPr>
          <a:xfrm>
            <a:off x="6814457" y="1719943"/>
            <a:ext cx="4321628" cy="19236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>
                <a:latin typeface="Microsoft YaHei"/>
                <a:ea typeface="Microsoft YaHei"/>
                <a:cs typeface="Arial"/>
              </a:rPr>
              <a:t>容器</a:t>
            </a:r>
            <a:r>
              <a:rPr lang="en-US" altLang="zh-CN" sz="2400">
                <a:latin typeface="Microsoft YaHei"/>
                <a:ea typeface="Microsoft YaHei"/>
                <a:cs typeface="Arial"/>
              </a:rPr>
              <a:t>Registry (container registry)</a:t>
            </a:r>
            <a:r>
              <a:rPr lang="zh-CN" altLang="en-US" sz="2400">
                <a:latin typeface="Microsoft YaHei"/>
                <a:ea typeface="Microsoft YaHei"/>
                <a:cs typeface="Arial"/>
              </a:rPr>
              <a:t>：​</a:t>
            </a:r>
          </a:p>
          <a:p>
            <a:endParaRPr lang="en-US" altLang="zh-CN" sz="2300">
              <a:latin typeface="Arial"/>
              <a:ea typeface="宋体"/>
              <a:cs typeface="Segoe UI"/>
            </a:endParaRPr>
          </a:p>
          <a:p>
            <a:pPr marL="285750" lvl="1" indent="-285750">
              <a:buFont typeface="Courier New"/>
              <a:buChar char="o"/>
            </a:pPr>
            <a:r>
              <a:rPr lang="zh-CN" sz="1600">
                <a:solidFill>
                  <a:srgbClr val="3C4043"/>
                </a:solidFill>
                <a:latin typeface="Microsoft YaHei"/>
                <a:ea typeface="Microsoft YaHei"/>
                <a:cs typeface="Arial"/>
              </a:rPr>
              <a:t>开放给用户使用,  </a:t>
            </a:r>
            <a:r>
              <a:rPr lang="zh-CN" altLang="en-US" sz="1600">
                <a:solidFill>
                  <a:srgbClr val="3C4043"/>
                </a:solidFill>
                <a:latin typeface="Microsoft YaHei"/>
                <a:ea typeface="Microsoft YaHei"/>
                <a:cs typeface="Arial"/>
              </a:rPr>
              <a:t>允许用户管理镜像的</a:t>
            </a:r>
            <a:r>
              <a:rPr lang="en-US" altLang="zh-CN" sz="1600">
                <a:solidFill>
                  <a:srgbClr val="3C4043"/>
                </a:solidFill>
                <a:latin typeface="Microsoft YaHei"/>
                <a:ea typeface="宋体"/>
                <a:cs typeface="Arial"/>
              </a:rPr>
              <a:t> Registry </a:t>
            </a:r>
            <a:r>
              <a:rPr lang="zh-CN" altLang="en-US" sz="1600">
                <a:solidFill>
                  <a:srgbClr val="3C4043"/>
                </a:solidFill>
                <a:latin typeface="Microsoft YaHei"/>
                <a:ea typeface="Microsoft YaHei"/>
                <a:cs typeface="Arial"/>
              </a:rPr>
              <a:t>服务</a:t>
            </a:r>
            <a:r>
              <a:rPr lang="en-US" altLang="zh-CN" sz="1600">
                <a:solidFill>
                  <a:srgbClr val="3C4043"/>
                </a:solidFill>
                <a:latin typeface="Microsoft YaHei"/>
                <a:ea typeface="宋体"/>
                <a:cs typeface="Arial"/>
              </a:rPr>
              <a:t>​</a:t>
            </a:r>
          </a:p>
          <a:p>
            <a:pPr marL="285750" lvl="1" indent="-285750">
              <a:buFont typeface="Courier New"/>
              <a:buChar char="o"/>
            </a:pPr>
            <a:r>
              <a:rPr lang="zh-CN" sz="1600">
                <a:solidFill>
                  <a:srgbClr val="3C4043"/>
                </a:solidFill>
                <a:latin typeface="Microsoft YaHei"/>
                <a:ea typeface="Microsoft YaHei"/>
                <a:cs typeface="Arial"/>
              </a:rPr>
              <a:t>集中的存储、分发镜像</a:t>
            </a:r>
          </a:p>
        </p:txBody>
      </p:sp>
    </p:spTree>
    <p:extLst>
      <p:ext uri="{BB962C8B-B14F-4D97-AF65-F5344CB8AC3E}">
        <p14:creationId xmlns:p14="http://schemas.microsoft.com/office/powerpoint/2010/main" val="2860170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063CE-BE43-9211-5E5A-0821ACD74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8856"/>
            <a:ext cx="3396018" cy="654549"/>
          </a:xfrm>
        </p:spPr>
        <p:txBody>
          <a:bodyPr/>
          <a:lstStyle/>
          <a:p>
            <a:r>
              <a:rPr lang="zh-CN" altLang="en-US" sz="4000">
                <a:latin typeface="Microsoft YaHei"/>
                <a:ea typeface="Microsoft YaHei"/>
                <a:cs typeface="Calibri Light"/>
              </a:rPr>
              <a:t>Docker 安装</a:t>
            </a:r>
            <a:endParaRPr lang="zh-CN" altLang="en-US">
              <a:ea typeface="宋体"/>
              <a:cs typeface="Calibri Ligh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6DDC33-7FA9-52CE-8D2F-388580687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2597"/>
            <a:ext cx="10515600" cy="46343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CN" sz="1600">
                <a:solidFill>
                  <a:srgbClr val="000000"/>
                </a:solidFill>
                <a:ea typeface="+mn-lt"/>
                <a:cs typeface="+mn-lt"/>
              </a:rPr>
              <a:t>本处以</a:t>
            </a:r>
            <a:r>
              <a:rPr lang="en-US" altLang="zh-CN" sz="1600" err="1">
                <a:solidFill>
                  <a:srgbClr val="000000"/>
                </a:solidFill>
                <a:ea typeface="+mn-lt"/>
                <a:cs typeface="+mn-lt"/>
              </a:rPr>
              <a:t>ubuntu为例</a:t>
            </a:r>
            <a:r>
              <a:rPr lang="en-US" altLang="zh-CN" sz="1600">
                <a:solidFill>
                  <a:srgbClr val="000000"/>
                </a:solidFill>
                <a:ea typeface="+mn-lt"/>
                <a:cs typeface="+mn-lt"/>
              </a:rPr>
              <a:t>，</a:t>
            </a:r>
            <a:r>
              <a:rPr lang="zh-CN" sz="1600">
                <a:solidFill>
                  <a:srgbClr val="000000"/>
                </a:solidFill>
                <a:ea typeface="+mn-lt"/>
                <a:cs typeface="+mn-lt"/>
              </a:rPr>
              <a:t>鉴于国内网络问题，强烈建议使用国内源，官方源请</a:t>
            </a:r>
            <a:r>
              <a:rPr lang="zh-CN" altLang="en-US" sz="1600">
                <a:solidFill>
                  <a:srgbClr val="000000"/>
                </a:solidFill>
                <a:ea typeface="+mn-lt"/>
                <a:cs typeface="+mn-lt"/>
              </a:rPr>
              <a:t>参考《</a:t>
            </a:r>
            <a:r>
              <a:rPr lang="en-US" altLang="zh-CN" sz="1800">
                <a:solidFill>
                  <a:srgbClr val="000000"/>
                </a:solidFill>
                <a:ea typeface="+mn-lt"/>
                <a:cs typeface="+mn-lt"/>
                <a:hlinkClick r:id="rId3"/>
              </a:rPr>
              <a:t>Install Docker Engine on Ubuntu | Docker Docs</a:t>
            </a:r>
            <a:r>
              <a:rPr lang="en-US" altLang="zh-CN" sz="1800">
                <a:solidFill>
                  <a:srgbClr val="000000"/>
                </a:solidFill>
                <a:ea typeface="+mn-lt"/>
                <a:cs typeface="+mn-lt"/>
              </a:rPr>
              <a:t>》</a:t>
            </a:r>
            <a:r>
              <a:rPr lang="zh-CN" altLang="en-US" sz="1600">
                <a:solidFill>
                  <a:srgbClr val="000000"/>
                </a:solidFill>
                <a:ea typeface="+mn-lt"/>
                <a:cs typeface="+mn-lt"/>
              </a:rPr>
              <a:t>。</a:t>
            </a:r>
            <a:endParaRPr lang="zh-CN" altLang="en-US" sz="1600">
              <a:ea typeface="宋体"/>
              <a:cs typeface="Calibri" panose="020F0502020204030204"/>
            </a:endParaRPr>
          </a:p>
          <a:p>
            <a:pPr marL="285750" indent="-285750">
              <a:buFont typeface="Wingdings" panose="020B0604020202020204" pitchFamily="34" charset="0"/>
              <a:buChar char="§"/>
            </a:pPr>
            <a:r>
              <a:rPr lang="zh-CN" altLang="en-US" sz="1800" b="1">
                <a:solidFill>
                  <a:srgbClr val="000000"/>
                </a:solidFill>
                <a:ea typeface="+mn-lt"/>
                <a:cs typeface="+mn-lt"/>
              </a:rPr>
              <a:t>手动APT安装</a:t>
            </a:r>
          </a:p>
          <a:p>
            <a:pPr marL="742950" lvl="1" indent="-285750"/>
            <a:r>
              <a:rPr lang="zh-CN" altLang="en-US" sz="1400" b="1">
                <a:solidFill>
                  <a:srgbClr val="000000"/>
                </a:solidFill>
                <a:ea typeface="宋体"/>
                <a:cs typeface="Calibri"/>
              </a:rPr>
              <a:t>卸载旧版本</a:t>
            </a:r>
            <a:r>
              <a:rPr lang="zh-CN" altLang="en-US" sz="1400">
                <a:solidFill>
                  <a:srgbClr val="000000"/>
                </a:solidFill>
                <a:ea typeface="宋体"/>
                <a:cs typeface="Calibri"/>
              </a:rPr>
              <a:t>：</a:t>
            </a:r>
          </a:p>
          <a:p>
            <a:pPr>
              <a:buNone/>
            </a:pPr>
            <a:r>
              <a:rPr lang="zh-CN" altLang="en-US" sz="1600">
                <a:solidFill>
                  <a:srgbClr val="000000"/>
                </a:solidFill>
                <a:ea typeface="+mn-lt"/>
                <a:cs typeface="+mn-lt"/>
              </a:rPr>
              <a:t>          </a:t>
            </a:r>
            <a:r>
              <a:rPr lang="zh-CN" sz="1600">
                <a:solidFill>
                  <a:srgbClr val="000000"/>
                </a:solidFill>
                <a:ea typeface="+mn-lt"/>
                <a:cs typeface="+mn-lt"/>
              </a:rPr>
              <a:t>$ sudo apt-get remove docker docker-engin</a:t>
            </a:r>
            <a:r>
              <a:rPr lang="en-US" altLang="zh-CN" sz="1600">
                <a:solidFill>
                  <a:srgbClr val="000000"/>
                </a:solidFill>
                <a:ea typeface="+mn-lt"/>
                <a:cs typeface="+mn-lt"/>
              </a:rPr>
              <a:t>e</a:t>
            </a:r>
            <a:r>
              <a:rPr lang="zh-CN" altLang="en-US" sz="160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zh-CN" sz="1600">
                <a:solidFill>
                  <a:srgbClr val="000000"/>
                </a:solidFill>
                <a:ea typeface="+mn-lt"/>
                <a:cs typeface="+mn-lt"/>
              </a:rPr>
              <a:t> docker.io</a:t>
            </a:r>
            <a:endParaRPr lang="zh-CN">
              <a:ea typeface="宋体"/>
              <a:cs typeface="Calibri"/>
            </a:endParaRPr>
          </a:p>
          <a:p>
            <a:pPr lvl="1"/>
            <a:r>
              <a:rPr lang="zh-CN" altLang="en-US" sz="1400" b="1">
                <a:solidFill>
                  <a:srgbClr val="000000"/>
                </a:solidFill>
                <a:ea typeface="宋体"/>
                <a:cs typeface="Calibri"/>
              </a:rPr>
              <a:t>安装传输加密认证包等</a:t>
            </a:r>
            <a:r>
              <a:rPr lang="zh-CN" altLang="en-US" sz="1400">
                <a:solidFill>
                  <a:srgbClr val="000000"/>
                </a:solidFill>
                <a:ea typeface="宋体"/>
                <a:cs typeface="Calibri"/>
              </a:rPr>
              <a:t>：</a:t>
            </a:r>
            <a:endParaRPr lang="zh-CN" sz="1400">
              <a:solidFill>
                <a:srgbClr val="000000"/>
              </a:solidFill>
              <a:ea typeface="宋体"/>
              <a:cs typeface="Calibri"/>
            </a:endParaRPr>
          </a:p>
          <a:p>
            <a:pPr lvl="1">
              <a:buNone/>
            </a:pPr>
            <a:r>
              <a:rPr lang="zh-CN" sz="1600">
                <a:solidFill>
                  <a:srgbClr val="000000"/>
                </a:solidFill>
                <a:ea typeface="+mn-lt"/>
                <a:cs typeface="+mn-lt"/>
              </a:rPr>
              <a:t>$ sudo apt-get update &amp;</a:t>
            </a:r>
            <a:r>
              <a:rPr lang="en-US" altLang="zh-CN" sz="1600">
                <a:solidFill>
                  <a:srgbClr val="000000"/>
                </a:solidFill>
                <a:ea typeface="+mn-lt"/>
                <a:cs typeface="+mn-lt"/>
              </a:rPr>
              <a:t>&amp;</a:t>
            </a:r>
            <a:r>
              <a:rPr lang="zh-CN" altLang="en-US" sz="160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zh-CN" sz="1600">
                <a:solidFill>
                  <a:srgbClr val="000000"/>
                </a:solidFill>
                <a:ea typeface="+mn-lt"/>
                <a:cs typeface="+mn-lt"/>
              </a:rPr>
              <a:t> sudo apt-get install apt-transport-https </a:t>
            </a:r>
            <a:r>
              <a:rPr lang="zh-CN" altLang="en-US" sz="160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zh-CN" sz="1600">
                <a:solidFill>
                  <a:srgbClr val="000000"/>
                </a:solidFill>
                <a:ea typeface="+mn-lt"/>
                <a:cs typeface="+mn-lt"/>
              </a:rPr>
              <a:t>ca-certificates curl  gnupg</a:t>
            </a:r>
            <a:r>
              <a:rPr lang="zh-CN" altLang="en-US" sz="1600">
                <a:solidFill>
                  <a:srgbClr val="000000"/>
                </a:solidFill>
                <a:ea typeface="+mn-lt"/>
                <a:cs typeface="+mn-lt"/>
              </a:rPr>
              <a:t> </a:t>
            </a:r>
            <a:r>
              <a:rPr lang="zh-CN" sz="1600">
                <a:solidFill>
                  <a:srgbClr val="000000"/>
                </a:solidFill>
                <a:ea typeface="+mn-lt"/>
                <a:cs typeface="+mn-lt"/>
              </a:rPr>
              <a:t>  lsb-release</a:t>
            </a:r>
            <a:endParaRPr lang="zh-CN" sz="1600">
              <a:ea typeface="宋体"/>
              <a:cs typeface="Calibri"/>
            </a:endParaRPr>
          </a:p>
          <a:p>
            <a:pPr lvl="1"/>
            <a:r>
              <a:rPr lang="zh-CN" altLang="en-US" sz="1400" b="1">
                <a:solidFill>
                  <a:srgbClr val="000000"/>
                </a:solidFill>
                <a:ea typeface="宋体"/>
                <a:cs typeface="Calibri"/>
              </a:rPr>
              <a:t>添加</a:t>
            </a:r>
            <a:r>
              <a:rPr lang="zh-CN" sz="1400" b="1">
                <a:solidFill>
                  <a:srgbClr val="000000"/>
                </a:solidFill>
                <a:ea typeface="+mn-lt"/>
                <a:cs typeface="+mn-lt"/>
              </a:rPr>
              <a:t>Docker APT </a:t>
            </a:r>
            <a:r>
              <a:rPr lang="zh-CN" altLang="en-US" sz="1400" b="1">
                <a:solidFill>
                  <a:srgbClr val="000000"/>
                </a:solidFill>
                <a:ea typeface="宋体"/>
                <a:cs typeface="Calibri"/>
              </a:rPr>
              <a:t>国内</a:t>
            </a:r>
            <a:r>
              <a:rPr lang="zh-CN" sz="1400" b="1">
                <a:solidFill>
                  <a:srgbClr val="000000"/>
                </a:solidFill>
                <a:ea typeface="宋体"/>
                <a:cs typeface="Calibri"/>
              </a:rPr>
              <a:t>镜像源</a:t>
            </a:r>
            <a:endParaRPr lang="zh-CN" sz="1400" b="1">
              <a:solidFill>
                <a:srgbClr val="000000"/>
              </a:solidFill>
              <a:ea typeface="宋体" panose="02010600030101010101" pitchFamily="2" charset="-122"/>
              <a:cs typeface="+mn-lt"/>
            </a:endParaRPr>
          </a:p>
          <a:p>
            <a:pPr marL="0" indent="0">
              <a:buNone/>
            </a:pPr>
            <a:r>
              <a:rPr lang="zh-CN" sz="1600">
                <a:solidFill>
                  <a:srgbClr val="000000"/>
                </a:solidFill>
                <a:ea typeface="+mn-lt"/>
                <a:cs typeface="+mn-lt"/>
              </a:rPr>
              <a:t>         </a:t>
            </a:r>
            <a:r>
              <a:rPr lang="zh-CN" altLang="en-US" sz="1600">
                <a:solidFill>
                  <a:srgbClr val="000000"/>
                </a:solidFill>
                <a:ea typeface="+mn-lt"/>
                <a:cs typeface="+mn-lt"/>
              </a:rPr>
              <a:t>  </a:t>
            </a:r>
            <a:r>
              <a:rPr lang="zh-CN" sz="1600">
                <a:solidFill>
                  <a:srgbClr val="000000"/>
                </a:solidFill>
                <a:ea typeface="+mn-lt"/>
                <a:cs typeface="+mn-lt"/>
              </a:rPr>
              <a:t>$ curl -fsSL </a:t>
            </a:r>
            <a:r>
              <a:rPr lang="zh-CN" sz="1600">
                <a:solidFill>
                  <a:srgbClr val="000000"/>
                </a:solidFill>
                <a:ea typeface="+mn-lt"/>
                <a:cs typeface="+mn-lt"/>
                <a:hlinkClick r:id="rId4"/>
              </a:rPr>
              <a:t>https://mirrors.aliyun.com/docker-ce/linux/ubuntu/gpg</a:t>
            </a:r>
            <a:r>
              <a:rPr lang="zh-CN" sz="1600">
                <a:solidFill>
                  <a:srgbClr val="000000"/>
                </a:solidFill>
                <a:ea typeface="+mn-lt"/>
                <a:cs typeface="+mn-lt"/>
              </a:rPr>
              <a:t> | sudo gpg --dearmor -o /usr/share/keyrings/docker-archive-keyring.gpg</a:t>
            </a:r>
            <a:endParaRPr lang="zh-CN" sz="1600">
              <a:ea typeface="宋体"/>
              <a:cs typeface="Calibri"/>
            </a:endParaRPr>
          </a:p>
          <a:p>
            <a:pPr marL="0" indent="0">
              <a:buNone/>
            </a:pPr>
            <a:r>
              <a:rPr lang="zh-CN" altLang="en-US" sz="1600">
                <a:ea typeface="宋体"/>
                <a:cs typeface="Calibri"/>
              </a:rPr>
              <a:t>          </a:t>
            </a:r>
            <a:r>
              <a:rPr lang="zh-CN" sz="1600">
                <a:ea typeface="+mn-lt"/>
                <a:cs typeface="+mn-lt"/>
              </a:rPr>
              <a:t>$ echo "deb [arch=amd64 signed-by=/usr/share/keyrings/docker-archive-keyring.gpg] </a:t>
            </a:r>
            <a:r>
              <a:rPr lang="zh-CN" sz="1600">
                <a:ea typeface="+mn-lt"/>
                <a:cs typeface="+mn-lt"/>
                <a:hlinkClick r:id="rId5"/>
              </a:rPr>
              <a:t>https://mirrors.aliyun.com/docker-ce/linux/ubuntu</a:t>
            </a:r>
            <a:r>
              <a:rPr lang="zh-CN" altLang="en-US" sz="1600">
                <a:ea typeface="+mn-lt"/>
                <a:cs typeface="+mn-lt"/>
              </a:rPr>
              <a:t> </a:t>
            </a:r>
            <a:r>
              <a:rPr lang="zh-CN" sz="1600">
                <a:ea typeface="+mn-lt"/>
                <a:cs typeface="+mn-lt"/>
              </a:rPr>
              <a:t> $(lsb_release -cs) stable" | sudo tee /etc/apt/sources.list.d/docker.list &gt; /dev/null</a:t>
            </a:r>
            <a:endParaRPr lang="zh-CN">
              <a:ea typeface="宋体"/>
              <a:cs typeface="Calibri"/>
            </a:endParaRPr>
          </a:p>
          <a:p>
            <a:pPr lvl="1"/>
            <a:r>
              <a:rPr lang="zh-CN" altLang="en-US" sz="1400" b="1">
                <a:ea typeface="宋体"/>
                <a:cs typeface="Calibri"/>
              </a:rPr>
              <a:t>安装docker:</a:t>
            </a:r>
          </a:p>
          <a:p>
            <a:pPr>
              <a:buNone/>
            </a:pPr>
            <a:r>
              <a:rPr lang="zh-CN" altLang="en-US" sz="1600">
                <a:ea typeface="+mn-lt"/>
                <a:cs typeface="+mn-lt"/>
              </a:rPr>
              <a:t>          </a:t>
            </a:r>
            <a:r>
              <a:rPr lang="zh-CN" sz="1600">
                <a:ea typeface="+mn-lt"/>
                <a:cs typeface="+mn-lt"/>
              </a:rPr>
              <a:t>$ sudo apt-get update </a:t>
            </a:r>
            <a:r>
              <a:rPr lang="en-US" altLang="zh-CN" sz="1600">
                <a:ea typeface="+mn-lt"/>
                <a:cs typeface="+mn-lt"/>
              </a:rPr>
              <a:t>&amp;</a:t>
            </a:r>
            <a:r>
              <a:rPr lang="zh-CN" sz="1600">
                <a:ea typeface="+mn-lt"/>
                <a:cs typeface="+mn-lt"/>
              </a:rPr>
              <a:t>&amp; </a:t>
            </a:r>
            <a:r>
              <a:rPr lang="zh-CN" altLang="en-US" sz="1600">
                <a:ea typeface="+mn-lt"/>
                <a:cs typeface="+mn-lt"/>
              </a:rPr>
              <a:t> </a:t>
            </a:r>
            <a:r>
              <a:rPr lang="zh-CN" sz="1600">
                <a:ea typeface="+mn-lt"/>
                <a:cs typeface="+mn-lt"/>
              </a:rPr>
              <a:t>sudo apt-get install docker-ce docker-ce-cli containerd.io</a:t>
            </a:r>
            <a:endParaRPr lang="zh-CN">
              <a:cs typeface="Calibri" panose="020F0502020204030204"/>
            </a:endParaRPr>
          </a:p>
          <a:p>
            <a:pPr>
              <a:buNone/>
            </a:pPr>
            <a:endParaRPr lang="zh-CN" altLang="en-US" sz="1600">
              <a:solidFill>
                <a:srgbClr val="000000"/>
              </a:solidFill>
              <a:ea typeface="宋体"/>
              <a:cs typeface="Calibri"/>
            </a:endParaRPr>
          </a:p>
          <a:p>
            <a:pPr>
              <a:buFont typeface="Wingdings" panose="020B0604020202020204" pitchFamily="34" charset="0"/>
              <a:buChar char="§"/>
            </a:pPr>
            <a:endParaRPr lang="en-US" altLang="zh-CN">
              <a:solidFill>
                <a:srgbClr val="000000"/>
              </a:solidFill>
              <a:ea typeface="宋体"/>
              <a:cs typeface="Calibri"/>
            </a:endParaRPr>
          </a:p>
          <a:p>
            <a:pPr marL="800100" lvl="1" indent="-342900"/>
            <a:endParaRPr lang="en-US" u="sng">
              <a:solidFill>
                <a:srgbClr val="000000"/>
              </a:solidFill>
              <a:ea typeface="宋体"/>
              <a:cs typeface="Calibri"/>
            </a:endParaRPr>
          </a:p>
          <a:p>
            <a:pPr lvl="2">
              <a:buFont typeface="Wingdings" panose="020B0604020202020204" pitchFamily="34" charset="0"/>
              <a:buChar char="Ø"/>
            </a:pPr>
            <a:endParaRPr lang="en-US" u="sng">
              <a:solidFill>
                <a:srgbClr val="000000"/>
              </a:solidFill>
              <a:ea typeface="宋体"/>
              <a:cs typeface="Calibri"/>
            </a:endParaRPr>
          </a:p>
          <a:p>
            <a:pPr marL="457200" lvl="1" indent="0">
              <a:buNone/>
            </a:pPr>
            <a:endParaRPr lang="en-US">
              <a:solidFill>
                <a:srgbClr val="000000"/>
              </a:solidFill>
              <a:ea typeface="宋体"/>
              <a:cs typeface="Calibri"/>
            </a:endParaRPr>
          </a:p>
          <a:p>
            <a:pPr marL="457200" lvl="1" indent="0">
              <a:buNone/>
            </a:pPr>
            <a:endParaRPr lang="en-US" altLang="zh-CN" sz="1600" b="1">
              <a:solidFill>
                <a:srgbClr val="204A87"/>
              </a:solidFill>
              <a:ea typeface="宋体"/>
              <a:cs typeface="Calibri"/>
            </a:endParaRPr>
          </a:p>
          <a:p>
            <a:pPr lvl="1"/>
            <a:endParaRPr lang="zh-CN" altLang="en-US">
              <a:solidFill>
                <a:srgbClr val="000000"/>
              </a:solidFill>
              <a:ea typeface="宋体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6697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9A137-6BDD-40EA-0A99-06D995C7E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55242" cy="688668"/>
          </a:xfrm>
        </p:spPr>
        <p:txBody>
          <a:bodyPr/>
          <a:lstStyle/>
          <a:p>
            <a:r>
              <a:rPr lang="en-US" altLang="zh-CN" sz="4000">
                <a:latin typeface="Microsoft YaHei"/>
                <a:ea typeface="Microsoft YaHei"/>
              </a:rPr>
              <a:t>D</a:t>
            </a:r>
            <a:r>
              <a:rPr lang="en-US" altLang="zh-CN" sz="4000" baseline="0">
                <a:latin typeface="Microsoft YaHei"/>
                <a:ea typeface="Microsoft YaHei"/>
              </a:rPr>
              <a:t>ocker</a:t>
            </a:r>
            <a:r>
              <a:rPr lang="zh-CN" altLang="en-US" sz="4000" baseline="0">
                <a:latin typeface="Microsoft YaHei"/>
                <a:ea typeface="Microsoft YaHei"/>
              </a:rPr>
              <a:t> 安装</a:t>
            </a:r>
            <a:endParaRPr lang="zh-CN" altLang="en-US" sz="4000">
              <a:latin typeface="Microsoft YaHei"/>
              <a:ea typeface="Microsoft YaHei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E0D8C9-DB4F-1572-5CB6-70BAA44D1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678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Wingdings" panose="020B0604020202020204" pitchFamily="34" charset="0"/>
              <a:buChar char="§"/>
            </a:pPr>
            <a:r>
              <a:rPr lang="zh-CN" sz="1800" b="1">
                <a:ea typeface="+mn-lt"/>
                <a:cs typeface="+mn-lt"/>
              </a:rPr>
              <a:t>使用脚本自动安装</a:t>
            </a:r>
            <a:endParaRPr lang="zh-CN" sz="1800" b="1">
              <a:cs typeface="Calibri" panose="020F0502020204030204"/>
            </a:endParaRPr>
          </a:p>
          <a:p>
            <a:pPr>
              <a:buNone/>
            </a:pPr>
            <a:r>
              <a:rPr lang="zh-CN" sz="1800">
                <a:ea typeface="+mn-lt"/>
                <a:cs typeface="+mn-lt"/>
              </a:rPr>
              <a:t>$ curl -fsSL get.docker.com -o get-docker.sh</a:t>
            </a:r>
            <a:endParaRPr lang="zh-CN"/>
          </a:p>
          <a:p>
            <a:pPr>
              <a:buNone/>
            </a:pPr>
            <a:r>
              <a:rPr lang="zh-CN" sz="1800">
                <a:ea typeface="+mn-lt"/>
                <a:cs typeface="+mn-lt"/>
              </a:rPr>
              <a:t>$ sudo sh get-docker.sh --mirror Aliyun</a:t>
            </a:r>
            <a:endParaRPr lang="zh-CN"/>
          </a:p>
          <a:p>
            <a:pPr marL="0" indent="0">
              <a:buNone/>
            </a:pPr>
            <a:endParaRPr lang="zh-CN" altLang="en-US" sz="1800"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zh-CN" sz="1800" b="1">
                <a:ea typeface="+mn-lt"/>
                <a:cs typeface="+mn-lt"/>
              </a:rPr>
              <a:t>建立 docker 用户组</a:t>
            </a:r>
            <a:endParaRPr lang="zh-CN" altLang="en-US" sz="1800" b="1">
              <a:ea typeface="宋体" panose="02010600030101010101" pitchFamily="2" charset="-122"/>
              <a:cs typeface="+mn-lt"/>
            </a:endParaRPr>
          </a:p>
          <a:p>
            <a:pPr marL="0" indent="0">
              <a:buNone/>
            </a:pPr>
            <a:r>
              <a:rPr lang="en-US" altLang="zh-CN" sz="1600">
                <a:ea typeface="+mn-lt"/>
                <a:cs typeface="+mn-lt"/>
              </a:rPr>
              <a:t>$</a:t>
            </a:r>
            <a:r>
              <a:rPr lang="zh-CN" altLang="en-US" sz="1600">
                <a:ea typeface="+mn-lt"/>
                <a:cs typeface="+mn-lt"/>
              </a:rPr>
              <a:t> </a:t>
            </a:r>
            <a:r>
              <a:rPr lang="en-US" altLang="zh-CN" sz="1600" err="1">
                <a:ea typeface="+mn-lt"/>
                <a:cs typeface="+mn-lt"/>
              </a:rPr>
              <a:t>sudo</a:t>
            </a:r>
            <a:r>
              <a:rPr lang="zh-CN" altLang="en-US" sz="1600">
                <a:ea typeface="+mn-lt"/>
                <a:cs typeface="+mn-lt"/>
              </a:rPr>
              <a:t> </a:t>
            </a:r>
            <a:r>
              <a:rPr lang="en-US" altLang="zh-CN" sz="1600" err="1">
                <a:ea typeface="+mn-lt"/>
                <a:cs typeface="+mn-lt"/>
              </a:rPr>
              <a:t>groupadd</a:t>
            </a:r>
            <a:r>
              <a:rPr lang="zh-CN" altLang="en-US" sz="1600">
                <a:ea typeface="+mn-lt"/>
                <a:cs typeface="+mn-lt"/>
              </a:rPr>
              <a:t> </a:t>
            </a:r>
            <a:r>
              <a:rPr lang="en-US" altLang="zh-CN" sz="1600">
                <a:ea typeface="+mn-lt"/>
                <a:cs typeface="+mn-lt"/>
              </a:rPr>
              <a:t>docker</a:t>
            </a:r>
            <a:endParaRPr lang="zh-CN" sz="1600" b="1">
              <a:cs typeface="Calibri"/>
            </a:endParaRPr>
          </a:p>
          <a:p>
            <a:pPr marL="0" indent="0">
              <a:buNone/>
            </a:pPr>
            <a:r>
              <a:rPr lang="en-US" sz="1600">
                <a:ea typeface="+mn-lt"/>
                <a:cs typeface="+mn-lt"/>
              </a:rPr>
              <a:t>$ </a:t>
            </a:r>
            <a:r>
              <a:rPr lang="en-US" sz="1600" err="1">
                <a:ea typeface="+mn-lt"/>
                <a:cs typeface="+mn-lt"/>
              </a:rPr>
              <a:t>sudo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usermod</a:t>
            </a:r>
            <a:r>
              <a:rPr lang="en-US" sz="1600">
                <a:ea typeface="+mn-lt"/>
                <a:cs typeface="+mn-lt"/>
              </a:rPr>
              <a:t> -</a:t>
            </a:r>
            <a:r>
              <a:rPr lang="en-US" sz="1600" err="1">
                <a:ea typeface="+mn-lt"/>
                <a:cs typeface="+mn-lt"/>
              </a:rPr>
              <a:t>aG</a:t>
            </a:r>
            <a:r>
              <a:rPr lang="en-US" sz="1600">
                <a:ea typeface="+mn-lt"/>
                <a:cs typeface="+mn-lt"/>
              </a:rPr>
              <a:t> docker $USER</a:t>
            </a:r>
            <a:endParaRPr lang="en-US"/>
          </a:p>
          <a:p>
            <a:pPr marL="0" indent="0">
              <a:buNone/>
            </a:pPr>
            <a:endParaRPr lang="en-US" sz="1600">
              <a:cs typeface="Calibri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zh-CN" altLang="en-US" sz="1800" b="1">
                <a:ea typeface="+mn-lt"/>
                <a:cs typeface="+mn-lt"/>
              </a:rPr>
              <a:t>启动Docker服务</a:t>
            </a:r>
            <a:endParaRPr lang="en-US" sz="1800" b="1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altLang="zh-CN" sz="1600">
                <a:ea typeface="+mn-lt"/>
                <a:cs typeface="+mn-lt"/>
              </a:rPr>
              <a:t>$</a:t>
            </a:r>
            <a:r>
              <a:rPr lang="zh-CN" altLang="en-US" sz="1600">
                <a:ea typeface="+mn-lt"/>
                <a:cs typeface="+mn-lt"/>
              </a:rPr>
              <a:t> </a:t>
            </a:r>
            <a:r>
              <a:rPr lang="en-US" altLang="zh-CN" sz="1600" err="1">
                <a:ea typeface="+mn-lt"/>
                <a:cs typeface="+mn-lt"/>
              </a:rPr>
              <a:t>sudo</a:t>
            </a:r>
            <a:r>
              <a:rPr lang="zh-CN" altLang="en-US" sz="1600">
                <a:ea typeface="+mn-lt"/>
                <a:cs typeface="+mn-lt"/>
              </a:rPr>
              <a:t> </a:t>
            </a:r>
            <a:r>
              <a:rPr lang="en-US" altLang="zh-CN" sz="1600" err="1">
                <a:ea typeface="+mn-lt"/>
                <a:cs typeface="+mn-lt"/>
              </a:rPr>
              <a:t>systemctl</a:t>
            </a:r>
            <a:r>
              <a:rPr lang="zh-CN" altLang="en-US" sz="1600">
                <a:ea typeface="+mn-lt"/>
                <a:cs typeface="+mn-lt"/>
              </a:rPr>
              <a:t> </a:t>
            </a:r>
            <a:r>
              <a:rPr lang="en-US" altLang="zh-CN" sz="1600">
                <a:ea typeface="+mn-lt"/>
                <a:cs typeface="+mn-lt"/>
              </a:rPr>
              <a:t>enable</a:t>
            </a:r>
            <a:r>
              <a:rPr lang="zh-CN" altLang="en-US" sz="1600">
                <a:ea typeface="+mn-lt"/>
                <a:cs typeface="+mn-lt"/>
              </a:rPr>
              <a:t> </a:t>
            </a:r>
            <a:r>
              <a:rPr lang="en-US" altLang="zh-CN" sz="1600">
                <a:ea typeface="+mn-lt"/>
                <a:cs typeface="+mn-lt"/>
              </a:rPr>
              <a:t>docker</a:t>
            </a:r>
            <a:endParaRPr lang="zh-CN" altLang="en-US" sz="1600" b="1">
              <a:cs typeface="Calibri"/>
            </a:endParaRPr>
          </a:p>
          <a:p>
            <a:pPr marL="0" indent="0">
              <a:buNone/>
            </a:pPr>
            <a:r>
              <a:rPr lang="en-US" altLang="zh-CN" sz="1600">
                <a:ea typeface="+mn-lt"/>
                <a:cs typeface="+mn-lt"/>
              </a:rPr>
              <a:t>$</a:t>
            </a:r>
            <a:r>
              <a:rPr lang="zh-CN" altLang="en-US" sz="1600">
                <a:ea typeface="+mn-lt"/>
                <a:cs typeface="+mn-lt"/>
              </a:rPr>
              <a:t> </a:t>
            </a:r>
            <a:r>
              <a:rPr lang="en-US" altLang="zh-CN" sz="1600" err="1">
                <a:ea typeface="+mn-lt"/>
                <a:cs typeface="+mn-lt"/>
              </a:rPr>
              <a:t>sudo</a:t>
            </a:r>
            <a:r>
              <a:rPr lang="zh-CN" altLang="en-US" sz="1600">
                <a:ea typeface="+mn-lt"/>
                <a:cs typeface="+mn-lt"/>
              </a:rPr>
              <a:t> </a:t>
            </a:r>
            <a:r>
              <a:rPr lang="en-US" altLang="zh-CN" sz="1600" err="1">
                <a:ea typeface="+mn-lt"/>
                <a:cs typeface="+mn-lt"/>
              </a:rPr>
              <a:t>systemctl</a:t>
            </a:r>
            <a:r>
              <a:rPr lang="zh-CN" altLang="en-US" sz="1600">
                <a:ea typeface="+mn-lt"/>
                <a:cs typeface="+mn-lt"/>
              </a:rPr>
              <a:t> </a:t>
            </a:r>
            <a:r>
              <a:rPr lang="en-US" altLang="zh-CN" sz="1600">
                <a:ea typeface="+mn-lt"/>
                <a:cs typeface="+mn-lt"/>
              </a:rPr>
              <a:t>start</a:t>
            </a:r>
            <a:r>
              <a:rPr lang="zh-CN" altLang="en-US" sz="1600">
                <a:ea typeface="+mn-lt"/>
                <a:cs typeface="+mn-lt"/>
              </a:rPr>
              <a:t> </a:t>
            </a:r>
            <a:r>
              <a:rPr lang="en-US" altLang="zh-CN" sz="1600">
                <a:ea typeface="+mn-lt"/>
                <a:cs typeface="+mn-lt"/>
              </a:rPr>
              <a:t>docker</a:t>
            </a:r>
            <a:endParaRPr lang="zh-CN">
              <a:cs typeface="Calibri" panose="020F0502020204030204"/>
            </a:endParaRPr>
          </a:p>
          <a:p>
            <a:pPr marL="0" indent="0">
              <a:buNone/>
            </a:pPr>
            <a:endParaRPr lang="zh-CN" altLang="en-US" sz="1600" b="1"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§"/>
            </a:pPr>
            <a:endParaRPr lang="zh-CN" alt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4585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01ED4-39BD-ECCF-176B-F4D35B41A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>
                <a:latin typeface="Microsoft YaHei"/>
                <a:ea typeface="Microsoft YaHei"/>
                <a:cs typeface="Calibri Light"/>
              </a:rPr>
              <a:t>Docker 配置</a:t>
            </a:r>
            <a:endParaRPr lang="zh-CN" sz="4000">
              <a:latin typeface="Microsoft YaHei"/>
              <a:ea typeface="Microsoft YaHei"/>
              <a:cs typeface="Calibri Ligh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8D000B-8D8E-149E-10C6-49B7648DE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 sz="1800" b="1">
                <a:ea typeface="宋体"/>
                <a:cs typeface="Calibri"/>
              </a:rPr>
              <a:t>加速镜像服务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zh-CN" altLang="en-US">
                <a:ea typeface="+mn-lt"/>
                <a:cs typeface="+mn-lt"/>
              </a:rPr>
              <a:t> </a:t>
            </a:r>
            <a:r>
              <a:rPr lang="zh-CN" altLang="en-US" sz="1600">
                <a:ea typeface="+mn-lt"/>
                <a:cs typeface="+mn-lt"/>
              </a:rPr>
              <a:t>修改配置文件</a:t>
            </a:r>
            <a:r>
              <a:rPr lang="zh-CN" sz="1800">
                <a:ea typeface="+mn-lt"/>
                <a:cs typeface="+mn-lt"/>
              </a:rPr>
              <a:t>/etc/docker/daemon.json</a:t>
            </a:r>
            <a:r>
              <a:rPr lang="zh-CN" altLang="en-US" sz="1800">
                <a:ea typeface="+mn-lt"/>
                <a:cs typeface="+mn-lt"/>
              </a:rPr>
              <a:t>， 添加registry-mirrors字段</a:t>
            </a:r>
            <a:endParaRPr lang="zh-CN" sz="180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zh-CN" altLang="en-US" sz="180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zh-CN" altLang="en-US" sz="180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zh-CN" altLang="en-US" sz="180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zh-CN" altLang="en-US" sz="180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zh-CN" altLang="en-US" sz="180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zh-CN" altLang="en-US" sz="1800">
                <a:ea typeface="+mn-lt"/>
                <a:cs typeface="+mn-lt"/>
              </a:rPr>
              <a:t> </a:t>
            </a:r>
            <a:r>
              <a:rPr lang="zh-CN" sz="1600">
                <a:ea typeface="+mn-lt"/>
                <a:cs typeface="+mn-lt"/>
              </a:rPr>
              <a:t>重</a:t>
            </a:r>
            <a:r>
              <a:rPr lang="zh-CN" altLang="en-US" sz="1600">
                <a:ea typeface="+mn-lt"/>
                <a:cs typeface="+mn-lt"/>
              </a:rPr>
              <a:t>新</a:t>
            </a:r>
            <a:r>
              <a:rPr lang="zh-CN" sz="1600">
                <a:ea typeface="+mn-lt"/>
                <a:cs typeface="+mn-lt"/>
              </a:rPr>
              <a:t>启</a:t>
            </a:r>
            <a:r>
              <a:rPr lang="zh-CN" altLang="en-US" sz="1600">
                <a:ea typeface="+mn-lt"/>
                <a:cs typeface="+mn-lt"/>
              </a:rPr>
              <a:t>动服务</a:t>
            </a:r>
            <a:endParaRPr lang="zh-CN" sz="1600">
              <a:ea typeface="宋体"/>
              <a:cs typeface="+mn-lt"/>
            </a:endParaRPr>
          </a:p>
          <a:p>
            <a:pPr marL="457200" lvl="1" indent="0">
              <a:buNone/>
            </a:pPr>
            <a:r>
              <a:rPr lang="en-US" altLang="zh-CN" sz="1800">
                <a:ea typeface="宋体"/>
                <a:cs typeface="+mn-lt"/>
              </a:rPr>
              <a:t>      $</a:t>
            </a:r>
            <a:r>
              <a:rPr lang="zh-CN" sz="1800">
                <a:ea typeface="宋体"/>
                <a:cs typeface="+mn-lt"/>
              </a:rPr>
              <a:t> </a:t>
            </a:r>
            <a:r>
              <a:rPr lang="en-US" altLang="zh-CN" sz="1800" err="1">
                <a:ea typeface="宋体"/>
                <a:cs typeface="+mn-lt"/>
              </a:rPr>
              <a:t>sudo</a:t>
            </a:r>
            <a:r>
              <a:rPr lang="zh-CN" sz="1800">
                <a:ea typeface="宋体"/>
                <a:cs typeface="+mn-lt"/>
              </a:rPr>
              <a:t> </a:t>
            </a:r>
            <a:r>
              <a:rPr lang="en-US" altLang="zh-CN" sz="1800" err="1">
                <a:ea typeface="宋体"/>
                <a:cs typeface="+mn-lt"/>
              </a:rPr>
              <a:t>systemctl</a:t>
            </a:r>
            <a:r>
              <a:rPr lang="zh-CN" sz="1800">
                <a:ea typeface="宋体"/>
                <a:cs typeface="+mn-lt"/>
              </a:rPr>
              <a:t> </a:t>
            </a:r>
            <a:r>
              <a:rPr lang="en-US" altLang="zh-CN" sz="1800">
                <a:ea typeface="宋体"/>
                <a:cs typeface="+mn-lt"/>
              </a:rPr>
              <a:t>daemon-reload</a:t>
            </a:r>
            <a:endParaRPr lang="zh-CN" sz="1800">
              <a:ea typeface="宋体"/>
              <a:cs typeface="+mn-lt"/>
            </a:endParaRPr>
          </a:p>
          <a:p>
            <a:pPr lvl="1" indent="0">
              <a:buNone/>
            </a:pPr>
            <a:r>
              <a:rPr lang="en-US" altLang="zh-CN" sz="1800">
                <a:ea typeface="宋体"/>
                <a:cs typeface="+mn-lt"/>
              </a:rPr>
              <a:t>  $</a:t>
            </a:r>
            <a:r>
              <a:rPr lang="zh-CN" sz="1800">
                <a:ea typeface="宋体"/>
                <a:cs typeface="+mn-lt"/>
              </a:rPr>
              <a:t> </a:t>
            </a:r>
            <a:r>
              <a:rPr lang="en-US" altLang="zh-CN" sz="1800" err="1">
                <a:ea typeface="宋体"/>
                <a:cs typeface="+mn-lt"/>
              </a:rPr>
              <a:t>sudo</a:t>
            </a:r>
            <a:r>
              <a:rPr lang="zh-CN" sz="1800">
                <a:ea typeface="宋体"/>
                <a:cs typeface="+mn-lt"/>
              </a:rPr>
              <a:t> </a:t>
            </a:r>
            <a:r>
              <a:rPr lang="en-US" altLang="zh-CN" sz="1800" err="1">
                <a:ea typeface="宋体"/>
                <a:cs typeface="+mn-lt"/>
              </a:rPr>
              <a:t>systemctl</a:t>
            </a:r>
            <a:r>
              <a:rPr lang="zh-CN" sz="1800">
                <a:ea typeface="宋体"/>
                <a:cs typeface="+mn-lt"/>
              </a:rPr>
              <a:t> </a:t>
            </a:r>
            <a:r>
              <a:rPr lang="en-US" altLang="zh-CN" sz="1800">
                <a:ea typeface="宋体"/>
                <a:cs typeface="+mn-lt"/>
              </a:rPr>
              <a:t>restart</a:t>
            </a:r>
            <a:r>
              <a:rPr lang="zh-CN" sz="1800">
                <a:ea typeface="宋体"/>
                <a:cs typeface="+mn-lt"/>
              </a:rPr>
              <a:t> </a:t>
            </a:r>
            <a:r>
              <a:rPr lang="en-US" altLang="zh-CN" sz="1800">
                <a:ea typeface="宋体"/>
                <a:cs typeface="+mn-lt"/>
              </a:rPr>
              <a:t>docker</a:t>
            </a:r>
            <a:endParaRPr lang="zh-CN" sz="1800">
              <a:ea typeface="宋体"/>
              <a:cs typeface="Calibri" panose="020F0502020204030204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err="1">
                <a:ea typeface="+mn-lt"/>
                <a:cs typeface="+mn-lt"/>
              </a:rPr>
              <a:t>检查加速器是否生效</a:t>
            </a:r>
            <a:r>
              <a:rPr lang="en-US" sz="1800">
                <a:ea typeface="+mn-lt"/>
                <a:cs typeface="+mn-lt"/>
              </a:rPr>
              <a:t>： $ docker info</a:t>
            </a:r>
            <a:endParaRPr lang="en-US" sz="1800">
              <a:cs typeface="Calibri" panose="020F0502020204030204"/>
            </a:endParaRPr>
          </a:p>
        </p:txBody>
      </p:sp>
      <p:pic>
        <p:nvPicPr>
          <p:cNvPr id="4" name="图片 3" descr="图形用户界面, 文本&#10;&#10;已自动生成说明">
            <a:extLst>
              <a:ext uri="{FF2B5EF4-FFF2-40B4-BE49-F238E27FC236}">
                <a16:creationId xmlns:a16="http://schemas.microsoft.com/office/drawing/2014/main" id="{B6D1FFC0-CA28-675B-C440-CA42DB9B0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146" y="2517348"/>
            <a:ext cx="5427259" cy="153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852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4DEB2F9-C048-89CC-2935-4E454C9AB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zh-CN" altLang="en-US" sz="4000">
                <a:solidFill>
                  <a:srgbClr val="FFFFFF"/>
                </a:solidFill>
                <a:ea typeface="宋体"/>
                <a:cs typeface="Calibri Light"/>
              </a:rPr>
              <a:t>PART THREE</a:t>
            </a:r>
            <a:endParaRPr lang="zh-CN" alt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161FCE73-B687-788B-3E43-B15D67D2BDA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705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4DEB2F9-C048-89CC-2935-4E454C9AB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zh-CN" altLang="en-US" sz="4000">
                <a:solidFill>
                  <a:srgbClr val="FFFFFF"/>
                </a:solidFill>
                <a:ea typeface="宋体"/>
                <a:cs typeface="Calibri Light"/>
              </a:rPr>
              <a:t>PART ONE</a:t>
            </a:r>
            <a:endParaRPr lang="zh-CN" alt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161FCE73-B687-788B-3E43-B15D67D2BD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4236560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3003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D39EA83-674F-27A2-CC1E-8900FEB91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镜像的操作</a:t>
            </a:r>
            <a:endParaRPr lang="en-US" altLang="zh-CN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图片 5" descr="文本&#10;&#10;已自动生成说明">
            <a:extLst>
              <a:ext uri="{FF2B5EF4-FFF2-40B4-BE49-F238E27FC236}">
                <a16:creationId xmlns:a16="http://schemas.microsoft.com/office/drawing/2014/main" id="{C99EDB8D-4727-60D6-12E7-01D3C195A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8977" y="1675227"/>
            <a:ext cx="857404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117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767E9-2E9F-EF89-1CF8-AE4353EAC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065" y="179774"/>
            <a:ext cx="1989438" cy="645942"/>
          </a:xfrm>
        </p:spPr>
        <p:txBody>
          <a:bodyPr>
            <a:normAutofit/>
          </a:bodyPr>
          <a:lstStyle/>
          <a:p>
            <a:r>
              <a:rPr lang="zh-CN" sz="2600" b="1">
                <a:latin typeface="Calibri"/>
                <a:ea typeface="Microsoft YaHei"/>
                <a:cs typeface="Calibri"/>
              </a:rPr>
              <a:t>镜像的操作</a:t>
            </a:r>
            <a:endParaRPr lang="zh-CN"/>
          </a:p>
        </p:txBody>
      </p:sp>
      <p:graphicFrame>
        <p:nvGraphicFramePr>
          <p:cNvPr id="6" name="内容占位符 2">
            <a:extLst>
              <a:ext uri="{FF2B5EF4-FFF2-40B4-BE49-F238E27FC236}">
                <a16:creationId xmlns:a16="http://schemas.microsoft.com/office/drawing/2014/main" id="{B0E0C48C-5885-5305-AFD9-1915275A2B5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35227" y="826787"/>
          <a:ext cx="10720315" cy="5607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88953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D39EA83-674F-27A2-CC1E-8900FEB91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容器的操作</a:t>
            </a:r>
            <a:endParaRPr lang="en-US" altLang="zh-CN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图片 3" descr="文本&#10;&#10;已自动生成说明">
            <a:extLst>
              <a:ext uri="{FF2B5EF4-FFF2-40B4-BE49-F238E27FC236}">
                <a16:creationId xmlns:a16="http://schemas.microsoft.com/office/drawing/2014/main" id="{8CE06516-533A-AA59-04E2-82C83E899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045" y="1675227"/>
            <a:ext cx="7811910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723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767E9-2E9F-EF89-1CF8-AE4353EAC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065" y="179774"/>
            <a:ext cx="1989438" cy="645942"/>
          </a:xfrm>
        </p:spPr>
        <p:txBody>
          <a:bodyPr>
            <a:normAutofit/>
          </a:bodyPr>
          <a:lstStyle/>
          <a:p>
            <a:r>
              <a:rPr lang="zh-CN" altLang="en-US" sz="2600" b="1">
                <a:latin typeface="Calibri"/>
                <a:ea typeface="Microsoft YaHei"/>
                <a:cs typeface="Calibri"/>
              </a:rPr>
              <a:t> 容器</a:t>
            </a:r>
            <a:r>
              <a:rPr lang="zh-CN" sz="2600" b="1">
                <a:latin typeface="Calibri"/>
                <a:ea typeface="Microsoft YaHei"/>
                <a:cs typeface="Calibri"/>
              </a:rPr>
              <a:t>的操作</a:t>
            </a:r>
            <a:endParaRPr lang="zh-CN"/>
          </a:p>
        </p:txBody>
      </p:sp>
      <p:graphicFrame>
        <p:nvGraphicFramePr>
          <p:cNvPr id="6" name="内容占位符 2">
            <a:extLst>
              <a:ext uri="{FF2B5EF4-FFF2-40B4-BE49-F238E27FC236}">
                <a16:creationId xmlns:a16="http://schemas.microsoft.com/office/drawing/2014/main" id="{B0E0C48C-5885-5305-AFD9-1915275A2B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6723787"/>
              </p:ext>
            </p:extLst>
          </p:nvPr>
        </p:nvGraphicFramePr>
        <p:xfrm>
          <a:off x="735227" y="725934"/>
          <a:ext cx="10720315" cy="5607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620513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767E9-2E9F-EF89-1CF8-AE4353EAC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065" y="459921"/>
            <a:ext cx="1989438" cy="645942"/>
          </a:xfrm>
        </p:spPr>
        <p:txBody>
          <a:bodyPr>
            <a:normAutofit/>
          </a:bodyPr>
          <a:lstStyle/>
          <a:p>
            <a:r>
              <a:rPr lang="zh-CN" altLang="en-US" sz="2600" b="1">
                <a:latin typeface="Calibri"/>
                <a:ea typeface="Microsoft YaHei"/>
                <a:cs typeface="Calibri"/>
              </a:rPr>
              <a:t> 容器</a:t>
            </a:r>
            <a:r>
              <a:rPr lang="zh-CN" sz="2600" b="1">
                <a:latin typeface="Calibri"/>
                <a:ea typeface="Microsoft YaHei"/>
                <a:cs typeface="Calibri"/>
              </a:rPr>
              <a:t>的操作</a:t>
            </a:r>
            <a:endParaRPr lang="zh-CN"/>
          </a:p>
        </p:txBody>
      </p:sp>
      <p:sp>
        <p:nvSpPr>
          <p:cNvPr id="986" name="内容占位符 985">
            <a:extLst>
              <a:ext uri="{FF2B5EF4-FFF2-40B4-BE49-F238E27FC236}">
                <a16:creationId xmlns:a16="http://schemas.microsoft.com/office/drawing/2014/main" id="{16F100C3-5722-3430-9B83-68CCAFFAD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sz="2400" b="1">
                <a:solidFill>
                  <a:srgbClr val="444444"/>
                </a:solidFill>
                <a:latin typeface="SimSun"/>
                <a:ea typeface="SimSun"/>
              </a:rPr>
              <a:t>导出容器: 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444444"/>
                </a:solidFill>
                <a:latin typeface="SimSun"/>
                <a:ea typeface="宋体"/>
              </a:rPr>
              <a:t>docker</a:t>
            </a:r>
            <a:r>
              <a:rPr lang="zh-CN" sz="1800" dirty="0">
                <a:solidFill>
                  <a:srgbClr val="444444"/>
                </a:solidFill>
                <a:latin typeface="SimSun"/>
                <a:ea typeface="SimSun"/>
              </a:rPr>
              <a:t> </a:t>
            </a:r>
            <a:r>
              <a:rPr lang="en-US" altLang="zh-CN" sz="1800" dirty="0">
                <a:solidFill>
                  <a:srgbClr val="444444"/>
                </a:solidFill>
                <a:latin typeface="SimSun"/>
                <a:ea typeface="宋体"/>
              </a:rPr>
              <a:t>[container]</a:t>
            </a:r>
            <a:r>
              <a:rPr lang="zh-CN" sz="1800" dirty="0">
                <a:solidFill>
                  <a:srgbClr val="444444"/>
                </a:solidFill>
                <a:latin typeface="SimSun"/>
                <a:ea typeface="SimSun"/>
              </a:rPr>
              <a:t> </a:t>
            </a:r>
            <a:r>
              <a:rPr lang="en-US" altLang="zh-CN" sz="1800" dirty="0">
                <a:solidFill>
                  <a:srgbClr val="444444"/>
                </a:solidFill>
                <a:latin typeface="SimSun"/>
                <a:ea typeface="宋体"/>
              </a:rPr>
              <a:t>export</a:t>
            </a:r>
            <a:r>
              <a:rPr lang="zh-CN" sz="1800" dirty="0">
                <a:solidFill>
                  <a:srgbClr val="444444"/>
                </a:solidFill>
                <a:latin typeface="SimSun"/>
                <a:ea typeface="SimSun"/>
              </a:rPr>
              <a:t> </a:t>
            </a:r>
            <a:r>
              <a:rPr lang="en-US" altLang="zh-CN" sz="1800" dirty="0">
                <a:solidFill>
                  <a:srgbClr val="444444"/>
                </a:solidFill>
                <a:latin typeface="SimSun"/>
                <a:ea typeface="宋体"/>
              </a:rPr>
              <a:t>[OPTIONS]</a:t>
            </a:r>
            <a:r>
              <a:rPr lang="zh-CN" sz="1800" dirty="0">
                <a:solidFill>
                  <a:srgbClr val="444444"/>
                </a:solidFill>
                <a:latin typeface="SimSun"/>
                <a:ea typeface="SimSun"/>
              </a:rPr>
              <a:t> </a:t>
            </a:r>
            <a:r>
              <a:rPr lang="en-US" altLang="zh-CN" sz="1800" dirty="0">
                <a:solidFill>
                  <a:srgbClr val="444444"/>
                </a:solidFill>
                <a:latin typeface="SimSun"/>
                <a:ea typeface="宋体"/>
              </a:rPr>
              <a:t>CONTAINER</a:t>
            </a:r>
            <a:endParaRPr lang="zh-CN" sz="1800" dirty="0">
              <a:solidFill>
                <a:srgbClr val="444444"/>
              </a:solidFill>
              <a:latin typeface="宋体"/>
              <a:ea typeface="宋体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altLang="zh-CN" sz="1800" dirty="0">
              <a:solidFill>
                <a:srgbClr val="444444"/>
              </a:solidFill>
              <a:latin typeface="SimSun"/>
              <a:ea typeface="宋体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400" b="1">
                <a:solidFill>
                  <a:srgbClr val="444444"/>
                </a:solidFill>
                <a:latin typeface="SimSun"/>
                <a:ea typeface="宋体"/>
              </a:rPr>
              <a:t>查看容器的变更：</a:t>
            </a:r>
            <a:endParaRPr lang="en-US" altLang="zh-CN" sz="2400">
              <a:solidFill>
                <a:srgbClr val="444444"/>
              </a:solidFill>
              <a:latin typeface="SimSun"/>
              <a:ea typeface="宋体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444444"/>
                </a:solidFill>
                <a:latin typeface="SimSun"/>
                <a:ea typeface="宋体"/>
              </a:rPr>
              <a:t>docker [container] diff CONTAINER</a:t>
            </a:r>
            <a:endParaRPr lang="zh-CN" sz="1800" dirty="0">
              <a:solidFill>
                <a:srgbClr val="444444"/>
              </a:solidFill>
              <a:latin typeface="宋体"/>
              <a:ea typeface="宋体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altLang="zh-CN" sz="1800" dirty="0">
              <a:solidFill>
                <a:srgbClr val="444444"/>
              </a:solidFill>
              <a:latin typeface="SimSun"/>
              <a:ea typeface="宋体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sz="2400" b="1">
                <a:solidFill>
                  <a:srgbClr val="444444"/>
                </a:solidFill>
                <a:latin typeface="SimSun"/>
                <a:ea typeface="SimSun"/>
              </a:rPr>
              <a:t>将更改的容器创建为新镜像：</a:t>
            </a:r>
            <a:endParaRPr lang="en-US" altLang="zh-CN" sz="2400" b="1">
              <a:solidFill>
                <a:srgbClr val="444444"/>
              </a:solidFill>
              <a:latin typeface="SimSun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444444"/>
                </a:solidFill>
                <a:latin typeface="SimSun"/>
                <a:ea typeface="宋体"/>
              </a:rPr>
              <a:t>docker</a:t>
            </a:r>
            <a:r>
              <a:rPr lang="zh-CN" altLang="en-US" sz="1800" dirty="0">
                <a:solidFill>
                  <a:srgbClr val="444444"/>
                </a:solidFill>
                <a:latin typeface="SimSun"/>
                <a:ea typeface="宋体"/>
              </a:rPr>
              <a:t> </a:t>
            </a:r>
            <a:r>
              <a:rPr lang="en-US" altLang="zh-CN" sz="1800" dirty="0">
                <a:solidFill>
                  <a:srgbClr val="444444"/>
                </a:solidFill>
                <a:latin typeface="SimSun"/>
                <a:ea typeface="宋体"/>
              </a:rPr>
              <a:t>[container]</a:t>
            </a:r>
            <a:r>
              <a:rPr lang="zh-CN" altLang="en-US" sz="1800" dirty="0">
                <a:solidFill>
                  <a:srgbClr val="444444"/>
                </a:solidFill>
                <a:latin typeface="SimSun"/>
                <a:ea typeface="宋体"/>
              </a:rPr>
              <a:t> </a:t>
            </a:r>
            <a:r>
              <a:rPr lang="en-US" altLang="zh-CN" sz="1800" dirty="0">
                <a:solidFill>
                  <a:srgbClr val="444444"/>
                </a:solidFill>
                <a:latin typeface="SimSun"/>
                <a:ea typeface="宋体"/>
              </a:rPr>
              <a:t>commit</a:t>
            </a:r>
            <a:r>
              <a:rPr lang="zh-CN" altLang="en-US" sz="1800" dirty="0">
                <a:solidFill>
                  <a:srgbClr val="444444"/>
                </a:solidFill>
                <a:latin typeface="SimSun"/>
                <a:ea typeface="宋体"/>
              </a:rPr>
              <a:t> </a:t>
            </a:r>
            <a:r>
              <a:rPr lang="en-US" altLang="zh-CN" sz="1800" dirty="0">
                <a:solidFill>
                  <a:srgbClr val="444444"/>
                </a:solidFill>
                <a:latin typeface="SimSun"/>
                <a:ea typeface="宋体"/>
              </a:rPr>
              <a:t>[OPTIONS]</a:t>
            </a:r>
            <a:r>
              <a:rPr lang="zh-CN" altLang="en-US" sz="1800" dirty="0">
                <a:solidFill>
                  <a:srgbClr val="444444"/>
                </a:solidFill>
                <a:latin typeface="SimSun"/>
                <a:ea typeface="宋体"/>
              </a:rPr>
              <a:t> </a:t>
            </a:r>
            <a:r>
              <a:rPr lang="en-US" altLang="zh-CN" sz="1800" dirty="0">
                <a:solidFill>
                  <a:srgbClr val="444444"/>
                </a:solidFill>
                <a:latin typeface="SimSun"/>
                <a:ea typeface="宋体"/>
              </a:rPr>
              <a:t>CONTAINER</a:t>
            </a:r>
            <a:r>
              <a:rPr lang="zh-CN" altLang="en-US" sz="1800" dirty="0">
                <a:solidFill>
                  <a:srgbClr val="444444"/>
                </a:solidFill>
                <a:latin typeface="SimSun"/>
                <a:ea typeface="宋体"/>
              </a:rPr>
              <a:t> </a:t>
            </a:r>
            <a:r>
              <a:rPr lang="en-US" altLang="zh-CN" sz="1800" dirty="0">
                <a:solidFill>
                  <a:srgbClr val="444444"/>
                </a:solidFill>
                <a:latin typeface="SimSun"/>
                <a:ea typeface="宋体"/>
              </a:rPr>
              <a:t>[REPOSITORY[:TAG]] </a:t>
            </a:r>
            <a:endParaRPr lang="zh-CN" altLang="en-US" sz="1800">
              <a:solidFill>
                <a:srgbClr val="444444"/>
              </a:solidFill>
              <a:latin typeface="SimSun"/>
              <a:ea typeface="宋体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altLang="zh-CN" sz="1400" dirty="0">
              <a:solidFill>
                <a:srgbClr val="444444"/>
              </a:solidFill>
              <a:latin typeface="宋体"/>
              <a:ea typeface="宋体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sz="1600">
                <a:solidFill>
                  <a:srgbClr val="444444"/>
                </a:solidFill>
                <a:latin typeface="SimSun"/>
                <a:ea typeface="SimSun"/>
              </a:rPr>
              <a:t>注：慎用</a:t>
            </a:r>
            <a:r>
              <a:rPr lang="en-US" altLang="zh-CN" sz="1600" dirty="0">
                <a:solidFill>
                  <a:srgbClr val="444444"/>
                </a:solidFill>
                <a:latin typeface="SimSun"/>
                <a:ea typeface="宋体"/>
              </a:rPr>
              <a:t>docker</a:t>
            </a:r>
            <a:r>
              <a:rPr lang="zh-CN" sz="1600" dirty="0">
                <a:solidFill>
                  <a:srgbClr val="444444"/>
                </a:solidFill>
                <a:latin typeface="SimSun"/>
                <a:ea typeface="SimSun"/>
              </a:rPr>
              <a:t> </a:t>
            </a:r>
            <a:r>
              <a:rPr lang="en-US" altLang="zh-CN" sz="1600" dirty="0">
                <a:solidFill>
                  <a:srgbClr val="444444"/>
                </a:solidFill>
                <a:latin typeface="SimSun"/>
                <a:ea typeface="宋体"/>
              </a:rPr>
              <a:t>commit</a:t>
            </a:r>
            <a:r>
              <a:rPr lang="zh-CN" altLang="en-US" sz="1600">
                <a:solidFill>
                  <a:srgbClr val="444444"/>
                </a:solidFill>
                <a:latin typeface="SimSun"/>
                <a:ea typeface="宋体"/>
              </a:rPr>
              <a:t>，改用</a:t>
            </a:r>
            <a:r>
              <a:rPr lang="en-US" altLang="zh-CN" sz="1600" err="1">
                <a:solidFill>
                  <a:srgbClr val="444444"/>
                </a:solidFill>
                <a:latin typeface="SimSun"/>
                <a:ea typeface="宋体"/>
              </a:rPr>
              <a:t>dockerfile</a:t>
            </a:r>
            <a:r>
              <a:rPr lang="zh-CN" altLang="en-US" sz="1600">
                <a:solidFill>
                  <a:srgbClr val="444444"/>
                </a:solidFill>
                <a:latin typeface="SimSun"/>
                <a:ea typeface="宋体"/>
              </a:rPr>
              <a:t>替代：</a:t>
            </a:r>
            <a:endParaRPr lang="zh-CN" sz="1600">
              <a:solidFill>
                <a:srgbClr val="444444"/>
              </a:solidFill>
              <a:latin typeface="宋体"/>
              <a:ea typeface="宋体"/>
            </a:endParaRPr>
          </a:p>
          <a:p>
            <a:pPr marL="1257300" lvl="2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zh-CN" altLang="en-US" sz="1600">
                <a:solidFill>
                  <a:srgbClr val="444444"/>
                </a:solidFill>
                <a:latin typeface="SimSun"/>
                <a:ea typeface="宋体"/>
              </a:rPr>
              <a:t>首先，除了你想修改的内容，由于命令的执行，还有很多文件被改动或添加了，导致镜像臃肿。</a:t>
            </a:r>
            <a:endParaRPr lang="en-US" altLang="zh-CN" sz="1600">
              <a:solidFill>
                <a:srgbClr val="444444"/>
              </a:solidFill>
              <a:latin typeface="SimSun"/>
              <a:ea typeface="宋体"/>
            </a:endParaRPr>
          </a:p>
          <a:p>
            <a:pPr marL="1257300" lvl="2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zh-CN" altLang="en-US" sz="1600">
                <a:solidFill>
                  <a:srgbClr val="444444"/>
                </a:solidFill>
                <a:latin typeface="SimSun"/>
                <a:ea typeface="宋体"/>
              </a:rPr>
              <a:t>此外，使用</a:t>
            </a:r>
            <a:r>
              <a:rPr lang="en-US" altLang="zh-CN" sz="1600" dirty="0">
                <a:solidFill>
                  <a:srgbClr val="444444"/>
                </a:solidFill>
                <a:latin typeface="SimSun"/>
                <a:ea typeface="宋体"/>
              </a:rPr>
              <a:t> docker commit </a:t>
            </a:r>
            <a:r>
              <a:rPr lang="zh-CN" altLang="en-US" sz="1600">
                <a:solidFill>
                  <a:srgbClr val="444444"/>
                </a:solidFill>
                <a:latin typeface="SimSun"/>
                <a:ea typeface="宋体"/>
              </a:rPr>
              <a:t>意味着所有对镜像的操作都是黑箱操作</a:t>
            </a:r>
            <a:endParaRPr lang="en-US" altLang="zh-CN" sz="1600">
              <a:solidFill>
                <a:srgbClr val="444444"/>
              </a:solidFill>
              <a:latin typeface="SimSun"/>
              <a:ea typeface="宋体"/>
            </a:endParaRPr>
          </a:p>
          <a:p>
            <a:pPr marL="1257300" lvl="2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zh-CN" altLang="en-US" sz="1600">
                <a:solidFill>
                  <a:srgbClr val="444444"/>
                </a:solidFill>
                <a:latin typeface="SimSun"/>
                <a:ea typeface="宋体"/>
              </a:rPr>
              <a:t>每一次修改都会让镜像更加臃肿一次，所删除的上一层的东西并不会丢失，会一直如影随形的跟着这个镜像，即使根本无法访问，导致镜像臃肿</a:t>
            </a:r>
            <a:endParaRPr lang="en-US" altLang="zh-CN" sz="1600" dirty="0">
              <a:solidFill>
                <a:srgbClr val="444444"/>
              </a:solidFill>
              <a:latin typeface="SimSun"/>
              <a:ea typeface="宋体"/>
            </a:endParaRPr>
          </a:p>
          <a:p>
            <a:endParaRPr lang="zh-CN" altLang="en-US" dirty="0">
              <a:ea typeface="宋体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09018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2275A0-62CC-E3F3-6A8A-3C0B2BC3D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147" y="262153"/>
            <a:ext cx="1920690" cy="989386"/>
          </a:xfrm>
        </p:spPr>
        <p:txBody>
          <a:bodyPr/>
          <a:lstStyle/>
          <a:p>
            <a:r>
              <a:rPr lang="zh-CN" altLang="en-US" sz="2600" b="1">
                <a:latin typeface="Calibri"/>
                <a:ea typeface="Microsoft YaHei"/>
                <a:cs typeface="Calibri"/>
              </a:rPr>
              <a:t>仓库的操作</a:t>
            </a:r>
            <a:endParaRPr lang="zh-CN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024196-3D93-AA63-2BD3-CE346AB33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347" y="131015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zh-CN" altLang="en-US" sz="1500" b="1" dirty="0">
              <a:ea typeface="宋体"/>
              <a:cs typeface="Calibri"/>
            </a:endParaRPr>
          </a:p>
          <a:p>
            <a:r>
              <a:rPr lang="zh-CN" altLang="en-US" sz="2400" b="1">
                <a:solidFill>
                  <a:srgbClr val="444444"/>
                </a:solidFill>
                <a:latin typeface="SimSun"/>
                <a:ea typeface="SimSun"/>
                <a:cs typeface="Calibri"/>
              </a:rPr>
              <a:t>搜索镜像：</a:t>
            </a:r>
            <a:r>
              <a:rPr lang="zh-CN" sz="2400">
                <a:ea typeface="+mn-lt"/>
                <a:cs typeface="+mn-lt"/>
              </a:rPr>
              <a:t>docker search </a:t>
            </a:r>
            <a:r>
              <a:rPr lang="en-US" altLang="zh-CN" sz="2400" dirty="0">
                <a:ea typeface="+mn-lt"/>
                <a:cs typeface="+mn-lt"/>
              </a:rPr>
              <a:t>[OPTIONS]</a:t>
            </a:r>
            <a:r>
              <a:rPr lang="zh-CN" altLang="en-US" sz="2400" dirty="0">
                <a:ea typeface="+mn-lt"/>
                <a:cs typeface="+mn-lt"/>
              </a:rPr>
              <a:t> </a:t>
            </a:r>
            <a:r>
              <a:rPr lang="en-US" altLang="zh-CN" sz="2400" dirty="0">
                <a:ea typeface="+mn-lt"/>
                <a:cs typeface="+mn-lt"/>
              </a:rPr>
              <a:t>TERM</a:t>
            </a:r>
            <a:endParaRPr lang="zh-CN" sz="2400" dirty="0">
              <a:ea typeface="+mn-lt"/>
              <a:cs typeface="+mn-lt"/>
            </a:endParaRPr>
          </a:p>
          <a:p>
            <a:r>
              <a:rPr lang="en-US" altLang="zh-CN" sz="2400" b="1" err="1">
                <a:solidFill>
                  <a:srgbClr val="444444"/>
                </a:solidFill>
                <a:latin typeface="SimSun"/>
                <a:ea typeface="SimSun"/>
                <a:cs typeface="Calibri"/>
              </a:rPr>
              <a:t>推送镜像：</a:t>
            </a:r>
            <a:r>
              <a:rPr lang="en-US" sz="2400" err="1">
                <a:ea typeface="+mn-lt"/>
                <a:cs typeface="+mn-lt"/>
              </a:rPr>
              <a:t>docker</a:t>
            </a:r>
            <a:r>
              <a:rPr lang="en-US" sz="2400" dirty="0">
                <a:ea typeface="+mn-lt"/>
                <a:cs typeface="+mn-lt"/>
              </a:rPr>
              <a:t> push [OPTIONS] NAME[:TAG]</a:t>
            </a:r>
            <a:endParaRPr lang="en-US" altLang="zh-CN" sz="2400" dirty="0">
              <a:ea typeface="Calibri"/>
              <a:cs typeface="Calibri"/>
            </a:endParaRPr>
          </a:p>
          <a:p>
            <a:r>
              <a:rPr lang="en-US" altLang="zh-CN" sz="2400" b="1" err="1">
                <a:solidFill>
                  <a:srgbClr val="444444"/>
                </a:solidFill>
                <a:latin typeface="SimSun"/>
                <a:ea typeface="SimSun"/>
                <a:cs typeface="Calibri"/>
              </a:rPr>
              <a:t>登录registry</a:t>
            </a:r>
            <a:r>
              <a:rPr lang="en-US" altLang="zh-CN" sz="2400" b="1" dirty="0">
                <a:solidFill>
                  <a:srgbClr val="444444"/>
                </a:solidFill>
                <a:latin typeface="SimSun"/>
                <a:ea typeface="SimSun"/>
                <a:cs typeface="Calibri"/>
              </a:rPr>
              <a:t>:</a:t>
            </a:r>
            <a:r>
              <a:rPr lang="en-US" altLang="zh-CN" sz="2400" dirty="0">
                <a:ea typeface="Calibri"/>
                <a:cs typeface="Calibri"/>
              </a:rPr>
              <a:t> </a:t>
            </a:r>
            <a:r>
              <a:rPr lang="en-US" sz="2400" dirty="0">
                <a:ea typeface="+mn-lt"/>
                <a:cs typeface="+mn-lt"/>
              </a:rPr>
              <a:t>docker login [OPTIONS] [SERVER]</a:t>
            </a:r>
            <a:endParaRPr lang="en-US" altLang="zh-CN" sz="2400" dirty="0">
              <a:ea typeface="Calibri"/>
              <a:cs typeface="Calibri"/>
            </a:endParaRPr>
          </a:p>
          <a:p>
            <a:r>
              <a:rPr lang="zh-CN" altLang="en-US" sz="2400" b="1">
                <a:solidFill>
                  <a:srgbClr val="444444"/>
                </a:solidFill>
                <a:latin typeface="SimSun"/>
                <a:ea typeface="SimSun"/>
                <a:cs typeface="Calibri"/>
              </a:rPr>
              <a:t>登出registry: </a:t>
            </a:r>
            <a:r>
              <a:rPr lang="zh-CN" altLang="en-US" sz="2400">
                <a:ea typeface="Calibri"/>
                <a:cs typeface="Calibri"/>
              </a:rPr>
              <a:t>docker logout </a:t>
            </a:r>
            <a:r>
              <a:rPr lang="zh-CN" sz="2400">
                <a:ea typeface="+mn-lt"/>
                <a:cs typeface="+mn-lt"/>
              </a:rPr>
              <a:t>[SERVER]</a:t>
            </a:r>
            <a:endParaRPr lang="en-US" sz="2400" dirty="0">
              <a:ea typeface="Calibri"/>
              <a:cs typeface="Calibri"/>
            </a:endParaRPr>
          </a:p>
          <a:p>
            <a:endParaRPr lang="zh-CN" sz="2400" dirty="0">
              <a:solidFill>
                <a:srgbClr val="000000"/>
              </a:solidFill>
              <a:latin typeface="Calibri"/>
              <a:ea typeface="SimSun"/>
              <a:cs typeface="Calibri"/>
            </a:endParaRPr>
          </a:p>
          <a:p>
            <a:endParaRPr lang="zh-CN" altLang="en-US" sz="2400" b="1" dirty="0">
              <a:solidFill>
                <a:srgbClr val="444444"/>
              </a:solidFill>
              <a:latin typeface="SimSun"/>
              <a:ea typeface="SimSun"/>
              <a:cs typeface="Calibri"/>
            </a:endParaRPr>
          </a:p>
          <a:p>
            <a:endParaRPr lang="en-US" altLang="zh-CN" sz="2400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zh-CN" altLang="en-US" sz="2400" dirty="0">
              <a:ea typeface="宋体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2101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3767E9-2E9F-EF89-1CF8-AE4353EAC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065" y="459921"/>
            <a:ext cx="1989438" cy="645942"/>
          </a:xfrm>
        </p:spPr>
        <p:txBody>
          <a:bodyPr>
            <a:normAutofit/>
          </a:bodyPr>
          <a:lstStyle/>
          <a:p>
            <a:r>
              <a:rPr lang="zh-CN" altLang="en-US" sz="2600" b="1" dirty="0">
                <a:latin typeface="Calibri"/>
                <a:ea typeface="Microsoft YaHei"/>
                <a:cs typeface="Calibri"/>
              </a:rPr>
              <a:t> </a:t>
            </a:r>
            <a:r>
              <a:rPr lang="en-US" altLang="zh-CN" sz="2600" b="1" err="1">
                <a:latin typeface="Calibri"/>
                <a:ea typeface="Microsoft YaHei"/>
                <a:cs typeface="Calibri"/>
              </a:rPr>
              <a:t>Dockerfile</a:t>
            </a:r>
            <a:endParaRPr lang="zh-CN" altLang="en-US" sz="2600" b="1" err="1">
              <a:latin typeface="Calibri"/>
              <a:ea typeface="Microsoft YaHei"/>
              <a:cs typeface="Calibri"/>
            </a:endParaRPr>
          </a:p>
        </p:txBody>
      </p:sp>
      <p:sp>
        <p:nvSpPr>
          <p:cNvPr id="986" name="内容占位符 985">
            <a:extLst>
              <a:ext uri="{FF2B5EF4-FFF2-40B4-BE49-F238E27FC236}">
                <a16:creationId xmlns:a16="http://schemas.microsoft.com/office/drawing/2014/main" id="{16F100C3-5722-3430-9B83-68CCAFFAD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759" y="119809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solidFill>
                  <a:srgbClr val="000000"/>
                </a:solidFill>
                <a:ea typeface="+mn-lt"/>
                <a:cs typeface="+mn-lt"/>
              </a:rPr>
              <a:t>Docker </a:t>
            </a:r>
            <a:r>
              <a:rPr lang="en-US" sz="2200" err="1">
                <a:solidFill>
                  <a:srgbClr val="000000"/>
                </a:solidFill>
                <a:ea typeface="+mn-lt"/>
                <a:cs typeface="+mn-lt"/>
              </a:rPr>
              <a:t>通过读取</a:t>
            </a:r>
            <a:r>
              <a:rPr lang="en-US" sz="22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200" err="1">
                <a:solidFill>
                  <a:srgbClr val="000000"/>
                </a:solidFill>
                <a:ea typeface="+mn-lt"/>
                <a:cs typeface="+mn-lt"/>
              </a:rPr>
              <a:t>Dockerfile</a:t>
            </a:r>
            <a:r>
              <a:rPr lang="en-US" sz="22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200" err="1">
                <a:solidFill>
                  <a:srgbClr val="000000"/>
                </a:solidFill>
                <a:ea typeface="+mn-lt"/>
                <a:cs typeface="+mn-lt"/>
              </a:rPr>
              <a:t>中的指令来自动构建镜像，Dockerfile</a:t>
            </a:r>
            <a:r>
              <a:rPr lang="en-US" sz="22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200" err="1">
                <a:solidFill>
                  <a:srgbClr val="000000"/>
                </a:solidFill>
                <a:ea typeface="+mn-lt"/>
                <a:cs typeface="+mn-lt"/>
              </a:rPr>
              <a:t>是一个文本文件，其中按顺序包含构建给定镜像所需的所有命令</a:t>
            </a:r>
            <a:r>
              <a:rPr lang="en-US" sz="2200" dirty="0">
                <a:solidFill>
                  <a:srgbClr val="000000"/>
                </a:solidFill>
                <a:ea typeface="+mn-lt"/>
                <a:cs typeface="+mn-lt"/>
              </a:rPr>
              <a:t>。 </a:t>
            </a:r>
            <a:r>
              <a:rPr lang="en-US" sz="2200" err="1">
                <a:solidFill>
                  <a:srgbClr val="000000"/>
                </a:solidFill>
                <a:ea typeface="+mn-lt"/>
                <a:cs typeface="+mn-lt"/>
              </a:rPr>
              <a:t>Dockerfile</a:t>
            </a:r>
            <a:r>
              <a:rPr lang="en-US" sz="22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200" err="1">
                <a:solidFill>
                  <a:srgbClr val="000000"/>
                </a:solidFill>
                <a:ea typeface="+mn-lt"/>
                <a:cs typeface="+mn-lt"/>
              </a:rPr>
              <a:t>遵循特定的格式和指令集，您可以在</a:t>
            </a:r>
            <a:r>
              <a:rPr lang="en-US" sz="22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200" dirty="0">
                <a:solidFill>
                  <a:srgbClr val="000000"/>
                </a:solidFill>
                <a:ea typeface="+mn-lt"/>
                <a:cs typeface="+mn-lt"/>
                <a:hlinkClick r:id="rId3"/>
              </a:rPr>
              <a:t>Dockerfile 参考</a:t>
            </a:r>
            <a:r>
              <a:rPr lang="en-US" sz="2200" err="1">
                <a:solidFill>
                  <a:srgbClr val="000000"/>
                </a:solidFill>
                <a:ea typeface="+mn-lt"/>
                <a:cs typeface="+mn-lt"/>
              </a:rPr>
              <a:t>中找到这些指令</a:t>
            </a:r>
            <a:r>
              <a:rPr lang="en-US" sz="2200" dirty="0">
                <a:solidFill>
                  <a:srgbClr val="000000"/>
                </a:solidFill>
                <a:ea typeface="+mn-lt"/>
                <a:cs typeface="+mn-lt"/>
              </a:rPr>
              <a:t>。</a:t>
            </a:r>
            <a:endParaRPr lang="en-US" altLang="zh-CN" sz="22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200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z="2200" dirty="0">
                <a:solidFill>
                  <a:srgbClr val="000000"/>
                </a:solidFill>
                <a:ea typeface="+mn-lt"/>
                <a:cs typeface="+mn-lt"/>
              </a:rPr>
              <a:t>Docker </a:t>
            </a:r>
            <a:r>
              <a:rPr lang="en-US" sz="2200" err="1">
                <a:solidFill>
                  <a:srgbClr val="000000"/>
                </a:solidFill>
                <a:ea typeface="+mn-lt"/>
                <a:cs typeface="+mn-lt"/>
              </a:rPr>
              <a:t>镜像由只读层组成，每个层代表一条</a:t>
            </a:r>
            <a:r>
              <a:rPr lang="en-US" sz="22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200" err="1">
                <a:solidFill>
                  <a:srgbClr val="000000"/>
                </a:solidFill>
                <a:ea typeface="+mn-lt"/>
                <a:cs typeface="+mn-lt"/>
              </a:rPr>
              <a:t>Dockerfile</a:t>
            </a:r>
            <a:r>
              <a:rPr lang="en-US" sz="2200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sz="2200" err="1">
                <a:solidFill>
                  <a:srgbClr val="000000"/>
                </a:solidFill>
                <a:ea typeface="+mn-lt"/>
                <a:cs typeface="+mn-lt"/>
              </a:rPr>
              <a:t>指令</a:t>
            </a:r>
            <a:r>
              <a:rPr lang="en-US" sz="2200" dirty="0">
                <a:solidFill>
                  <a:srgbClr val="000000"/>
                </a:solidFill>
                <a:ea typeface="+mn-lt"/>
                <a:cs typeface="+mn-lt"/>
              </a:rPr>
              <a:t>。 </a:t>
            </a:r>
            <a:r>
              <a:rPr lang="en-US" sz="2200" err="1">
                <a:solidFill>
                  <a:srgbClr val="000000"/>
                </a:solidFill>
                <a:ea typeface="+mn-lt"/>
                <a:cs typeface="+mn-lt"/>
              </a:rPr>
              <a:t>这些层是堆叠在一起的，每一层都是与前一层的变化的增量</a:t>
            </a:r>
            <a:r>
              <a:rPr lang="en-US" sz="2200" dirty="0">
                <a:solidFill>
                  <a:srgbClr val="000000"/>
                </a:solidFill>
                <a:ea typeface="+mn-lt"/>
                <a:cs typeface="+mn-lt"/>
              </a:rPr>
              <a:t>。</a:t>
            </a:r>
            <a:endParaRPr lang="en-US" dirty="0"/>
          </a:p>
          <a:p>
            <a:endParaRPr lang="zh-CN" altLang="en-US" sz="1400" dirty="0">
              <a:solidFill>
                <a:srgbClr val="3C4043"/>
              </a:solidFill>
              <a:ea typeface="+mn-lt"/>
              <a:cs typeface="+mn-lt"/>
            </a:endParaRPr>
          </a:p>
          <a:p>
            <a:r>
              <a:rPr lang="zh-CN" altLang="en-US" sz="2100">
                <a:solidFill>
                  <a:srgbClr val="3C4043"/>
                </a:solidFill>
                <a:ea typeface="+mn-lt"/>
                <a:cs typeface="+mn-lt"/>
              </a:rPr>
              <a:t>格式：</a:t>
            </a:r>
            <a:endParaRPr lang="zh-CN" altLang="en-US" sz="1100">
              <a:solidFill>
                <a:srgbClr val="3C4043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zh-CN" sz="1600">
                <a:solidFill>
                  <a:srgbClr val="3C4043"/>
                </a:solidFill>
                <a:ea typeface="+mn-lt"/>
                <a:cs typeface="+mn-lt"/>
              </a:rPr>
              <a:t>                    # Comment</a:t>
            </a:r>
            <a:endParaRPr lang="zh-CN" altLang="en-US" sz="1600">
              <a:solidFill>
                <a:srgbClr val="3C4043"/>
              </a:solidFill>
              <a:ea typeface="+mn-lt"/>
              <a:cs typeface="+mn-lt"/>
            </a:endParaRPr>
          </a:p>
          <a:p>
            <a:pPr marL="914400" lvl="2" indent="0">
              <a:buNone/>
            </a:pPr>
            <a:r>
              <a:rPr lang="zh-CN" sz="1600">
                <a:solidFill>
                  <a:srgbClr val="3C4043"/>
                </a:solidFill>
                <a:ea typeface="+mn-lt"/>
                <a:cs typeface="+mn-lt"/>
              </a:rPr>
              <a:t>INSTRUCTION arguments</a:t>
            </a:r>
            <a:endParaRPr lang="zh-CN" sz="1600">
              <a:cs typeface="Calibri" panose="020F0502020204030204"/>
            </a:endParaRPr>
          </a:p>
          <a:p>
            <a:pPr marL="914400" lvl="2" indent="0">
              <a:buNone/>
            </a:pPr>
            <a:endParaRPr lang="zh-CN" sz="1100" dirty="0">
              <a:solidFill>
                <a:srgbClr val="3C4043"/>
              </a:solidFill>
              <a:ea typeface="+mn-lt"/>
              <a:cs typeface="+mn-lt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800" dirty="0">
              <a:solidFill>
                <a:srgbClr val="444444"/>
              </a:solidFill>
              <a:latin typeface="SimSun"/>
              <a:ea typeface="宋体"/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zh-CN" altLang="en-US" b="1" dirty="0">
              <a:solidFill>
                <a:srgbClr val="444444"/>
              </a:solidFill>
              <a:latin typeface="SimSun"/>
              <a:ea typeface="宋体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08705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EEA54A-C26C-0E7A-364C-E0437CA09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zh-CN" altLang="en-US" sz="220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创建高效且可维护的</a:t>
            </a:r>
            <a:r>
              <a:rPr lang="en-US" sz="2200" dirty="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 </a:t>
            </a:r>
            <a:r>
              <a:rPr lang="en-US" sz="2200" dirty="0" err="1">
                <a:solidFill>
                  <a:srgbClr val="000000"/>
                </a:solidFill>
                <a:latin typeface="+mn-lt"/>
                <a:ea typeface="+mn-lt"/>
                <a:cs typeface="+mn-lt"/>
              </a:rPr>
              <a:t>Dockerfile</a:t>
            </a:r>
            <a:r>
              <a:rPr lang="zh-CN" altLang="en-US" sz="2200">
                <a:solidFill>
                  <a:srgbClr val="000000"/>
                </a:solidFill>
                <a:latin typeface="+mn-lt"/>
                <a:ea typeface="+mn-lt"/>
                <a:cs typeface="+mn-lt"/>
              </a:rPr>
              <a:t>的一些常用指令：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40A92D-FCAE-9DFF-C42E-EB229EBA9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CN" sz="1600" dirty="0">
                <a:ea typeface="+mn-lt"/>
                <a:cs typeface="+mn-lt"/>
                <a:hlinkClick r:id="rId3"/>
              </a:rPr>
              <a:t>FROM</a:t>
            </a:r>
            <a:r>
              <a:rPr lang="zh-CN" sz="1600">
                <a:ea typeface="+mn-lt"/>
                <a:cs typeface="+mn-lt"/>
              </a:rPr>
              <a:t>： </a:t>
            </a:r>
            <a:r>
              <a:rPr lang="zh-CN" altLang="en-US" sz="1600">
                <a:latin typeface="等线"/>
                <a:ea typeface="+mn-lt"/>
                <a:cs typeface="+mn-lt"/>
              </a:rPr>
              <a:t>指定所使用的父镜像的来源。前面除了在</a:t>
            </a:r>
            <a:r>
              <a:rPr lang="zh-CN" altLang="en-US" sz="1600" b="1">
                <a:latin typeface="等线"/>
                <a:ea typeface="等线"/>
                <a:cs typeface="+mn-lt"/>
              </a:rPr>
              <a:t>解析指令</a:t>
            </a:r>
            <a:r>
              <a:rPr lang="zh-CN" altLang="en-US" sz="1600">
                <a:latin typeface="等线"/>
                <a:ea typeface="等线"/>
                <a:cs typeface="+mn-lt"/>
              </a:rPr>
              <a:t>、</a:t>
            </a:r>
            <a:r>
              <a:rPr lang="zh-CN" altLang="en-US" sz="1600" b="1">
                <a:latin typeface="等线"/>
                <a:ea typeface="+mn-lt"/>
                <a:cs typeface="+mn-lt"/>
              </a:rPr>
              <a:t>注释</a:t>
            </a:r>
            <a:r>
              <a:rPr lang="zh-CN" altLang="en-US" sz="1600">
                <a:latin typeface="等线"/>
                <a:ea typeface="+mn-lt"/>
                <a:cs typeface="+mn-lt"/>
              </a:rPr>
              <a:t>和</a:t>
            </a:r>
            <a:r>
              <a:rPr lang="zh-CN" altLang="en-US" sz="1600" b="1">
                <a:latin typeface="等线"/>
                <a:ea typeface="等线"/>
                <a:cs typeface="+mn-lt"/>
              </a:rPr>
              <a:t>全局</a:t>
            </a:r>
            <a:r>
              <a:rPr lang="en-US" altLang="zh-CN" sz="1600" b="1" dirty="0">
                <a:latin typeface="等线"/>
                <a:ea typeface="等线"/>
                <a:cs typeface="+mn-lt"/>
              </a:rPr>
              <a:t>ARGS</a:t>
            </a:r>
            <a:r>
              <a:rPr lang="zh-CN" altLang="en-US" sz="1600">
                <a:latin typeface="等线"/>
                <a:ea typeface="等线"/>
                <a:cs typeface="+mn-lt"/>
              </a:rPr>
              <a:t>外，不得有其它指令</a:t>
            </a:r>
            <a:endParaRPr lang="zh-CN" sz="1600">
              <a:ea typeface="宋体"/>
              <a:cs typeface="Calibri" panose="020F0502020204030204"/>
            </a:endParaRPr>
          </a:p>
          <a:p>
            <a:r>
              <a:rPr lang="zh-CN" sz="1600" dirty="0">
                <a:ea typeface="+mn-lt"/>
                <a:cs typeface="+mn-lt"/>
                <a:hlinkClick r:id="rId4"/>
              </a:rPr>
              <a:t>LABEL</a:t>
            </a:r>
            <a:r>
              <a:rPr lang="zh-CN" altLang="en-US" sz="1600">
                <a:ea typeface="+mn-lt"/>
                <a:cs typeface="+mn-lt"/>
              </a:rPr>
              <a:t>：</a:t>
            </a:r>
            <a:r>
              <a:rPr lang="en-US" altLang="zh-CN" sz="1600" dirty="0">
                <a:latin typeface="等线"/>
                <a:ea typeface="+mn-lt"/>
                <a:cs typeface="+mn-lt"/>
              </a:rPr>
              <a:t>a key-value pair.</a:t>
            </a:r>
            <a:r>
              <a:rPr lang="en-US" altLang="zh-CN" sz="1600" dirty="0">
                <a:latin typeface="Calibri"/>
                <a:ea typeface="Calibri"/>
                <a:cs typeface="+mn-lt"/>
              </a:rPr>
              <a:t> </a:t>
            </a:r>
            <a:r>
              <a:rPr lang="zh-CN" sz="1600">
                <a:latin typeface="等线"/>
                <a:ea typeface="等线"/>
                <a:cs typeface="+mn-lt"/>
              </a:rPr>
              <a:t>给</a:t>
            </a:r>
            <a:r>
              <a:rPr lang="zh-CN" altLang="en-US" sz="1600">
                <a:latin typeface="等线"/>
                <a:ea typeface="+mn-lt"/>
                <a:cs typeface="+mn-lt"/>
              </a:rPr>
              <a:t>镜像添加</a:t>
            </a:r>
            <a:r>
              <a:rPr lang="en-US" altLang="zh-CN" sz="1600" dirty="0">
                <a:latin typeface="等线"/>
                <a:ea typeface="+mn-lt"/>
                <a:cs typeface="+mn-lt"/>
              </a:rPr>
              <a:t>metadata(</a:t>
            </a:r>
            <a:r>
              <a:rPr lang="zh-CN" altLang="en-US" sz="1600">
                <a:latin typeface="等线"/>
                <a:ea typeface="+mn-lt"/>
                <a:cs typeface="+mn-lt"/>
              </a:rPr>
              <a:t>元数据</a:t>
            </a:r>
            <a:r>
              <a:rPr lang="en-US" altLang="zh-CN" sz="1600" dirty="0">
                <a:latin typeface="等线"/>
                <a:ea typeface="+mn-lt"/>
                <a:cs typeface="+mn-lt"/>
              </a:rPr>
              <a:t>)</a:t>
            </a:r>
            <a:r>
              <a:rPr lang="zh-CN" altLang="en-US" sz="1600">
                <a:latin typeface="等线"/>
                <a:ea typeface="+mn-lt"/>
                <a:cs typeface="+mn-lt"/>
              </a:rPr>
              <a:t>，如: </a:t>
            </a:r>
            <a:r>
              <a:rPr lang="en-US" sz="1200" b="1" dirty="0">
                <a:latin typeface="等线"/>
                <a:ea typeface="+mn-lt"/>
                <a:cs typeface="+mn-lt"/>
                <a:hlinkClick r:id="rId5"/>
              </a:rPr>
              <a:t>LABEL</a:t>
            </a:r>
            <a:r>
              <a:rPr lang="en-US" sz="1200" dirty="0">
                <a:latin typeface="等线"/>
                <a:ea typeface="+mn-lt"/>
                <a:cs typeface="+mn-lt"/>
              </a:rPr>
              <a:t> version</a:t>
            </a:r>
            <a:r>
              <a:rPr lang="en-US" sz="1200" b="1" dirty="0">
                <a:latin typeface="等线"/>
                <a:ea typeface="+mn-lt"/>
                <a:cs typeface="+mn-lt"/>
              </a:rPr>
              <a:t>=</a:t>
            </a:r>
            <a:r>
              <a:rPr lang="en-US" sz="1200" dirty="0">
                <a:latin typeface="等线"/>
                <a:ea typeface="+mn-lt"/>
                <a:cs typeface="+mn-lt"/>
              </a:rPr>
              <a:t>"1.0"、</a:t>
            </a:r>
            <a:r>
              <a:rPr lang="en-US" sz="1200" dirty="0">
                <a:ea typeface="+mn-lt"/>
                <a:cs typeface="+mn-lt"/>
              </a:rPr>
              <a:t>LABEL description="This text illustrates that …"</a:t>
            </a:r>
            <a:endParaRPr lang="zh-CN" sz="1600" dirty="0">
              <a:ea typeface="+mn-lt"/>
              <a:cs typeface="+mn-lt"/>
            </a:endParaRPr>
          </a:p>
          <a:p>
            <a:r>
              <a:rPr lang="zh-CN" sz="1600" dirty="0">
                <a:ea typeface="+mn-lt"/>
                <a:cs typeface="+mn-lt"/>
                <a:hlinkClick r:id="rId6"/>
              </a:rPr>
              <a:t>RUN</a:t>
            </a:r>
            <a:r>
              <a:rPr lang="en-US" altLang="zh-CN" sz="1600" dirty="0">
                <a:ea typeface="+mn-lt"/>
                <a:cs typeface="+mn-lt"/>
              </a:rPr>
              <a:t>:</a:t>
            </a:r>
            <a:r>
              <a:rPr lang="zh-CN" altLang="en-US" sz="1600">
                <a:ea typeface="+mn-lt"/>
                <a:cs typeface="+mn-lt"/>
              </a:rPr>
              <a:t>  </a:t>
            </a:r>
            <a:r>
              <a:rPr lang="zh-CN" sz="1600">
                <a:solidFill>
                  <a:srgbClr val="3C4043"/>
                </a:solidFill>
                <a:ea typeface="+mn-lt"/>
                <a:cs typeface="+mn-lt"/>
              </a:rPr>
              <a:t>将在当前映像之上的新层中执行任何命令并提交结果</a:t>
            </a:r>
            <a:endParaRPr lang="zh-CN" sz="1600">
              <a:ea typeface="宋体"/>
              <a:cs typeface="Calibri"/>
            </a:endParaRPr>
          </a:p>
          <a:p>
            <a:r>
              <a:rPr lang="zh-CN" sz="1600" dirty="0">
                <a:ea typeface="+mn-lt"/>
                <a:cs typeface="+mn-lt"/>
                <a:hlinkClick r:id="rId7"/>
              </a:rPr>
              <a:t>CMD</a:t>
            </a:r>
            <a:r>
              <a:rPr lang="en-US" altLang="zh-CN" sz="1600" dirty="0">
                <a:ea typeface="+mn-lt"/>
                <a:cs typeface="+mn-lt"/>
              </a:rPr>
              <a:t>:</a:t>
            </a:r>
            <a:r>
              <a:rPr lang="zh-CN" altLang="en-US" sz="1600">
                <a:ea typeface="+mn-lt"/>
                <a:cs typeface="+mn-lt"/>
              </a:rPr>
              <a:t> </a:t>
            </a:r>
            <a:r>
              <a:rPr lang="zh-CN" altLang="en-US" sz="1600">
                <a:latin typeface="等线"/>
                <a:ea typeface="+mn-lt"/>
                <a:cs typeface="+mn-lt"/>
              </a:rPr>
              <a:t>进入容器默认执行的指令或传递给ENTRYPOINT的默认参数</a:t>
            </a:r>
          </a:p>
          <a:p>
            <a:r>
              <a:rPr lang="zh-CN" sz="1600" dirty="0">
                <a:ea typeface="+mn-lt"/>
                <a:cs typeface="+mn-lt"/>
                <a:hlinkClick r:id="rId8"/>
              </a:rPr>
              <a:t>EXPOSE</a:t>
            </a:r>
            <a:r>
              <a:rPr lang="en-US" altLang="zh-CN" sz="1600" dirty="0">
                <a:ea typeface="+mn-lt"/>
                <a:cs typeface="+mn-lt"/>
              </a:rPr>
              <a:t>:</a:t>
            </a:r>
            <a:r>
              <a:rPr lang="zh-CN" altLang="en-US" sz="1600">
                <a:ea typeface="+mn-lt"/>
                <a:cs typeface="+mn-lt"/>
              </a:rPr>
              <a:t> </a:t>
            </a:r>
            <a:r>
              <a:rPr lang="zh-CN" sz="1400">
                <a:solidFill>
                  <a:srgbClr val="3C4043"/>
                </a:solidFill>
                <a:ea typeface="+mn-lt"/>
                <a:cs typeface="+mn-lt"/>
              </a:rPr>
              <a:t>容器在运行时侦听指定的网络端口。 如果不指定协议，则默认为 TCP。如：</a:t>
            </a:r>
            <a:r>
              <a:rPr lang="en-US" altLang="zh-CN" sz="1100" b="1" u="sng" dirty="0">
                <a:solidFill>
                  <a:srgbClr val="204A87"/>
                </a:solidFill>
                <a:ea typeface="+mn-lt"/>
                <a:cs typeface="+mn-lt"/>
                <a:hlinkClick r:id="rId9"/>
              </a:rPr>
              <a:t>EXPOSE</a:t>
            </a:r>
            <a:r>
              <a:rPr lang="zh-CN" altLang="en-US" sz="1100" dirty="0">
                <a:solidFill>
                  <a:srgbClr val="4E9A06"/>
                </a:solidFill>
                <a:ea typeface="+mn-lt"/>
                <a:cs typeface="+mn-lt"/>
              </a:rPr>
              <a:t> </a:t>
            </a:r>
            <a:r>
              <a:rPr lang="en-US" altLang="zh-CN" sz="1100" dirty="0">
                <a:solidFill>
                  <a:srgbClr val="4E9A06"/>
                </a:solidFill>
                <a:ea typeface="+mn-lt"/>
                <a:cs typeface="+mn-lt"/>
              </a:rPr>
              <a:t>80/</a:t>
            </a:r>
            <a:r>
              <a:rPr lang="en-US" altLang="zh-CN" sz="1100" dirty="0" err="1">
                <a:solidFill>
                  <a:srgbClr val="4E9A06"/>
                </a:solidFill>
                <a:ea typeface="+mn-lt"/>
                <a:cs typeface="+mn-lt"/>
              </a:rPr>
              <a:t>udp</a:t>
            </a:r>
            <a:endParaRPr lang="en-US" altLang="zh-CN" sz="1400" dirty="0" err="1">
              <a:solidFill>
                <a:srgbClr val="3C4043"/>
              </a:solidFill>
              <a:ea typeface="Calibri"/>
              <a:cs typeface="Calibri"/>
            </a:endParaRPr>
          </a:p>
          <a:p>
            <a:r>
              <a:rPr lang="zh-CN" sz="1600" dirty="0">
                <a:ea typeface="+mn-lt"/>
                <a:cs typeface="+mn-lt"/>
                <a:hlinkClick r:id="rId10"/>
              </a:rPr>
              <a:t>ENV</a:t>
            </a:r>
            <a:r>
              <a:rPr lang="zh-CN" altLang="en-US" sz="1600">
                <a:ea typeface="+mn-lt"/>
                <a:cs typeface="+mn-lt"/>
              </a:rPr>
              <a:t>：设置环境变量</a:t>
            </a:r>
            <a:endParaRPr lang="zh-CN" sz="1600">
              <a:ea typeface="宋体"/>
              <a:cs typeface="Calibri"/>
            </a:endParaRPr>
          </a:p>
          <a:p>
            <a:r>
              <a:rPr lang="zh-CN" sz="1600" dirty="0">
                <a:ea typeface="+mn-lt"/>
                <a:cs typeface="+mn-lt"/>
                <a:hlinkClick r:id="rId11"/>
              </a:rPr>
              <a:t>ADD or COPY</a:t>
            </a:r>
            <a:r>
              <a:rPr lang="zh-CN" sz="1600">
                <a:ea typeface="+mn-lt"/>
                <a:cs typeface="+mn-lt"/>
              </a:rPr>
              <a:t>：</a:t>
            </a:r>
            <a:r>
              <a:rPr lang="zh-CN" sz="1600">
                <a:solidFill>
                  <a:srgbClr val="000000"/>
                </a:solidFill>
                <a:ea typeface="+mn-lt"/>
                <a:cs typeface="+mn-lt"/>
              </a:rPr>
              <a:t>从src</a:t>
            </a:r>
            <a:r>
              <a:rPr lang="zh-CN" altLang="en-US" sz="1400">
                <a:solidFill>
                  <a:srgbClr val="3C4043"/>
                </a:solidFill>
                <a:ea typeface="+mn-lt"/>
                <a:cs typeface="+mn-lt"/>
              </a:rPr>
              <a:t>复制新文件、目录或</a:t>
            </a:r>
            <a:r>
              <a:rPr lang="en-US" altLang="zh-CN" sz="1400" dirty="0">
                <a:solidFill>
                  <a:srgbClr val="3C4043"/>
                </a:solidFill>
                <a:ea typeface="+mn-lt"/>
                <a:cs typeface="+mn-lt"/>
              </a:rPr>
              <a:t>URL</a:t>
            </a:r>
            <a:r>
              <a:rPr lang="zh-CN" altLang="en-US" sz="1400">
                <a:solidFill>
                  <a:srgbClr val="3C4043"/>
                </a:solidFill>
                <a:ea typeface="+mn-lt"/>
                <a:cs typeface="+mn-lt"/>
              </a:rPr>
              <a:t>远程文件，将它们添加到镜像文件系统dst中。</a:t>
            </a:r>
            <a:endParaRPr lang="zh-CN" sz="1600">
              <a:ea typeface="宋体"/>
              <a:cs typeface="Calibri"/>
            </a:endParaRPr>
          </a:p>
          <a:p>
            <a:r>
              <a:rPr lang="zh-CN" sz="1600" dirty="0">
                <a:ea typeface="+mn-lt"/>
                <a:cs typeface="+mn-lt"/>
                <a:hlinkClick r:id="rId12"/>
              </a:rPr>
              <a:t>ENTRYPOINT</a:t>
            </a:r>
            <a:r>
              <a:rPr lang="en-US" altLang="zh-CN" sz="1600" dirty="0">
                <a:ea typeface="+mn-lt"/>
                <a:cs typeface="+mn-lt"/>
              </a:rPr>
              <a:t>:  </a:t>
            </a:r>
            <a:r>
              <a:rPr lang="en-US" altLang="zh-CN" sz="1600" dirty="0" err="1">
                <a:ea typeface="+mn-lt"/>
                <a:cs typeface="+mn-lt"/>
              </a:rPr>
              <a:t>运行容器时执行的命令，可以覆盖CMD指令</a:t>
            </a:r>
            <a:endParaRPr lang="zh-CN" sz="1600" dirty="0" err="1">
              <a:ea typeface="宋体"/>
              <a:cs typeface="Calibri"/>
            </a:endParaRPr>
          </a:p>
          <a:p>
            <a:r>
              <a:rPr lang="zh-CN" sz="1600" dirty="0">
                <a:ea typeface="+mn-lt"/>
                <a:cs typeface="+mn-lt"/>
                <a:hlinkClick r:id="rId13"/>
              </a:rPr>
              <a:t>VOLUME</a:t>
            </a:r>
            <a:r>
              <a:rPr lang="zh-CN" altLang="en-US" sz="1600">
                <a:ea typeface="+mn-lt"/>
                <a:cs typeface="+mn-lt"/>
              </a:rPr>
              <a:t>： 定义匿名卷</a:t>
            </a:r>
            <a:endParaRPr lang="zh-CN" sz="1600">
              <a:ea typeface="宋体"/>
              <a:cs typeface="Calibri"/>
            </a:endParaRPr>
          </a:p>
          <a:p>
            <a:r>
              <a:rPr lang="zh-CN" sz="1600" dirty="0">
                <a:ea typeface="+mn-lt"/>
                <a:cs typeface="+mn-lt"/>
                <a:hlinkClick r:id="rId14"/>
              </a:rPr>
              <a:t>USER</a:t>
            </a:r>
            <a:r>
              <a:rPr lang="zh-CN" altLang="en-US" sz="1600">
                <a:ea typeface="+mn-lt"/>
                <a:cs typeface="+mn-lt"/>
              </a:rPr>
              <a:t>： </a:t>
            </a:r>
            <a:r>
              <a:rPr lang="zh-CN" sz="1600">
                <a:ea typeface="+mn-lt"/>
                <a:cs typeface="+mn-lt"/>
              </a:rPr>
              <a:t>USER &lt;user&gt;[:&lt;group&gt;] </a:t>
            </a:r>
            <a:r>
              <a:rPr lang="zh-CN" altLang="en-US" sz="1600">
                <a:ea typeface="+mn-lt"/>
                <a:cs typeface="+mn-lt"/>
              </a:rPr>
              <a:t>或</a:t>
            </a:r>
            <a:r>
              <a:rPr lang="zh-CN" sz="1600">
                <a:ea typeface="+mn-lt"/>
                <a:cs typeface="+mn-lt"/>
              </a:rPr>
              <a:t>USER &lt;UID&gt;[:&lt;GID&gt;]</a:t>
            </a:r>
            <a:r>
              <a:rPr lang="zh-CN" altLang="en-US" sz="1600">
                <a:ea typeface="+mn-lt"/>
                <a:cs typeface="+mn-lt"/>
              </a:rPr>
              <a:t> 。指定当前及后面部分的用户及组。作用于后续的RUN、CMD等</a:t>
            </a:r>
            <a:endParaRPr lang="zh-CN" sz="1600">
              <a:ea typeface="宋体"/>
              <a:cs typeface="Calibri"/>
            </a:endParaRPr>
          </a:p>
          <a:p>
            <a:r>
              <a:rPr lang="zh-CN" sz="1600" dirty="0">
                <a:ea typeface="+mn-lt"/>
                <a:cs typeface="+mn-lt"/>
                <a:hlinkClick r:id="rId15"/>
              </a:rPr>
              <a:t>WORKDIR</a:t>
            </a:r>
            <a:r>
              <a:rPr lang="zh-CN" sz="1600">
                <a:ea typeface="+mn-lt"/>
                <a:cs typeface="+mn-lt"/>
              </a:rPr>
              <a:t>： </a:t>
            </a:r>
            <a:r>
              <a:rPr lang="zh-CN" altLang="en-US" sz="1400">
                <a:solidFill>
                  <a:srgbClr val="3C4043"/>
                </a:solidFill>
                <a:ea typeface="+mn-lt"/>
                <a:cs typeface="+mn-lt"/>
              </a:rPr>
              <a:t>为 </a:t>
            </a:r>
            <a:r>
              <a:rPr lang="en-US" altLang="zh-CN" sz="1400" dirty="0" err="1">
                <a:solidFill>
                  <a:srgbClr val="3C4043"/>
                </a:solidFill>
                <a:ea typeface="+mn-lt"/>
                <a:cs typeface="+mn-lt"/>
              </a:rPr>
              <a:t>Dockerfile</a:t>
            </a:r>
            <a:r>
              <a:rPr lang="zh-CN" altLang="en-US" sz="1400">
                <a:solidFill>
                  <a:srgbClr val="3C4043"/>
                </a:solidFill>
                <a:ea typeface="+mn-lt"/>
                <a:cs typeface="+mn-lt"/>
              </a:rPr>
              <a:t> 中跟随的任何 </a:t>
            </a:r>
            <a:r>
              <a:rPr lang="en-US" altLang="zh-CN" sz="1400" dirty="0">
                <a:solidFill>
                  <a:srgbClr val="3C4043"/>
                </a:solidFill>
                <a:ea typeface="+mn-lt"/>
                <a:cs typeface="+mn-lt"/>
              </a:rPr>
              <a:t>RUN</a:t>
            </a:r>
            <a:r>
              <a:rPr lang="zh-CN" altLang="en-US" sz="1400">
                <a:solidFill>
                  <a:srgbClr val="3C4043"/>
                </a:solidFill>
                <a:ea typeface="+mn-lt"/>
                <a:cs typeface="+mn-lt"/>
              </a:rPr>
              <a:t>、</a:t>
            </a:r>
            <a:r>
              <a:rPr lang="en-US" altLang="zh-CN" sz="1400" dirty="0">
                <a:solidFill>
                  <a:srgbClr val="3C4043"/>
                </a:solidFill>
                <a:ea typeface="+mn-lt"/>
                <a:cs typeface="+mn-lt"/>
              </a:rPr>
              <a:t>CMD</a:t>
            </a:r>
            <a:r>
              <a:rPr lang="zh-CN" altLang="en-US" sz="1400">
                <a:solidFill>
                  <a:srgbClr val="3C4043"/>
                </a:solidFill>
                <a:ea typeface="+mn-lt"/>
                <a:cs typeface="+mn-lt"/>
              </a:rPr>
              <a:t>、</a:t>
            </a:r>
            <a:r>
              <a:rPr lang="en-US" altLang="zh-CN" sz="1400" dirty="0">
                <a:solidFill>
                  <a:srgbClr val="3C4043"/>
                </a:solidFill>
                <a:ea typeface="+mn-lt"/>
                <a:cs typeface="+mn-lt"/>
              </a:rPr>
              <a:t>ENTRYPOINT</a:t>
            </a:r>
            <a:r>
              <a:rPr lang="zh-CN" altLang="en-US" sz="1400">
                <a:solidFill>
                  <a:srgbClr val="3C4043"/>
                </a:solidFill>
                <a:ea typeface="+mn-lt"/>
                <a:cs typeface="+mn-lt"/>
              </a:rPr>
              <a:t>、</a:t>
            </a:r>
            <a:r>
              <a:rPr lang="en-US" altLang="zh-CN" sz="1400" dirty="0">
                <a:solidFill>
                  <a:srgbClr val="3C4043"/>
                </a:solidFill>
                <a:ea typeface="+mn-lt"/>
                <a:cs typeface="+mn-lt"/>
              </a:rPr>
              <a:t>COPY</a:t>
            </a:r>
            <a:r>
              <a:rPr lang="zh-CN" altLang="en-US" sz="1400">
                <a:solidFill>
                  <a:srgbClr val="3C4043"/>
                </a:solidFill>
                <a:ea typeface="+mn-lt"/>
                <a:cs typeface="+mn-lt"/>
              </a:rPr>
              <a:t> 和 </a:t>
            </a:r>
            <a:r>
              <a:rPr lang="en-US" altLang="zh-CN" sz="1400" dirty="0">
                <a:solidFill>
                  <a:srgbClr val="3C4043"/>
                </a:solidFill>
                <a:ea typeface="+mn-lt"/>
                <a:cs typeface="+mn-lt"/>
              </a:rPr>
              <a:t>ADD</a:t>
            </a:r>
            <a:r>
              <a:rPr lang="zh-CN" altLang="en-US" sz="1400">
                <a:solidFill>
                  <a:srgbClr val="3C4043"/>
                </a:solidFill>
                <a:ea typeface="+mn-lt"/>
                <a:cs typeface="+mn-lt"/>
              </a:rPr>
              <a:t> </a:t>
            </a:r>
            <a:r>
              <a:rPr lang="zh-CN" sz="1400">
                <a:solidFill>
                  <a:srgbClr val="3C4043"/>
                </a:solidFill>
                <a:ea typeface="+mn-lt"/>
                <a:cs typeface="+mn-lt"/>
              </a:rPr>
              <a:t>指</a:t>
            </a:r>
            <a:r>
              <a:rPr lang="zh-CN" altLang="en-US" sz="1400">
                <a:solidFill>
                  <a:srgbClr val="3C4043"/>
                </a:solidFill>
                <a:ea typeface="+mn-lt"/>
                <a:cs typeface="+mn-lt"/>
              </a:rPr>
              <a:t>令设置</a:t>
            </a:r>
            <a:r>
              <a:rPr lang="zh-CN" sz="1400">
                <a:solidFill>
                  <a:srgbClr val="3C4043"/>
                </a:solidFill>
                <a:ea typeface="+mn-lt"/>
                <a:cs typeface="+mn-lt"/>
              </a:rPr>
              <a:t>工作目录。</a:t>
            </a:r>
            <a:endParaRPr lang="zh-CN" sz="1400">
              <a:solidFill>
                <a:srgbClr val="3C4043"/>
              </a:solidFill>
              <a:cs typeface="Calibri"/>
            </a:endParaRPr>
          </a:p>
          <a:p>
            <a:pPr marL="0" indent="0">
              <a:buNone/>
            </a:pPr>
            <a:endParaRPr lang="zh-CN" sz="1400" dirty="0">
              <a:solidFill>
                <a:srgbClr val="3C4043"/>
              </a:solidFill>
              <a:ea typeface="宋体"/>
              <a:cs typeface="Calibri"/>
            </a:endParaRPr>
          </a:p>
          <a:p>
            <a:endParaRPr lang="zh-CN" altLang="en-US" dirty="0">
              <a:ea typeface="宋体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11698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D7D4C51-9B3D-CDE1-ADA5-FD249B6BA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3200" kern="1200" dirty="0">
                <a:solidFill>
                  <a:schemeClr val="bg1"/>
                </a:solidFill>
                <a:latin typeface="+mj-lt"/>
                <a:ea typeface="宋体"/>
                <a:cs typeface="+mj-cs"/>
              </a:rPr>
              <a:t>Example</a:t>
            </a:r>
            <a:r>
              <a:rPr lang="en-US" altLang="zh-CN" sz="3200" dirty="0">
                <a:solidFill>
                  <a:schemeClr val="bg1"/>
                </a:solidFill>
                <a:ea typeface="宋体"/>
              </a:rPr>
              <a:t> 1</a:t>
            </a:r>
            <a:r>
              <a:rPr lang="en-US" altLang="zh-CN" sz="3200" kern="1200" dirty="0">
                <a:solidFill>
                  <a:schemeClr val="bg1"/>
                </a:solidFill>
                <a:latin typeface="+mj-lt"/>
                <a:ea typeface="宋体"/>
                <a:cs typeface="+mj-cs"/>
              </a:rPr>
              <a:t>:</a:t>
            </a:r>
          </a:p>
        </p:txBody>
      </p:sp>
      <p:pic>
        <p:nvPicPr>
          <p:cNvPr id="4" name="图片 3" descr="文本&#10;&#10;已自动生成说明">
            <a:extLst>
              <a:ext uri="{FF2B5EF4-FFF2-40B4-BE49-F238E27FC236}">
                <a16:creationId xmlns:a16="http://schemas.microsoft.com/office/drawing/2014/main" id="{DCBC420F-3B75-381A-6C1B-727B13774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798" y="1675227"/>
            <a:ext cx="6734404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7644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D7D4C51-9B3D-CDE1-ADA5-FD249B6BA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3200" kern="1200" dirty="0">
                <a:solidFill>
                  <a:schemeClr val="bg1"/>
                </a:solidFill>
                <a:latin typeface="+mj-lt"/>
                <a:ea typeface="宋体"/>
                <a:cs typeface="+mj-cs"/>
              </a:rPr>
              <a:t>Example</a:t>
            </a:r>
            <a:r>
              <a:rPr lang="en-US" altLang="zh-CN" sz="3200" dirty="0">
                <a:solidFill>
                  <a:schemeClr val="bg1"/>
                </a:solidFill>
                <a:ea typeface="宋体"/>
              </a:rPr>
              <a:t> 2</a:t>
            </a:r>
            <a:r>
              <a:rPr lang="en-US" altLang="zh-CN" sz="3200" kern="1200" dirty="0">
                <a:solidFill>
                  <a:schemeClr val="bg1"/>
                </a:solidFill>
                <a:latin typeface="+mj-lt"/>
                <a:ea typeface="宋体"/>
                <a:cs typeface="+mj-cs"/>
              </a:rPr>
              <a:t>: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67FD273-C061-DC26-7DFC-1D054047A50C}"/>
              </a:ext>
            </a:extLst>
          </p:cNvPr>
          <p:cNvSpPr txBox="1"/>
          <p:nvPr/>
        </p:nvSpPr>
        <p:spPr>
          <a:xfrm>
            <a:off x="1666103" y="1820562"/>
            <a:ext cx="8468497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b="1">
                <a:latin typeface="Arial"/>
                <a:ea typeface="宋体"/>
                <a:cs typeface="Arial"/>
              </a:rPr>
              <a:t>FROM</a:t>
            </a:r>
            <a:r>
              <a:rPr lang="zh-CN">
                <a:latin typeface="Arial"/>
                <a:ea typeface="宋体"/>
                <a:cs typeface="Arial"/>
              </a:rPr>
              <a:t> ubuntu:20.04​</a:t>
            </a:r>
            <a:br>
              <a:rPr lang="zh-CN" dirty="0">
                <a:latin typeface="Arial"/>
                <a:cs typeface="Arial"/>
              </a:rPr>
            </a:br>
            <a:r>
              <a:rPr lang="zh-CN">
                <a:latin typeface="Arial"/>
                <a:ea typeface="宋体"/>
                <a:cs typeface="Arial"/>
              </a:rPr>
              <a:t> ​</a:t>
            </a:r>
            <a:br>
              <a:rPr lang="zh-CN" dirty="0">
                <a:latin typeface="Arial"/>
                <a:cs typeface="Arial"/>
              </a:rPr>
            </a:br>
            <a:r>
              <a:rPr lang="zh-CN">
                <a:latin typeface="Arial"/>
                <a:ea typeface="宋体"/>
                <a:cs typeface="Arial"/>
              </a:rPr>
              <a:t>MAINTAINER ShankyM version: 0.1​</a:t>
            </a:r>
            <a:br>
              <a:rPr lang="zh-CN" dirty="0">
                <a:latin typeface="Arial"/>
                <a:cs typeface="Arial"/>
              </a:rPr>
            </a:br>
            <a:r>
              <a:rPr lang="zh-CN" dirty="0">
                <a:latin typeface="Arial"/>
                <a:ea typeface="宋体"/>
                <a:cs typeface="Arial"/>
              </a:rPr>
              <a:t> ​</a:t>
            </a:r>
            <a:br>
              <a:rPr lang="zh-CN" dirty="0">
                <a:latin typeface="Arial"/>
                <a:cs typeface="Arial"/>
              </a:rPr>
            </a:br>
            <a:r>
              <a:rPr lang="zh-CN" dirty="0">
                <a:latin typeface="Arial"/>
                <a:ea typeface="宋体"/>
                <a:cs typeface="Arial"/>
              </a:rPr>
              <a:t>RUN apt-get update &amp;&amp; apt-get install -y apache2 &amp;&amp; apt-get clean &amp;&amp; rm -rf /var/lib/apt/lists/*​</a:t>
            </a:r>
            <a:br>
              <a:rPr lang="zh-CN" dirty="0">
                <a:latin typeface="Arial"/>
                <a:cs typeface="Arial"/>
              </a:rPr>
            </a:br>
            <a:r>
              <a:rPr lang="zh-CN" dirty="0">
                <a:latin typeface="Arial"/>
                <a:ea typeface="宋体"/>
                <a:cs typeface="Arial"/>
              </a:rPr>
              <a:t> ​</a:t>
            </a:r>
            <a:br>
              <a:rPr lang="zh-CN" dirty="0">
                <a:latin typeface="Arial"/>
                <a:cs typeface="Arial"/>
              </a:rPr>
            </a:br>
            <a:r>
              <a:rPr lang="zh-CN" dirty="0">
                <a:latin typeface="Arial"/>
                <a:ea typeface="宋体"/>
                <a:cs typeface="Arial"/>
              </a:rPr>
              <a:t>ENV APACHE_RUN_USER www-data​</a:t>
            </a:r>
            <a:br>
              <a:rPr lang="zh-CN" dirty="0">
                <a:latin typeface="Arial"/>
                <a:cs typeface="Arial"/>
              </a:rPr>
            </a:br>
            <a:r>
              <a:rPr lang="zh-CN" dirty="0">
                <a:latin typeface="Arial"/>
                <a:ea typeface="宋体"/>
                <a:cs typeface="Arial"/>
              </a:rPr>
              <a:t>ENV APACHE_RUN_GROUP www-data​</a:t>
            </a:r>
            <a:br>
              <a:rPr lang="zh-CN" dirty="0">
                <a:latin typeface="Arial"/>
                <a:cs typeface="Arial"/>
              </a:rPr>
            </a:br>
            <a:r>
              <a:rPr lang="zh-CN" dirty="0">
                <a:latin typeface="Arial"/>
                <a:ea typeface="宋体"/>
                <a:cs typeface="Arial"/>
              </a:rPr>
              <a:t>ENV APACHE_LOG_DIR /var/log/apache2​</a:t>
            </a:r>
            <a:br>
              <a:rPr lang="zh-CN" dirty="0">
                <a:latin typeface="Arial"/>
                <a:cs typeface="Arial"/>
              </a:rPr>
            </a:br>
            <a:r>
              <a:rPr lang="zh-CN" dirty="0">
                <a:latin typeface="Arial"/>
                <a:ea typeface="宋体"/>
                <a:cs typeface="Arial"/>
              </a:rPr>
              <a:t> ​</a:t>
            </a:r>
            <a:br>
              <a:rPr lang="zh-CN" dirty="0">
                <a:latin typeface="Arial"/>
                <a:cs typeface="Arial"/>
              </a:rPr>
            </a:br>
            <a:r>
              <a:rPr lang="zh-CN" dirty="0">
                <a:latin typeface="Arial"/>
                <a:ea typeface="宋体"/>
                <a:cs typeface="Arial"/>
              </a:rPr>
              <a:t>EXPOSE 80​</a:t>
            </a:r>
            <a:br>
              <a:rPr lang="zh-CN" dirty="0">
                <a:latin typeface="Arial"/>
                <a:cs typeface="Arial"/>
              </a:rPr>
            </a:br>
            <a:r>
              <a:rPr lang="zh-CN" dirty="0">
                <a:latin typeface="Arial"/>
                <a:ea typeface="宋体"/>
                <a:cs typeface="Arial"/>
              </a:rPr>
              <a:t> ​</a:t>
            </a:r>
            <a:br>
              <a:rPr lang="zh-CN" dirty="0">
                <a:latin typeface="Arial"/>
                <a:cs typeface="Arial"/>
              </a:rPr>
            </a:br>
            <a:r>
              <a:rPr lang="zh-CN" dirty="0">
                <a:latin typeface="Arial"/>
                <a:ea typeface="宋体"/>
                <a:cs typeface="Arial"/>
              </a:rPr>
              <a:t>CMD ["/usr/sbin/apache2", "-D", "FOREGROUND"]</a:t>
            </a:r>
          </a:p>
        </p:txBody>
      </p:sp>
    </p:spTree>
    <p:extLst>
      <p:ext uri="{BB962C8B-B14F-4D97-AF65-F5344CB8AC3E}">
        <p14:creationId xmlns:p14="http://schemas.microsoft.com/office/powerpoint/2010/main" val="1465065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内容占位符 3" descr="图片包含 人, 桌子, 长凳, 男孩&#10;&#10;已自动生成说明">
            <a:extLst>
              <a:ext uri="{FF2B5EF4-FFF2-40B4-BE49-F238E27FC236}">
                <a16:creationId xmlns:a16="http://schemas.microsoft.com/office/drawing/2014/main" id="{EE3ABA5D-A23D-3722-3CBE-E2DDE42676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064" r="-1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5BB315A-730E-A7C6-4801-1AEEDDA96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139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/>
              <a:t>DOCKER</a:t>
            </a:r>
            <a:r>
              <a:rPr lang="zh-CN" altLang="en-US" sz="4000"/>
              <a:t>历史</a:t>
            </a:r>
            <a:endParaRPr lang="en-US" altLang="zh-CN" sz="40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BAE5FD4-06FB-0100-1FEA-5532981AB850}"/>
              </a:ext>
            </a:extLst>
          </p:cNvPr>
          <p:cNvSpPr txBox="1"/>
          <p:nvPr/>
        </p:nvSpPr>
        <p:spPr>
          <a:xfrm>
            <a:off x="411832" y="1773183"/>
            <a:ext cx="3822189" cy="457988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600" b="1">
                <a:ea typeface="宋体"/>
              </a:rPr>
              <a:t>Docker</a:t>
            </a:r>
            <a:r>
              <a:rPr lang="en-US" altLang="zh-CN" sz="1600">
                <a:ea typeface="宋体"/>
              </a:rPr>
              <a:t> </a:t>
            </a:r>
            <a:r>
              <a:rPr lang="zh-CN" altLang="en-US" sz="1600">
                <a:ea typeface="宋体"/>
              </a:rPr>
              <a:t>最初是</a:t>
            </a:r>
            <a:r>
              <a:rPr lang="en-US" altLang="zh-CN" sz="1600">
                <a:ea typeface="宋体"/>
              </a:rPr>
              <a:t> </a:t>
            </a:r>
            <a:r>
              <a:rPr lang="en-US" altLang="zh-CN" sz="1600" err="1">
                <a:ea typeface="宋体"/>
              </a:rPr>
              <a:t>dotCloud</a:t>
            </a:r>
            <a:r>
              <a:rPr lang="en-US" altLang="zh-CN" sz="1600">
                <a:ea typeface="宋体"/>
              </a:rPr>
              <a:t> </a:t>
            </a:r>
            <a:r>
              <a:rPr lang="zh-CN" altLang="en-US" sz="1600">
                <a:ea typeface="宋体"/>
              </a:rPr>
              <a:t>公司创始人</a:t>
            </a:r>
            <a:r>
              <a:rPr lang="en-US" altLang="zh-CN" sz="1600">
                <a:ea typeface="宋体"/>
              </a:rPr>
              <a:t> </a:t>
            </a:r>
            <a:r>
              <a:rPr lang="en-US" altLang="zh-CN" sz="1600">
                <a:ea typeface="宋体"/>
                <a:hlinkClick r:id="rId4"/>
              </a:rPr>
              <a:t>Solomon Hykes</a:t>
            </a:r>
            <a:r>
              <a:rPr lang="en-US" altLang="zh-CN" sz="1600">
                <a:ea typeface="宋体"/>
              </a:rPr>
              <a:t> 于2008年</a:t>
            </a:r>
            <a:r>
              <a:rPr lang="zh-CN" altLang="en-US" sz="1600">
                <a:ea typeface="宋体"/>
              </a:rPr>
              <a:t>在法国期间发起的一个公司内部项目，它是基于</a:t>
            </a:r>
            <a:r>
              <a:rPr lang="en-US" altLang="zh-CN" sz="1600">
                <a:ea typeface="宋体"/>
              </a:rPr>
              <a:t> </a:t>
            </a:r>
            <a:r>
              <a:rPr lang="en-US" altLang="zh-CN" sz="1600" err="1">
                <a:ea typeface="宋体"/>
              </a:rPr>
              <a:t>dotCloud</a:t>
            </a:r>
            <a:r>
              <a:rPr lang="en-US" altLang="zh-CN" sz="1600">
                <a:ea typeface="宋体"/>
              </a:rPr>
              <a:t> </a:t>
            </a:r>
            <a:r>
              <a:rPr lang="zh-CN" altLang="en-US" sz="1600">
                <a:ea typeface="宋体"/>
              </a:rPr>
              <a:t>公司多年云服务技术的一次革新，并于</a:t>
            </a:r>
            <a:r>
              <a:rPr lang="en-US" altLang="zh-CN" sz="1600">
                <a:ea typeface="宋体"/>
              </a:rPr>
              <a:t> </a:t>
            </a:r>
            <a:r>
              <a:rPr lang="en-US" altLang="zh-CN" sz="1600">
                <a:ea typeface="宋体"/>
                <a:hlinkClick r:id="rId5"/>
              </a:rPr>
              <a:t>2013 </a:t>
            </a:r>
            <a:r>
              <a:rPr lang="zh-CN" altLang="en-US" sz="1600">
                <a:ea typeface="宋体"/>
                <a:hlinkClick r:id="rId5"/>
              </a:rPr>
              <a:t>年</a:t>
            </a:r>
            <a:r>
              <a:rPr lang="en-US" altLang="zh-CN" sz="1600">
                <a:ea typeface="宋体"/>
                <a:hlinkClick r:id="rId5"/>
              </a:rPr>
              <a:t> 3 </a:t>
            </a:r>
            <a:r>
              <a:rPr lang="zh-CN" altLang="en-US" sz="1600">
                <a:ea typeface="宋体"/>
                <a:hlinkClick r:id="rId5"/>
              </a:rPr>
              <a:t>月以</a:t>
            </a:r>
            <a:r>
              <a:rPr lang="en-US" altLang="zh-CN" sz="1600">
                <a:ea typeface="宋体"/>
                <a:hlinkClick r:id="rId5"/>
              </a:rPr>
              <a:t> Apache 2.0 </a:t>
            </a:r>
            <a:r>
              <a:rPr lang="zh-CN" altLang="en-US" sz="1600">
                <a:ea typeface="宋体"/>
                <a:hlinkClick r:id="rId5"/>
              </a:rPr>
              <a:t>授权协议开源</a:t>
            </a:r>
            <a:r>
              <a:rPr lang="zh-CN" altLang="en-US" sz="1600">
                <a:ea typeface="宋体"/>
              </a:rPr>
              <a:t>，主要项目代码在</a:t>
            </a:r>
            <a:r>
              <a:rPr lang="en-US" altLang="zh-CN" sz="1600">
                <a:ea typeface="宋体"/>
              </a:rPr>
              <a:t> </a:t>
            </a:r>
            <a:r>
              <a:rPr lang="en-US" altLang="zh-CN" sz="1600">
                <a:ea typeface="宋体"/>
                <a:hlinkClick r:id="rId6"/>
              </a:rPr>
              <a:t>GitHub</a:t>
            </a:r>
            <a:r>
              <a:rPr lang="en-US" altLang="zh-CN" sz="1600">
                <a:ea typeface="宋体"/>
              </a:rPr>
              <a:t> </a:t>
            </a:r>
            <a:r>
              <a:rPr lang="zh-CN" altLang="en-US" sz="1600">
                <a:ea typeface="宋体"/>
              </a:rPr>
              <a:t>上进行维护。</a:t>
            </a:r>
            <a:r>
              <a:rPr lang="en-US" altLang="zh-CN" sz="1600">
                <a:ea typeface="宋体"/>
              </a:rPr>
              <a:t>Docker </a:t>
            </a:r>
            <a:r>
              <a:rPr lang="zh-CN" altLang="en-US" sz="1600">
                <a:ea typeface="宋体"/>
              </a:rPr>
              <a:t>项目后来还加入了</a:t>
            </a:r>
            <a:r>
              <a:rPr lang="en-US" altLang="zh-CN" sz="1600">
                <a:ea typeface="宋体"/>
              </a:rPr>
              <a:t> Linux </a:t>
            </a:r>
            <a:r>
              <a:rPr lang="zh-CN" altLang="en-US" sz="1600">
                <a:ea typeface="宋体"/>
              </a:rPr>
              <a:t>基金会，并成立推动</a:t>
            </a:r>
            <a:r>
              <a:rPr lang="en-US" altLang="zh-CN" sz="1600">
                <a:ea typeface="宋体"/>
              </a:rPr>
              <a:t> </a:t>
            </a:r>
            <a:r>
              <a:rPr lang="zh-CN" altLang="en-US" sz="1600">
                <a:ea typeface="宋体"/>
                <a:hlinkClick r:id="rId7"/>
              </a:rPr>
              <a:t>开放容器联盟（</a:t>
            </a:r>
            <a:r>
              <a:rPr lang="en-US" altLang="zh-CN" sz="1600">
                <a:ea typeface="宋体"/>
                <a:hlinkClick r:id="rId7"/>
              </a:rPr>
              <a:t>OCI</a:t>
            </a:r>
            <a:r>
              <a:rPr lang="zh-CN" altLang="en-US" sz="1600">
                <a:ea typeface="宋体"/>
                <a:hlinkClick r:id="rId7"/>
              </a:rPr>
              <a:t>）</a:t>
            </a:r>
            <a:r>
              <a:rPr lang="zh-CN" altLang="en-US" sz="1600">
                <a:ea typeface="宋体"/>
              </a:rPr>
              <a:t>。</a:t>
            </a:r>
            <a:endParaRPr lang="en-US" altLang="zh-CN" sz="1600">
              <a:ea typeface="宋体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600" b="1">
                <a:ea typeface="宋体"/>
              </a:rPr>
              <a:t>Docker</a:t>
            </a:r>
            <a:r>
              <a:rPr lang="en-US" altLang="zh-CN" sz="1600">
                <a:ea typeface="宋体"/>
              </a:rPr>
              <a:t> </a:t>
            </a:r>
            <a:r>
              <a:rPr lang="zh-CN" altLang="en-US" sz="1600">
                <a:ea typeface="宋体"/>
              </a:rPr>
              <a:t>自开源后受到广泛的关注和讨论，由于项目太 火了，在</a:t>
            </a:r>
            <a:r>
              <a:rPr lang="en-US" altLang="zh-CN" sz="1600">
                <a:ea typeface="宋体"/>
              </a:rPr>
              <a:t> 2013 </a:t>
            </a:r>
            <a:r>
              <a:rPr lang="zh-CN" altLang="en-US" sz="1600">
                <a:ea typeface="宋体"/>
              </a:rPr>
              <a:t>年底，</a:t>
            </a:r>
            <a:r>
              <a:rPr lang="en-US" altLang="zh-CN" sz="1600">
                <a:ea typeface="宋体"/>
                <a:hlinkClick r:id="rId8"/>
              </a:rPr>
              <a:t>dotCloud </a:t>
            </a:r>
            <a:r>
              <a:rPr lang="zh-CN" altLang="en-US" sz="1600">
                <a:ea typeface="宋体"/>
                <a:hlinkClick r:id="rId8"/>
              </a:rPr>
              <a:t>公司决定改名为</a:t>
            </a:r>
            <a:r>
              <a:rPr lang="en-US" altLang="zh-CN" sz="1600">
                <a:ea typeface="宋体"/>
                <a:hlinkClick r:id="rId8"/>
              </a:rPr>
              <a:t> Docker</a:t>
            </a:r>
            <a:r>
              <a:rPr lang="zh-CN" altLang="en-US" sz="1600">
                <a:ea typeface="宋体"/>
              </a:rPr>
              <a:t>。</a:t>
            </a:r>
            <a:r>
              <a:rPr lang="en-US" altLang="zh-CN" sz="1600">
                <a:ea typeface="宋体"/>
              </a:rPr>
              <a:t>Docker </a:t>
            </a:r>
            <a:r>
              <a:rPr lang="zh-CN" altLang="en-US" sz="1600">
                <a:ea typeface="宋体"/>
              </a:rPr>
              <a:t>最初是在</a:t>
            </a:r>
            <a:r>
              <a:rPr lang="en-US" altLang="zh-CN" sz="1600">
                <a:ea typeface="宋体"/>
              </a:rPr>
              <a:t> Ubuntu 12.04 </a:t>
            </a:r>
            <a:r>
              <a:rPr lang="zh-CN" altLang="en-US" sz="1600">
                <a:ea typeface="宋体"/>
              </a:rPr>
              <a:t>上开发实现的；</a:t>
            </a:r>
            <a:r>
              <a:rPr lang="en-US" altLang="zh-CN" sz="1600">
                <a:ea typeface="宋体"/>
              </a:rPr>
              <a:t>Red Hat </a:t>
            </a:r>
            <a:r>
              <a:rPr lang="zh-CN" altLang="en-US" sz="1600">
                <a:ea typeface="宋体"/>
              </a:rPr>
              <a:t>则从</a:t>
            </a:r>
            <a:r>
              <a:rPr lang="en-US" altLang="zh-CN" sz="1600">
                <a:ea typeface="宋体"/>
              </a:rPr>
              <a:t> RHEL 6.5 </a:t>
            </a:r>
            <a:r>
              <a:rPr lang="zh-CN" altLang="en-US" sz="1600">
                <a:ea typeface="宋体"/>
              </a:rPr>
              <a:t>开始对</a:t>
            </a:r>
            <a:r>
              <a:rPr lang="en-US" altLang="zh-CN" sz="1600">
                <a:ea typeface="宋体"/>
              </a:rPr>
              <a:t> Docker </a:t>
            </a:r>
            <a:r>
              <a:rPr lang="zh-CN" altLang="en-US" sz="1600">
                <a:ea typeface="宋体"/>
              </a:rPr>
              <a:t>进行支持；</a:t>
            </a:r>
            <a:r>
              <a:rPr lang="en-US" altLang="zh-CN" sz="1600">
                <a:ea typeface="宋体"/>
              </a:rPr>
              <a:t>Google </a:t>
            </a:r>
            <a:r>
              <a:rPr lang="zh-CN" altLang="en-US" sz="1600">
                <a:ea typeface="宋体"/>
              </a:rPr>
              <a:t>也在其</a:t>
            </a:r>
            <a:r>
              <a:rPr lang="en-US" altLang="zh-CN" sz="1600">
                <a:ea typeface="宋体"/>
              </a:rPr>
              <a:t> PaaS </a:t>
            </a:r>
            <a:r>
              <a:rPr lang="zh-CN" altLang="en-US" sz="1600">
                <a:ea typeface="宋体"/>
              </a:rPr>
              <a:t>产品中广泛应用</a:t>
            </a:r>
            <a:r>
              <a:rPr lang="en-US" altLang="zh-CN" sz="1600">
                <a:ea typeface="宋体"/>
              </a:rPr>
              <a:t> Docker</a:t>
            </a:r>
            <a:r>
              <a:rPr lang="zh-CN" altLang="en-US" sz="1600">
                <a:ea typeface="宋体"/>
              </a:rPr>
              <a:t>。</a:t>
            </a:r>
            <a:endParaRPr lang="en-US" altLang="zh-CN" sz="1600">
              <a:ea typeface="宋体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600">
                <a:ea typeface="宋体"/>
              </a:rPr>
              <a:t>Docker </a:t>
            </a:r>
            <a:r>
              <a:rPr lang="zh-CN" altLang="en-US" sz="1600">
                <a:ea typeface="宋体"/>
              </a:rPr>
              <a:t>使用</a:t>
            </a:r>
            <a:r>
              <a:rPr lang="en-US" altLang="zh-CN" sz="1600">
                <a:ea typeface="宋体"/>
              </a:rPr>
              <a:t> Google </a:t>
            </a:r>
            <a:r>
              <a:rPr lang="zh-CN" altLang="en-US" sz="1600">
                <a:ea typeface="宋体"/>
              </a:rPr>
              <a:t>公司推出的</a:t>
            </a:r>
            <a:r>
              <a:rPr lang="en-US" altLang="zh-CN" sz="1600">
                <a:ea typeface="宋体"/>
              </a:rPr>
              <a:t> </a:t>
            </a:r>
            <a:r>
              <a:rPr lang="en-US" altLang="zh-CN" sz="1600">
                <a:ea typeface="宋体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 </a:t>
            </a:r>
            <a:r>
              <a:rPr lang="zh-CN" altLang="en-US" sz="1600">
                <a:ea typeface="宋体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语言</a:t>
            </a:r>
            <a:r>
              <a:rPr lang="en-US" altLang="zh-CN" sz="1600">
                <a:ea typeface="宋体"/>
              </a:rPr>
              <a:t> </a:t>
            </a:r>
            <a:r>
              <a:rPr lang="zh-CN" altLang="en-US" sz="1600">
                <a:ea typeface="宋体"/>
              </a:rPr>
              <a:t>进行开发实现</a:t>
            </a:r>
            <a:endParaRPr lang="en-US" sz="1600"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4871894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87F68C-E0C0-DA76-FED5-221C5EC93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宋体"/>
                <a:cs typeface="Calibri Light"/>
              </a:rPr>
              <a:t>参考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F03ECC-D313-29F1-3595-95AB7F662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altLang="zh-CN" dirty="0">
                <a:ea typeface="+mn-lt"/>
                <a:cs typeface="+mn-lt"/>
                <a:hlinkClick r:id="rId2"/>
              </a:rPr>
              <a:t>Docker</a:t>
            </a:r>
            <a:r>
              <a:rPr lang="zh-CN" altLang="en-US" dirty="0">
                <a:ea typeface="+mn-lt"/>
                <a:cs typeface="+mn-lt"/>
                <a:hlinkClick r:id="rId2"/>
              </a:rPr>
              <a:t> </a:t>
            </a:r>
            <a:r>
              <a:rPr lang="en-US" altLang="zh-CN" dirty="0">
                <a:ea typeface="+mn-lt"/>
                <a:cs typeface="+mn-lt"/>
                <a:hlinkClick r:id="rId2"/>
              </a:rPr>
              <a:t>o</a:t>
            </a:r>
            <a:r>
              <a:rPr lang="zh-CN" dirty="0">
                <a:ea typeface="+mn-lt"/>
                <a:cs typeface="+mn-lt"/>
                <a:hlinkClick r:id="rId2"/>
              </a:rPr>
              <a:t>verview | Docker Docs</a:t>
            </a:r>
          </a:p>
          <a:p>
            <a:pPr marL="514350" indent="-514350">
              <a:buAutoNum type="arabicPeriod"/>
            </a:pPr>
            <a:r>
              <a:rPr lang="en-US" altLang="zh-CN" dirty="0">
                <a:ea typeface="+mn-lt"/>
                <a:cs typeface="+mn-lt"/>
                <a:hlinkClick r:id="rId3"/>
              </a:rPr>
              <a:t>Demystifying</a:t>
            </a:r>
            <a:r>
              <a:rPr lang="zh-CN" altLang="en-US" dirty="0">
                <a:ea typeface="+mn-lt"/>
                <a:cs typeface="+mn-lt"/>
                <a:hlinkClick r:id="rId3"/>
              </a:rPr>
              <a:t> </a:t>
            </a:r>
            <a:r>
              <a:rPr lang="en-US" altLang="zh-CN" dirty="0">
                <a:ea typeface="+mn-lt"/>
                <a:cs typeface="+mn-lt"/>
                <a:hlinkClick r:id="rId3"/>
              </a:rPr>
              <a:t>namespaces</a:t>
            </a:r>
            <a:r>
              <a:rPr lang="zh-CN" altLang="en-US" dirty="0">
                <a:ea typeface="+mn-lt"/>
                <a:cs typeface="+mn-lt"/>
                <a:hlinkClick r:id="rId3"/>
              </a:rPr>
              <a:t> </a:t>
            </a:r>
            <a:r>
              <a:rPr lang="en-US" altLang="zh-CN" dirty="0">
                <a:ea typeface="+mn-lt"/>
                <a:cs typeface="+mn-lt"/>
                <a:hlinkClick r:id="rId3"/>
              </a:rPr>
              <a:t>and</a:t>
            </a:r>
            <a:r>
              <a:rPr lang="zh-CN" altLang="en-US" dirty="0">
                <a:ea typeface="+mn-lt"/>
                <a:cs typeface="+mn-lt"/>
                <a:hlinkClick r:id="rId3"/>
              </a:rPr>
              <a:t> </a:t>
            </a:r>
            <a:r>
              <a:rPr lang="en-US" altLang="zh-CN" dirty="0">
                <a:ea typeface="+mn-lt"/>
                <a:cs typeface="+mn-lt"/>
                <a:hlinkClick r:id="rId3"/>
              </a:rPr>
              <a:t>containers</a:t>
            </a:r>
            <a:r>
              <a:rPr lang="zh-CN" altLang="en-US" dirty="0">
                <a:ea typeface="+mn-lt"/>
                <a:cs typeface="+mn-lt"/>
                <a:hlinkClick r:id="rId3"/>
              </a:rPr>
              <a:t> </a:t>
            </a:r>
            <a:r>
              <a:rPr lang="en-US" altLang="zh-CN" dirty="0">
                <a:ea typeface="+mn-lt"/>
                <a:cs typeface="+mn-lt"/>
                <a:hlinkClick r:id="rId3"/>
              </a:rPr>
              <a:t>in</a:t>
            </a:r>
            <a:r>
              <a:rPr lang="zh-CN" altLang="en-US" dirty="0">
                <a:ea typeface="+mn-lt"/>
                <a:cs typeface="+mn-lt"/>
                <a:hlinkClick r:id="rId3"/>
              </a:rPr>
              <a:t> </a:t>
            </a:r>
            <a:r>
              <a:rPr lang="en-US" altLang="zh-CN" dirty="0">
                <a:ea typeface="+mn-lt"/>
                <a:cs typeface="+mn-lt"/>
                <a:hlinkClick r:id="rId3"/>
              </a:rPr>
              <a:t>Linux</a:t>
            </a:r>
            <a:r>
              <a:rPr lang="zh-CN" altLang="en-US" dirty="0">
                <a:ea typeface="+mn-lt"/>
                <a:cs typeface="+mn-lt"/>
                <a:hlinkClick r:id="rId3"/>
              </a:rPr>
              <a:t> </a:t>
            </a:r>
            <a:r>
              <a:rPr lang="en-US" altLang="zh-CN" dirty="0">
                <a:ea typeface="+mn-lt"/>
                <a:cs typeface="+mn-lt"/>
                <a:hlinkClick r:id="rId3"/>
              </a:rPr>
              <a:t>|</a:t>
            </a:r>
            <a:r>
              <a:rPr lang="zh-CN" altLang="en-US" dirty="0">
                <a:ea typeface="+mn-lt"/>
                <a:cs typeface="+mn-lt"/>
                <a:hlinkClick r:id="rId3"/>
              </a:rPr>
              <a:t> </a:t>
            </a:r>
            <a:r>
              <a:rPr lang="en-US" altLang="zh-CN" dirty="0">
                <a:ea typeface="+mn-lt"/>
                <a:cs typeface="+mn-lt"/>
                <a:hlinkClick r:id="rId3"/>
              </a:rPr>
              <a:t>Opensource.com</a:t>
            </a:r>
          </a:p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  <a:hlinkClick r:id="rId4"/>
              </a:rPr>
              <a:t>Manage data in Docker | Docker Docs</a:t>
            </a:r>
            <a:endParaRPr lang="en-US" altLang="zh-CN" dirty="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  <a:hlinkClick r:id="rId5"/>
              </a:rPr>
              <a:t>A sysadmin's guide to containers | Opensource.com</a:t>
            </a:r>
            <a:endParaRPr lang="en-US" dirty="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  <a:hlinkClick r:id="rId6"/>
              </a:rPr>
              <a:t>Docker run reference | Docker Docs</a:t>
            </a:r>
            <a:endParaRPr lang="en-US" dirty="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endParaRPr lang="en-US" altLang="zh-CN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22150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FBD1244-F274-1694-D35B-4CD308DCB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DOCKER</a:t>
            </a:r>
            <a:r>
              <a:rPr lang="zh-CN" alt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历史</a:t>
            </a:r>
            <a:endParaRPr lang="en-US" altLang="zh-CN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图片 5" descr="日程表&#10;&#10;已自动生成说明">
            <a:extLst>
              <a:ext uri="{FF2B5EF4-FFF2-40B4-BE49-F238E27FC236}">
                <a16:creationId xmlns:a16="http://schemas.microsoft.com/office/drawing/2014/main" id="{5DD6B988-6E0E-5F33-D175-4DB2FD476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559" y="1666112"/>
            <a:ext cx="9560972" cy="475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999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3B02D7-ACD1-E40B-ADC2-F5C89F9C4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altLang="zh-CN" sz="3200" b="1" err="1">
                <a:solidFill>
                  <a:srgbClr val="000000"/>
                </a:solidFill>
              </a:rPr>
              <a:t>Docker</a:t>
            </a:r>
            <a:r>
              <a:rPr lang="af-ZA" altLang="zh-CN" sz="3200" b="1">
                <a:solidFill>
                  <a:srgbClr val="000000"/>
                </a:solidFill>
              </a:rPr>
              <a:t> VS </a:t>
            </a:r>
            <a:r>
              <a:rPr lang="af-ZA" altLang="zh-CN" sz="3200" b="1" err="1">
                <a:solidFill>
                  <a:srgbClr val="000000"/>
                </a:solidFill>
              </a:rPr>
              <a:t>Containers</a:t>
            </a:r>
            <a:endParaRPr lang="zh-CN" altLang="en-US" sz="3200" b="1">
              <a:ea typeface="+mj-lt"/>
              <a:cs typeface="+mj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1D622D-26F0-66A3-1BB7-B831A30A2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0652" cy="32585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CN" sz="2000">
                <a:ea typeface="宋体"/>
                <a:cs typeface="Calibri"/>
              </a:rPr>
              <a:t>容器是一种通用应用层</a:t>
            </a:r>
            <a:r>
              <a:rPr lang="zh-CN" altLang="en-US" sz="2000">
                <a:ea typeface="宋体"/>
                <a:cs typeface="Calibri"/>
              </a:rPr>
              <a:t>隔离</a:t>
            </a:r>
            <a:r>
              <a:rPr lang="zh-CN" sz="2000">
                <a:ea typeface="宋体"/>
                <a:cs typeface="Calibri"/>
              </a:rPr>
              <a:t>技术，相对</a:t>
            </a:r>
            <a:r>
              <a:rPr lang="zh-CN" altLang="en-US" sz="2000">
                <a:ea typeface="宋体"/>
                <a:cs typeface="Calibri"/>
              </a:rPr>
              <a:t>与</a:t>
            </a:r>
            <a:r>
              <a:rPr lang="zh-CN" altLang="en-US" sz="2000">
                <a:solidFill>
                  <a:srgbClr val="000000"/>
                </a:solidFill>
                <a:ea typeface="宋体"/>
                <a:cs typeface="+mn-lt"/>
              </a:rPr>
              <a:t>Virtualization</a:t>
            </a:r>
            <a:r>
              <a:rPr lang="zh-CN" altLang="en-US" sz="2000">
                <a:ea typeface="宋体"/>
                <a:cs typeface="Calibri"/>
              </a:rPr>
              <a:t>技术来讲，</a:t>
            </a:r>
            <a:r>
              <a:rPr lang="en-US" altLang="zh-CN" sz="2000">
                <a:ea typeface="宋体"/>
                <a:cs typeface="Calibri"/>
              </a:rPr>
              <a:t>docker</a:t>
            </a:r>
            <a:r>
              <a:rPr lang="zh-CN" sz="2000">
                <a:ea typeface="宋体"/>
                <a:cs typeface="Calibri"/>
              </a:rPr>
              <a:t>只是其中的一种实现。</a:t>
            </a:r>
            <a:endParaRPr lang="zh-CN" altLang="en-US" sz="2000">
              <a:ea typeface="宋体"/>
              <a:cs typeface="Calibri"/>
            </a:endParaRPr>
          </a:p>
          <a:p>
            <a:pPr marL="0" indent="0">
              <a:buNone/>
            </a:pPr>
            <a:endParaRPr lang="zh-CN" altLang="en-US" sz="2000">
              <a:ea typeface="宋体"/>
              <a:cs typeface="Calibri"/>
            </a:endParaRPr>
          </a:p>
          <a:p>
            <a:pPr marL="0" indent="0">
              <a:buNone/>
            </a:pPr>
            <a:r>
              <a:rPr lang="zh-CN" sz="2000">
                <a:ea typeface="宋体"/>
                <a:cs typeface="Calibri"/>
              </a:rPr>
              <a:t>容器其它</a:t>
            </a:r>
            <a:r>
              <a:rPr lang="zh-CN" altLang="en-US" sz="2000">
                <a:ea typeface="宋体"/>
                <a:cs typeface="Calibri"/>
              </a:rPr>
              <a:t>实现方式： </a:t>
            </a:r>
            <a:r>
              <a:rPr lang="en-US" altLang="en-US" sz="2000">
                <a:ea typeface="宋体"/>
                <a:cs typeface="Calibri"/>
              </a:rPr>
              <a:t>LXC, </a:t>
            </a:r>
            <a:r>
              <a:rPr lang="zh-CN" sz="2000">
                <a:ea typeface="宋体"/>
                <a:cs typeface="Calibri"/>
              </a:rPr>
              <a:t>Podman</a:t>
            </a:r>
            <a:r>
              <a:rPr lang="zh-CN" altLang="en-US" sz="2000">
                <a:solidFill>
                  <a:srgbClr val="000000"/>
                </a:solidFill>
                <a:ea typeface="宋体"/>
                <a:cs typeface="+mn-lt"/>
              </a:rPr>
              <a:t>, </a:t>
            </a:r>
            <a:r>
              <a:rPr lang="en-US" altLang="zh-CN" sz="2000" err="1">
                <a:solidFill>
                  <a:srgbClr val="121212"/>
                </a:solidFill>
                <a:ea typeface="+mn-lt"/>
                <a:cs typeface="+mn-lt"/>
              </a:rPr>
              <a:t>Containerd</a:t>
            </a:r>
            <a:r>
              <a:rPr lang="zh-CN" altLang="en-US" sz="2000">
                <a:solidFill>
                  <a:srgbClr val="121212"/>
                </a:solidFill>
                <a:ea typeface="+mn-lt"/>
                <a:cs typeface="+mn-lt"/>
              </a:rPr>
              <a:t>等</a:t>
            </a:r>
            <a:endParaRPr lang="zh-CN" altLang="en-US" sz="2000" err="1">
              <a:ea typeface="宋体"/>
              <a:cs typeface="Calibri" panose="020F0502020204030204"/>
            </a:endParaRPr>
          </a:p>
          <a:p>
            <a:pPr marL="0" indent="0">
              <a:buNone/>
            </a:pPr>
            <a:endParaRPr lang="zh-CN" sz="2000">
              <a:ea typeface="宋体"/>
              <a:cs typeface="Calibri" panose="020F0502020204030204"/>
            </a:endParaRPr>
          </a:p>
          <a:p>
            <a:pPr marL="0" indent="0">
              <a:buNone/>
            </a:pPr>
            <a:r>
              <a:rPr lang="zh-CN" altLang="en-US" sz="2000">
                <a:ea typeface="宋体"/>
                <a:cs typeface="Calibri" panose="020F0502020204030204"/>
              </a:rPr>
              <a:t>由于Docker的流行，一度成了container代名词</a:t>
            </a:r>
          </a:p>
          <a:p>
            <a:pPr marL="0" indent="0">
              <a:buNone/>
            </a:pPr>
            <a:endParaRPr lang="zh-CN" altLang="en-US" sz="2000">
              <a:ea typeface="宋体"/>
              <a:cs typeface="Calibri" panose="020F0502020204030204"/>
            </a:endParaRPr>
          </a:p>
          <a:p>
            <a:pPr marL="0" indent="0">
              <a:buNone/>
            </a:pPr>
            <a:endParaRPr lang="en-US" altLang="zh-CN" sz="2000">
              <a:ea typeface="宋体"/>
              <a:cs typeface="Calibri" panose="020F0502020204030204"/>
            </a:endParaRPr>
          </a:p>
          <a:p>
            <a:pPr marL="0" indent="0">
              <a:buNone/>
            </a:pPr>
            <a:endParaRPr lang="en-US" altLang="zh-CN" sz="2000">
              <a:ea typeface="宋体"/>
              <a:cs typeface="Calibri" panose="020F0502020204030204"/>
            </a:endParaRPr>
          </a:p>
        </p:txBody>
      </p:sp>
      <p:pic>
        <p:nvPicPr>
          <p:cNvPr id="6" name="图片 5" descr="图示&#10;&#10;已自动生成说明">
            <a:extLst>
              <a:ext uri="{FF2B5EF4-FFF2-40B4-BE49-F238E27FC236}">
                <a16:creationId xmlns:a16="http://schemas.microsoft.com/office/drawing/2014/main" id="{BAD4D279-2F2B-E16B-2064-DC2FB2AD0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380" y="1768507"/>
            <a:ext cx="6096000" cy="244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42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1B8DD70-297B-9795-08AA-01B715C82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af-ZA" sz="2800" b="1" err="1">
                <a:latin typeface="PingFang SC"/>
              </a:rPr>
              <a:t>Containers</a:t>
            </a:r>
            <a:r>
              <a:rPr lang="af-ZA" sz="2800" b="1">
                <a:latin typeface="PingFang SC"/>
              </a:rPr>
              <a:t> VS</a:t>
            </a:r>
            <a:r>
              <a:rPr lang="af-ZA" sz="2800" b="1">
                <a:latin typeface="PingFang SC"/>
                <a:ea typeface="PingFang SC"/>
                <a:cs typeface="PingFang SC"/>
              </a:rPr>
              <a:t> </a:t>
            </a:r>
            <a:r>
              <a:rPr lang="zh-CN" altLang="en-US" sz="2800" b="1">
                <a:latin typeface="PingFang SC"/>
                <a:ea typeface="PingFang SC"/>
                <a:cs typeface="PingFang SC"/>
              </a:rPr>
              <a:t>虚拟机</a:t>
            </a:r>
            <a:endParaRPr lang="af-ZA" altLang="zh-CN" sz="2800" b="1">
              <a:latin typeface="PingFang SC"/>
              <a:ea typeface="宋体"/>
              <a:cs typeface="Calibri Light"/>
            </a:endParaRP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77ACD4-7798-4FB8-2ACA-F0FB1E096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CN" sz="2200">
                <a:ea typeface="+mn-lt"/>
                <a:cs typeface="+mn-lt"/>
              </a:rPr>
              <a:t>容器</a:t>
            </a:r>
            <a:r>
              <a:rPr lang="zh-CN" altLang="en-US" sz="2200">
                <a:ea typeface="+mn-lt"/>
                <a:cs typeface="+mn-lt"/>
              </a:rPr>
              <a:t>具有</a:t>
            </a:r>
            <a:r>
              <a:rPr lang="zh-CN" sz="2200">
                <a:ea typeface="+mn-lt"/>
                <a:cs typeface="+mn-lt"/>
              </a:rPr>
              <a:t>和虚拟机类似的资源隔离和分配优势，但功能不同</a:t>
            </a:r>
            <a:r>
              <a:rPr lang="zh-CN" altLang="en-US" sz="2200">
                <a:ea typeface="+mn-lt"/>
                <a:cs typeface="+mn-lt"/>
              </a:rPr>
              <a:t>：</a:t>
            </a:r>
            <a:endParaRPr lang="zh-CN" altLang="en-US" sz="2200">
              <a:ea typeface="宋体"/>
              <a:cs typeface="+mn-lt"/>
            </a:endParaRPr>
          </a:p>
          <a:p>
            <a:pPr marL="0" indent="0">
              <a:buNone/>
            </a:pPr>
            <a:endParaRPr lang="zh-CN" altLang="en-US" sz="2200">
              <a:ea typeface="+mn-lt"/>
              <a:cs typeface="+mn-lt"/>
            </a:endParaRPr>
          </a:p>
          <a:p>
            <a:r>
              <a:rPr lang="zh-CN" sz="2200">
                <a:ea typeface="+mn-lt"/>
                <a:cs typeface="+mn-lt"/>
              </a:rPr>
              <a:t>容器</a:t>
            </a:r>
            <a:r>
              <a:rPr lang="zh-CN" altLang="en-US" sz="2200">
                <a:ea typeface="+mn-lt"/>
                <a:cs typeface="+mn-lt"/>
              </a:rPr>
              <a:t>是</a:t>
            </a:r>
            <a:r>
              <a:rPr lang="zh-CN" sz="2200">
                <a:ea typeface="+mn-lt"/>
                <a:cs typeface="+mn-lt"/>
              </a:rPr>
              <a:t>虚拟化操作系统而不是硬件</a:t>
            </a:r>
            <a:r>
              <a:rPr lang="zh-CN" altLang="en-US" sz="2200">
                <a:ea typeface="+mn-lt"/>
                <a:cs typeface="+mn-lt"/>
              </a:rPr>
              <a:t>，</a:t>
            </a:r>
            <a:r>
              <a:rPr lang="zh-CN" sz="2000">
                <a:ea typeface="+mn-lt"/>
                <a:cs typeface="+mn-lt"/>
              </a:rPr>
              <a:t>属于</a:t>
            </a:r>
            <a:r>
              <a:rPr lang="zh-CN" sz="2000">
                <a:ea typeface="+mn-lt"/>
                <a:cs typeface="+mn-lt"/>
                <a:hlinkClick r:id="rId3"/>
              </a:rPr>
              <a:t>操作系统层面的虚拟化技术</a:t>
            </a:r>
            <a:r>
              <a:rPr lang="zh-CN" sz="2000">
                <a:ea typeface="+mn-lt"/>
                <a:cs typeface="+mn-lt"/>
              </a:rPr>
              <a:t>。</a:t>
            </a:r>
            <a:endParaRPr lang="zh-CN" altLang="en-US" sz="2200">
              <a:ea typeface="+mn-lt"/>
              <a:cs typeface="+mn-lt"/>
            </a:endParaRPr>
          </a:p>
          <a:p>
            <a:endParaRPr lang="zh-CN" altLang="en-US" sz="2200">
              <a:ea typeface="+mn-lt"/>
              <a:cs typeface="+mn-lt"/>
            </a:endParaRPr>
          </a:p>
          <a:p>
            <a:r>
              <a:rPr lang="zh-CN" sz="2200">
                <a:ea typeface="+mn-lt"/>
                <a:cs typeface="+mn-lt"/>
              </a:rPr>
              <a:t>容器更加便携和高效。</a:t>
            </a:r>
            <a:endParaRPr lang="zh-CN" altLang="en-US" sz="2200">
              <a:ea typeface="宋体"/>
              <a:cs typeface="Calibri"/>
            </a:endParaRPr>
          </a:p>
        </p:txBody>
      </p:sp>
      <p:pic>
        <p:nvPicPr>
          <p:cNvPr id="5" name="Picture 4" descr="港口的货物集装箱部分成堆叠放，部分放在半挂卡车上">
            <a:extLst>
              <a:ext uri="{FF2B5EF4-FFF2-40B4-BE49-F238E27FC236}">
                <a16:creationId xmlns:a16="http://schemas.microsoft.com/office/drawing/2014/main" id="{EBF931C8-E1CA-1A78-7B22-5027545B59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381" r="1239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437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528007E-8369-28AC-6519-6099F1EC6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Containers VS </a:t>
            </a:r>
            <a:r>
              <a:rPr lang="zh-CN" altLang="en-US" sz="40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虚拟机</a:t>
            </a:r>
            <a:endParaRPr lang="en-US" altLang="zh-CN" sz="4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2F8918-FB5A-FAB4-3FDA-A37388434675}"/>
              </a:ext>
            </a:extLst>
          </p:cNvPr>
          <p:cNvSpPr txBox="1"/>
          <p:nvPr/>
        </p:nvSpPr>
        <p:spPr>
          <a:xfrm>
            <a:off x="1008184" y="1459907"/>
            <a:ext cx="10175630" cy="76790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ea typeface="宋体"/>
              </a:rPr>
              <a:t>容器是应用程序层的抽象，它将代码和依赖项打包在一起。</a:t>
            </a:r>
            <a:r>
              <a:rPr lang="en-US" altLang="zh-CN" sz="1200">
                <a:ea typeface="宋体"/>
              </a:rPr>
              <a:t> </a:t>
            </a:r>
            <a:r>
              <a:rPr lang="zh-CN" altLang="en-US" sz="1200">
                <a:ea typeface="宋体"/>
              </a:rPr>
              <a:t>多个容器可以在同一台机器上运行，并与其他容器共享操作系统内核，每个容器作为用户空间中的独立进程运行。</a:t>
            </a:r>
            <a:r>
              <a:rPr lang="en-US" altLang="zh-CN" sz="1200">
                <a:ea typeface="宋体"/>
              </a:rPr>
              <a:t> </a:t>
            </a:r>
            <a:r>
              <a:rPr lang="zh-CN" altLang="en-US" sz="1200">
                <a:ea typeface="宋体"/>
              </a:rPr>
              <a:t>容器比虚拟机占用更少的空间（容器镜像的大小通常为数十</a:t>
            </a:r>
            <a:r>
              <a:rPr lang="en-US" altLang="zh-CN" sz="1200">
                <a:ea typeface="宋体"/>
              </a:rPr>
              <a:t>MB</a:t>
            </a:r>
            <a:r>
              <a:rPr lang="zh-CN" altLang="en-US" sz="1200">
                <a:ea typeface="宋体"/>
              </a:rPr>
              <a:t>），可以处理更多的应用程序，并且需要更少的虚拟机和操作系统。</a:t>
            </a:r>
            <a:endParaRPr lang="zh-CN" altLang="en-US" sz="1200">
              <a:ea typeface="宋体"/>
              <a:cs typeface="Calibri"/>
            </a:endParaRP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200">
                <a:ea typeface="宋体"/>
              </a:rPr>
              <a:t>虚拟机 </a:t>
            </a:r>
            <a:r>
              <a:rPr lang="en-US" altLang="zh-CN" sz="1200">
                <a:ea typeface="宋体"/>
              </a:rPr>
              <a:t>(VM) </a:t>
            </a:r>
            <a:r>
              <a:rPr lang="zh-CN" altLang="en-US" sz="1200">
                <a:ea typeface="宋体"/>
              </a:rPr>
              <a:t>是物理硬件的抽象，可将一台服务器变成多台服务器。 虚拟机管理程序允许多个虚拟机在一台机器上运行。 每个虚拟机都包含操作系统、应用程序、必要的二进制文件和库的完整副本 </a:t>
            </a:r>
            <a:r>
              <a:rPr lang="en-US" altLang="zh-CN" sz="1200">
                <a:ea typeface="宋体"/>
              </a:rPr>
              <a:t>- </a:t>
            </a:r>
            <a:r>
              <a:rPr lang="zh-CN" altLang="en-US" sz="1200">
                <a:ea typeface="宋体"/>
              </a:rPr>
              <a:t>占用数十 </a:t>
            </a:r>
            <a:r>
              <a:rPr lang="en-US" altLang="zh-CN" sz="1200">
                <a:ea typeface="宋体"/>
              </a:rPr>
              <a:t>GB</a:t>
            </a:r>
            <a:r>
              <a:rPr lang="zh-CN" altLang="en-US" sz="1200">
                <a:ea typeface="宋体"/>
              </a:rPr>
              <a:t>。 虚拟机的启动速度也可能很慢。</a:t>
            </a:r>
            <a:endParaRPr lang="en-US" altLang="zh-CN" sz="1200">
              <a:ea typeface="宋体"/>
              <a:cs typeface="Calibri"/>
            </a:endParaRPr>
          </a:p>
        </p:txBody>
      </p:sp>
      <p:pic>
        <p:nvPicPr>
          <p:cNvPr id="4" name="内容占位符 3" descr="图形用户界面&#10;&#10;已自动生成说明">
            <a:extLst>
              <a:ext uri="{FF2B5EF4-FFF2-40B4-BE49-F238E27FC236}">
                <a16:creationId xmlns:a16="http://schemas.microsoft.com/office/drawing/2014/main" id="{6B265E17-0D58-0C36-F13D-ACDB725682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8710" y="2405149"/>
            <a:ext cx="9748482" cy="389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411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BEAAFD7-A7C4-78D7-873A-4DB007F71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Containers VS </a:t>
            </a:r>
            <a:r>
              <a:rPr lang="zh-CN" altLang="en-US" sz="2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虚拟机</a:t>
            </a:r>
            <a:endParaRPr lang="en-US" altLang="zh-CN" sz="2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内容占位符 3" descr="图形用户界面, 应用程序&#10;&#10;已自动生成说明">
            <a:extLst>
              <a:ext uri="{FF2B5EF4-FFF2-40B4-BE49-F238E27FC236}">
                <a16:creationId xmlns:a16="http://schemas.microsoft.com/office/drawing/2014/main" id="{2F3FF6D8-9AB2-0552-F206-1F2539B114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385150"/>
            <a:ext cx="6780700" cy="408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002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87AFE0E-B37D-4531-AFE8-231C8348E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FF59F70-6E98-29FE-D349-C5DF1DD24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>
                <a:ea typeface="宋体"/>
                <a:cs typeface="Calibri Light"/>
              </a:rPr>
              <a:t>Container的底层实现简述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C801E5-A66F-8102-9141-E56157F86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05790"/>
            <a:ext cx="6630220" cy="7986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CN" sz="2000" err="1">
                <a:ea typeface="宋体"/>
                <a:cs typeface="Calibri"/>
              </a:rPr>
              <a:t>容器的实现</a:t>
            </a:r>
            <a:r>
              <a:rPr lang="zh-CN" sz="2000">
                <a:ea typeface="宋体"/>
                <a:cs typeface="Calibri"/>
              </a:rPr>
              <a:t>基于</a:t>
            </a:r>
            <a:r>
              <a:rPr lang="en-US" altLang="zh-CN" sz="2000">
                <a:ea typeface="+mn-lt"/>
                <a:cs typeface="Calibri"/>
              </a:rPr>
              <a:t> Linux </a:t>
            </a:r>
            <a:r>
              <a:rPr lang="zh-CN" sz="2000">
                <a:ea typeface="宋体"/>
                <a:cs typeface="Calibri"/>
              </a:rPr>
              <a:t>内核的</a:t>
            </a:r>
            <a:r>
              <a:rPr lang="en-US" altLang="zh-CN" sz="2000">
                <a:ea typeface="+mn-lt"/>
                <a:cs typeface="Calibri"/>
              </a:rPr>
              <a:t> </a:t>
            </a:r>
            <a:r>
              <a:rPr lang="en-US" altLang="zh-CN" sz="2000">
                <a:ea typeface="宋体"/>
                <a:cs typeface="Calibri"/>
                <a:hlinkClick r:id="rId3"/>
              </a:rPr>
              <a:t>cgroup</a:t>
            </a:r>
            <a:r>
              <a:rPr lang="zh-CN" sz="2000">
                <a:ea typeface="宋体"/>
                <a:cs typeface="Calibri"/>
              </a:rPr>
              <a:t>，</a:t>
            </a:r>
            <a:r>
              <a:rPr lang="zh-CN" altLang="en-US" sz="2000">
                <a:ea typeface="宋体"/>
                <a:cs typeface="Calibri"/>
              </a:rPr>
              <a:t> </a:t>
            </a:r>
            <a:r>
              <a:rPr lang="en-US" altLang="zh-CN" sz="2000">
                <a:ea typeface="宋体"/>
                <a:cs typeface="Calibri"/>
                <a:hlinkClick r:id="rId4"/>
              </a:rPr>
              <a:t>namespace</a:t>
            </a:r>
            <a:r>
              <a:rPr lang="zh-CN" sz="2000">
                <a:ea typeface="宋体"/>
                <a:cs typeface="Calibri"/>
              </a:rPr>
              <a:t>，以及</a:t>
            </a:r>
            <a:r>
              <a:rPr lang="en-US" altLang="zh-CN" sz="2000">
                <a:ea typeface="+mn-lt"/>
                <a:cs typeface="Calibri"/>
              </a:rPr>
              <a:t> </a:t>
            </a:r>
            <a:r>
              <a:rPr lang="en-US" altLang="zh-CN" sz="2000">
                <a:ea typeface="宋体"/>
                <a:cs typeface="Calibri"/>
                <a:hlinkClick r:id="rId5"/>
              </a:rPr>
              <a:t>OverlayFS</a:t>
            </a:r>
            <a:r>
              <a:rPr lang="en-US" altLang="zh-CN" sz="2000">
                <a:ea typeface="+mn-lt"/>
                <a:cs typeface="Calibri"/>
              </a:rPr>
              <a:t> </a:t>
            </a:r>
            <a:r>
              <a:rPr lang="zh-CN" sz="2000">
                <a:ea typeface="宋体"/>
                <a:cs typeface="Calibri"/>
              </a:rPr>
              <a:t>类的</a:t>
            </a:r>
            <a:r>
              <a:rPr lang="en-US" altLang="zh-CN" sz="2000">
                <a:ea typeface="+mn-lt"/>
                <a:cs typeface="Calibri"/>
              </a:rPr>
              <a:t> </a:t>
            </a:r>
            <a:r>
              <a:rPr lang="en-US" altLang="zh-CN" sz="2000">
                <a:ea typeface="宋体"/>
                <a:cs typeface="Calibri"/>
                <a:hlinkClick r:id="rId6"/>
              </a:rPr>
              <a:t>Union FS</a:t>
            </a:r>
            <a:r>
              <a:rPr lang="en-US" altLang="zh-CN" sz="2000">
                <a:ea typeface="+mn-lt"/>
                <a:cs typeface="Calibri"/>
              </a:rPr>
              <a:t> </a:t>
            </a:r>
            <a:r>
              <a:rPr lang="zh-CN" sz="2000">
                <a:ea typeface="宋体"/>
                <a:cs typeface="Calibri"/>
              </a:rPr>
              <a:t>等技术，对进程进行封装隔离</a:t>
            </a:r>
            <a:endParaRPr lang="zh-CN" altLang="en-US" sz="2000">
              <a:ea typeface="宋体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AF45E3-A272-C866-65D5-91853FDA101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644" r="8644"/>
          <a:stretch/>
        </p:blipFill>
        <p:spPr>
          <a:xfrm>
            <a:off x="6609338" y="1541805"/>
            <a:ext cx="5283866" cy="4210442"/>
          </a:xfrm>
          <a:custGeom>
            <a:avLst/>
            <a:gdLst/>
            <a:ahLst/>
            <a:cxnLst/>
            <a:rect l="l" t="t" r="r" b="b"/>
            <a:pathLst>
              <a:path w="5283866" h="4210442">
                <a:moveTo>
                  <a:pt x="839883" y="18"/>
                </a:moveTo>
                <a:cubicBezTo>
                  <a:pt x="851945" y="328"/>
                  <a:pt x="864423" y="4671"/>
                  <a:pt x="875727" y="6050"/>
                </a:cubicBezTo>
                <a:cubicBezTo>
                  <a:pt x="1125267" y="36932"/>
                  <a:pt x="1374804" y="70296"/>
                  <a:pt x="1624617" y="99799"/>
                </a:cubicBezTo>
                <a:cubicBezTo>
                  <a:pt x="1858164" y="127373"/>
                  <a:pt x="2093363" y="133714"/>
                  <a:pt x="2328012" y="148051"/>
                </a:cubicBezTo>
                <a:cubicBezTo>
                  <a:pt x="2612016" y="165424"/>
                  <a:pt x="2895470" y="189965"/>
                  <a:pt x="3177820" y="228566"/>
                </a:cubicBezTo>
                <a:cubicBezTo>
                  <a:pt x="3373866" y="255590"/>
                  <a:pt x="3571843" y="274338"/>
                  <a:pt x="3770646" y="252831"/>
                </a:cubicBezTo>
                <a:cubicBezTo>
                  <a:pt x="3780572" y="251727"/>
                  <a:pt x="3791878" y="248144"/>
                  <a:pt x="3800149" y="251727"/>
                </a:cubicBezTo>
                <a:cubicBezTo>
                  <a:pt x="3896658" y="291986"/>
                  <a:pt x="4001986" y="263033"/>
                  <a:pt x="4102076" y="288400"/>
                </a:cubicBezTo>
                <a:cubicBezTo>
                  <a:pt x="4076434" y="386286"/>
                  <a:pt x="3966416" y="378289"/>
                  <a:pt x="3904377" y="446120"/>
                </a:cubicBezTo>
                <a:cubicBezTo>
                  <a:pt x="4005570" y="473141"/>
                  <a:pt x="4096562" y="500439"/>
                  <a:pt x="4188933" y="520843"/>
                </a:cubicBezTo>
                <a:cubicBezTo>
                  <a:pt x="4286818" y="542350"/>
                  <a:pt x="4369813" y="600531"/>
                  <a:pt x="4465492" y="626449"/>
                </a:cubicBezTo>
                <a:cubicBezTo>
                  <a:pt x="4485897" y="631964"/>
                  <a:pt x="4510437" y="651264"/>
                  <a:pt x="4517606" y="670015"/>
                </a:cubicBezTo>
                <a:cubicBezTo>
                  <a:pt x="4540768" y="730677"/>
                  <a:pt x="5003171" y="900804"/>
                  <a:pt x="4948576" y="954847"/>
                </a:cubicBezTo>
                <a:cubicBezTo>
                  <a:pt x="4925966" y="977182"/>
                  <a:pt x="4896738" y="993174"/>
                  <a:pt x="4866132" y="1015233"/>
                </a:cubicBezTo>
                <a:cubicBezTo>
                  <a:pt x="4912180" y="1056869"/>
                  <a:pt x="4964017" y="1075067"/>
                  <a:pt x="5019164" y="1087474"/>
                </a:cubicBezTo>
                <a:cubicBezTo>
                  <a:pt x="5035708" y="1091335"/>
                  <a:pt x="5051977" y="1099055"/>
                  <a:pt x="5053630" y="1117806"/>
                </a:cubicBezTo>
                <a:cubicBezTo>
                  <a:pt x="5055284" y="1137382"/>
                  <a:pt x="5038464" y="1145101"/>
                  <a:pt x="5024404" y="1154202"/>
                </a:cubicBezTo>
                <a:cubicBezTo>
                  <a:pt x="5004826" y="1166885"/>
                  <a:pt x="4985800" y="1177916"/>
                  <a:pt x="4960984" y="1179569"/>
                </a:cubicBezTo>
                <a:cubicBezTo>
                  <a:pt x="4920176" y="1182051"/>
                  <a:pt x="4900600" y="1217344"/>
                  <a:pt x="4876887" y="1243814"/>
                </a:cubicBezTo>
                <a:cubicBezTo>
                  <a:pt x="4863652" y="1258705"/>
                  <a:pt x="4857034" y="1288759"/>
                  <a:pt x="4880195" y="1293998"/>
                </a:cubicBezTo>
                <a:cubicBezTo>
                  <a:pt x="4935892" y="1306682"/>
                  <a:pt x="4931480" y="1343355"/>
                  <a:pt x="4930104" y="1384991"/>
                </a:cubicBezTo>
                <a:cubicBezTo>
                  <a:pt x="4928173" y="1436553"/>
                  <a:pt x="4895360" y="1460265"/>
                  <a:pt x="4855103" y="1480119"/>
                </a:cubicBezTo>
                <a:cubicBezTo>
                  <a:pt x="4841316" y="1487011"/>
                  <a:pt x="4821740" y="1486735"/>
                  <a:pt x="4816500" y="1508242"/>
                </a:cubicBezTo>
                <a:cubicBezTo>
                  <a:pt x="4839110" y="1528648"/>
                  <a:pt x="4866684" y="1512103"/>
                  <a:pt x="4890949" y="1517893"/>
                </a:cubicBezTo>
                <a:cubicBezTo>
                  <a:pt x="4911077" y="1522581"/>
                  <a:pt x="4944441" y="1520100"/>
                  <a:pt x="4916868" y="1557599"/>
                </a:cubicBezTo>
                <a:cubicBezTo>
                  <a:pt x="4908870" y="1568352"/>
                  <a:pt x="4918245" y="1576625"/>
                  <a:pt x="4928448" y="1577453"/>
                </a:cubicBezTo>
                <a:cubicBezTo>
                  <a:pt x="5010066" y="1586000"/>
                  <a:pt x="4972566" y="1661827"/>
                  <a:pt x="4998760" y="1701809"/>
                </a:cubicBezTo>
                <a:cubicBezTo>
                  <a:pt x="5005928" y="1712836"/>
                  <a:pt x="4998208" y="1731862"/>
                  <a:pt x="4986903" y="1736550"/>
                </a:cubicBezTo>
                <a:cubicBezTo>
                  <a:pt x="4914660" y="1767432"/>
                  <a:pt x="4904735" y="1841053"/>
                  <a:pt x="4869716" y="1904472"/>
                </a:cubicBezTo>
                <a:cubicBezTo>
                  <a:pt x="4907768" y="1929562"/>
                  <a:pt x="4953264" y="1935077"/>
                  <a:pt x="4994348" y="1951346"/>
                </a:cubicBezTo>
                <a:cubicBezTo>
                  <a:pt x="5037087" y="1968441"/>
                  <a:pt x="5037087" y="1981125"/>
                  <a:pt x="5001792" y="2030756"/>
                </a:cubicBezTo>
                <a:cubicBezTo>
                  <a:pt x="5093611" y="2041511"/>
                  <a:pt x="5093611" y="2041511"/>
                  <a:pt x="5065212" y="2119543"/>
                </a:cubicBezTo>
                <a:cubicBezTo>
                  <a:pt x="5142142" y="2126712"/>
                  <a:pt x="5192876" y="2163660"/>
                  <a:pt x="5204732" y="2244450"/>
                </a:cubicBezTo>
                <a:cubicBezTo>
                  <a:pt x="5210523" y="2283604"/>
                  <a:pt x="5245265" y="2302077"/>
                  <a:pt x="5283866" y="2328272"/>
                </a:cubicBezTo>
                <a:cubicBezTo>
                  <a:pt x="5235890" y="2353641"/>
                  <a:pt x="5203354" y="2406580"/>
                  <a:pt x="5147380" y="2350606"/>
                </a:cubicBezTo>
                <a:cubicBezTo>
                  <a:pt x="5126976" y="2330203"/>
                  <a:pt x="5128904" y="2356121"/>
                  <a:pt x="5126148" y="2363566"/>
                </a:cubicBezTo>
                <a:cubicBezTo>
                  <a:pt x="5119532" y="2381764"/>
                  <a:pt x="5133316" y="2393897"/>
                  <a:pt x="5142417" y="2407682"/>
                </a:cubicBezTo>
                <a:cubicBezTo>
                  <a:pt x="5151240" y="2421470"/>
                  <a:pt x="5161718" y="2436083"/>
                  <a:pt x="5164200" y="2451526"/>
                </a:cubicBezTo>
                <a:cubicBezTo>
                  <a:pt x="5165852" y="2462279"/>
                  <a:pt x="5157858" y="2477994"/>
                  <a:pt x="5149034" y="2485992"/>
                </a:cubicBezTo>
                <a:cubicBezTo>
                  <a:pt x="5102710" y="2528178"/>
                  <a:pt x="5130284" y="2623031"/>
                  <a:pt x="5042601" y="2635164"/>
                </a:cubicBezTo>
                <a:cubicBezTo>
                  <a:pt x="5003171" y="2640677"/>
                  <a:pt x="4984146" y="2675420"/>
                  <a:pt x="4955194" y="2694445"/>
                </a:cubicBezTo>
                <a:cubicBezTo>
                  <a:pt x="4854552" y="2760897"/>
                  <a:pt x="4787272" y="2846375"/>
                  <a:pt x="4756116" y="2963836"/>
                </a:cubicBezTo>
                <a:cubicBezTo>
                  <a:pt x="4747568" y="2996372"/>
                  <a:pt x="4714754" y="3022569"/>
                  <a:pt x="4693523" y="3051244"/>
                </a:cubicBezTo>
                <a:cubicBezTo>
                  <a:pt x="4703726" y="3072199"/>
                  <a:pt x="4759424" y="3026979"/>
                  <a:pt x="4739848" y="3082125"/>
                </a:cubicBezTo>
                <a:cubicBezTo>
                  <a:pt x="4724958" y="3123486"/>
                  <a:pt x="4686906" y="3149129"/>
                  <a:pt x="4651060" y="3173670"/>
                </a:cubicBezTo>
                <a:cubicBezTo>
                  <a:pt x="4610252" y="3201518"/>
                  <a:pt x="4565032" y="3223852"/>
                  <a:pt x="4546556" y="3275413"/>
                </a:cubicBezTo>
                <a:cubicBezTo>
                  <a:pt x="4542697" y="3286444"/>
                  <a:pt x="4530288" y="3298024"/>
                  <a:pt x="4519261" y="3302437"/>
                </a:cubicBezTo>
                <a:cubicBezTo>
                  <a:pt x="3944081" y="4209875"/>
                  <a:pt x="2528194" y="4215939"/>
                  <a:pt x="2364961" y="4209597"/>
                </a:cubicBezTo>
                <a:cubicBezTo>
                  <a:pt x="2167260" y="4201602"/>
                  <a:pt x="1980313" y="4145627"/>
                  <a:pt x="1796951" y="4075867"/>
                </a:cubicBezTo>
                <a:cubicBezTo>
                  <a:pt x="1719469" y="4046365"/>
                  <a:pt x="1647505" y="4004453"/>
                  <a:pt x="1572227" y="3971917"/>
                </a:cubicBezTo>
                <a:cubicBezTo>
                  <a:pt x="1468277" y="3926971"/>
                  <a:pt x="1388040" y="3841219"/>
                  <a:pt x="1284364" y="3805097"/>
                </a:cubicBezTo>
                <a:cubicBezTo>
                  <a:pt x="1177655" y="3767873"/>
                  <a:pt x="1086388" y="3699767"/>
                  <a:pt x="976645" y="3670815"/>
                </a:cubicBezTo>
                <a:cubicBezTo>
                  <a:pt x="918742" y="3655375"/>
                  <a:pt x="862768" y="3627527"/>
                  <a:pt x="871866" y="3547839"/>
                </a:cubicBezTo>
                <a:cubicBezTo>
                  <a:pt x="874349" y="3525228"/>
                  <a:pt x="859184" y="3506755"/>
                  <a:pt x="835195" y="3513373"/>
                </a:cubicBezTo>
                <a:cubicBezTo>
                  <a:pt x="789424" y="3525780"/>
                  <a:pt x="768744" y="3492967"/>
                  <a:pt x="743375" y="3468427"/>
                </a:cubicBezTo>
                <a:cubicBezTo>
                  <a:pt x="698156" y="3424863"/>
                  <a:pt x="655142" y="3378540"/>
                  <a:pt x="583175" y="3371370"/>
                </a:cubicBezTo>
                <a:cubicBezTo>
                  <a:pt x="596961" y="3337178"/>
                  <a:pt x="620399" y="3342142"/>
                  <a:pt x="641906" y="3349311"/>
                </a:cubicBezTo>
                <a:cubicBezTo>
                  <a:pt x="698432" y="3368062"/>
                  <a:pt x="754405" y="3389293"/>
                  <a:pt x="810930" y="3408042"/>
                </a:cubicBezTo>
                <a:cubicBezTo>
                  <a:pt x="847878" y="3420175"/>
                  <a:pt x="884551" y="3437271"/>
                  <a:pt x="933908" y="3423758"/>
                </a:cubicBezTo>
                <a:cubicBezTo>
                  <a:pt x="891445" y="3354826"/>
                  <a:pt x="819202" y="3342418"/>
                  <a:pt x="760747" y="3321187"/>
                </a:cubicBezTo>
                <a:cubicBezTo>
                  <a:pt x="687678" y="3294441"/>
                  <a:pt x="644664" y="3243980"/>
                  <a:pt x="593101" y="3187731"/>
                </a:cubicBezTo>
                <a:cubicBezTo>
                  <a:pt x="646869" y="3174220"/>
                  <a:pt x="680233" y="3215581"/>
                  <a:pt x="722419" y="3213374"/>
                </a:cubicBezTo>
                <a:cubicBezTo>
                  <a:pt x="724627" y="3206207"/>
                  <a:pt x="728486" y="3195729"/>
                  <a:pt x="727934" y="3195451"/>
                </a:cubicBezTo>
                <a:cubicBezTo>
                  <a:pt x="659002" y="3164570"/>
                  <a:pt x="626741" y="3106666"/>
                  <a:pt x="615987" y="3036630"/>
                </a:cubicBezTo>
                <a:cubicBezTo>
                  <a:pt x="610473" y="3000510"/>
                  <a:pt x="585381" y="2989205"/>
                  <a:pt x="560564" y="2972660"/>
                </a:cubicBezTo>
                <a:cubicBezTo>
                  <a:pt x="473984" y="2913930"/>
                  <a:pt x="382441" y="2860713"/>
                  <a:pt x="311302" y="2779924"/>
                </a:cubicBezTo>
                <a:cubicBezTo>
                  <a:pt x="393471" y="2790677"/>
                  <a:pt x="459371" y="2843341"/>
                  <a:pt x="547882" y="2865952"/>
                </a:cubicBezTo>
                <a:cubicBezTo>
                  <a:pt x="477570" y="2777166"/>
                  <a:pt x="386577" y="2732222"/>
                  <a:pt x="303582" y="2678453"/>
                </a:cubicBezTo>
                <a:cubicBezTo>
                  <a:pt x="265806" y="2653913"/>
                  <a:pt x="230790" y="2622479"/>
                  <a:pt x="185016" y="2609244"/>
                </a:cubicBezTo>
                <a:cubicBezTo>
                  <a:pt x="168748" y="2604556"/>
                  <a:pt x="142002" y="2594630"/>
                  <a:pt x="154963" y="2568435"/>
                </a:cubicBezTo>
                <a:cubicBezTo>
                  <a:pt x="165990" y="2546654"/>
                  <a:pt x="187773" y="2553269"/>
                  <a:pt x="207627" y="2559612"/>
                </a:cubicBezTo>
                <a:cubicBezTo>
                  <a:pt x="255328" y="2575330"/>
                  <a:pt x="304685" y="2575604"/>
                  <a:pt x="369207" y="2575330"/>
                </a:cubicBezTo>
                <a:cubicBezTo>
                  <a:pt x="315163" y="2503363"/>
                  <a:pt x="216174" y="2524871"/>
                  <a:pt x="169852" y="2449319"/>
                </a:cubicBezTo>
                <a:cubicBezTo>
                  <a:pt x="227755" y="2436083"/>
                  <a:pt x="272424" y="2463381"/>
                  <a:pt x="319299" y="2468619"/>
                </a:cubicBezTo>
                <a:cubicBezTo>
                  <a:pt x="361761" y="2473307"/>
                  <a:pt x="372239" y="2460624"/>
                  <a:pt x="362313" y="2418988"/>
                </a:cubicBezTo>
                <a:cubicBezTo>
                  <a:pt x="346873" y="2354190"/>
                  <a:pt x="370034" y="2321102"/>
                  <a:pt x="431798" y="2338750"/>
                </a:cubicBezTo>
                <a:cubicBezTo>
                  <a:pt x="489149" y="2355293"/>
                  <a:pt x="495215" y="2331030"/>
                  <a:pt x="479775" y="2294082"/>
                </a:cubicBezTo>
                <a:cubicBezTo>
                  <a:pt x="457716" y="2240315"/>
                  <a:pt x="482807" y="2198678"/>
                  <a:pt x="499903" y="2153458"/>
                </a:cubicBezTo>
                <a:cubicBezTo>
                  <a:pt x="526099" y="2084525"/>
                  <a:pt x="515069" y="2050885"/>
                  <a:pt x="458544" y="1999599"/>
                </a:cubicBezTo>
                <a:cubicBezTo>
                  <a:pt x="426835" y="1970921"/>
                  <a:pt x="392645" y="1946658"/>
                  <a:pt x="346596" y="1921843"/>
                </a:cubicBezTo>
                <a:cubicBezTo>
                  <a:pt x="452753" y="1908331"/>
                  <a:pt x="341358" y="1862836"/>
                  <a:pt x="378857" y="1834435"/>
                </a:cubicBezTo>
                <a:cubicBezTo>
                  <a:pt x="453856" y="1822854"/>
                  <a:pt x="515069" y="1913294"/>
                  <a:pt x="617091" y="1887376"/>
                </a:cubicBezTo>
                <a:cubicBezTo>
                  <a:pt x="491080" y="1809066"/>
                  <a:pt x="351835" y="1783423"/>
                  <a:pt x="260568" y="1679198"/>
                </a:cubicBezTo>
                <a:cubicBezTo>
                  <a:pt x="281523" y="1655484"/>
                  <a:pt x="302479" y="1677543"/>
                  <a:pt x="320402" y="1668720"/>
                </a:cubicBezTo>
                <a:cubicBezTo>
                  <a:pt x="319850" y="1663205"/>
                  <a:pt x="321230" y="1654932"/>
                  <a:pt x="317920" y="1652452"/>
                </a:cubicBezTo>
                <a:cubicBezTo>
                  <a:pt x="249815" y="1595650"/>
                  <a:pt x="248711" y="1594273"/>
                  <a:pt x="321779" y="1552359"/>
                </a:cubicBezTo>
                <a:cubicBezTo>
                  <a:pt x="347424" y="1537746"/>
                  <a:pt x="345218" y="1524786"/>
                  <a:pt x="331707" y="1506313"/>
                </a:cubicBezTo>
                <a:cubicBezTo>
                  <a:pt x="322055" y="1493353"/>
                  <a:pt x="310475" y="1481772"/>
                  <a:pt x="315990" y="1453371"/>
                </a:cubicBezTo>
                <a:cubicBezTo>
                  <a:pt x="355971" y="1489769"/>
                  <a:pt x="549259" y="1477912"/>
                  <a:pt x="583450" y="1474052"/>
                </a:cubicBezTo>
                <a:cubicBezTo>
                  <a:pt x="621777" y="1469917"/>
                  <a:pt x="659553" y="1452269"/>
                  <a:pt x="699809" y="1461919"/>
                </a:cubicBezTo>
                <a:cubicBezTo>
                  <a:pt x="732070" y="1469641"/>
                  <a:pt x="881516" y="1544364"/>
                  <a:pt x="902750" y="1458612"/>
                </a:cubicBezTo>
                <a:cubicBezTo>
                  <a:pt x="903853" y="1454475"/>
                  <a:pt x="964237" y="1464127"/>
                  <a:pt x="996774" y="1468814"/>
                </a:cubicBezTo>
                <a:cubicBezTo>
                  <a:pt x="1025451" y="1472674"/>
                  <a:pt x="1057712" y="1489769"/>
                  <a:pt x="1077012" y="1455578"/>
                </a:cubicBezTo>
                <a:cubicBezTo>
                  <a:pt x="1088317" y="1435450"/>
                  <a:pt x="1041719" y="1396571"/>
                  <a:pt x="1000083" y="1393262"/>
                </a:cubicBezTo>
                <a:cubicBezTo>
                  <a:pt x="963961" y="1390229"/>
                  <a:pt x="926186" y="1385817"/>
                  <a:pt x="891720" y="1394089"/>
                </a:cubicBezTo>
                <a:cubicBezTo>
                  <a:pt x="849258" y="1404017"/>
                  <a:pt x="826372" y="1388024"/>
                  <a:pt x="814515" y="1353557"/>
                </a:cubicBezTo>
                <a:cubicBezTo>
                  <a:pt x="801280" y="1315506"/>
                  <a:pt x="775911" y="1297858"/>
                  <a:pt x="740895" y="1280211"/>
                </a:cubicBezTo>
                <a:cubicBezTo>
                  <a:pt x="655967" y="1237474"/>
                  <a:pt x="574352" y="1188118"/>
                  <a:pt x="481154" y="1163301"/>
                </a:cubicBezTo>
                <a:cubicBezTo>
                  <a:pt x="462679" y="1158337"/>
                  <a:pt x="442276" y="1151719"/>
                  <a:pt x="433728" y="1118909"/>
                </a:cubicBezTo>
                <a:cubicBezTo>
                  <a:pt x="686023" y="1167987"/>
                  <a:pt x="915984" y="1295929"/>
                  <a:pt x="1176276" y="1288484"/>
                </a:cubicBezTo>
                <a:cubicBezTo>
                  <a:pt x="1105137" y="1247950"/>
                  <a:pt x="1022694" y="1245745"/>
                  <a:pt x="946867" y="1217344"/>
                </a:cubicBezTo>
                <a:cubicBezTo>
                  <a:pt x="1000635" y="1196113"/>
                  <a:pt x="1051094" y="1218172"/>
                  <a:pt x="1102104" y="1230304"/>
                </a:cubicBezTo>
                <a:cubicBezTo>
                  <a:pt x="1144843" y="1240230"/>
                  <a:pt x="1183446" y="1241885"/>
                  <a:pt x="1188133" y="1182603"/>
                </a:cubicBezTo>
                <a:cubicBezTo>
                  <a:pt x="1186478" y="1178742"/>
                  <a:pt x="1186754" y="1173780"/>
                  <a:pt x="1187030" y="1169092"/>
                </a:cubicBezTo>
                <a:cubicBezTo>
                  <a:pt x="1172690" y="1144552"/>
                  <a:pt x="1150358" y="1131868"/>
                  <a:pt x="1123887" y="1124698"/>
                </a:cubicBezTo>
                <a:cubicBezTo>
                  <a:pt x="1107894" y="1120286"/>
                  <a:pt x="1086663" y="1113668"/>
                  <a:pt x="1086938" y="1096023"/>
                </a:cubicBezTo>
                <a:cubicBezTo>
                  <a:pt x="1087765" y="1030674"/>
                  <a:pt x="1036756" y="1011647"/>
                  <a:pt x="985744" y="992622"/>
                </a:cubicBezTo>
                <a:cubicBezTo>
                  <a:pt x="1014145" y="960086"/>
                  <a:pt x="1036479" y="984074"/>
                  <a:pt x="1057987" y="981594"/>
                </a:cubicBezTo>
                <a:cubicBezTo>
                  <a:pt x="1072049" y="979939"/>
                  <a:pt x="1084733" y="976906"/>
                  <a:pt x="1084733" y="960086"/>
                </a:cubicBezTo>
                <a:cubicBezTo>
                  <a:pt x="1085008" y="946023"/>
                  <a:pt x="1078390" y="930030"/>
                  <a:pt x="1064605" y="929756"/>
                </a:cubicBezTo>
                <a:cubicBezTo>
                  <a:pt x="978300" y="927273"/>
                  <a:pt x="930599" y="836833"/>
                  <a:pt x="840985" y="836558"/>
                </a:cubicBezTo>
                <a:cubicBezTo>
                  <a:pt x="787493" y="836558"/>
                  <a:pt x="868834" y="785547"/>
                  <a:pt x="823615" y="764315"/>
                </a:cubicBezTo>
                <a:cubicBezTo>
                  <a:pt x="813687" y="759628"/>
                  <a:pt x="849533" y="752460"/>
                  <a:pt x="865526" y="753562"/>
                </a:cubicBezTo>
                <a:cubicBezTo>
                  <a:pt x="881242" y="754665"/>
                  <a:pt x="895304" y="768175"/>
                  <a:pt x="914331" y="758525"/>
                </a:cubicBezTo>
                <a:cubicBezTo>
                  <a:pt x="924808" y="724059"/>
                  <a:pt x="897787" y="711375"/>
                  <a:pt x="875452" y="701724"/>
                </a:cubicBezTo>
                <a:cubicBezTo>
                  <a:pt x="823889" y="679390"/>
                  <a:pt x="773706" y="652369"/>
                  <a:pt x="717181" y="644371"/>
                </a:cubicBezTo>
                <a:cubicBezTo>
                  <a:pt x="697053" y="641614"/>
                  <a:pt x="746133" y="604666"/>
                  <a:pt x="755783" y="591707"/>
                </a:cubicBezTo>
                <a:cubicBezTo>
                  <a:pt x="528304" y="455496"/>
                  <a:pt x="254778" y="462388"/>
                  <a:pt x="0" y="352370"/>
                </a:cubicBezTo>
                <a:cubicBezTo>
                  <a:pt x="56250" y="330864"/>
                  <a:pt x="97610" y="346580"/>
                  <a:pt x="135937" y="349889"/>
                </a:cubicBezTo>
                <a:cubicBezTo>
                  <a:pt x="231615" y="358160"/>
                  <a:pt x="326193" y="375256"/>
                  <a:pt x="421595" y="385458"/>
                </a:cubicBezTo>
                <a:cubicBezTo>
                  <a:pt x="468469" y="390421"/>
                  <a:pt x="512035" y="409172"/>
                  <a:pt x="564424" y="379393"/>
                </a:cubicBezTo>
                <a:cubicBezTo>
                  <a:pt x="599443" y="359540"/>
                  <a:pt x="655418" y="381046"/>
                  <a:pt x="698432" y="398694"/>
                </a:cubicBezTo>
                <a:cubicBezTo>
                  <a:pt x="734000" y="413307"/>
                  <a:pt x="767916" y="417167"/>
                  <a:pt x="815067" y="398694"/>
                </a:cubicBezTo>
                <a:cubicBezTo>
                  <a:pt x="772328" y="387389"/>
                  <a:pt x="739515" y="377463"/>
                  <a:pt x="705876" y="370568"/>
                </a:cubicBezTo>
                <a:cubicBezTo>
                  <a:pt x="679130" y="365055"/>
                  <a:pt x="742825" y="342719"/>
                  <a:pt x="775360" y="345477"/>
                </a:cubicBezTo>
                <a:cubicBezTo>
                  <a:pt x="820857" y="349337"/>
                  <a:pt x="795214" y="335000"/>
                  <a:pt x="787493" y="315146"/>
                </a:cubicBezTo>
                <a:cubicBezTo>
                  <a:pt x="779221" y="293915"/>
                  <a:pt x="803761" y="287298"/>
                  <a:pt x="819202" y="291709"/>
                </a:cubicBezTo>
                <a:cubicBezTo>
                  <a:pt x="878484" y="309081"/>
                  <a:pt x="937491" y="278474"/>
                  <a:pt x="998705" y="303291"/>
                </a:cubicBezTo>
                <a:cubicBezTo>
                  <a:pt x="983263" y="242077"/>
                  <a:pt x="949899" y="215331"/>
                  <a:pt x="880139" y="206783"/>
                </a:cubicBezTo>
                <a:cubicBezTo>
                  <a:pt x="853944" y="203475"/>
                  <a:pt x="826647" y="208438"/>
                  <a:pt x="804037" y="190790"/>
                </a:cubicBezTo>
                <a:cubicBezTo>
                  <a:pt x="791076" y="180590"/>
                  <a:pt x="776463" y="168457"/>
                  <a:pt x="786666" y="149707"/>
                </a:cubicBezTo>
                <a:cubicBezTo>
                  <a:pt x="793834" y="136471"/>
                  <a:pt x="809276" y="136471"/>
                  <a:pt x="821960" y="140884"/>
                </a:cubicBezTo>
                <a:cubicBezTo>
                  <a:pt x="878761" y="160461"/>
                  <a:pt x="938043" y="167630"/>
                  <a:pt x="997325" y="174800"/>
                </a:cubicBezTo>
                <a:cubicBezTo>
                  <a:pt x="1006426" y="175902"/>
                  <a:pt x="1016626" y="179487"/>
                  <a:pt x="1026829" y="161287"/>
                </a:cubicBezTo>
                <a:cubicBezTo>
                  <a:pt x="915984" y="131783"/>
                  <a:pt x="810655" y="89872"/>
                  <a:pt x="696777" y="73604"/>
                </a:cubicBezTo>
                <a:cubicBezTo>
                  <a:pt x="698432" y="65884"/>
                  <a:pt x="700086" y="58164"/>
                  <a:pt x="701741" y="50444"/>
                </a:cubicBezTo>
                <a:cubicBezTo>
                  <a:pt x="790801" y="61471"/>
                  <a:pt x="879864" y="72501"/>
                  <a:pt x="992362" y="86289"/>
                </a:cubicBezTo>
                <a:cubicBezTo>
                  <a:pt x="923153" y="42446"/>
                  <a:pt x="857805" y="57060"/>
                  <a:pt x="806519" y="18183"/>
                </a:cubicBezTo>
                <a:cubicBezTo>
                  <a:pt x="816170" y="3431"/>
                  <a:pt x="827820" y="-292"/>
                  <a:pt x="839883" y="18"/>
                </a:cubicBezTo>
                <a:close/>
              </a:path>
            </a:pathLst>
          </a:cu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F07B7E0-945D-DADF-3FEC-D19D625B8965}"/>
              </a:ext>
            </a:extLst>
          </p:cNvPr>
          <p:cNvSpPr txBox="1"/>
          <p:nvPr/>
        </p:nvSpPr>
        <p:spPr>
          <a:xfrm>
            <a:off x="833583" y="2553854"/>
            <a:ext cx="5883563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>
                <a:latin typeface="Arial"/>
                <a:ea typeface="宋体"/>
                <a:cs typeface="Arial"/>
              </a:rPr>
              <a:t>1.  </a:t>
            </a:r>
            <a:r>
              <a:rPr lang="en-US" altLang="zh-CN" b="1">
                <a:ea typeface="宋体"/>
                <a:cs typeface="Arial"/>
              </a:rPr>
              <a:t>Namespace:  </a:t>
            </a:r>
            <a:r>
              <a:rPr lang="zh-CN">
                <a:latin typeface="Arial"/>
                <a:ea typeface="宋体"/>
                <a:cs typeface="Arial"/>
              </a:rPr>
              <a:t>命名空间是 Linux 内核的一项功能，它对内核资源进行分区，以便一组进程看到一组资源，而另一组进程看到一组不同的资源。 此类资源的示例包括进程 ID、主机名、用户 ID、文件名、与网络访问相关的一些名称以及进程间通信。</a:t>
            </a:r>
            <a:r>
              <a:rPr lang="en-US" altLang="zh-CN">
                <a:ea typeface="宋体"/>
                <a:cs typeface="Arial"/>
              </a:rPr>
              <a:t>​</a:t>
            </a:r>
            <a:endParaRPr lang="en-US">
              <a:cs typeface="Calibri" panose="020F0502020204030204"/>
            </a:endParaRPr>
          </a:p>
          <a:p>
            <a:pPr marL="228600" indent="-228600">
              <a:buChar char="•"/>
            </a:pPr>
            <a:endParaRPr lang="en-US" altLang="zh-CN">
              <a:ea typeface="宋体"/>
              <a:cs typeface="Arial"/>
            </a:endParaRPr>
          </a:p>
          <a:p>
            <a:r>
              <a:rPr lang="en-US" altLang="zh-CN" b="1">
                <a:ea typeface="宋体"/>
                <a:cs typeface="Arial"/>
              </a:rPr>
              <a:t>2. C</a:t>
            </a:r>
            <a:r>
              <a:rPr lang="zh-CN" b="1">
                <a:latin typeface="Arial"/>
                <a:ea typeface="宋体"/>
                <a:cs typeface="Arial"/>
              </a:rPr>
              <a:t>groups： </a:t>
            </a:r>
            <a:r>
              <a:rPr lang="zh-CN">
                <a:latin typeface="Arial"/>
                <a:ea typeface="宋体"/>
                <a:cs typeface="Arial"/>
              </a:rPr>
              <a:t>其名称源自</a:t>
            </a:r>
            <a:r>
              <a:rPr lang="zh-CN" b="1">
                <a:latin typeface="Arial"/>
                <a:ea typeface="宋体"/>
                <a:cs typeface="Arial"/>
              </a:rPr>
              <a:t>控制组群</a:t>
            </a:r>
            <a:r>
              <a:rPr lang="zh-CN">
                <a:latin typeface="Arial"/>
                <a:ea typeface="宋体"/>
                <a:cs typeface="Arial"/>
              </a:rPr>
              <a:t>（英语：</a:t>
            </a:r>
            <a:r>
              <a:rPr lang="en-US" altLang="zh-CN">
                <a:ea typeface="宋体"/>
                <a:cs typeface="Arial"/>
              </a:rPr>
              <a:t>control groups</a:t>
            </a:r>
            <a:r>
              <a:rPr lang="zh-CN">
                <a:latin typeface="Arial"/>
                <a:ea typeface="宋体"/>
                <a:cs typeface="Arial"/>
              </a:rPr>
              <a:t>）的简写，是</a:t>
            </a:r>
            <a:r>
              <a:rPr lang="en-US" altLang="zh-CN">
                <a:ea typeface="宋体"/>
                <a:cs typeface="Arial"/>
              </a:rPr>
              <a:t>Linux</a:t>
            </a:r>
            <a:r>
              <a:rPr lang="zh-CN">
                <a:latin typeface="Arial"/>
                <a:ea typeface="宋体"/>
                <a:cs typeface="Arial"/>
              </a:rPr>
              <a:t>内核的一个功能，用来限制、控制与分离一个进程组的资源（如CPU、内存、磁盘输入输出等）</a:t>
            </a:r>
          </a:p>
        </p:txBody>
      </p:sp>
    </p:spTree>
    <p:extLst>
      <p:ext uri="{BB962C8B-B14F-4D97-AF65-F5344CB8AC3E}">
        <p14:creationId xmlns:p14="http://schemas.microsoft.com/office/powerpoint/2010/main" val="4024733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44ccf059-af5d-4b92-932d-3690a1231c55}" enabled="1" method="Standard" siteId="{cb3d8dcd-2ed2-4bad-89a5-e0a7195fb643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宽屏</PresentationFormat>
  <Slides>30</Slides>
  <Notes>20</Notes>
  <HiddenSlides>0</Hidden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1" baseType="lpstr">
      <vt:lpstr>Office 主题</vt:lpstr>
      <vt:lpstr>DOCKER简介</vt:lpstr>
      <vt:lpstr>PART ONE</vt:lpstr>
      <vt:lpstr>DOCKER历史</vt:lpstr>
      <vt:lpstr>DOCKER历史</vt:lpstr>
      <vt:lpstr>Docker VS Containers</vt:lpstr>
      <vt:lpstr>Containers VS 虚拟机</vt:lpstr>
      <vt:lpstr>Containers VS 虚拟机</vt:lpstr>
      <vt:lpstr>Containers VS 虚拟机</vt:lpstr>
      <vt:lpstr>Container的底层实现简述</vt:lpstr>
      <vt:lpstr>Container的底层实现简述</vt:lpstr>
      <vt:lpstr>PART TWO</vt:lpstr>
      <vt:lpstr>DOCKER是什么</vt:lpstr>
      <vt:lpstr>Docker architecture </vt:lpstr>
      <vt:lpstr>Docker包括三个基本概念</vt:lpstr>
      <vt:lpstr>Docker包括三个基本概念</vt:lpstr>
      <vt:lpstr>Docker 安装</vt:lpstr>
      <vt:lpstr>Docker 安装</vt:lpstr>
      <vt:lpstr>Docker 配置</vt:lpstr>
      <vt:lpstr>PART THREE</vt:lpstr>
      <vt:lpstr>镜像的操作</vt:lpstr>
      <vt:lpstr>镜像的操作</vt:lpstr>
      <vt:lpstr>容器的操作</vt:lpstr>
      <vt:lpstr> 容器的操作</vt:lpstr>
      <vt:lpstr> 容器的操作</vt:lpstr>
      <vt:lpstr>仓库的操作</vt:lpstr>
      <vt:lpstr> Dockerfile</vt:lpstr>
      <vt:lpstr>创建高效且可维护的 Dockerfile的一些常用指令：</vt:lpstr>
      <vt:lpstr>Example 1:</vt:lpstr>
      <vt:lpstr>Example 2:</vt:lpstr>
      <vt:lpstr>参考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revision>635</cp:revision>
  <dcterms:created xsi:type="dcterms:W3CDTF">2023-12-04T09:23:57Z</dcterms:created>
  <dcterms:modified xsi:type="dcterms:W3CDTF">2023-12-11T04:15:55Z</dcterms:modified>
</cp:coreProperties>
</file>