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88" r:id="rId4"/>
    <p:sldId id="290" r:id="rId5"/>
    <p:sldId id="258" r:id="rId6"/>
    <p:sldId id="289" r:id="rId7"/>
    <p:sldId id="291" r:id="rId8"/>
    <p:sldId id="293" r:id="rId9"/>
    <p:sldId id="292" r:id="rId10"/>
    <p:sldId id="294" r:id="rId11"/>
    <p:sldId id="295" r:id="rId12"/>
    <p:sldId id="297" r:id="rId13"/>
    <p:sldId id="296" r:id="rId14"/>
    <p:sldId id="298" r:id="rId15"/>
    <p:sldId id="29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60282" autoAdjust="0"/>
  </p:normalViewPr>
  <p:slideViewPr>
    <p:cSldViewPr snapToGrid="0">
      <p:cViewPr varScale="1">
        <p:scale>
          <a:sx n="57" d="100"/>
          <a:sy n="57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6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34F772-CBD9-75FF-73D1-339007C690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911F0-2D96-6737-DC8B-D731DD2F5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BEA7E-BD4A-4E2C-AA62-75268AFC1CE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313683-BEC5-DADB-60D9-23D6E7CE99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E77B9-4473-B5DC-81E7-FD8EAFA951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8E6BD-3930-48D3-899E-14DA8FB527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842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397B9-45F8-4AA0-A470-6F393D9EAD4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E3E37-F303-4B8A-9A1F-A16B333180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26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cn/windows/wsl/disk-spac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microsoft.com/zh-cn/windows/wsl/manag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zh-cn/windows/wsl/tutorials/gpu-compute" TargetMode="External"/><Relationship Id="rId3" Type="http://schemas.openxmlformats.org/officeDocument/2006/relationships/hyperlink" Target="https://aka.ms/wslstore" TargetMode="External"/><Relationship Id="rId7" Type="http://schemas.openxmlformats.org/officeDocument/2006/relationships/hyperlink" Target="https://learn.microsoft.com/zh-cn/windows/wsl/tutorials/gui-app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zh-cn/windows/wsl/tutorials/wsl-database" TargetMode="External"/><Relationship Id="rId5" Type="http://schemas.openxmlformats.org/officeDocument/2006/relationships/hyperlink" Target="https://learn.microsoft.com/zh-cn/windows/python/web-frameworks" TargetMode="External"/><Relationship Id="rId4" Type="http://schemas.openxmlformats.org/officeDocument/2006/relationships/hyperlink" Target="https://learn.microsoft.com/zh-cn/windows/nodejs/setup-on-wsl2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9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-shutdown</a:t>
            </a:r>
          </a:p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立即终止所有正在运行的发行版和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2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轻量级实用工具虚拟机。 在需要重启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2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虚拟机环境的情形下，例如</a:t>
            </a:r>
            <a:r>
              <a:rPr lang="zh-CN" altLang="en-US" b="0" i="0" u="none" strike="noStrike" dirty="0">
                <a:effectLst/>
                <a:latin typeface="Segoe UI" panose="020B0502040204020203" pitchFamily="34" charset="0"/>
                <a:hlinkClick r:id="rId3"/>
              </a:rPr>
              <a:t>更改内存使用限制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或更改 </a:t>
            </a:r>
            <a:r>
              <a:rPr lang="en-US" altLang="zh-CN" b="0" i="0" u="none" strike="noStrike" dirty="0">
                <a:effectLst/>
                <a:latin typeface="Segoe UI" panose="020B0502040204020203" pitchFamily="34" charset="0"/>
                <a:hlinkClick r:id="rId4"/>
              </a:rPr>
              <a:t>.</a:t>
            </a:r>
            <a:r>
              <a:rPr lang="en-US" altLang="zh-CN" b="0" i="0" u="none" strike="noStrike" dirty="0" err="1">
                <a:effectLst/>
                <a:latin typeface="Segoe UI" panose="020B0502040204020203" pitchFamily="34" charset="0"/>
                <a:hlinkClick r:id="rId4"/>
              </a:rPr>
              <a:t>wslconfig</a:t>
            </a:r>
            <a:r>
              <a:rPr lang="en-US" altLang="zh-CN" b="0" i="0" u="none" strike="noStrike" dirty="0">
                <a:effectLst/>
                <a:latin typeface="Segoe UI" panose="020B0502040204020203" pitchFamily="34" charset="0"/>
                <a:hlinkClick r:id="rId4"/>
              </a:rPr>
              <a:t> </a:t>
            </a:r>
            <a:r>
              <a:rPr lang="zh-CN" altLang="en-US" b="0" i="0" u="none" strike="noStrike" dirty="0">
                <a:effectLst/>
                <a:latin typeface="Segoe UI" panose="020B0502040204020203" pitchFamily="34" charset="0"/>
                <a:hlinkClick r:id="rId4"/>
              </a:rPr>
              <a:t>文件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，可能必须使用此命令。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36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将指定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tar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文件导入和导出为新的发行版。 在标准输入中，文件名可以是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。 选项包括：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--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vhd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：指定导入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导出发行版应为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vhdx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文件，而不是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tar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--version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：（仅导入）指定将发行版导入为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1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还是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2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获取发行版的 </a:t>
            </a:r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tar 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</a:t>
            </a:r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从网络下载提供的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tar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从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docker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容器，将实例导出为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tar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文件，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docker </a:t>
            </a:r>
            <a:r>
              <a:rPr lang="en-US" altLang="zh-CN" b="0" i="0" dirty="0">
                <a:solidFill>
                  <a:srgbClr val="0101FD"/>
                </a:solidFill>
                <a:effectLst/>
                <a:latin typeface="SFMono-Regular"/>
              </a:rPr>
              <a:t>export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 $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dockerContainerID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 &gt; /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FMono-Regular"/>
              </a:rPr>
              <a:t>mnt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/c/temp/centos.tar</a:t>
            </a:r>
          </a:p>
          <a:p>
            <a:endParaRPr lang="en-US" altLang="zh-CN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pt-BR" altLang="zh-CN" dirty="0"/>
              <a:t>wsl --import CentOS E:\wslDistroStorage\CentOS .\centos.tar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43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198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sz="12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42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1.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打开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PowerShell: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en-US" altLang="zh-CN" sz="12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ls –la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2. </a:t>
            </a:r>
            <a:r>
              <a:rPr lang="zh-CN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进入</a:t>
            </a:r>
            <a:r>
              <a:rPr lang="en-US" altLang="zh-CN" sz="12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 notepad.exe .</a:t>
            </a:r>
            <a:r>
              <a:rPr lang="en-US" altLang="zh-CN" sz="12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bashrc</a:t>
            </a:r>
            <a:endParaRPr lang="en-US" altLang="zh-CN" sz="12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3.1 PowerShell:</a:t>
            </a:r>
            <a:endParaRPr lang="en-US" altLang="zh-CN" sz="12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 </a:t>
            </a:r>
            <a:r>
              <a:rPr lang="en-US" altLang="zh-CN" sz="12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ls -la | </a:t>
            </a:r>
            <a:r>
              <a:rPr lang="en-US" altLang="zh-CN" sz="12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findstr</a:t>
            </a:r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“git”</a:t>
            </a:r>
            <a:r>
              <a:rPr lang="zh-CN" altLang="en-US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endParaRPr lang="en-US" altLang="zh-CN" sz="12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zh-CN" altLang="en-US" sz="1200" dirty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en-US" altLang="zh-CN" sz="12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dir</a:t>
            </a:r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| </a:t>
            </a:r>
            <a:r>
              <a:rPr lang="en-US" altLang="zh-CN" sz="12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grep git</a:t>
            </a:r>
            <a:endParaRPr lang="en-US" altLang="zh-CN" sz="12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3.2 Linux:</a:t>
            </a:r>
            <a:endParaRPr lang="en-US" altLang="zh-CN" sz="12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12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 ipconfig.exe | grep IPv4 | cut -d: -f2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5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66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本讲演的目的是在于？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给大家介绍下适用于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子系统 （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）所支持的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+ 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开发环境，以及与传统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VM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或双启动相比的优势。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学会安装并运行一个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发行版或多个并行运行的发行版。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希望大家可以达到 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能给别人描述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为使用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命令行工具和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GUI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应用程序提供的功能。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掌握运行基本的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Bash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PowerShell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命令。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98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译过来：适用于</a:t>
            </a:r>
            <a:r>
              <a:rPr lang="en-US" altLang="zh-CN" dirty="0" err="1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W</a:t>
            </a:r>
            <a:r>
              <a:rPr lang="zh-CN" altLang="en-US" dirty="0"/>
              <a:t>子系统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在 </a:t>
            </a:r>
            <a:r>
              <a:rPr lang="en-US" altLang="zh-CN" b="0" i="0" u="sng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Microsoft Store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中选择你偏好的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GNU/Linux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分发版。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运行常用的命令行软件工具（例如 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grep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sed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awk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）或其他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ELF-64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二进制文件。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运行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Bash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脚本和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GNU/Linux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命令行应用程序，包括：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工具：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vim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emacs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tmux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语言：</a:t>
            </a:r>
            <a:r>
              <a:rPr lang="en-US" altLang="zh-CN" b="0" i="0" u="none" strike="noStrike" dirty="0" err="1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NodeJS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Python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Ruby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C/C++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C#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F#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Rust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Go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服务：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SSHD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MySQL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Apache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lighttpd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MongoDB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、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PostgreSQL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使用自己的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GNU/Linux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分发包管理器安装其他软件。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使用类似于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Unix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的命令行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shell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调用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应用程序。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上调用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GNU/Linux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应用程序。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运行直接集成到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桌面的 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GNU/Linux </a:t>
            </a:r>
            <a:r>
              <a:rPr lang="zh-CN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图形应用程序</a:t>
            </a:r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将 </a:t>
            </a:r>
            <a:r>
              <a:rPr lang="en-US" altLang="zh-CN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GPU </a:t>
            </a:r>
            <a:r>
              <a:rPr lang="zh-CN" altLang="en-US" b="0" i="0" u="none" strike="noStrike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8"/>
              </a:rPr>
              <a:t>加速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用于机器学习、数据科学场景等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73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无论是经验丰富的开发人员还是刚刚开始学习代码的学生，首先需要做出的最重要的一个选择就是要选用符合条件的硬件、环境和工具。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作为开发人员，我们需要使用到特定的编码工具、语言和框架。 您可能想要安装 </a:t>
            </a:r>
            <a:r>
              <a:rPr lang="en-US" altLang="zh-CN" dirty="0"/>
              <a:t>Python </a:t>
            </a:r>
            <a:r>
              <a:rPr lang="zh-CN" altLang="en-US" dirty="0"/>
              <a:t>和 </a:t>
            </a:r>
            <a:r>
              <a:rPr lang="en-US" altLang="zh-CN" dirty="0"/>
              <a:t>Django </a:t>
            </a:r>
            <a:r>
              <a:rPr lang="zh-CN" altLang="en-US" dirty="0"/>
              <a:t>等 </a:t>
            </a:r>
            <a:r>
              <a:rPr lang="en-US" altLang="zh-CN" dirty="0"/>
              <a:t>Web </a:t>
            </a:r>
            <a:r>
              <a:rPr lang="zh-CN" altLang="en-US" dirty="0"/>
              <a:t>开发框架，在 </a:t>
            </a:r>
            <a:r>
              <a:rPr lang="en-US" altLang="zh-CN" dirty="0"/>
              <a:t>Node.js </a:t>
            </a:r>
            <a:r>
              <a:rPr lang="zh-CN" altLang="en-US" dirty="0"/>
              <a:t>后端使用 </a:t>
            </a:r>
            <a:r>
              <a:rPr lang="en-US" altLang="zh-CN" dirty="0"/>
              <a:t>JavaScript</a:t>
            </a:r>
            <a:r>
              <a:rPr lang="zh-CN" altLang="en-US" dirty="0"/>
              <a:t>，或者安装使用 </a:t>
            </a:r>
            <a:r>
              <a:rPr lang="en-US" altLang="zh-CN" dirty="0"/>
              <a:t>React </a:t>
            </a:r>
            <a:r>
              <a:rPr lang="zh-CN" altLang="en-US" dirty="0"/>
              <a:t>的跨平台项目。 </a:t>
            </a:r>
            <a:endParaRPr lang="en-US" altLang="zh-CN" dirty="0"/>
          </a:p>
          <a:p>
            <a:r>
              <a:rPr lang="zh-CN" altLang="en-US" dirty="0"/>
              <a:t>一般来说，这些编程语言适用于所有操作系统。 但在许多情况下，一种操作系统可能比另一种操作系统更有利。 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Windows </a:t>
            </a:r>
            <a:r>
              <a:rPr lang="zh-CN" altLang="en-US" dirty="0"/>
              <a:t>构建 </a:t>
            </a:r>
            <a:r>
              <a:rPr lang="en-US" altLang="zh-CN" dirty="0"/>
              <a:t>Windows </a:t>
            </a:r>
            <a:r>
              <a:rPr lang="zh-CN" altLang="en-US" dirty="0"/>
              <a:t>本机桌面应用程序效果最佳。 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Linux </a:t>
            </a:r>
            <a:r>
              <a:rPr lang="zh-CN" altLang="en-US" dirty="0"/>
              <a:t>环境构建将部署到自定义的</a:t>
            </a:r>
            <a:r>
              <a:rPr lang="en-US" altLang="zh-CN" dirty="0"/>
              <a:t>Linux </a:t>
            </a:r>
            <a:r>
              <a:rPr lang="zh-CN" altLang="en-US" dirty="0"/>
              <a:t>服务器或</a:t>
            </a:r>
            <a:r>
              <a:rPr lang="en-US" altLang="zh-CN" dirty="0"/>
              <a:t>Linux </a:t>
            </a:r>
            <a:r>
              <a:rPr lang="zh-CN" altLang="en-US" dirty="0"/>
              <a:t>虚拟机 </a:t>
            </a:r>
            <a:r>
              <a:rPr lang="en-US" altLang="zh-CN" dirty="0"/>
              <a:t>(VM)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应用程序效果最佳。 </a:t>
            </a:r>
            <a:endParaRPr lang="en-US" altLang="zh-CN" dirty="0"/>
          </a:p>
          <a:p>
            <a:r>
              <a:rPr lang="zh-CN" altLang="en-US" dirty="0"/>
              <a:t>我们称其为本地开发环境和生产部署环境之间的对等。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作为公司的员工，使用生产力工具也是必须考虑的。 我们中的许多人一整天都需要使用电子邮件和日历安排工具（如 </a:t>
            </a:r>
            <a:r>
              <a:rPr lang="en-US" altLang="zh-CN" dirty="0"/>
              <a:t>Outlook</a:t>
            </a:r>
            <a:r>
              <a:rPr lang="zh-CN" altLang="en-US" dirty="0"/>
              <a:t>），创建 </a:t>
            </a:r>
            <a:r>
              <a:rPr lang="en-US" altLang="zh-CN" dirty="0"/>
              <a:t>Word </a:t>
            </a:r>
            <a:r>
              <a:rPr lang="zh-CN" altLang="en-US" dirty="0"/>
              <a:t>文档、</a:t>
            </a:r>
            <a:r>
              <a:rPr lang="en-US" altLang="zh-CN" dirty="0"/>
              <a:t>Excel </a:t>
            </a:r>
            <a:r>
              <a:rPr lang="zh-CN" altLang="en-US" dirty="0"/>
              <a:t>电子表格和 </a:t>
            </a:r>
            <a:r>
              <a:rPr lang="en-US" altLang="zh-CN" dirty="0"/>
              <a:t>PowerPoint </a:t>
            </a:r>
            <a:r>
              <a:rPr lang="zh-CN" altLang="en-US" dirty="0"/>
              <a:t>演示文稿，然后需要立即进行在线通话或聊天（使用 </a:t>
            </a:r>
            <a:r>
              <a:rPr lang="en-US" altLang="zh-CN" dirty="0"/>
              <a:t>Microsoft Teams </a:t>
            </a:r>
            <a:r>
              <a:rPr lang="zh-CN" altLang="en-US" dirty="0"/>
              <a:t>等工具）。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3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无论是经验丰富的开发人员还是刚刚开始学习代码的学生，首先需要做出的最重要的一个选择就是要选用符合条件的硬件、环境和工具。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作为开发人员，我们需要使用到特定的编码工具、语言和框架。 您可能想要安装 </a:t>
            </a:r>
            <a:r>
              <a:rPr lang="en-US" altLang="zh-CN" dirty="0"/>
              <a:t>Python </a:t>
            </a:r>
            <a:r>
              <a:rPr lang="zh-CN" altLang="en-US" dirty="0"/>
              <a:t>和 </a:t>
            </a:r>
            <a:r>
              <a:rPr lang="en-US" altLang="zh-CN" dirty="0"/>
              <a:t>Django </a:t>
            </a:r>
            <a:r>
              <a:rPr lang="zh-CN" altLang="en-US" dirty="0"/>
              <a:t>等 </a:t>
            </a:r>
            <a:r>
              <a:rPr lang="en-US" altLang="zh-CN" dirty="0"/>
              <a:t>Web </a:t>
            </a:r>
            <a:r>
              <a:rPr lang="zh-CN" altLang="en-US" dirty="0"/>
              <a:t>开发框架，在 </a:t>
            </a:r>
            <a:r>
              <a:rPr lang="en-US" altLang="zh-CN" dirty="0"/>
              <a:t>Node.js </a:t>
            </a:r>
            <a:r>
              <a:rPr lang="zh-CN" altLang="en-US" dirty="0"/>
              <a:t>后端使用 </a:t>
            </a:r>
            <a:r>
              <a:rPr lang="en-US" altLang="zh-CN" dirty="0"/>
              <a:t>JavaScript</a:t>
            </a:r>
            <a:r>
              <a:rPr lang="zh-CN" altLang="en-US" dirty="0"/>
              <a:t>，或者安装使用 </a:t>
            </a:r>
            <a:r>
              <a:rPr lang="en-US" altLang="zh-CN" dirty="0"/>
              <a:t>React </a:t>
            </a:r>
            <a:r>
              <a:rPr lang="zh-CN" altLang="en-US" dirty="0"/>
              <a:t>的跨平台项目。 </a:t>
            </a:r>
            <a:endParaRPr lang="en-US" altLang="zh-CN" dirty="0"/>
          </a:p>
          <a:p>
            <a:r>
              <a:rPr lang="zh-CN" altLang="en-US" dirty="0"/>
              <a:t>一般来说，这些编程语言适用于所有操作系统。 但在许多情况下，一种操作系统可能比另一种操作系统更有利。 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Windows </a:t>
            </a:r>
            <a:r>
              <a:rPr lang="zh-CN" altLang="en-US" dirty="0"/>
              <a:t>构建 </a:t>
            </a:r>
            <a:r>
              <a:rPr lang="en-US" altLang="zh-CN" dirty="0"/>
              <a:t>Windows </a:t>
            </a:r>
            <a:r>
              <a:rPr lang="zh-CN" altLang="en-US" dirty="0"/>
              <a:t>本机桌面应用程序效果最佳。 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Linux </a:t>
            </a:r>
            <a:r>
              <a:rPr lang="zh-CN" altLang="en-US" dirty="0"/>
              <a:t>环境构建将部署到自定义的</a:t>
            </a:r>
            <a:r>
              <a:rPr lang="en-US" altLang="zh-CN" dirty="0"/>
              <a:t>Linux </a:t>
            </a:r>
            <a:r>
              <a:rPr lang="zh-CN" altLang="en-US" dirty="0"/>
              <a:t>服务器或</a:t>
            </a:r>
            <a:r>
              <a:rPr lang="en-US" altLang="zh-CN" dirty="0"/>
              <a:t>Linux </a:t>
            </a:r>
            <a:r>
              <a:rPr lang="zh-CN" altLang="en-US" dirty="0"/>
              <a:t>虚拟机 </a:t>
            </a:r>
            <a:r>
              <a:rPr lang="en-US" altLang="zh-CN" dirty="0"/>
              <a:t>(VM) </a:t>
            </a:r>
            <a:r>
              <a:rPr lang="zh-CN" altLang="en-US" dirty="0"/>
              <a:t>的 </a:t>
            </a:r>
            <a:r>
              <a:rPr lang="en-US" altLang="zh-CN" dirty="0"/>
              <a:t>Web </a:t>
            </a:r>
            <a:r>
              <a:rPr lang="zh-CN" altLang="en-US" dirty="0"/>
              <a:t>应用程序效果最佳。 </a:t>
            </a:r>
            <a:endParaRPr lang="en-US" altLang="zh-CN" dirty="0"/>
          </a:p>
          <a:p>
            <a:r>
              <a:rPr lang="zh-CN" altLang="en-US" dirty="0"/>
              <a:t>我们称其为本地开发环境和生产部署环境之间的对等。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作为公司的员工，使用生产力工具也是必须考虑的。 我们中的许多人一整天都需要使用电子邮件和日历安排工具（如 </a:t>
            </a:r>
            <a:r>
              <a:rPr lang="en-US" altLang="zh-CN" dirty="0"/>
              <a:t>Outlook</a:t>
            </a:r>
            <a:r>
              <a:rPr lang="zh-CN" altLang="en-US" dirty="0"/>
              <a:t>），创建 </a:t>
            </a:r>
            <a:r>
              <a:rPr lang="en-US" altLang="zh-CN" dirty="0"/>
              <a:t>Word </a:t>
            </a:r>
            <a:r>
              <a:rPr lang="zh-CN" altLang="en-US" dirty="0"/>
              <a:t>文档、</a:t>
            </a:r>
            <a:r>
              <a:rPr lang="en-US" altLang="zh-CN" dirty="0"/>
              <a:t>Excel </a:t>
            </a:r>
            <a:r>
              <a:rPr lang="zh-CN" altLang="en-US" dirty="0"/>
              <a:t>电子表格和 </a:t>
            </a:r>
            <a:r>
              <a:rPr lang="en-US" altLang="zh-CN" dirty="0"/>
              <a:t>PowerPoint </a:t>
            </a:r>
            <a:r>
              <a:rPr lang="zh-CN" altLang="en-US" dirty="0"/>
              <a:t>演示文稿，然后需要立即进行在线通话或聊天（使用 </a:t>
            </a:r>
            <a:r>
              <a:rPr lang="en-US" altLang="zh-CN" dirty="0"/>
              <a:t>Microsoft Teams </a:t>
            </a:r>
            <a:r>
              <a:rPr lang="zh-CN" altLang="en-US" dirty="0"/>
              <a:t>等工具）。</a:t>
            </a:r>
          </a:p>
          <a:p>
            <a:endParaRPr lang="zh-CN" altLang="en-US" dirty="0"/>
          </a:p>
          <a:p>
            <a:r>
              <a:rPr lang="zh-CN" altLang="en-US" dirty="0"/>
              <a:t>在这些情况下，一些开发人员会考虑选择双引导或运行虚拟机 </a:t>
            </a:r>
            <a:r>
              <a:rPr lang="en-US" altLang="zh-CN" dirty="0"/>
              <a:t>(VM)</a:t>
            </a:r>
            <a:r>
              <a:rPr lang="zh-CN" altLang="en-US" dirty="0"/>
              <a:t>，而不是使用单独的计算机来满足这些需求。 </a:t>
            </a:r>
            <a:endParaRPr lang="en-US" altLang="zh-CN" dirty="0"/>
          </a:p>
          <a:p>
            <a:endParaRPr lang="en-US" altLang="zh-CN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过去，在一台计算机上同时运行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Windows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和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Linux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需要您分别安装这两个操作系统，并使用启动管理器来选择在启动时运行计算机的哪个操作系统。 这样做有一些问题，例如每次要在系统之间切换时都需要重新启动计算机。 虚拟机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(VM)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是解决双引导两个不同操作系统难题的一种方法。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VM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允许您在运行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Windows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的计算机上运行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Linux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的虚拟化实例。 但由于运行虚拟实例所需的资源量以及两个操作系统之间缺乏集成，虚拟机的性能通常会降低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——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您仍然运行独立的操作系统。 </a:t>
            </a:r>
            <a:endParaRPr lang="en-US" altLang="zh-CN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那我们现在在</a:t>
            </a:r>
            <a:r>
              <a:rPr lang="en-US" altLang="zh-CN" dirty="0"/>
              <a:t>WINDOW</a:t>
            </a:r>
            <a:r>
              <a:rPr lang="zh-CN" altLang="en-US" dirty="0"/>
              <a:t>下一个更好的解决方案是， 借助 </a:t>
            </a:r>
            <a:r>
              <a:rPr lang="en-US" altLang="zh-CN" dirty="0"/>
              <a:t>WSL</a:t>
            </a:r>
            <a:r>
              <a:rPr lang="zh-CN" altLang="en-US" dirty="0"/>
              <a:t>，我们可以在一个系统下运行所有您喜爱的开发工具和生产力工具，同时运行 </a:t>
            </a:r>
            <a:r>
              <a:rPr lang="en-US" altLang="zh-CN" dirty="0"/>
              <a:t>Linux </a:t>
            </a:r>
            <a:r>
              <a:rPr lang="zh-CN" altLang="en-US" dirty="0"/>
              <a:t>和 </a:t>
            </a:r>
            <a:r>
              <a:rPr lang="en-US" altLang="zh-CN" dirty="0"/>
              <a:t>Windows</a:t>
            </a:r>
            <a:r>
              <a:rPr lang="zh-CN" altLang="en-US" dirty="0"/>
              <a:t>！</a:t>
            </a:r>
            <a:endParaRPr lang="en-US" altLang="zh-CN" dirty="0"/>
          </a:p>
          <a:p>
            <a:endParaRPr lang="en-US" altLang="zh-CN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WSL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通过集成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Windows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和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Linux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来解决这些问题，其资源占用量要小得多，与传统虚拟机相比，需要更少的资源（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、内存、存储）。 与您的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Linux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开发环境一起运行您最喜欢的 </a:t>
            </a:r>
            <a:r>
              <a:rPr lang="en-US" altLang="zh-C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Windows </a:t>
            </a:r>
            <a:r>
              <a:rPr lang="zh-CN" alt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办公应用程序、开发工具、游戏等，并具有令人难以置信的快速和高效的性能。</a:t>
            </a:r>
            <a:endParaRPr lang="en-US" altLang="zh-CN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95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0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--install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命令执行以下操作：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 启用虚拟机平台可选组件并安装 </a:t>
            </a:r>
            <a:r>
              <a:rPr lang="en-US" altLang="zh-CN" dirty="0"/>
              <a:t>WSL </a:t>
            </a:r>
            <a:r>
              <a:rPr lang="zh-CN" altLang="en-US" dirty="0"/>
              <a:t>核心二进制文件。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从 </a:t>
            </a:r>
            <a:r>
              <a:rPr lang="en-US" altLang="zh-CN" dirty="0"/>
              <a:t>Microsoft Store </a:t>
            </a:r>
            <a:r>
              <a:rPr lang="zh-CN" altLang="en-US" dirty="0"/>
              <a:t>下载 </a:t>
            </a:r>
            <a:r>
              <a:rPr lang="en-US" altLang="zh-CN" dirty="0"/>
              <a:t>WSL </a:t>
            </a:r>
            <a:r>
              <a:rPr lang="zh-CN" altLang="en-US" dirty="0"/>
              <a:t>软件包（包括最新的 </a:t>
            </a:r>
            <a:r>
              <a:rPr lang="en-US" altLang="zh-CN" dirty="0"/>
              <a:t>Linux </a:t>
            </a:r>
            <a:r>
              <a:rPr lang="zh-CN" altLang="en-US" dirty="0"/>
              <a:t>内核），以便在可用时推送更新和安全修复程序。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3.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将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2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设置为默认值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zh-CN" dirty="0"/>
              <a:t>4.</a:t>
            </a:r>
            <a:r>
              <a:rPr lang="zh-CN" altLang="en-US" dirty="0"/>
              <a:t>下载并安装 </a:t>
            </a:r>
            <a:r>
              <a:rPr lang="en-US" altLang="zh-CN" dirty="0"/>
              <a:t>Linux </a:t>
            </a:r>
            <a:r>
              <a:rPr lang="zh-CN" altLang="en-US" dirty="0"/>
              <a:t>的 </a:t>
            </a:r>
            <a:r>
              <a:rPr lang="en-US" altLang="zh-CN" dirty="0"/>
              <a:t>Ubuntu </a:t>
            </a:r>
            <a:r>
              <a:rPr lang="zh-CN" altLang="en-US" dirty="0"/>
              <a:t>发行版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（可能需要重新启动）</a:t>
            </a:r>
          </a:p>
          <a:p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默认情况下，安装的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分发版为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Ubuntu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。 可以使用 </a:t>
            </a:r>
            <a:r>
              <a:rPr lang="en-US" altLang="zh-CN" dirty="0"/>
              <a:t>-d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标志进行更改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9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Microsoft Store </a:t>
            </a:r>
            <a:r>
              <a:rPr lang="zh-CN" altLang="en-US" dirty="0"/>
              <a:t>中没有提供要安装的 </a:t>
            </a:r>
            <a:r>
              <a:rPr lang="en-US" altLang="zh-CN" dirty="0"/>
              <a:t>Linux </a:t>
            </a:r>
            <a:r>
              <a:rPr lang="zh-CN" altLang="en-US" dirty="0"/>
              <a:t>发行版，您仍然可以通过使用文件或文件导入来安装它。 您还可以构建自己的自定义发行版。 </a:t>
            </a:r>
            <a:endParaRPr lang="en-US" altLang="zh-CN" dirty="0"/>
          </a:p>
          <a:p>
            <a:r>
              <a:rPr lang="zh-CN" altLang="en-US" dirty="0"/>
              <a:t>您可以在本培训结束时找到有关如何导入或构建自定义 </a:t>
            </a:r>
            <a:r>
              <a:rPr lang="en-US" altLang="zh-CN" dirty="0"/>
              <a:t>Linux </a:t>
            </a:r>
            <a:r>
              <a:rPr lang="zh-CN" altLang="en-US" dirty="0"/>
              <a:t>发行版的文档的链接。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495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1.1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如果忘记了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分发版的密码，请打开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，并使用以下命令进入默认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分发版的根目录：</a:t>
            </a:r>
            <a:r>
              <a:rPr lang="en-US" altLang="zh-CN" dirty="0" err="1"/>
              <a:t>wsl</a:t>
            </a:r>
            <a:r>
              <a:rPr lang="en-US" altLang="zh-CN" dirty="0"/>
              <a:t> -u root</a:t>
            </a:r>
          </a:p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1.2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在非默认分发版中更新忘记的密码， </a:t>
            </a:r>
            <a:r>
              <a:rPr lang="en-US" altLang="zh-CN" dirty="0" err="1"/>
              <a:t>wsl</a:t>
            </a:r>
            <a:r>
              <a:rPr lang="en-US" altLang="zh-CN" dirty="0"/>
              <a:t> -d Debian -u root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，并将 </a:t>
            </a:r>
            <a:r>
              <a:rPr lang="en-US" altLang="zh-CN" dirty="0"/>
              <a:t>Debian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替换为目标分发版的名称。</a:t>
            </a:r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en-US" altLang="zh-CN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2.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FMono-Regular"/>
              </a:rPr>
              <a:t>更改密码：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FMono-Regular"/>
              </a:rPr>
              <a:t>passwd &lt;username&gt;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E3E37-F303-4B8A-9A1F-A16B333180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71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1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35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7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93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4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7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3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E6EB-6A20-4E9C-966B-EFC9F2434A7C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4AE4-5DB7-405B-B7DC-C6F2BB25E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2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\\wsl$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58900" y="2298701"/>
            <a:ext cx="90297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WSL</a:t>
            </a:r>
            <a:r>
              <a:rPr lang="zh-CN" altLang="en-US" sz="3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使用介绍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76581" y="4390846"/>
            <a:ext cx="1949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雷小安</a:t>
            </a:r>
          </a:p>
        </p:txBody>
      </p:sp>
    </p:spTree>
    <p:extLst>
      <p:ext uri="{BB962C8B-B14F-4D97-AF65-F5344CB8AC3E}">
        <p14:creationId xmlns:p14="http://schemas.microsoft.com/office/powerpoint/2010/main" val="409491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A947C5EA-32D5-0B8A-F015-61EB2BFB80DF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基本 </a:t>
            </a:r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 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命令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C9B579-E9B2-D159-4A62-3FC35F823D20}"/>
              </a:ext>
            </a:extLst>
          </p:cNvPr>
          <p:cNvSpPr txBox="1"/>
          <p:nvPr/>
        </p:nvSpPr>
        <p:spPr>
          <a:xfrm>
            <a:off x="839788" y="1397675"/>
            <a:ext cx="103905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列出可用的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b="1" dirty="0" err="1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--list –online</a:t>
            </a: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列出已安装的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b="1" dirty="0" err="1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--list –verbose</a:t>
            </a:r>
            <a:endParaRPr lang="zh-CN" altLang="en-US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设置默认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altLang="zh-CN" sz="2400" b="1" dirty="0" err="1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--set-default &lt;Distribution Name&gt;</a:t>
            </a: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运行特定的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--distribution &lt;Distribution Name&gt; </a:t>
            </a: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以特定用户的身份运行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 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--user &lt;User Name&gt;</a:t>
            </a: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更改发行版的默认用户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DistributionName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&gt; config --default-user &lt;Username&gt;</a:t>
            </a:r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关闭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--shutdown</a:t>
            </a:r>
          </a:p>
          <a:p>
            <a:pPr marL="514350" indent="-514350">
              <a:buFontTx/>
              <a:buAutoNum type="arabicPeriod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终止指定的发行版或阻止其运行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--terminate &lt;Distribution Name&gt;</a:t>
            </a:r>
          </a:p>
          <a:p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endParaRPr lang="zh-CN" altLang="en-US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/>
            </a:pPr>
            <a:endParaRPr lang="zh-CN" altLang="en-US" sz="24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0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8930CA0B-492E-3CD1-534E-C6925235E7E2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基本 </a:t>
            </a:r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 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命令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85A489-6859-3DC9-BAB1-44019F43462B}"/>
              </a:ext>
            </a:extLst>
          </p:cNvPr>
          <p:cNvSpPr txBox="1"/>
          <p:nvPr/>
        </p:nvSpPr>
        <p:spPr>
          <a:xfrm>
            <a:off x="839788" y="1397675"/>
            <a:ext cx="103905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导入和导出发行版</a:t>
            </a:r>
            <a:r>
              <a:rPr lang="en-US" altLang="zh-CN" sz="2400" b="1" dirty="0">
                <a:solidFill>
                  <a:srgbClr val="161616"/>
                </a:solidFill>
                <a:latin typeface="Segoe UI" panose="020B0502040204020203" pitchFamily="34" charset="0"/>
              </a:rPr>
              <a:t>: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--export &lt;Distribution Name&gt; &lt;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FileName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&gt;</a:t>
            </a:r>
          </a:p>
          <a:p>
            <a:pPr marL="971550" lvl="1" indent="-514350">
              <a:buFont typeface="Wingdings" panose="05000000000000000000" pitchFamily="2" charset="2"/>
              <a:buChar char="l"/>
            </a:pP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--import &lt;Distribution Name&gt; &lt;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InstallLocation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&gt; &lt;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FileName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&gt;</a:t>
            </a:r>
          </a:p>
          <a:p>
            <a:pPr lvl="1"/>
            <a:endParaRPr lang="en-US" altLang="zh-CN" sz="24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 startAt="9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注销或卸载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--unregister &lt;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DistributionName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&gt;</a:t>
            </a: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 startAt="9"/>
            </a:pPr>
            <a:endParaRPr lang="zh-CN" altLang="en-US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 startAt="9"/>
            </a:pPr>
            <a:endParaRPr lang="zh-CN" altLang="en-US" sz="24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18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49E2D354-13E5-E5CC-6ABD-504CD70FC38C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进入</a:t>
            </a:r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DE34A1-E04F-2878-4597-0B2C0E7CFA76}"/>
              </a:ext>
            </a:extLst>
          </p:cNvPr>
          <p:cNvSpPr txBox="1"/>
          <p:nvPr/>
        </p:nvSpPr>
        <p:spPr>
          <a:xfrm>
            <a:off x="839788" y="1397675"/>
            <a:ext cx="103905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161616"/>
                </a:solidFill>
                <a:latin typeface="Segoe UI" panose="020B0502040204020203" pitchFamily="34" charset="0"/>
              </a:rPr>
              <a:t>开始</a:t>
            </a:r>
            <a:r>
              <a:rPr lang="en-US" altLang="zh-CN" sz="2400" b="1" dirty="0">
                <a:solidFill>
                  <a:srgbClr val="161616"/>
                </a:solidFill>
                <a:latin typeface="Segoe UI" panose="020B0502040204020203" pitchFamily="34" charset="0"/>
              </a:rPr>
              <a:t>--&gt; &lt;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DistributionName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zh-CN" sz="2400" b="1" dirty="0">
                <a:solidFill>
                  <a:srgbClr val="161616"/>
                </a:solidFill>
                <a:latin typeface="Segoe UI" panose="020B0502040204020203" pitchFamily="34" charset="0"/>
              </a:rPr>
              <a:t>&gt;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打开</a:t>
            </a: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–d &lt;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DistributionName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&gt;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Vscode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altLang="zh-CN" sz="24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扩展</a:t>
            </a: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Tx/>
              <a:buAutoNum type="arabicPeriod" startAt="9"/>
            </a:pPr>
            <a:endParaRPr lang="zh-CN" altLang="en-US" sz="24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27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2B72D602-B6B1-5EE7-6DDA-7823AB0FAB97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6307987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Windows 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和 </a:t>
            </a:r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Linux 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之间都具有互操作性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6A43DA-8D9D-43D8-9740-FF0F3307A7A9}"/>
              </a:ext>
            </a:extLst>
          </p:cNvPr>
          <p:cNvSpPr txBox="1"/>
          <p:nvPr/>
        </p:nvSpPr>
        <p:spPr>
          <a:xfrm>
            <a:off x="839788" y="1397675"/>
            <a:ext cx="103905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61616"/>
                </a:solidFill>
                <a:latin typeface="Segoe UI" panose="020B0502040204020203" pitchFamily="34" charset="0"/>
              </a:rPr>
              <a:t>     </a:t>
            </a:r>
            <a:endParaRPr lang="zh-CN" altLang="en-US" sz="28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sz="2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sz="2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文件资源管理器中查看</a:t>
            </a:r>
            <a:r>
              <a:rPr lang="en-US" altLang="zh-CN" sz="2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zh-CN" altLang="en-US" sz="2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目录</a:t>
            </a:r>
            <a:endParaRPr lang="en-US" altLang="zh-CN" sz="28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altLang="zh-CN" sz="280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在地址栏中输入：</a:t>
            </a:r>
            <a:r>
              <a:rPr lang="en-US" altLang="zh-CN" sz="2400" dirty="0">
                <a:solidFill>
                  <a:srgbClr val="161616"/>
                </a:solidFill>
                <a:latin typeface="Segoe UI" panose="020B0502040204020203" pitchFamily="34" charset="0"/>
                <a:hlinkClick r:id="rId3" action="ppaction://hlinkfile"/>
              </a:rPr>
              <a:t>\\wsl$</a:t>
            </a:r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我的电脑</a:t>
            </a:r>
            <a:r>
              <a:rPr lang="en-US" altLang="zh-CN" sz="2400" dirty="0">
                <a:solidFill>
                  <a:srgbClr val="161616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161616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linux</a:t>
            </a:r>
            <a:r>
              <a:rPr lang="en-US" altLang="zh-CN" sz="2400" dirty="0">
                <a:solidFill>
                  <a:srgbClr val="161616"/>
                </a:solidFill>
                <a:latin typeface="Segoe UI" panose="020B0502040204020203" pitchFamily="34" charset="0"/>
                <a:sym typeface="Wingdings" panose="05000000000000000000" pitchFamily="2" charset="2"/>
              </a:rPr>
              <a:t> distribution</a:t>
            </a:r>
          </a:p>
          <a:p>
            <a:pPr lvl="1"/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使用命令行：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explorer.exe .</a:t>
            </a:r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中查看</a:t>
            </a:r>
            <a:r>
              <a:rPr lang="en-US" altLang="zh-CN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</a:t>
            </a:r>
            <a:r>
              <a:rPr lang="zh-CN" altLang="en-US" sz="2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目录</a:t>
            </a:r>
            <a:endParaRPr lang="en-US" altLang="zh-CN" sz="2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altLang="zh-CN" sz="2400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161616"/>
                </a:solidFill>
                <a:latin typeface="Segoe UI" panose="020B0502040204020203" pitchFamily="34" charset="0"/>
              </a:rPr>
              <a:t>/</a:t>
            </a:r>
            <a:r>
              <a:rPr lang="en-US" altLang="zh-CN" sz="2400" dirty="0" err="1">
                <a:solidFill>
                  <a:srgbClr val="161616"/>
                </a:solidFill>
                <a:latin typeface="Segoe UI" panose="020B0502040204020203" pitchFamily="34" charset="0"/>
              </a:rPr>
              <a:t>mnt</a:t>
            </a:r>
            <a:r>
              <a:rPr lang="en-US" altLang="zh-CN" sz="2400" dirty="0">
                <a:solidFill>
                  <a:srgbClr val="161616"/>
                </a:solidFill>
                <a:latin typeface="Segoe UI" panose="020B0502040204020203" pitchFamily="34" charset="0"/>
              </a:rPr>
              <a:t>/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文件路径：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mnt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/c, /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mnt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/d, /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mnt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/f</a:t>
            </a:r>
          </a:p>
        </p:txBody>
      </p:sp>
    </p:spTree>
    <p:extLst>
      <p:ext uri="{BB962C8B-B14F-4D97-AF65-F5344CB8AC3E}">
        <p14:creationId xmlns:p14="http://schemas.microsoft.com/office/powerpoint/2010/main" val="1486239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DEE1CCCA-E1AE-74BC-4366-1DF09A15B273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6307987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Windows 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和 </a:t>
            </a:r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Linux 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之间都具有互操作性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785EB7-3B7D-7CAF-4864-54915224DEFA}"/>
              </a:ext>
            </a:extLst>
          </p:cNvPr>
          <p:cNvSpPr txBox="1"/>
          <p:nvPr/>
        </p:nvSpPr>
        <p:spPr>
          <a:xfrm>
            <a:off x="839788" y="1397675"/>
            <a:ext cx="103905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和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工具和命令</a:t>
            </a:r>
            <a:r>
              <a:rPr lang="zh-CN" altLang="en-US" sz="2800" b="0" i="0" u="none" strike="noStrike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的互操作</a:t>
            </a:r>
            <a:endParaRPr lang="en-US" altLang="zh-CN" sz="2800" b="0" i="0" u="none" strike="noStrike" dirty="0"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从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命令行运行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工具</a:t>
            </a:r>
            <a:r>
              <a:rPr lang="zh-CN" altLang="en-US" sz="2400" i="0" u="none" strike="noStrike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SFMono-Regular"/>
              </a:rPr>
              <a:t>wsl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FMono-Regular"/>
              </a:rPr>
              <a:t> &lt;command&gt;</a:t>
            </a:r>
            <a:r>
              <a:rPr lang="zh-CN" altLang="en-US" sz="2400" i="0" u="none" strike="noStrike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endParaRPr lang="en-US" altLang="zh-CN" sz="2400" u="none" strike="noStrike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从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运行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sz="240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工具：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FMono-Regular"/>
              </a:rPr>
              <a:t> [tool-name].exe</a:t>
            </a:r>
            <a:endParaRPr lang="zh-CN" altLang="en-US" sz="240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混合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 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命令</a:t>
            </a:r>
            <a:endParaRPr lang="en-US" altLang="zh-CN" sz="240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跨文件系统的文件存储和性能</a:t>
            </a:r>
            <a:endParaRPr lang="en-US" altLang="zh-CN" sz="28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      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      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建议不要跨操作系统使用文件，除非有这么做的特定原因。</a:t>
            </a:r>
            <a:endParaRPr lang="en-US" altLang="zh-CN" sz="24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若想获得最快的性能速度，存储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项目文件时，使用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文件系统根目录，而不使用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文件系统根目录</a:t>
            </a:r>
            <a:r>
              <a:rPr lang="zh-CN" altLang="en-US" sz="2400" dirty="0">
                <a:solidFill>
                  <a:srgbClr val="161616"/>
                </a:solidFill>
                <a:latin typeface="Segoe UI" panose="020B0502040204020203" pitchFamily="34" charset="0"/>
              </a:rPr>
              <a:t>，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反之亦然。</a:t>
            </a:r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14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C3CB5-DBCB-E14D-FB5A-5FEB7C6DA133}"/>
              </a:ext>
            </a:extLst>
          </p:cNvPr>
          <p:cNvSpPr txBox="1"/>
          <p:nvPr/>
        </p:nvSpPr>
        <p:spPr>
          <a:xfrm>
            <a:off x="900705" y="819563"/>
            <a:ext cx="10390589" cy="463203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ctr"/>
            <a:r>
              <a:rPr lang="en-US" altLang="zh-CN" sz="11500" b="1" dirty="0">
                <a:solidFill>
                  <a:srgbClr val="161616"/>
                </a:solidFill>
                <a:latin typeface="Segoe UI" panose="020B0502040204020203" pitchFamily="34" charset="0"/>
              </a:rPr>
              <a:t>THE END</a:t>
            </a:r>
          </a:p>
          <a:p>
            <a:pPr algn="ctr"/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ctr"/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ctr"/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ctr"/>
            <a:r>
              <a:rPr lang="en-US" altLang="zh-CN" sz="3600" b="1" dirty="0">
                <a:solidFill>
                  <a:srgbClr val="161616"/>
                </a:solidFill>
                <a:latin typeface="Segoe UI" panose="020B0502040204020203" pitchFamily="34" charset="0"/>
              </a:rPr>
              <a:t>THANKS!</a:t>
            </a:r>
          </a:p>
          <a:p>
            <a:pPr algn="ctr"/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pPr algn="ctr"/>
            <a:endParaRPr lang="en-US" altLang="zh-CN" sz="2400" b="1" dirty="0">
              <a:solidFill>
                <a:srgbClr val="161616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0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11AA0F0-984B-16B7-30AD-9CB7A002D138}"/>
              </a:ext>
            </a:extLst>
          </p:cNvPr>
          <p:cNvSpPr txBox="1">
            <a:spLocks noChangeArrowheads="1"/>
          </p:cNvSpPr>
          <p:nvPr/>
        </p:nvSpPr>
        <p:spPr>
          <a:xfrm>
            <a:off x="124330" y="221652"/>
            <a:ext cx="10106132" cy="616547"/>
          </a:xfrm>
          <a:prstGeom prst="rect">
            <a:avLst/>
          </a:prstGeom>
        </p:spPr>
        <p:txBody>
          <a:bodyPr lIns="91438" tIns="45719" rIns="91438" bIns="45719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TW" altLang="en-US" sz="2275" b="0" i="0" kern="1200" dirty="0">
                <a:solidFill>
                  <a:srgbClr val="0070C0"/>
                </a:solidFill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371475"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742950"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1114425"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1485900" algn="ctr" rtl="0" eaLnBrk="1" fontAlgn="base" hangingPunct="1">
              <a:spcBef>
                <a:spcPct val="0"/>
              </a:spcBef>
              <a:spcAft>
                <a:spcPct val="0"/>
              </a:spcAft>
              <a:defRPr sz="3575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algn="l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1C30ED-A60C-1A0A-378F-F79EC1C0B984}"/>
              </a:ext>
            </a:extLst>
          </p:cNvPr>
          <p:cNvSpPr txBox="1"/>
          <p:nvPr/>
        </p:nvSpPr>
        <p:spPr>
          <a:xfrm>
            <a:off x="11553040" y="6378117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B6860BA2-8892-072B-33DB-6CBC34CD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61654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学习目标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DE2D0E86-3A70-F365-B621-50CFA75B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5743892" cy="3414713"/>
          </a:xfrm>
        </p:spPr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本讲演将向你介绍适用于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子系统 （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）。</a:t>
            </a:r>
            <a:endParaRPr lang="en-US" altLang="zh-CN" sz="2800" b="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b="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将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和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的最佳方面集成到您的开发工作流程中。</a:t>
            </a:r>
            <a:endParaRPr lang="zh-CN" alt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026" name="Picture 2" descr="运行 Windows 的笔记本电脑的插图，旁边是 Linux 企鹅。">
            <a:extLst>
              <a:ext uri="{FF2B5EF4-FFF2-40B4-BE49-F238E27FC236}">
                <a16:creationId xmlns:a16="http://schemas.microsoft.com/office/drawing/2014/main" id="{2523CACB-FEFE-EACE-7FE0-7ECC4F11E273}"/>
              </a:ext>
            </a:extLst>
          </p:cNvPr>
          <p:cNvPicPr preferRelativeResize="0">
            <a:picLocks noGrp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5" r="31795"/>
          <a:stretch>
            <a:fillRect/>
          </a:stretch>
        </p:blipFill>
        <p:spPr bwMode="auto">
          <a:xfrm>
            <a:off x="6766560" y="2057399"/>
            <a:ext cx="4339824" cy="26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2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D1C30ED-A60C-1A0A-378F-F79EC1C0B984}"/>
              </a:ext>
            </a:extLst>
          </p:cNvPr>
          <p:cNvSpPr txBox="1"/>
          <p:nvPr/>
        </p:nvSpPr>
        <p:spPr>
          <a:xfrm>
            <a:off x="11553040" y="6378117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B6860BA2-8892-072B-33DB-6CBC34CD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198812" cy="61654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什么是</a:t>
            </a:r>
            <a:r>
              <a:rPr lang="en-US" altLang="zh-CN" sz="3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</a:t>
            </a:r>
            <a:r>
              <a:rPr lang="zh-CN" altLang="en-US" sz="3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？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DE2D0E86-3A70-F365-B621-50CFA75BC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716880"/>
            <a:ext cx="6843712" cy="38609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 : Windows Subsystem for Linux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操作系统的一项功能，通过它可以直接在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上运行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文件系统以及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命令行工具和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GUI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应用，并可以运行传统的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桌面和应用。</a:t>
            </a:r>
            <a:endParaRPr lang="en-US" altLang="zh-CN" sz="2800" b="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Picture 2" descr="Illustration of a laptop with puzzle pieces representing Windows and Linux fitting together.">
            <a:extLst>
              <a:ext uri="{FF2B5EF4-FFF2-40B4-BE49-F238E27FC236}">
                <a16:creationId xmlns:a16="http://schemas.microsoft.com/office/drawing/2014/main" id="{C1F86285-FC5B-634E-6A55-B5862B45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081" y="1348974"/>
            <a:ext cx="4001453" cy="36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69F3A91D-BCBC-05D6-BCDA-B6215597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1654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标题 11">
            <a:extLst>
              <a:ext uri="{FF2B5EF4-FFF2-40B4-BE49-F238E27FC236}">
                <a16:creationId xmlns:a16="http://schemas.microsoft.com/office/drawing/2014/main" id="{520529CD-5A05-B286-DFD6-A5EB8473222C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932236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面向哪些用户？</a:t>
            </a:r>
            <a:endParaRPr lang="zh-CN" alt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498EC51-2794-DFED-FC66-BD9802EBCE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549947"/>
            <a:ext cx="98146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anose="020B0502040204020203" pitchFamily="34" charset="0"/>
              </a:rPr>
              <a:t>主要是一种面向开发人员的工具，尤其是 Web 开发人员，他们从事开源项目，或者部署到 Linux 服务器环境。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anose="020B0502040204020203" pitchFamily="34" charset="0"/>
              </a:rPr>
              <a:t>WSL 适用于喜欢使用 Bash、常用 Linux 工具 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sed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awk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  <a:cs typeface="Segoe UI" panose="020B0502040204020203" pitchFamily="34" charset="0"/>
              </a:rPr>
              <a:t> 等) 和 Linux 优先框架 (Ruby、Python 等) 但也喜欢使用 Windows 生产力工具的任何人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108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4AB0EC-6FEF-B457-69AE-AC5358E40655}"/>
              </a:ext>
            </a:extLst>
          </p:cNvPr>
          <p:cNvSpPr txBox="1"/>
          <p:nvPr/>
        </p:nvSpPr>
        <p:spPr>
          <a:xfrm>
            <a:off x="11553040" y="6378117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DE36FA5-0A44-7481-F214-B97B984E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012" y="1384554"/>
            <a:ext cx="4682787" cy="32874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FB09D0-2C35-A891-776B-E60F89A7D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4554"/>
            <a:ext cx="4914324" cy="3287470"/>
          </a:xfrm>
          <a:prstGeom prst="rect">
            <a:avLst/>
          </a:prstGeom>
        </p:spPr>
      </p:pic>
      <p:sp>
        <p:nvSpPr>
          <p:cNvPr id="18" name="标题 11">
            <a:extLst>
              <a:ext uri="{FF2B5EF4-FFF2-40B4-BE49-F238E27FC236}">
                <a16:creationId xmlns:a16="http://schemas.microsoft.com/office/drawing/2014/main" id="{0ACC8508-E986-55C2-DC74-E0A14E02B7FC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的优势？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075E06-8344-4C43-C437-FDDB795D1B3D}"/>
              </a:ext>
            </a:extLst>
          </p:cNvPr>
          <p:cNvSpPr txBox="1"/>
          <p:nvPr/>
        </p:nvSpPr>
        <p:spPr>
          <a:xfrm>
            <a:off x="1311272" y="4982831"/>
            <a:ext cx="96990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不会产生传统</a:t>
            </a:r>
            <a:r>
              <a:rPr lang="zh-CN" altLang="en-US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虚拟机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或双启动设置</a:t>
            </a:r>
            <a:r>
              <a:rPr lang="zh-CN" altLang="en-US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开销</a:t>
            </a:r>
            <a:endParaRPr lang="en-US" altLang="zh-CN" sz="2800" b="0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资源占用少（</a:t>
            </a:r>
            <a:r>
              <a:rPr lang="en-US" altLang="zh-CN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CPU,</a:t>
            </a:r>
            <a:r>
              <a:rPr lang="zh-CN" altLang="en-US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内存，存储），快速和高效的性能</a:t>
            </a:r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方便易用的互操作性</a:t>
            </a:r>
            <a:endParaRPr lang="zh-CN" altLang="en-US" sz="2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8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1C6EBE5C-DFE6-3A21-CA5A-D66FA62A1E96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安装和设置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BEC83D-2F6F-D096-0C19-132815213216}"/>
              </a:ext>
            </a:extLst>
          </p:cNvPr>
          <p:cNvSpPr txBox="1"/>
          <p:nvPr/>
        </p:nvSpPr>
        <p:spPr>
          <a:xfrm>
            <a:off x="839789" y="1444508"/>
            <a:ext cx="96990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先决条件</a:t>
            </a:r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b="1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必须运行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10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版本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2004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及更高版本（内部版本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19041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及更高版本）或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11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才能使用以下命令</a:t>
            </a:r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465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07C7F0-FF83-37EA-75C1-B6424477E4FC}"/>
              </a:ext>
            </a:extLst>
          </p:cNvPr>
          <p:cNvSpPr txBox="1"/>
          <p:nvPr/>
        </p:nvSpPr>
        <p:spPr>
          <a:xfrm>
            <a:off x="839788" y="1397675"/>
            <a:ext cx="917997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zh-CN" altLang="en-US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安装命令</a:t>
            </a:r>
            <a:endParaRPr lang="en-US" altLang="zh-CN" sz="2800" b="1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打开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PowerShell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（或 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Windows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命令提示符）并输入：</a:t>
            </a:r>
            <a:endParaRPr lang="en-US" altLang="zh-CN" sz="24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en-US" altLang="zh-CN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altLang="zh-CN" sz="2400" i="0" dirty="0" err="1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–install</a:t>
            </a:r>
            <a:r>
              <a:rPr lang="zh-CN" altLang="en-US" sz="24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sz="2800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</a:p>
          <a:p>
            <a:pPr lvl="1"/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查看可通过在线商店下载的可用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发行版列表：</a:t>
            </a:r>
            <a:endParaRPr lang="en-US" altLang="zh-CN" sz="2800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lvl="1"/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--list –online </a:t>
            </a:r>
            <a:r>
              <a:rPr lang="zh-CN" altLang="en-US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或 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–l -o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altLang="zh-CN" sz="28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安装其他 </a:t>
            </a:r>
            <a:r>
              <a:rPr lang="en-US" altLang="zh-CN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2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</a:t>
            </a:r>
            <a:endParaRPr lang="en-US" altLang="zh-CN" sz="28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altLang="zh-CN" sz="28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--install -d &lt;</a:t>
            </a:r>
            <a:r>
              <a:rPr lang="en-US" altLang="zh-CN" sz="2400" b="0" i="0" dirty="0" err="1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DistroName</a:t>
            </a:r>
            <a:r>
              <a:rPr lang="en-US" altLang="zh-CN" sz="2400" b="0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&gt;</a:t>
            </a:r>
            <a:endParaRPr lang="en-US" altLang="zh-CN" sz="2800" b="1" dirty="0">
              <a:solidFill>
                <a:srgbClr val="161616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标题 11">
            <a:extLst>
              <a:ext uri="{FF2B5EF4-FFF2-40B4-BE49-F238E27FC236}">
                <a16:creationId xmlns:a16="http://schemas.microsoft.com/office/drawing/2014/main" id="{C3490077-5DFD-A643-59EF-6D0DE5B21CAF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安装和设置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11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44854E-8305-8DEB-3ABB-91937ED71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672" y="1133686"/>
            <a:ext cx="8459381" cy="4667901"/>
          </a:xfrm>
          <a:prstGeom prst="rect">
            <a:avLst/>
          </a:prstGeom>
        </p:spPr>
      </p:pic>
      <p:sp>
        <p:nvSpPr>
          <p:cNvPr id="6" name="标题 11">
            <a:extLst>
              <a:ext uri="{FF2B5EF4-FFF2-40B4-BE49-F238E27FC236}">
                <a16:creationId xmlns:a16="http://schemas.microsoft.com/office/drawing/2014/main" id="{97021333-01AF-EB50-E12D-1FB8A4245F42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安装和设置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4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1">
            <a:extLst>
              <a:ext uri="{FF2B5EF4-FFF2-40B4-BE49-F238E27FC236}">
                <a16:creationId xmlns:a16="http://schemas.microsoft.com/office/drawing/2014/main" id="{F8D56810-B870-D082-59F3-99CA4287B955}"/>
              </a:ext>
            </a:extLst>
          </p:cNvPr>
          <p:cNvSpPr txBox="1">
            <a:spLocks/>
          </p:cNvSpPr>
          <p:nvPr/>
        </p:nvSpPr>
        <p:spPr>
          <a:xfrm>
            <a:off x="839789" y="457200"/>
            <a:ext cx="3198812" cy="6165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WSL</a:t>
            </a:r>
            <a:r>
              <a:rPr lang="zh-CN" altLang="en-US" sz="3200" b="1" dirty="0">
                <a:solidFill>
                  <a:srgbClr val="161616"/>
                </a:solidFill>
                <a:latin typeface="Segoe UI" panose="020B0502040204020203" pitchFamily="34" charset="0"/>
              </a:rPr>
              <a:t>安装和设置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DAA20E-400B-6CD4-190E-760297456581}"/>
              </a:ext>
            </a:extLst>
          </p:cNvPr>
          <p:cNvSpPr txBox="1"/>
          <p:nvPr/>
        </p:nvSpPr>
        <p:spPr>
          <a:xfrm>
            <a:off x="839788" y="1572037"/>
            <a:ext cx="10809667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设置 </a:t>
            </a:r>
            <a:r>
              <a:rPr lang="en-US" altLang="zh-CN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Linux </a:t>
            </a:r>
            <a:r>
              <a:rPr lang="zh-CN" altLang="en-US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用户名和密码</a:t>
            </a:r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</a:t>
            </a:r>
            <a:r>
              <a:rPr lang="zh-CN" alt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使用 </a:t>
            </a:r>
            <a:r>
              <a:rPr lang="en-US" altLang="zh-CN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</a:t>
            </a:r>
            <a:r>
              <a:rPr lang="zh-CN" alt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安装 </a:t>
            </a:r>
            <a:r>
              <a:rPr lang="en-US" altLang="zh-CN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发行版的过程完成后</a:t>
            </a:r>
            <a:r>
              <a:rPr lang="zh-CN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，首次打开发行版，</a:t>
            </a:r>
            <a:r>
              <a:rPr lang="zh-CN" alt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系统将要求你为 </a:t>
            </a:r>
            <a:r>
              <a:rPr lang="en-US" altLang="zh-CN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sz="18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发行版创建“用户名”和“密码”。</a:t>
            </a:r>
            <a:endParaRPr lang="en-US" altLang="zh-CN" sz="18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endParaRPr lang="zh-CN" altLang="en-US" sz="1800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此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用户名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和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密码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特定于安装的每个单独的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分发版，与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Windows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用户名无关。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请注意，输入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密码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时，屏幕上不会显示任何内容。 这称为盲人键入。 你不会看到你正在键入的内容，这是完全正常的。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创建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用户名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和</a:t>
            </a:r>
            <a:r>
              <a:rPr lang="zh-CN" alt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密码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后，该帐户将是发行版的默认用户，并将在启动时自动登录。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此帐户将被视为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管理员，能够运行 </a:t>
            </a:r>
            <a:r>
              <a:rPr lang="en-US" altLang="zh-CN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sudo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(Super User Do)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管理命令。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在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WSL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上运行的每个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发行版都有其自己的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用户帐户和密码。 每当添加分发版、重新安装或重置时，都必须配置一个 </a:t>
            </a:r>
            <a:r>
              <a:rPr lang="en-US" altLang="zh-CN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Linux </a:t>
            </a:r>
            <a:r>
              <a:rPr lang="zh-CN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用户帐户。</a:t>
            </a:r>
          </a:p>
          <a:p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b="1" i="0" dirty="0">
                <a:solidFill>
                  <a:srgbClr val="161616"/>
                </a:solidFill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更新和升级包</a:t>
            </a:r>
            <a:endParaRPr lang="en-US" altLang="zh-CN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28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	</a:t>
            </a:r>
            <a:r>
              <a:rPr lang="en-US" altLang="zh-CN" sz="2800" b="1" dirty="0" err="1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sudo</a:t>
            </a:r>
            <a:r>
              <a:rPr lang="en-US" altLang="zh-CN" sz="28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apt update &amp;&amp; </a:t>
            </a:r>
            <a:r>
              <a:rPr lang="en-US" altLang="zh-CN" sz="2800" b="1" dirty="0" err="1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sudo</a:t>
            </a:r>
            <a:r>
              <a:rPr lang="en-US" altLang="zh-CN" sz="2800" b="1" dirty="0">
                <a:solidFill>
                  <a:srgbClr val="161616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apt upgrade</a:t>
            </a:r>
            <a:endParaRPr lang="zh-CN" altLang="en-US" sz="2800" b="1" i="0" dirty="0">
              <a:solidFill>
                <a:srgbClr val="161616"/>
              </a:solidFill>
              <a:effectLst/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4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ccf059-af5d-4b92-932d-3690a1231c55}" enabled="1" method="Standard" siteId="{cb3d8dcd-2ed2-4bad-89a5-e0a7195fb64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9586</TotalTime>
  <Words>2235</Words>
  <Application>Microsoft Office PowerPoint</Application>
  <PresentationFormat>宽屏</PresentationFormat>
  <Paragraphs>203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Microsoft YaHei Light</vt:lpstr>
      <vt:lpstr>SFMono-Regular</vt:lpstr>
      <vt:lpstr>等线</vt:lpstr>
      <vt:lpstr>等线 Light</vt:lpstr>
      <vt:lpstr>微软雅黑</vt:lpstr>
      <vt:lpstr>Arial</vt:lpstr>
      <vt:lpstr>Roboto</vt:lpstr>
      <vt:lpstr>Segoe UI</vt:lpstr>
      <vt:lpstr>Wingdings</vt:lpstr>
      <vt:lpstr>Office 主题​​</vt:lpstr>
      <vt:lpstr>PowerPoint 演示文稿</vt:lpstr>
      <vt:lpstr>学习目标</vt:lpstr>
      <vt:lpstr>什么是WSL？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Barry.liu</dc:creator>
  <cp:lastModifiedBy>Xiao-An Lei (雷小安)</cp:lastModifiedBy>
  <cp:revision>238</cp:revision>
  <dcterms:created xsi:type="dcterms:W3CDTF">2022-05-11T03:37:54Z</dcterms:created>
  <dcterms:modified xsi:type="dcterms:W3CDTF">2023-11-01T11:02:30Z</dcterms:modified>
</cp:coreProperties>
</file>