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7" r:id="rId2"/>
    <p:sldId id="324" r:id="rId3"/>
    <p:sldId id="308" r:id="rId4"/>
    <p:sldId id="309" r:id="rId5"/>
    <p:sldId id="317" r:id="rId6"/>
    <p:sldId id="316" r:id="rId7"/>
    <p:sldId id="310" r:id="rId8"/>
    <p:sldId id="318" r:id="rId9"/>
    <p:sldId id="311" r:id="rId10"/>
    <p:sldId id="326" r:id="rId11"/>
    <p:sldId id="327" r:id="rId12"/>
    <p:sldId id="319" r:id="rId13"/>
    <p:sldId id="325" r:id="rId14"/>
    <p:sldId id="312" r:id="rId15"/>
    <p:sldId id="320" r:id="rId16"/>
    <p:sldId id="313" r:id="rId17"/>
    <p:sldId id="321" r:id="rId18"/>
    <p:sldId id="328" r:id="rId19"/>
    <p:sldId id="329" r:id="rId20"/>
    <p:sldId id="323"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0" autoAdjust="0"/>
  </p:normalViewPr>
  <p:slideViewPr>
    <p:cSldViewPr snapToGrid="0">
      <p:cViewPr>
        <p:scale>
          <a:sx n="100" d="100"/>
          <a:sy n="100" d="100"/>
        </p:scale>
        <p:origin x="7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99676-B366-4D09-82E7-515095B1A86C}" type="datetimeFigureOut">
              <a:rPr kumimoji="1" lang="ja-JP" altLang="en-US" smtClean="0"/>
              <a:t>2019/1/11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D547C-AA81-4CD0-B938-13035F93DAEE}" type="slidenum">
              <a:rPr kumimoji="1" lang="ja-JP" altLang="en-US" smtClean="0"/>
              <a:t>‹#›</a:t>
            </a:fld>
            <a:endParaRPr kumimoji="1" lang="ja-JP" altLang="en-US"/>
          </a:p>
        </p:txBody>
      </p:sp>
    </p:spTree>
    <p:extLst>
      <p:ext uri="{BB962C8B-B14F-4D97-AF65-F5344CB8AC3E}">
        <p14:creationId xmlns:p14="http://schemas.microsoft.com/office/powerpoint/2010/main" val="14772799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8"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6246813"/>
            <a:ext cx="72580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図 3" descr="ロゴマーク＋ロゴタイプ.pdf"/>
          <p:cNvPicPr>
            <a:picLocks noChangeAspect="1"/>
          </p:cNvPicPr>
          <p:nvPr userDrawn="1"/>
        </p:nvPicPr>
        <p:blipFill>
          <a:blip r:embed="rId3" cstate="print">
            <a:extLst>
              <a:ext uri="{28A0092B-C50C-407E-A947-70E740481C1C}">
                <a14:useLocalDpi xmlns:a14="http://schemas.microsoft.com/office/drawing/2010/main" val="0"/>
              </a:ext>
            </a:extLst>
          </a:blip>
          <a:srcRect l="4469" t="34998" r="50726" b="53160"/>
          <a:stretch>
            <a:fillRect/>
          </a:stretch>
        </p:blipFill>
        <p:spPr bwMode="auto">
          <a:xfrm>
            <a:off x="6669088" y="6246813"/>
            <a:ext cx="24749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7"/>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87725" y="53975"/>
            <a:ext cx="24320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432747"/>
            <a:ext cx="7772400" cy="2077216"/>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pic>
        <p:nvPicPr>
          <p:cNvPr id="10"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1450088"/>
            <a:ext cx="9144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27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1096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0477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1" name="図形グループ 6"/>
          <p:cNvGrpSpPr>
            <a:grpSpLocks/>
          </p:cNvGrpSpPr>
          <p:nvPr userDrawn="1"/>
        </p:nvGrpSpPr>
        <p:grpSpPr bwMode="auto">
          <a:xfrm>
            <a:off x="6697663" y="5384800"/>
            <a:ext cx="2446337" cy="1473200"/>
            <a:chOff x="6697133" y="5385328"/>
            <a:chExt cx="2446867" cy="1472672"/>
          </a:xfrm>
        </p:grpSpPr>
        <p:pic>
          <p:nvPicPr>
            <p:cNvPr id="12" name="図 4" descr="ロゴマーク＋ロゴタイプ.pdf"/>
            <p:cNvPicPr>
              <a:picLocks noChangeAspect="1"/>
            </p:cNvPicPr>
            <p:nvPr/>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6763808" y="5385329"/>
              <a:ext cx="2380192" cy="147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フリーフォーム 12"/>
            <p:cNvSpPr/>
            <p:nvPr/>
          </p:nvSpPr>
          <p:spPr>
            <a:xfrm>
              <a:off x="6697133" y="5385328"/>
              <a:ext cx="2446867" cy="1472672"/>
            </a:xfrm>
            <a:custGeom>
              <a:avLst/>
              <a:gdLst>
                <a:gd name="connsiteX0" fmla="*/ 14287 w 2466975"/>
                <a:gd name="connsiteY0" fmla="*/ 1304925 h 1304925"/>
                <a:gd name="connsiteX1" fmla="*/ 2466975 w 2466975"/>
                <a:gd name="connsiteY1" fmla="*/ 0 h 1304925"/>
                <a:gd name="connsiteX2" fmla="*/ 0 w 2466975"/>
                <a:gd name="connsiteY2" fmla="*/ 0 h 1304925"/>
                <a:gd name="connsiteX3" fmla="*/ 14287 w 2466975"/>
                <a:gd name="connsiteY3" fmla="*/ 1304925 h 1304925"/>
                <a:gd name="connsiteX0" fmla="*/ 65505 w 2466975"/>
                <a:gd name="connsiteY0" fmla="*/ 1304925 h 1304925"/>
                <a:gd name="connsiteX1" fmla="*/ 2466975 w 2466975"/>
                <a:gd name="connsiteY1" fmla="*/ 0 h 1304925"/>
                <a:gd name="connsiteX2" fmla="*/ 0 w 2466975"/>
                <a:gd name="connsiteY2" fmla="*/ 0 h 1304925"/>
                <a:gd name="connsiteX3" fmla="*/ 65505 w 2466975"/>
                <a:gd name="connsiteY3" fmla="*/ 1304925 h 1304925"/>
              </a:gdLst>
              <a:ahLst/>
              <a:cxnLst>
                <a:cxn ang="0">
                  <a:pos x="connsiteX0" y="connsiteY0"/>
                </a:cxn>
                <a:cxn ang="0">
                  <a:pos x="connsiteX1" y="connsiteY1"/>
                </a:cxn>
                <a:cxn ang="0">
                  <a:pos x="connsiteX2" y="connsiteY2"/>
                </a:cxn>
                <a:cxn ang="0">
                  <a:pos x="connsiteX3" y="connsiteY3"/>
                </a:cxn>
              </a:cxnLst>
              <a:rect l="l" t="t" r="r" b="b"/>
              <a:pathLst>
                <a:path w="2466975" h="1304925">
                  <a:moveTo>
                    <a:pt x="65505" y="1304925"/>
                  </a:moveTo>
                  <a:lnTo>
                    <a:pt x="2466975" y="0"/>
                  </a:lnTo>
                  <a:lnTo>
                    <a:pt x="0" y="0"/>
                  </a:lnTo>
                  <a:lnTo>
                    <a:pt x="65505" y="1304925"/>
                  </a:lnTo>
                  <a:close/>
                </a:path>
              </a:pathLst>
            </a:cu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grpSp>
      <p:pic>
        <p:nvPicPr>
          <p:cNvPr id="14" name="図 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70800" y="6299200"/>
            <a:ext cx="1409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787941"/>
            <a:ext cx="9144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8998" y="127508"/>
            <a:ext cx="7627701" cy="660433"/>
          </a:xfrm>
        </p:spPr>
        <p:txBody>
          <a:bodyPr>
            <a:normAutofit/>
          </a:bodyP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99" y="1037685"/>
            <a:ext cx="78867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47412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06359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1644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404039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87511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051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1348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72022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925666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ja-JP" sz="2800" dirty="0"/>
              <a:t>多地点カメラを用いた見守りサービスにおける</a:t>
            </a:r>
            <a:br>
              <a:rPr lang="ja-JP" altLang="ja-JP" sz="2800" dirty="0"/>
            </a:br>
            <a:r>
              <a:rPr lang="ja-JP" altLang="ja-JP" sz="2800" dirty="0"/>
              <a:t>第三者のプライバシデータ流出比の定量評価</a:t>
            </a:r>
            <a:br>
              <a:rPr lang="ja-JP" altLang="ja-JP" sz="2800" dirty="0"/>
            </a:br>
            <a:endParaRPr kumimoji="1" lang="ja-JP" altLang="en-US" sz="2800" dirty="0"/>
          </a:p>
        </p:txBody>
      </p:sp>
      <p:sp>
        <p:nvSpPr>
          <p:cNvPr id="3" name="サブタイトル 2"/>
          <p:cNvSpPr>
            <a:spLocks noGrp="1"/>
          </p:cNvSpPr>
          <p:nvPr>
            <p:ph type="subTitle" idx="1"/>
          </p:nvPr>
        </p:nvSpPr>
        <p:spPr>
          <a:xfrm>
            <a:off x="1143000" y="3360420"/>
            <a:ext cx="6858000" cy="994410"/>
          </a:xfrm>
        </p:spPr>
        <p:txBody>
          <a:bodyPr/>
          <a:lstStyle/>
          <a:p>
            <a:r>
              <a:rPr kumimoji="1" lang="en-US" altLang="ja-JP" dirty="0" smtClean="0"/>
              <a:t>2019</a:t>
            </a:r>
            <a:r>
              <a:rPr kumimoji="1" lang="ja-JP" altLang="en-US" dirty="0" smtClean="0"/>
              <a:t>年</a:t>
            </a:r>
            <a:r>
              <a:rPr kumimoji="1" lang="en-US" altLang="ja-JP" dirty="0" smtClean="0"/>
              <a:t>1</a:t>
            </a:r>
            <a:r>
              <a:rPr kumimoji="1" lang="ja-JP" altLang="en-US" dirty="0" smtClean="0"/>
              <a:t>月</a:t>
            </a:r>
            <a:r>
              <a:rPr kumimoji="1" lang="en-US" altLang="ja-JP" dirty="0" smtClean="0"/>
              <a:t>17</a:t>
            </a:r>
            <a:r>
              <a:rPr kumimoji="1" lang="ja-JP" altLang="en-US" dirty="0" smtClean="0"/>
              <a:t>日</a:t>
            </a:r>
            <a:endParaRPr kumimoji="1" lang="en-US" altLang="ja-JP" dirty="0" smtClean="0"/>
          </a:p>
          <a:p>
            <a:r>
              <a:rPr lang="en-US" altLang="ja-JP" dirty="0" smtClean="0"/>
              <a:t>NWS</a:t>
            </a:r>
            <a:r>
              <a:rPr lang="ja-JP" altLang="en-US" dirty="0" smtClean="0"/>
              <a:t>研究会</a:t>
            </a:r>
            <a:endParaRPr kumimoji="1" lang="ja-JP" altLang="en-US" dirty="0"/>
          </a:p>
        </p:txBody>
      </p:sp>
      <p:sp>
        <p:nvSpPr>
          <p:cNvPr id="4" name="テキスト ボックス 3"/>
          <p:cNvSpPr txBox="1"/>
          <p:nvPr/>
        </p:nvSpPr>
        <p:spPr>
          <a:xfrm>
            <a:off x="3211830" y="4572000"/>
            <a:ext cx="3794760" cy="1477328"/>
          </a:xfrm>
          <a:prstGeom prst="rect">
            <a:avLst/>
          </a:prstGeom>
          <a:noFill/>
        </p:spPr>
        <p:txBody>
          <a:bodyPr wrap="square" rtlCol="0">
            <a:spAutoFit/>
          </a:bodyPr>
          <a:lstStyle/>
          <a:p>
            <a:r>
              <a:rPr lang="zh-TW" altLang="en-US" dirty="0">
                <a:latin typeface="HGｺﾞｼｯｸM" panose="020B0609000000000000" pitchFamily="49" charset="-128"/>
                <a:ea typeface="HGｺﾞｼｯｸM" panose="020B0609000000000000" pitchFamily="49" charset="-128"/>
              </a:rPr>
              <a:t>小山工業高等専門</a:t>
            </a:r>
            <a:r>
              <a:rPr lang="zh-TW" altLang="en-US" dirty="0" smtClean="0">
                <a:latin typeface="HGｺﾞｼｯｸM" panose="020B0609000000000000" pitchFamily="49" charset="-128"/>
                <a:ea typeface="HGｺﾞｼｯｸM" panose="020B0609000000000000" pitchFamily="49" charset="-128"/>
              </a:rPr>
              <a:t>学校　</a:t>
            </a:r>
            <a:r>
              <a:rPr lang="ja-JP" altLang="en-US" dirty="0">
                <a:latin typeface="HGｺﾞｼｯｸM" panose="020B0609000000000000" pitchFamily="49" charset="-128"/>
                <a:ea typeface="HGｺﾞｼｯｸM" panose="020B0609000000000000" pitchFamily="49" charset="-128"/>
              </a:rPr>
              <a:t>田村崚</a:t>
            </a:r>
            <a:endParaRPr lang="en-US" altLang="ja-JP" dirty="0">
              <a:latin typeface="HGｺﾞｼｯｸM" panose="020B0609000000000000" pitchFamily="49" charset="-128"/>
              <a:ea typeface="HGｺﾞｼｯｸM" panose="020B0609000000000000" pitchFamily="49" charset="-128"/>
            </a:endParaRPr>
          </a:p>
          <a:p>
            <a:r>
              <a:rPr lang="zh-TW" altLang="en-US" dirty="0" smtClean="0">
                <a:latin typeface="HGｺﾞｼｯｸM" panose="020B0609000000000000" pitchFamily="49" charset="-128"/>
                <a:ea typeface="HGｺﾞｼｯｸM" panose="020B0609000000000000" pitchFamily="49" charset="-128"/>
              </a:rPr>
              <a:t>小山工業高等専門学校　干川尚人</a:t>
            </a:r>
          </a:p>
          <a:p>
            <a:r>
              <a:rPr lang="zh-TW" altLang="en-US" dirty="0" smtClean="0">
                <a:latin typeface="HGｺﾞｼｯｸM" panose="020B0609000000000000" pitchFamily="49" charset="-128"/>
                <a:ea typeface="HGｺﾞｼｯｸM" panose="020B0609000000000000" pitchFamily="49" charset="-128"/>
              </a:rPr>
              <a:t>千葉</a:t>
            </a:r>
            <a:r>
              <a:rPr lang="zh-TW" altLang="en-US" dirty="0">
                <a:latin typeface="HGｺﾞｼｯｸM" panose="020B0609000000000000" pitchFamily="49" charset="-128"/>
                <a:ea typeface="HGｺﾞｼｯｸM" panose="020B0609000000000000" pitchFamily="49" charset="-128"/>
              </a:rPr>
              <a:t>大学　下馬場 朋禄</a:t>
            </a:r>
          </a:p>
          <a:p>
            <a:r>
              <a:rPr lang="zh-TW" altLang="en-US" dirty="0">
                <a:latin typeface="HGｺﾞｼｯｸM" panose="020B0609000000000000" pitchFamily="49" charset="-128"/>
                <a:ea typeface="HGｺﾞｼｯｸM" panose="020B0609000000000000" pitchFamily="49" charset="-128"/>
              </a:rPr>
              <a:t>千葉大学　伊藤 智義</a:t>
            </a:r>
          </a:p>
          <a:p>
            <a:endParaRPr kumimoji="1" lang="ja-JP" altLang="en-US" dirty="0"/>
          </a:p>
        </p:txBody>
      </p:sp>
    </p:spTree>
    <p:extLst>
      <p:ext uri="{BB962C8B-B14F-4D97-AF65-F5344CB8AC3E}">
        <p14:creationId xmlns:p14="http://schemas.microsoft.com/office/powerpoint/2010/main" val="2450483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sp>
        <p:nvSpPr>
          <p:cNvPr id="6" name="テキスト ボックス 5"/>
          <p:cNvSpPr txBox="1"/>
          <p:nvPr/>
        </p:nvSpPr>
        <p:spPr>
          <a:xfrm>
            <a:off x="94505" y="833840"/>
            <a:ext cx="2666983" cy="461665"/>
          </a:xfrm>
          <a:prstGeom prst="rect">
            <a:avLst/>
          </a:prstGeom>
          <a:noFill/>
        </p:spPr>
        <p:txBody>
          <a:bodyPr wrap="square" rtlCol="0">
            <a:spAutoFit/>
          </a:bodyPr>
          <a:lstStyle/>
          <a:p>
            <a:r>
              <a:rPr kumimoji="1" lang="ja-JP" altLang="en-US" sz="2400" dirty="0" smtClean="0"/>
              <a:t>対象者設定</a:t>
            </a:r>
            <a:endParaRPr kumimoji="1" lang="ja-JP" altLang="en-US" sz="2400" dirty="0"/>
          </a:p>
        </p:txBody>
      </p:sp>
      <p:graphicFrame>
        <p:nvGraphicFramePr>
          <p:cNvPr id="7" name="表 6"/>
          <p:cNvGraphicFramePr>
            <a:graphicFrameLocks noGrp="1"/>
          </p:cNvGraphicFramePr>
          <p:nvPr>
            <p:extLst>
              <p:ext uri="{D42A27DB-BD31-4B8C-83A1-F6EECF244321}">
                <p14:modId xmlns:p14="http://schemas.microsoft.com/office/powerpoint/2010/main" val="705555579"/>
              </p:ext>
            </p:extLst>
          </p:nvPr>
        </p:nvGraphicFramePr>
        <p:xfrm>
          <a:off x="811827" y="1741454"/>
          <a:ext cx="7486128" cy="4938312"/>
        </p:xfrm>
        <a:graphic>
          <a:graphicData uri="http://schemas.openxmlformats.org/drawingml/2006/table">
            <a:tbl>
              <a:tblPr firstRow="1" firstCol="1" bandRow="1"/>
              <a:tblGrid>
                <a:gridCol w="2117543"/>
                <a:gridCol w="1073045"/>
                <a:gridCol w="1073045"/>
                <a:gridCol w="1074725"/>
                <a:gridCol w="1073045"/>
                <a:gridCol w="1074725"/>
              </a:tblGrid>
              <a:tr h="617289">
                <a:tc>
                  <a:txBody>
                    <a:bodyPr/>
                    <a:lstStyle/>
                    <a:p>
                      <a:pPr indent="114300" algn="ctr">
                        <a:lnSpc>
                          <a:spcPct val="1000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センサ番号</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1</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2</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3</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4</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5</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17289">
                <a:tc>
                  <a:txBody>
                    <a:bodyPr/>
                    <a:lstStyle/>
                    <a:p>
                      <a:pPr indent="114300" algn="ctr">
                        <a:lnSpc>
                          <a:spcPct val="1000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センサ</a:t>
                      </a:r>
                      <a:r>
                        <a:rPr lang="ja-JP" sz="2000" dirty="0" smtClean="0">
                          <a:effectLst/>
                          <a:latin typeface="Times New Roman" panose="02020603050405020304" pitchFamily="18" charset="0"/>
                          <a:ea typeface="ＭＳ 明朝" panose="02020609040205080304" pitchFamily="17" charset="-128"/>
                          <a:cs typeface="Times New Roman" panose="02020603050405020304" pitchFamily="18" charset="0"/>
                        </a:rPr>
                        <a:t>通過のべ</a:t>
                      </a: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人数</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2</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2</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r>
              <a:tr h="617289">
                <a:tc>
                  <a:txBody>
                    <a:bodyPr/>
                    <a:lstStyle/>
                    <a:p>
                      <a:pPr indent="114300" algn="ctr">
                        <a:lnSpc>
                          <a:spcPct val="100000"/>
                        </a:lnSpc>
                        <a:spcAft>
                          <a:spcPts val="0"/>
                        </a:spcAft>
                      </a:pPr>
                      <a:r>
                        <a:rPr lang="ja-JP" sz="2000">
                          <a:effectLst/>
                          <a:latin typeface="Times New Roman" panose="02020603050405020304" pitchFamily="18" charset="0"/>
                          <a:ea typeface="ＭＳ 明朝" panose="02020609040205080304" pitchFamily="17" charset="-128"/>
                          <a:cs typeface="Times New Roman" panose="02020603050405020304" pitchFamily="18" charset="0"/>
                        </a:rPr>
                        <a:t>センサ番号</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7</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8</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9</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10</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r>
              <a:tr h="617289">
                <a:tc>
                  <a:txBody>
                    <a:bodyPr/>
                    <a:lstStyle/>
                    <a:p>
                      <a:pPr indent="114300" algn="ctr">
                        <a:lnSpc>
                          <a:spcPct val="1000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センサ通過のべ人数</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94</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14</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68</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452</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514</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617289">
                <a:tc>
                  <a:txBody>
                    <a:bodyPr/>
                    <a:lstStyle/>
                    <a:p>
                      <a:pPr indent="114300" algn="ctr">
                        <a:lnSpc>
                          <a:spcPct val="1000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センサ番号</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11</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12</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13</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14</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15</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17289">
                <a:tc>
                  <a:txBody>
                    <a:bodyPr/>
                    <a:lstStyle/>
                    <a:p>
                      <a:pPr indent="114300" algn="ctr">
                        <a:lnSpc>
                          <a:spcPct val="100000"/>
                        </a:lnSpc>
                        <a:spcAft>
                          <a:spcPts val="0"/>
                        </a:spcAft>
                      </a:pPr>
                      <a:r>
                        <a:rPr lang="ja-JP" sz="2000">
                          <a:effectLst/>
                          <a:latin typeface="Times New Roman" panose="02020603050405020304" pitchFamily="18" charset="0"/>
                          <a:ea typeface="ＭＳ 明朝" panose="02020609040205080304" pitchFamily="17" charset="-128"/>
                          <a:cs typeface="Times New Roman" panose="02020603050405020304" pitchFamily="18" charset="0"/>
                        </a:rPr>
                        <a:t>センサ通過のべ人数</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1181</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277</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811</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r>
              <a:tr h="617289">
                <a:tc>
                  <a:txBody>
                    <a:bodyPr/>
                    <a:lstStyle/>
                    <a:p>
                      <a:pPr indent="114300" algn="ctr">
                        <a:lnSpc>
                          <a:spcPct val="100000"/>
                        </a:lnSpc>
                        <a:spcAft>
                          <a:spcPts val="0"/>
                        </a:spcAft>
                      </a:pPr>
                      <a:r>
                        <a:rPr lang="ja-JP" sz="2000">
                          <a:effectLst/>
                          <a:latin typeface="Times New Roman" panose="02020603050405020304" pitchFamily="18" charset="0"/>
                          <a:ea typeface="ＭＳ 明朝" panose="02020609040205080304" pitchFamily="17" charset="-128"/>
                          <a:cs typeface="Times New Roman" panose="02020603050405020304" pitchFamily="18" charset="0"/>
                        </a:rPr>
                        <a:t>センサ番号</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16</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17</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18</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19</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14300" algn="ctr">
                        <a:lnSpc>
                          <a:spcPts val="1200"/>
                        </a:lnSpc>
                        <a:spcAft>
                          <a:spcPts val="0"/>
                        </a:spcAft>
                      </a:pPr>
                      <a:r>
                        <a:rPr lang="ja-JP" sz="2000" b="1" dirty="0">
                          <a:effectLst/>
                          <a:latin typeface="Times New Roman" panose="02020603050405020304" pitchFamily="18" charset="0"/>
                          <a:ea typeface="ＭＳ 明朝" panose="02020609040205080304" pitchFamily="17" charset="-128"/>
                          <a:cs typeface="Times New Roman" panose="02020603050405020304" pitchFamily="18" charset="0"/>
                        </a:rPr>
                        <a:t>総和</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289">
                <a:tc>
                  <a:txBody>
                    <a:bodyPr/>
                    <a:lstStyle/>
                    <a:p>
                      <a:pPr indent="114300" algn="ctr">
                        <a:lnSpc>
                          <a:spcPct val="100000"/>
                        </a:lnSpc>
                        <a:spcAft>
                          <a:spcPts val="0"/>
                        </a:spcAft>
                      </a:pPr>
                      <a:r>
                        <a:rPr lang="ja-JP" sz="2000" dirty="0">
                          <a:effectLst/>
                          <a:latin typeface="Times New Roman" panose="02020603050405020304" pitchFamily="18" charset="0"/>
                          <a:ea typeface="ＭＳ 明朝" panose="02020609040205080304" pitchFamily="17" charset="-128"/>
                          <a:cs typeface="Times New Roman" panose="02020603050405020304" pitchFamily="18" charset="0"/>
                        </a:rPr>
                        <a:t>センサ通過のべ人数</a:t>
                      </a:r>
                    </a:p>
                  </a:txBody>
                  <a:tcPr marL="68580" marR="68580" marT="0" marB="0" anchor="ctr">
                    <a:lnL w="1905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20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indent="114300" algn="ctr">
                        <a:lnSpc>
                          <a:spcPts val="1200"/>
                        </a:lnSpc>
                        <a:spcAft>
                          <a:spcPts val="0"/>
                        </a:spcAft>
                      </a:pPr>
                      <a:r>
                        <a:rPr lang="en-US" sz="2000" b="1" dirty="0">
                          <a:effectLst/>
                          <a:latin typeface="Times New Roman" panose="02020603050405020304" pitchFamily="18" charset="0"/>
                          <a:ea typeface="ＭＳ 明朝" panose="02020609040205080304" pitchFamily="17" charset="-128"/>
                          <a:cs typeface="Times New Roman" panose="02020603050405020304" pitchFamily="18" charset="0"/>
                        </a:rPr>
                        <a:t>3415</a:t>
                      </a:r>
                      <a:endParaRPr lang="ja-JP" sz="20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
        <p:nvSpPr>
          <p:cNvPr id="8" name="テキスト ボックス 7"/>
          <p:cNvSpPr txBox="1"/>
          <p:nvPr/>
        </p:nvSpPr>
        <p:spPr>
          <a:xfrm>
            <a:off x="718375" y="1341404"/>
            <a:ext cx="4086226" cy="400110"/>
          </a:xfrm>
          <a:prstGeom prst="rect">
            <a:avLst/>
          </a:prstGeom>
          <a:noFill/>
        </p:spPr>
        <p:txBody>
          <a:bodyPr wrap="square" rtlCol="0">
            <a:spAutoFit/>
          </a:bodyPr>
          <a:lstStyle/>
          <a:p>
            <a:r>
              <a:rPr kumimoji="1" lang="ja-JP" altLang="en-US" sz="2000" dirty="0" smtClean="0"/>
              <a:t>登校時人流センサ毎の総データ量</a:t>
            </a:r>
            <a:endParaRPr kumimoji="1" lang="ja-JP" altLang="en-US" sz="2000" dirty="0"/>
          </a:p>
        </p:txBody>
      </p:sp>
    </p:spTree>
    <p:extLst>
      <p:ext uri="{BB962C8B-B14F-4D97-AF65-F5344CB8AC3E}">
        <p14:creationId xmlns:p14="http://schemas.microsoft.com/office/powerpoint/2010/main" val="245359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sp>
        <p:nvSpPr>
          <p:cNvPr id="6" name="テキスト ボックス 5"/>
          <p:cNvSpPr txBox="1"/>
          <p:nvPr/>
        </p:nvSpPr>
        <p:spPr>
          <a:xfrm>
            <a:off x="94505" y="833840"/>
            <a:ext cx="2666983" cy="461665"/>
          </a:xfrm>
          <a:prstGeom prst="rect">
            <a:avLst/>
          </a:prstGeom>
          <a:noFill/>
        </p:spPr>
        <p:txBody>
          <a:bodyPr wrap="square" rtlCol="0">
            <a:spAutoFit/>
          </a:bodyPr>
          <a:lstStyle/>
          <a:p>
            <a:r>
              <a:rPr kumimoji="1" lang="ja-JP" altLang="en-US" sz="2400" dirty="0" smtClean="0"/>
              <a:t>対象者設定</a:t>
            </a:r>
            <a:endParaRPr kumimoji="1" lang="ja-JP" altLang="en-US" sz="2400" dirty="0"/>
          </a:p>
        </p:txBody>
      </p:sp>
      <p:sp>
        <p:nvSpPr>
          <p:cNvPr id="3" name="テキスト ボックス 2"/>
          <p:cNvSpPr txBox="1"/>
          <p:nvPr/>
        </p:nvSpPr>
        <p:spPr>
          <a:xfrm>
            <a:off x="881973" y="1704975"/>
            <a:ext cx="6090327" cy="400110"/>
          </a:xfrm>
          <a:prstGeom prst="rect">
            <a:avLst/>
          </a:prstGeom>
          <a:noFill/>
        </p:spPr>
        <p:txBody>
          <a:bodyPr wrap="square" rtlCol="0">
            <a:spAutoFit/>
          </a:bodyPr>
          <a:lstStyle/>
          <a:p>
            <a:r>
              <a:rPr kumimoji="1" lang="ja-JP" altLang="en-US" sz="2000" dirty="0" smtClean="0"/>
              <a:t>ある人物が駅を通過するには二つのセンサを通る</a:t>
            </a:r>
            <a:endParaRPr kumimoji="1" lang="ja-JP" altLang="en-US" sz="2000" dirty="0"/>
          </a:p>
        </p:txBody>
      </p:sp>
      <p:sp>
        <p:nvSpPr>
          <p:cNvPr id="4" name="正方形/長方形 3"/>
          <p:cNvSpPr/>
          <p:nvPr/>
        </p:nvSpPr>
        <p:spPr>
          <a:xfrm>
            <a:off x="2085974" y="2105085"/>
            <a:ext cx="3848100" cy="19885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右矢印 8"/>
          <p:cNvSpPr/>
          <p:nvPr/>
        </p:nvSpPr>
        <p:spPr>
          <a:xfrm>
            <a:off x="527622" y="3365005"/>
            <a:ext cx="7084777" cy="638175"/>
          </a:xfrm>
          <a:prstGeom prst="rightArrow">
            <a:avLst>
              <a:gd name="adj1" fmla="val 50000"/>
              <a:gd name="adj2" fmla="val 118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2085973" y="2564905"/>
            <a:ext cx="1548000" cy="79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in</a:t>
            </a:r>
            <a:r>
              <a:rPr kumimoji="1" lang="ja-JP" altLang="en-US" sz="2000" dirty="0" smtClean="0"/>
              <a:t>データ</a:t>
            </a:r>
            <a:endParaRPr kumimoji="1" lang="ja-JP" altLang="en-US" sz="2000" dirty="0"/>
          </a:p>
        </p:txBody>
      </p:sp>
      <p:sp>
        <p:nvSpPr>
          <p:cNvPr id="11" name="右矢印 10"/>
          <p:cNvSpPr/>
          <p:nvPr/>
        </p:nvSpPr>
        <p:spPr>
          <a:xfrm>
            <a:off x="5934074" y="2564905"/>
            <a:ext cx="1548000" cy="79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t>o</a:t>
            </a:r>
            <a:r>
              <a:rPr kumimoji="1" lang="en-US" altLang="ja-JP" sz="2000" dirty="0" smtClean="0"/>
              <a:t>ut</a:t>
            </a:r>
            <a:r>
              <a:rPr kumimoji="1" lang="ja-JP" altLang="en-US" sz="2000" dirty="0" smtClean="0"/>
              <a:t>データ</a:t>
            </a:r>
            <a:endParaRPr kumimoji="1" lang="ja-JP" altLang="en-US" sz="2000" dirty="0"/>
          </a:p>
        </p:txBody>
      </p:sp>
      <p:sp>
        <p:nvSpPr>
          <p:cNvPr id="12" name="テキスト ボックス 11"/>
          <p:cNvSpPr txBox="1"/>
          <p:nvPr/>
        </p:nvSpPr>
        <p:spPr>
          <a:xfrm>
            <a:off x="2085973" y="2105086"/>
            <a:ext cx="1219199" cy="369332"/>
          </a:xfrm>
          <a:prstGeom prst="rect">
            <a:avLst/>
          </a:prstGeom>
          <a:noFill/>
        </p:spPr>
        <p:txBody>
          <a:bodyPr wrap="square" rtlCol="0">
            <a:spAutoFit/>
          </a:bodyPr>
          <a:lstStyle/>
          <a:p>
            <a:r>
              <a:rPr lang="ja-JP" altLang="en-US" dirty="0"/>
              <a:t>駅構内</a:t>
            </a:r>
            <a:endParaRPr kumimoji="1" lang="ja-JP" altLang="en-US" dirty="0"/>
          </a:p>
        </p:txBody>
      </p:sp>
      <p:sp>
        <p:nvSpPr>
          <p:cNvPr id="13" name="テキスト ボックス 12"/>
          <p:cNvSpPr txBox="1"/>
          <p:nvPr/>
        </p:nvSpPr>
        <p:spPr>
          <a:xfrm>
            <a:off x="1760199" y="4311884"/>
            <a:ext cx="5572124" cy="400110"/>
          </a:xfrm>
          <a:prstGeom prst="rect">
            <a:avLst/>
          </a:prstGeom>
          <a:noFill/>
        </p:spPr>
        <p:txBody>
          <a:bodyPr wrap="square" rtlCol="0">
            <a:spAutoFit/>
          </a:bodyPr>
          <a:lstStyle/>
          <a:p>
            <a:r>
              <a:rPr lang="ja-JP" altLang="en-US" sz="2000" dirty="0"/>
              <a:t>前述</a:t>
            </a:r>
            <a:r>
              <a:rPr kumimoji="1" lang="ja-JP" altLang="en-US" sz="2000" dirty="0" smtClean="0"/>
              <a:t>の表から，非対象者の人数を</a:t>
            </a:r>
            <a:r>
              <a:rPr kumimoji="1" lang="en-US" altLang="ja-JP" sz="2000" dirty="0" smtClean="0"/>
              <a:t>1700</a:t>
            </a:r>
            <a:r>
              <a:rPr kumimoji="1" lang="ja-JP" altLang="en-US" sz="2000" dirty="0" smtClean="0"/>
              <a:t>人と概算</a:t>
            </a:r>
            <a:endParaRPr kumimoji="1" lang="ja-JP" altLang="en-US" sz="2000" dirty="0"/>
          </a:p>
        </p:txBody>
      </p:sp>
      <p:sp>
        <p:nvSpPr>
          <p:cNvPr id="14" name="テキスト ボックス 13"/>
          <p:cNvSpPr txBox="1"/>
          <p:nvPr/>
        </p:nvSpPr>
        <p:spPr>
          <a:xfrm>
            <a:off x="527622" y="4891921"/>
            <a:ext cx="8980255" cy="923330"/>
          </a:xfrm>
          <a:prstGeom prst="rect">
            <a:avLst/>
          </a:prstGeom>
          <a:noFill/>
        </p:spPr>
        <p:txBody>
          <a:bodyPr wrap="square" rtlCol="0">
            <a:spAutoFit/>
          </a:bodyPr>
          <a:lstStyle/>
          <a:p>
            <a:pPr lvl="0"/>
            <a:r>
              <a:rPr lang="ja-JP" altLang="en-US" dirty="0"/>
              <a:t>鉄道利用者に占める学生の割合は全体の</a:t>
            </a:r>
            <a:r>
              <a:rPr lang="en-US" altLang="ja-JP" dirty="0"/>
              <a:t>7</a:t>
            </a:r>
            <a:r>
              <a:rPr lang="ja-JP" altLang="en-US" dirty="0"/>
              <a:t>％</a:t>
            </a:r>
            <a:r>
              <a:rPr lang="ja-JP" altLang="en-US" dirty="0" smtClean="0"/>
              <a:t>程度</a:t>
            </a:r>
            <a:r>
              <a:rPr lang="en-US" altLang="ja-JP" dirty="0" smtClean="0"/>
              <a:t/>
            </a:r>
            <a:br>
              <a:rPr lang="en-US" altLang="ja-JP" dirty="0" smtClean="0"/>
            </a:br>
            <a:r>
              <a:rPr lang="en-US" altLang="ja-JP" dirty="0" smtClean="0"/>
              <a:t>(</a:t>
            </a:r>
            <a:r>
              <a:rPr lang="ja-JP" altLang="ja-JP" dirty="0"/>
              <a:t>関東交通広告協議会，“交通広告調査レポート</a:t>
            </a:r>
            <a:r>
              <a:rPr lang="en-US" altLang="ja-JP" dirty="0"/>
              <a:t> 2009</a:t>
            </a:r>
            <a:r>
              <a:rPr lang="ja-JP" altLang="ja-JP" dirty="0" err="1"/>
              <a:t>，</a:t>
            </a:r>
            <a:r>
              <a:rPr lang="ja-JP" altLang="ja-JP" dirty="0"/>
              <a:t>”鉄道利用者プロフィール，</a:t>
            </a:r>
            <a:r>
              <a:rPr lang="en-US" altLang="ja-JP" dirty="0" smtClean="0"/>
              <a:t>pp39)</a:t>
            </a:r>
            <a:endParaRPr kumimoji="1" lang="ja-JP" altLang="en-US" dirty="0"/>
          </a:p>
        </p:txBody>
      </p:sp>
      <p:sp>
        <p:nvSpPr>
          <p:cNvPr id="15" name="テキスト ボックス 14"/>
          <p:cNvSpPr txBox="1"/>
          <p:nvPr/>
        </p:nvSpPr>
        <p:spPr>
          <a:xfrm>
            <a:off x="1362074" y="5930932"/>
            <a:ext cx="5572124" cy="400110"/>
          </a:xfrm>
          <a:prstGeom prst="rect">
            <a:avLst/>
          </a:prstGeom>
          <a:noFill/>
        </p:spPr>
        <p:txBody>
          <a:bodyPr wrap="square" rtlCol="0">
            <a:spAutoFit/>
          </a:bodyPr>
          <a:lstStyle/>
          <a:p>
            <a:r>
              <a:rPr lang="ja-JP" altLang="en-US" sz="2000" dirty="0" smtClean="0"/>
              <a:t>対象者の最大人数を</a:t>
            </a:r>
            <a:r>
              <a:rPr lang="en-US" altLang="ja-JP" sz="2000" dirty="0" smtClean="0"/>
              <a:t>200</a:t>
            </a:r>
            <a:r>
              <a:rPr lang="ja-JP" altLang="en-US" sz="2000" dirty="0" smtClean="0"/>
              <a:t>人と設定</a:t>
            </a:r>
            <a:endParaRPr kumimoji="1" lang="ja-JP" altLang="en-US" sz="2000" dirty="0"/>
          </a:p>
        </p:txBody>
      </p:sp>
    </p:spTree>
    <p:extLst>
      <p:ext uri="{BB962C8B-B14F-4D97-AF65-F5344CB8AC3E}">
        <p14:creationId xmlns:p14="http://schemas.microsoft.com/office/powerpoint/2010/main" val="229016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pic>
        <p:nvPicPr>
          <p:cNvPr id="5" name="Picture 2" descr="流出割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38" y="1268300"/>
            <a:ext cx="7841324"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94505" y="833840"/>
            <a:ext cx="2666983" cy="461665"/>
          </a:xfrm>
          <a:prstGeom prst="rect">
            <a:avLst/>
          </a:prstGeom>
          <a:noFill/>
        </p:spPr>
        <p:txBody>
          <a:bodyPr wrap="square" rtlCol="0">
            <a:spAutoFit/>
          </a:bodyPr>
          <a:lstStyle/>
          <a:p>
            <a:r>
              <a:rPr kumimoji="1" lang="ja-JP" altLang="en-US" sz="2400" dirty="0" smtClean="0"/>
              <a:t>対象者設定</a:t>
            </a:r>
            <a:endParaRPr kumimoji="1" lang="ja-JP" altLang="en-US" sz="2400" dirty="0"/>
          </a:p>
        </p:txBody>
      </p:sp>
    </p:spTree>
    <p:extLst>
      <p:ext uri="{BB962C8B-B14F-4D97-AF65-F5344CB8AC3E}">
        <p14:creationId xmlns:p14="http://schemas.microsoft.com/office/powerpoint/2010/main" val="507396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r="3494"/>
          <a:stretch/>
        </p:blipFill>
        <p:spPr>
          <a:xfrm>
            <a:off x="637492" y="1268300"/>
            <a:ext cx="7869017" cy="4680000"/>
          </a:xfrm>
          <a:prstGeom prst="rect">
            <a:avLst/>
          </a:prstGeom>
        </p:spPr>
      </p:pic>
      <p:sp>
        <p:nvSpPr>
          <p:cNvPr id="7" name="テキスト ボックス 6"/>
          <p:cNvSpPr txBox="1"/>
          <p:nvPr/>
        </p:nvSpPr>
        <p:spPr>
          <a:xfrm>
            <a:off x="94505" y="833840"/>
            <a:ext cx="2666983" cy="461665"/>
          </a:xfrm>
          <a:prstGeom prst="rect">
            <a:avLst/>
          </a:prstGeom>
          <a:noFill/>
        </p:spPr>
        <p:txBody>
          <a:bodyPr wrap="square" rtlCol="0">
            <a:spAutoFit/>
          </a:bodyPr>
          <a:lstStyle/>
          <a:p>
            <a:r>
              <a:rPr kumimoji="1" lang="ja-JP" altLang="en-US" sz="2400" dirty="0" smtClean="0"/>
              <a:t>対象者設定</a:t>
            </a:r>
            <a:endParaRPr kumimoji="1" lang="ja-JP" altLang="en-US" sz="2400" dirty="0"/>
          </a:p>
        </p:txBody>
      </p:sp>
    </p:spTree>
    <p:extLst>
      <p:ext uri="{BB962C8B-B14F-4D97-AF65-F5344CB8AC3E}">
        <p14:creationId xmlns:p14="http://schemas.microsoft.com/office/powerpoint/2010/main" val="189933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シミュレーション結果</a:t>
            </a:r>
            <a:endParaRPr kumimoji="1" lang="ja-JP" altLang="en-US" dirty="0"/>
          </a:p>
        </p:txBody>
      </p:sp>
      <p:pic>
        <p:nvPicPr>
          <p:cNvPr id="4" name="図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4305" y="1435152"/>
            <a:ext cx="6005576" cy="3394785"/>
          </a:xfrm>
          <a:prstGeom prst="rect">
            <a:avLst/>
          </a:prstGeom>
          <a:noFill/>
          <a:ln>
            <a:noFill/>
          </a:ln>
        </p:spPr>
      </p:pic>
      <p:sp>
        <p:nvSpPr>
          <p:cNvPr id="3" name="テキスト ボックス 2"/>
          <p:cNvSpPr txBox="1"/>
          <p:nvPr/>
        </p:nvSpPr>
        <p:spPr>
          <a:xfrm>
            <a:off x="897128" y="4946904"/>
            <a:ext cx="7232904" cy="646331"/>
          </a:xfrm>
          <a:prstGeom prst="rect">
            <a:avLst/>
          </a:prstGeom>
          <a:noFill/>
        </p:spPr>
        <p:txBody>
          <a:bodyPr wrap="square" rtlCol="0">
            <a:spAutoFit/>
          </a:bodyPr>
          <a:lstStyle/>
          <a:p>
            <a:r>
              <a:rPr kumimoji="1" lang="ja-JP" altLang="en-US" dirty="0" smtClean="0"/>
              <a:t>早朝，深夜の時に大きく</a:t>
            </a:r>
            <a:r>
              <a:rPr kumimoji="1" lang="en-US" altLang="ja-JP" dirty="0" smtClean="0"/>
              <a:t>NPD</a:t>
            </a:r>
            <a:r>
              <a:rPr kumimoji="1" lang="ja-JP" altLang="en-US" dirty="0" smtClean="0"/>
              <a:t>比が下がるが，登校者見守りサービスとしては考えにくい</a:t>
            </a:r>
            <a:endParaRPr kumimoji="1" lang="ja-JP" altLang="en-US" dirty="0"/>
          </a:p>
        </p:txBody>
      </p:sp>
    </p:spTree>
    <p:extLst>
      <p:ext uri="{BB962C8B-B14F-4D97-AF65-F5344CB8AC3E}">
        <p14:creationId xmlns:p14="http://schemas.microsoft.com/office/powerpoint/2010/main" val="1031726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シミュレーション結果</a:t>
            </a:r>
            <a:endParaRPr kumimoji="1" lang="ja-JP" altLang="en-US" dirty="0"/>
          </a:p>
        </p:txBody>
      </p:sp>
      <p:pic>
        <p:nvPicPr>
          <p:cNvPr id="5" name="図 4" descr="C:\Users\崚\source\repos\LplcOpenDataConverter\LplcOpenDataConverter\LplcOpenDataConverter\genko\センサ毎のNPD比\2018-12-19 (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228" y="905256"/>
            <a:ext cx="6266572" cy="3644972"/>
          </a:xfrm>
          <a:prstGeom prst="rect">
            <a:avLst/>
          </a:prstGeom>
          <a:noFill/>
          <a:ln>
            <a:noFill/>
          </a:ln>
        </p:spPr>
      </p:pic>
      <p:sp>
        <p:nvSpPr>
          <p:cNvPr id="3" name="テキスト ボックス 2"/>
          <p:cNvSpPr txBox="1"/>
          <p:nvPr/>
        </p:nvSpPr>
        <p:spPr>
          <a:xfrm>
            <a:off x="1368668" y="4550228"/>
            <a:ext cx="5599060" cy="646331"/>
          </a:xfrm>
          <a:prstGeom prst="rect">
            <a:avLst/>
          </a:prstGeom>
          <a:noFill/>
        </p:spPr>
        <p:txBody>
          <a:bodyPr wrap="square" rtlCol="0">
            <a:spAutoFit/>
          </a:bodyPr>
          <a:lstStyle/>
          <a:p>
            <a:r>
              <a:rPr kumimoji="1" lang="en-US" altLang="ja-JP" dirty="0" smtClean="0"/>
              <a:t>100</a:t>
            </a:r>
            <a:r>
              <a:rPr kumimoji="1" lang="ja-JP" altLang="en-US" dirty="0" smtClean="0"/>
              <a:t>％のセンサがいくつかある．このセンサはサービスに不要なセンサである．</a:t>
            </a:r>
            <a:endParaRPr kumimoji="1" lang="ja-JP" altLang="en-US" dirty="0"/>
          </a:p>
        </p:txBody>
      </p:sp>
      <p:sp>
        <p:nvSpPr>
          <p:cNvPr id="7" name="テキスト ボックス 6"/>
          <p:cNvSpPr txBox="1"/>
          <p:nvPr/>
        </p:nvSpPr>
        <p:spPr>
          <a:xfrm>
            <a:off x="2002536" y="5596128"/>
            <a:ext cx="4965192" cy="369332"/>
          </a:xfrm>
          <a:prstGeom prst="rect">
            <a:avLst/>
          </a:prstGeom>
          <a:noFill/>
        </p:spPr>
        <p:txBody>
          <a:bodyPr wrap="square" rtlCol="0">
            <a:spAutoFit/>
          </a:bodyPr>
          <a:lstStyle/>
          <a:p>
            <a:r>
              <a:rPr kumimoji="1" lang="ja-JP" altLang="en-US" dirty="0" smtClean="0"/>
              <a:t>もし取り除ければ</a:t>
            </a:r>
            <a:r>
              <a:rPr kumimoji="1" lang="en-US" altLang="ja-JP" dirty="0" smtClean="0"/>
              <a:t>NPD</a:t>
            </a:r>
            <a:r>
              <a:rPr kumimoji="1" lang="ja-JP" altLang="en-US" dirty="0" smtClean="0"/>
              <a:t>比，量ともによくなる</a:t>
            </a:r>
            <a:endParaRPr kumimoji="1" lang="ja-JP" altLang="en-US" dirty="0"/>
          </a:p>
        </p:txBody>
      </p:sp>
    </p:spTree>
    <p:extLst>
      <p:ext uri="{BB962C8B-B14F-4D97-AF65-F5344CB8AC3E}">
        <p14:creationId xmlns:p14="http://schemas.microsoft.com/office/powerpoint/2010/main" val="363725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シミュレーション結果</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474480850"/>
              </p:ext>
            </p:extLst>
          </p:nvPr>
        </p:nvGraphicFramePr>
        <p:xfrm>
          <a:off x="2276857" y="1034066"/>
          <a:ext cx="4110100" cy="5349240"/>
        </p:xfrm>
        <a:graphic>
          <a:graphicData uri="http://schemas.openxmlformats.org/drawingml/2006/table">
            <a:tbl>
              <a:tblPr firstRow="1" firstCol="1" bandRow="1">
                <a:tableStyleId>{5940675A-B579-460E-94D1-54222C63F5DA}</a:tableStyleId>
              </a:tblPr>
              <a:tblGrid>
                <a:gridCol w="1260064">
                  <a:extLst>
                    <a:ext uri="{9D8B030D-6E8A-4147-A177-3AD203B41FA5}">
                      <a16:colId xmlns:a16="http://schemas.microsoft.com/office/drawing/2014/main" xmlns="" val="2875436721"/>
                    </a:ext>
                  </a:extLst>
                </a:gridCol>
                <a:gridCol w="926595">
                  <a:extLst>
                    <a:ext uri="{9D8B030D-6E8A-4147-A177-3AD203B41FA5}">
                      <a16:colId xmlns:a16="http://schemas.microsoft.com/office/drawing/2014/main" xmlns="" val="3183250735"/>
                    </a:ext>
                  </a:extLst>
                </a:gridCol>
                <a:gridCol w="926595">
                  <a:extLst>
                    <a:ext uri="{9D8B030D-6E8A-4147-A177-3AD203B41FA5}">
                      <a16:colId xmlns:a16="http://schemas.microsoft.com/office/drawing/2014/main" xmlns="" val="1752768818"/>
                    </a:ext>
                  </a:extLst>
                </a:gridCol>
                <a:gridCol w="996846">
                  <a:extLst>
                    <a:ext uri="{9D8B030D-6E8A-4147-A177-3AD203B41FA5}">
                      <a16:colId xmlns:a16="http://schemas.microsoft.com/office/drawing/2014/main" xmlns="" val="3445419894"/>
                    </a:ext>
                  </a:extLst>
                </a:gridCol>
              </a:tblGrid>
              <a:tr h="384953">
                <a:tc>
                  <a:txBody>
                    <a:bodyPr/>
                    <a:lstStyle/>
                    <a:p>
                      <a:pPr indent="63500" algn="ctr">
                        <a:spcAft>
                          <a:spcPts val="0"/>
                        </a:spcAft>
                      </a:pPr>
                      <a:r>
                        <a:rPr lang="ja-JP" sz="1300" kern="0" dirty="0">
                          <a:effectLst/>
                        </a:rPr>
                        <a:t>センサ</a:t>
                      </a:r>
                      <a:endParaRPr lang="ja-JP" sz="1300" kern="100" dirty="0">
                        <a:effectLst/>
                      </a:endParaRPr>
                    </a:p>
                    <a:p>
                      <a:pPr indent="63500" algn="ctr">
                        <a:spcAft>
                          <a:spcPts val="0"/>
                        </a:spcAft>
                      </a:pPr>
                      <a:r>
                        <a:rPr lang="ja-JP" sz="1300" kern="0" dirty="0">
                          <a:effectLst/>
                        </a:rPr>
                        <a:t>番号</a:t>
                      </a:r>
                      <a:endParaRPr lang="ja-JP" sz="13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NPD</a:t>
                      </a:r>
                      <a:r>
                        <a:rPr lang="ja-JP" sz="1300" kern="0">
                          <a:effectLst/>
                        </a:rPr>
                        <a:t>量</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ja-JP" sz="1300" kern="0">
                          <a:effectLst/>
                        </a:rPr>
                        <a:t>対象者</a:t>
                      </a:r>
                      <a:endParaRPr lang="ja-JP" sz="1300" kern="100">
                        <a:effectLst/>
                      </a:endParaRPr>
                    </a:p>
                    <a:p>
                      <a:pPr indent="63500" algn="ctr">
                        <a:spcAft>
                          <a:spcPts val="0"/>
                        </a:spcAft>
                      </a:pPr>
                      <a:r>
                        <a:rPr lang="ja-JP" sz="1300" kern="0">
                          <a:effectLst/>
                        </a:rPr>
                        <a:t>データ量</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NPD</a:t>
                      </a:r>
                      <a:endParaRPr lang="ja-JP" sz="1300" kern="100">
                        <a:effectLst/>
                      </a:endParaRPr>
                    </a:p>
                    <a:p>
                      <a:pPr indent="63500" algn="ctr">
                        <a:spcAft>
                          <a:spcPts val="0"/>
                        </a:spcAft>
                      </a:pPr>
                      <a:r>
                        <a:rPr lang="ja-JP" sz="1300" kern="0">
                          <a:effectLst/>
                        </a:rPr>
                        <a:t>流出比</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578181823"/>
                  </a:ext>
                </a:extLst>
              </a:tr>
              <a:tr h="192476">
                <a:tc>
                  <a:txBody>
                    <a:bodyPr/>
                    <a:lstStyle/>
                    <a:p>
                      <a:pPr indent="63500" algn="ctr">
                        <a:spcAft>
                          <a:spcPts val="0"/>
                        </a:spcAft>
                      </a:pPr>
                      <a:r>
                        <a:rPr lang="en-US" sz="1300" kern="0">
                          <a:effectLst/>
                        </a:rPr>
                        <a:t>1</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52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569498398"/>
                  </a:ext>
                </a:extLst>
              </a:tr>
              <a:tr h="192476">
                <a:tc>
                  <a:txBody>
                    <a:bodyPr/>
                    <a:lstStyle/>
                    <a:p>
                      <a:pPr indent="63500" algn="ctr">
                        <a:spcAft>
                          <a:spcPts val="0"/>
                        </a:spcAft>
                      </a:pPr>
                      <a:r>
                        <a:rPr lang="en-US" sz="1300" kern="0">
                          <a:effectLst/>
                        </a:rPr>
                        <a:t>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52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604121984"/>
                  </a:ext>
                </a:extLst>
              </a:tr>
              <a:tr h="192476">
                <a:tc>
                  <a:txBody>
                    <a:bodyPr/>
                    <a:lstStyle/>
                    <a:p>
                      <a:pPr indent="63500" algn="ctr">
                        <a:spcAft>
                          <a:spcPts val="0"/>
                        </a:spcAft>
                      </a:pPr>
                      <a:r>
                        <a:rPr lang="en-US" sz="1300" kern="0">
                          <a:effectLst/>
                        </a:rPr>
                        <a:t>3</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420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699306453"/>
                  </a:ext>
                </a:extLst>
              </a:tr>
              <a:tr h="192476">
                <a:tc>
                  <a:txBody>
                    <a:bodyPr/>
                    <a:lstStyle/>
                    <a:p>
                      <a:pPr indent="63500" algn="ctr">
                        <a:spcAft>
                          <a:spcPts val="0"/>
                        </a:spcAft>
                      </a:pPr>
                      <a:r>
                        <a:rPr lang="en-US" sz="1300" kern="0">
                          <a:effectLst/>
                        </a:rPr>
                        <a:t>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43</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3357531213"/>
                  </a:ext>
                </a:extLst>
              </a:tr>
              <a:tr h="192476">
                <a:tc>
                  <a:txBody>
                    <a:bodyPr/>
                    <a:lstStyle/>
                    <a:p>
                      <a:pPr indent="63500" algn="ctr">
                        <a:spcAft>
                          <a:spcPts val="0"/>
                        </a:spcAft>
                      </a:pPr>
                      <a:r>
                        <a:rPr lang="en-US" sz="1300" kern="0">
                          <a:effectLst/>
                        </a:rPr>
                        <a:t>5</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491</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794854541"/>
                  </a:ext>
                </a:extLst>
              </a:tr>
              <a:tr h="192476">
                <a:tc>
                  <a:txBody>
                    <a:bodyPr/>
                    <a:lstStyle/>
                    <a:p>
                      <a:pPr indent="63500" algn="ctr">
                        <a:spcAft>
                          <a:spcPts val="0"/>
                        </a:spcAft>
                      </a:pPr>
                      <a:r>
                        <a:rPr lang="en-US" sz="1300" kern="0">
                          <a:effectLst/>
                        </a:rPr>
                        <a:t>6</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23832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5146</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82.24%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269923886"/>
                  </a:ext>
                </a:extLst>
              </a:tr>
              <a:tr h="192476">
                <a:tc>
                  <a:txBody>
                    <a:bodyPr/>
                    <a:lstStyle/>
                    <a:p>
                      <a:pPr indent="63500" algn="ctr">
                        <a:spcAft>
                          <a:spcPts val="0"/>
                        </a:spcAft>
                      </a:pPr>
                      <a:r>
                        <a:rPr lang="en-US" sz="1300" kern="0">
                          <a:effectLst/>
                        </a:rPr>
                        <a:t>7</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3732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2573</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59.19%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461269730"/>
                  </a:ext>
                </a:extLst>
              </a:tr>
              <a:tr h="192476">
                <a:tc>
                  <a:txBody>
                    <a:bodyPr/>
                    <a:lstStyle/>
                    <a:p>
                      <a:pPr indent="63500" algn="ctr">
                        <a:spcAft>
                          <a:spcPts val="0"/>
                        </a:spcAft>
                      </a:pPr>
                      <a:r>
                        <a:rPr lang="en-US" sz="1300" kern="0">
                          <a:effectLst/>
                        </a:rPr>
                        <a:t>8</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17328</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875967255"/>
                  </a:ext>
                </a:extLst>
              </a:tr>
              <a:tr h="192476">
                <a:tc>
                  <a:txBody>
                    <a:bodyPr/>
                    <a:lstStyle/>
                    <a:p>
                      <a:pPr indent="63500" algn="ctr">
                        <a:spcAft>
                          <a:spcPts val="0"/>
                        </a:spcAft>
                      </a:pPr>
                      <a:r>
                        <a:rPr lang="en-US" sz="1300" kern="0">
                          <a:effectLst/>
                        </a:rPr>
                        <a:t>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93567</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7921</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92.20%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769108537"/>
                  </a:ext>
                </a:extLst>
              </a:tr>
              <a:tr h="192476">
                <a:tc>
                  <a:txBody>
                    <a:bodyPr/>
                    <a:lstStyle/>
                    <a:p>
                      <a:pPr indent="63500" algn="ctr">
                        <a:spcAft>
                          <a:spcPts val="0"/>
                        </a:spcAft>
                      </a:pPr>
                      <a:r>
                        <a:rPr lang="en-US" sz="1300" kern="0">
                          <a:effectLst/>
                        </a:rPr>
                        <a:t>10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101864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7992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92.73%</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759663176"/>
                  </a:ext>
                </a:extLst>
              </a:tr>
              <a:tr h="192476">
                <a:tc>
                  <a:txBody>
                    <a:bodyPr/>
                    <a:lstStyle/>
                    <a:p>
                      <a:pPr indent="63500" algn="ctr">
                        <a:spcAft>
                          <a:spcPts val="0"/>
                        </a:spcAft>
                      </a:pPr>
                      <a:r>
                        <a:rPr lang="en-US" sz="1300" kern="0">
                          <a:effectLst/>
                        </a:rPr>
                        <a:t>11</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297792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34599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89.59%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3722409573"/>
                  </a:ext>
                </a:extLst>
              </a:tr>
              <a:tr h="192476">
                <a:tc>
                  <a:txBody>
                    <a:bodyPr/>
                    <a:lstStyle/>
                    <a:p>
                      <a:pPr indent="63500" algn="ctr">
                        <a:spcAft>
                          <a:spcPts val="0"/>
                        </a:spcAft>
                      </a:pPr>
                      <a:r>
                        <a:rPr lang="en-US" sz="1300" kern="0">
                          <a:effectLst/>
                        </a:rPr>
                        <a:t>12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61536</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4388</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93.34%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4012873321"/>
                  </a:ext>
                </a:extLst>
              </a:tr>
              <a:tr h="192476">
                <a:tc>
                  <a:txBody>
                    <a:bodyPr/>
                    <a:lstStyle/>
                    <a:p>
                      <a:pPr indent="63500" algn="ctr">
                        <a:spcAft>
                          <a:spcPts val="0"/>
                        </a:spcAft>
                      </a:pPr>
                      <a:r>
                        <a:rPr lang="en-US" sz="1300" kern="0">
                          <a:effectLst/>
                        </a:rPr>
                        <a:t>13</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180524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19416</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90.29%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312366613"/>
                  </a:ext>
                </a:extLst>
              </a:tr>
              <a:tr h="192476">
                <a:tc>
                  <a:txBody>
                    <a:bodyPr/>
                    <a:lstStyle/>
                    <a:p>
                      <a:pPr indent="63500" algn="ctr">
                        <a:spcAft>
                          <a:spcPts val="0"/>
                        </a:spcAft>
                      </a:pPr>
                      <a:r>
                        <a:rPr lang="en-US" sz="1300" kern="0">
                          <a:effectLst/>
                        </a:rPr>
                        <a:t>14</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163033818"/>
                  </a:ext>
                </a:extLst>
              </a:tr>
              <a:tr h="192476">
                <a:tc>
                  <a:txBody>
                    <a:bodyPr/>
                    <a:lstStyle/>
                    <a:p>
                      <a:pPr indent="63500" algn="ctr">
                        <a:spcAft>
                          <a:spcPts val="0"/>
                        </a:spcAft>
                      </a:pPr>
                      <a:r>
                        <a:rPr lang="en-US" sz="1300" kern="0">
                          <a:effectLst/>
                        </a:rPr>
                        <a:t>15</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 %</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527321127"/>
                  </a:ext>
                </a:extLst>
              </a:tr>
              <a:tr h="192476">
                <a:tc>
                  <a:txBody>
                    <a:bodyPr/>
                    <a:lstStyle/>
                    <a:p>
                      <a:pPr indent="63500" algn="ctr">
                        <a:spcAft>
                          <a:spcPts val="0"/>
                        </a:spcAft>
                      </a:pPr>
                      <a:r>
                        <a:rPr lang="en-US" sz="1300" kern="0">
                          <a:effectLst/>
                        </a:rPr>
                        <a:t>16</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4252013360"/>
                  </a:ext>
                </a:extLst>
              </a:tr>
              <a:tr h="192476">
                <a:tc>
                  <a:txBody>
                    <a:bodyPr/>
                    <a:lstStyle/>
                    <a:p>
                      <a:pPr indent="63500" algn="ctr">
                        <a:spcAft>
                          <a:spcPts val="0"/>
                        </a:spcAft>
                      </a:pPr>
                      <a:r>
                        <a:rPr lang="en-US" sz="1300" kern="0">
                          <a:effectLst/>
                        </a:rPr>
                        <a:t>17</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51</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009691462"/>
                  </a:ext>
                </a:extLst>
              </a:tr>
              <a:tr h="192476">
                <a:tc>
                  <a:txBody>
                    <a:bodyPr/>
                    <a:lstStyle/>
                    <a:p>
                      <a:pPr indent="63500" algn="ctr">
                        <a:spcAft>
                          <a:spcPts val="0"/>
                        </a:spcAft>
                      </a:pPr>
                      <a:r>
                        <a:rPr lang="en-US" sz="1300" kern="0">
                          <a:effectLst/>
                        </a:rPr>
                        <a:t>18</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48</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100.00%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4238817835"/>
                  </a:ext>
                </a:extLst>
              </a:tr>
              <a:tr h="192476">
                <a:tc>
                  <a:txBody>
                    <a:bodyPr/>
                    <a:lstStyle/>
                    <a:p>
                      <a:pPr indent="63500" algn="ctr">
                        <a:spcAft>
                          <a:spcPts val="0"/>
                        </a:spcAft>
                      </a:pPr>
                      <a:r>
                        <a:rPr lang="en-US" sz="1300" kern="0">
                          <a:effectLst/>
                        </a:rPr>
                        <a:t>19</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0.00%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40970994"/>
                  </a:ext>
                </a:extLst>
              </a:tr>
              <a:tr h="384953">
                <a:tc>
                  <a:txBody>
                    <a:bodyPr/>
                    <a:lstStyle/>
                    <a:p>
                      <a:pPr indent="63500" algn="ctr">
                        <a:spcAft>
                          <a:spcPts val="0"/>
                        </a:spcAft>
                      </a:pPr>
                      <a:r>
                        <a:rPr lang="ja-JP" sz="1300" kern="0" dirty="0">
                          <a:effectLst/>
                        </a:rPr>
                        <a:t>全センサ</a:t>
                      </a:r>
                      <a:r>
                        <a:rPr lang="ja-JP" sz="1300" kern="0" dirty="0" smtClean="0">
                          <a:effectLst/>
                        </a:rPr>
                        <a:t>の</a:t>
                      </a:r>
                      <a:r>
                        <a:rPr lang="en-US" altLang="ja-JP" sz="1300" kern="0" dirty="0" smtClean="0">
                          <a:effectLst/>
                        </a:rPr>
                        <a:t/>
                      </a:r>
                      <a:br>
                        <a:rPr lang="en-US" altLang="ja-JP" sz="1300" kern="0" dirty="0" smtClean="0">
                          <a:effectLst/>
                        </a:rPr>
                      </a:br>
                      <a:r>
                        <a:rPr lang="ja-JP" sz="1300" kern="0" dirty="0" smtClean="0">
                          <a:effectLst/>
                        </a:rPr>
                        <a:t>合計</a:t>
                      </a:r>
                      <a:endParaRPr lang="ja-JP" sz="13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781332</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82035</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90.50</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1690544847"/>
                  </a:ext>
                </a:extLst>
              </a:tr>
              <a:tr h="384953">
                <a:tc>
                  <a:txBody>
                    <a:bodyPr/>
                    <a:lstStyle/>
                    <a:p>
                      <a:pPr indent="63500" algn="ctr">
                        <a:spcAft>
                          <a:spcPts val="0"/>
                        </a:spcAft>
                      </a:pPr>
                      <a:r>
                        <a:rPr lang="en-US" sz="1300" kern="0">
                          <a:effectLst/>
                        </a:rPr>
                        <a:t>100</a:t>
                      </a:r>
                      <a:r>
                        <a:rPr lang="ja-JP" sz="1300" kern="0">
                          <a:effectLst/>
                        </a:rPr>
                        <a:t>％以外</a:t>
                      </a:r>
                      <a:endParaRPr lang="ja-JP" sz="1300" kern="100">
                        <a:effectLst/>
                      </a:endParaRPr>
                    </a:p>
                    <a:p>
                      <a:pPr indent="63500" algn="ctr">
                        <a:spcAft>
                          <a:spcPts val="0"/>
                        </a:spcAft>
                      </a:pPr>
                      <a:r>
                        <a:rPr lang="ja-JP" sz="1300" kern="0">
                          <a:effectLst/>
                        </a:rPr>
                        <a:t>センサ合計</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762847</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82035</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90.29</a:t>
                      </a:r>
                      <a:r>
                        <a:rPr lang="ja-JP" sz="1300" kern="0">
                          <a:effectLst/>
                        </a:rPr>
                        <a:t>％</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3576538571"/>
                  </a:ext>
                </a:extLst>
              </a:tr>
              <a:tr h="384953">
                <a:tc>
                  <a:txBody>
                    <a:bodyPr/>
                    <a:lstStyle/>
                    <a:p>
                      <a:pPr indent="63500" algn="ctr">
                        <a:spcAft>
                          <a:spcPts val="0"/>
                        </a:spcAft>
                      </a:pPr>
                      <a:r>
                        <a:rPr lang="ja-JP" sz="1300" kern="0">
                          <a:effectLst/>
                        </a:rPr>
                        <a:t>削減した</a:t>
                      </a:r>
                      <a:r>
                        <a:rPr lang="en-US" sz="1300" kern="0">
                          <a:effectLst/>
                        </a:rPr>
                        <a:t/>
                      </a:r>
                      <a:br>
                        <a:rPr lang="en-US" sz="1300" kern="0">
                          <a:effectLst/>
                        </a:rPr>
                      </a:br>
                      <a:r>
                        <a:rPr lang="ja-JP" sz="1300" kern="0">
                          <a:effectLst/>
                        </a:rPr>
                        <a:t>データ</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dirty="0">
                          <a:effectLst/>
                        </a:rPr>
                        <a:t>18485</a:t>
                      </a:r>
                      <a:endParaRPr lang="ja-JP" sz="13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a:effectLst/>
                        </a:rPr>
                        <a:t>0</a:t>
                      </a:r>
                      <a:endParaRPr lang="ja-JP" sz="13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tc>
                  <a:txBody>
                    <a:bodyPr/>
                    <a:lstStyle/>
                    <a:p>
                      <a:pPr indent="63500" algn="ctr">
                        <a:spcAft>
                          <a:spcPts val="0"/>
                        </a:spcAft>
                      </a:pPr>
                      <a:r>
                        <a:rPr lang="en-US" sz="1300" kern="0" dirty="0">
                          <a:effectLst/>
                        </a:rPr>
                        <a:t>0.21</a:t>
                      </a:r>
                      <a:r>
                        <a:rPr lang="ja-JP" sz="1300" kern="0" dirty="0">
                          <a:effectLst/>
                        </a:rPr>
                        <a:t>％</a:t>
                      </a:r>
                      <a:endParaRPr lang="ja-JP" sz="13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96038" marR="96038" marT="0" marB="0" anchor="ctr"/>
                </a:tc>
                <a:extLst>
                  <a:ext uri="{0D108BD9-81ED-4DB2-BD59-A6C34878D82A}">
                    <a16:rowId xmlns:a16="http://schemas.microsoft.com/office/drawing/2014/main" xmlns="" val="2046805675"/>
                  </a:ext>
                </a:extLst>
              </a:tr>
            </a:tbl>
          </a:graphicData>
        </a:graphic>
      </p:graphicFrame>
    </p:spTree>
    <p:extLst>
      <p:ext uri="{BB962C8B-B14F-4D97-AF65-F5344CB8AC3E}">
        <p14:creationId xmlns:p14="http://schemas.microsoft.com/office/powerpoint/2010/main" val="811436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シミュレーション結果</a:t>
            </a:r>
            <a:endParaRPr kumimoji="1" lang="ja-JP" altLang="en-US" dirty="0"/>
          </a:p>
        </p:txBody>
      </p:sp>
      <p:pic>
        <p:nvPicPr>
          <p:cNvPr id="6" name="図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896" y="1316482"/>
            <a:ext cx="6477452" cy="3950462"/>
          </a:xfrm>
          <a:prstGeom prst="rect">
            <a:avLst/>
          </a:prstGeom>
          <a:noFill/>
          <a:ln>
            <a:noFill/>
          </a:ln>
        </p:spPr>
      </p:pic>
      <p:sp>
        <p:nvSpPr>
          <p:cNvPr id="3" name="テキスト ボックス 2"/>
          <p:cNvSpPr txBox="1"/>
          <p:nvPr/>
        </p:nvSpPr>
        <p:spPr>
          <a:xfrm>
            <a:off x="1404909" y="5448300"/>
            <a:ext cx="6067425" cy="1200329"/>
          </a:xfrm>
          <a:prstGeom prst="rect">
            <a:avLst/>
          </a:prstGeom>
          <a:noFill/>
        </p:spPr>
        <p:txBody>
          <a:bodyPr wrap="square" rtlCol="0">
            <a:spAutoFit/>
          </a:bodyPr>
          <a:lstStyle/>
          <a:p>
            <a:r>
              <a:rPr kumimoji="1" lang="ja-JP" altLang="en-US" dirty="0" smtClean="0"/>
              <a:t>一見線形に変化しているように見える</a:t>
            </a:r>
            <a:endParaRPr kumimoji="1" lang="en-US" altLang="ja-JP" dirty="0" smtClean="0"/>
          </a:p>
          <a:p>
            <a:r>
              <a:rPr lang="ja-JP" altLang="en-US" dirty="0" smtClean="0"/>
              <a:t>今回対象者人数の最大値は全体の</a:t>
            </a:r>
            <a:r>
              <a:rPr lang="en-US" altLang="ja-JP" dirty="0" smtClean="0"/>
              <a:t>10</a:t>
            </a:r>
            <a:r>
              <a:rPr lang="ja-JP" altLang="en-US" dirty="0" smtClean="0"/>
              <a:t>％と設定したが，その時の</a:t>
            </a:r>
            <a:r>
              <a:rPr lang="en-US" altLang="ja-JP" dirty="0" smtClean="0"/>
              <a:t>NPD</a:t>
            </a:r>
            <a:r>
              <a:rPr lang="ja-JP" altLang="en-US" dirty="0" smtClean="0"/>
              <a:t>比は</a:t>
            </a:r>
            <a:r>
              <a:rPr lang="en-US" altLang="ja-JP" dirty="0" smtClean="0"/>
              <a:t>90</a:t>
            </a:r>
            <a:r>
              <a:rPr lang="ja-JP" altLang="en-US" dirty="0" smtClean="0"/>
              <a:t>％程．</a:t>
            </a:r>
            <a:endParaRPr lang="en-US" altLang="ja-JP" dirty="0" smtClean="0"/>
          </a:p>
          <a:p>
            <a:r>
              <a:rPr kumimoji="1" lang="en-US" altLang="ja-JP" dirty="0" smtClean="0"/>
              <a:t>NPD</a:t>
            </a:r>
            <a:r>
              <a:rPr kumimoji="1" lang="ja-JP" altLang="en-US" dirty="0" smtClean="0"/>
              <a:t>比は全体のうち，非対象者の割合と一致すると予想</a:t>
            </a:r>
            <a:endParaRPr kumimoji="1" lang="ja-JP" altLang="en-US" dirty="0"/>
          </a:p>
        </p:txBody>
      </p:sp>
    </p:spTree>
    <p:extLst>
      <p:ext uri="{BB962C8B-B14F-4D97-AF65-F5344CB8AC3E}">
        <p14:creationId xmlns:p14="http://schemas.microsoft.com/office/powerpoint/2010/main" val="1670539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3" name="テキスト ボックス 2"/>
          <p:cNvSpPr txBox="1"/>
          <p:nvPr/>
        </p:nvSpPr>
        <p:spPr>
          <a:xfrm>
            <a:off x="1124712" y="1399032"/>
            <a:ext cx="5907024" cy="707886"/>
          </a:xfrm>
          <a:prstGeom prst="rect">
            <a:avLst/>
          </a:prstGeom>
          <a:noFill/>
        </p:spPr>
        <p:txBody>
          <a:bodyPr wrap="square" rtlCol="0">
            <a:spAutoFit/>
          </a:bodyPr>
          <a:lstStyle/>
          <a:p>
            <a:r>
              <a:rPr kumimoji="1" lang="ja-JP" altLang="en-US" sz="2000" dirty="0" smtClean="0"/>
              <a:t>クラウドモデル</a:t>
            </a:r>
            <a:r>
              <a:rPr lang="ja-JP" altLang="en-US" sz="2000" dirty="0" smtClean="0"/>
              <a:t>で</a:t>
            </a:r>
            <a:r>
              <a:rPr lang="ja-JP" altLang="en-US" sz="2000" dirty="0"/>
              <a:t>の</a:t>
            </a:r>
            <a:r>
              <a:rPr kumimoji="1" lang="en-US" altLang="ja-JP" sz="2000" dirty="0" smtClean="0"/>
              <a:t>NPD</a:t>
            </a:r>
            <a:r>
              <a:rPr kumimoji="1" lang="ja-JP" altLang="en-US" sz="2000" dirty="0" smtClean="0"/>
              <a:t>流出比は，駅利用者における非対象者の割合の同様になる</a:t>
            </a:r>
            <a:endParaRPr kumimoji="1" lang="ja-JP" altLang="en-US" sz="2000" dirty="0"/>
          </a:p>
        </p:txBody>
      </p:sp>
      <p:sp>
        <p:nvSpPr>
          <p:cNvPr id="4" name="テキスト ボックス 3"/>
          <p:cNvSpPr txBox="1"/>
          <p:nvPr/>
        </p:nvSpPr>
        <p:spPr>
          <a:xfrm>
            <a:off x="1124712" y="2333288"/>
            <a:ext cx="5907024" cy="707886"/>
          </a:xfrm>
          <a:prstGeom prst="rect">
            <a:avLst/>
          </a:prstGeom>
          <a:noFill/>
        </p:spPr>
        <p:txBody>
          <a:bodyPr wrap="square" rtlCol="0">
            <a:spAutoFit/>
          </a:bodyPr>
          <a:lstStyle/>
          <a:p>
            <a:r>
              <a:rPr lang="ja-JP" altLang="en-US" sz="2000" dirty="0" smtClean="0"/>
              <a:t>対象者を映さないカメラのデータ収集をやめれば，</a:t>
            </a:r>
            <a:r>
              <a:rPr lang="en-US" altLang="ja-JP" sz="2000" dirty="0" smtClean="0"/>
              <a:t>NPD</a:t>
            </a:r>
            <a:r>
              <a:rPr lang="ja-JP" altLang="en-US" sz="2000" dirty="0" smtClean="0"/>
              <a:t>流出比は小さくなる</a:t>
            </a:r>
            <a:endParaRPr kumimoji="1" lang="ja-JP" altLang="en-US" sz="2000" dirty="0"/>
          </a:p>
        </p:txBody>
      </p:sp>
      <p:sp>
        <p:nvSpPr>
          <p:cNvPr id="5" name="テキスト ボックス 4"/>
          <p:cNvSpPr txBox="1"/>
          <p:nvPr/>
        </p:nvSpPr>
        <p:spPr>
          <a:xfrm>
            <a:off x="1124712" y="3267544"/>
            <a:ext cx="5907024" cy="707886"/>
          </a:xfrm>
          <a:prstGeom prst="rect">
            <a:avLst/>
          </a:prstGeom>
          <a:noFill/>
        </p:spPr>
        <p:txBody>
          <a:bodyPr wrap="square" rtlCol="0">
            <a:spAutoFit/>
          </a:bodyPr>
          <a:lstStyle/>
          <a:p>
            <a:r>
              <a:rPr lang="ja-JP" altLang="en-US" sz="2000" dirty="0" smtClean="0"/>
              <a:t>データ収集後に対象者か否かを識別するクラウドモデルにそれは不可能</a:t>
            </a:r>
            <a:endParaRPr kumimoji="1" lang="ja-JP" altLang="en-US" sz="2000" dirty="0"/>
          </a:p>
        </p:txBody>
      </p:sp>
    </p:spTree>
    <p:extLst>
      <p:ext uri="{BB962C8B-B14F-4D97-AF65-F5344CB8AC3E}">
        <p14:creationId xmlns:p14="http://schemas.microsoft.com/office/powerpoint/2010/main" val="2831522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おわり</a:t>
            </a:r>
            <a:r>
              <a:rPr lang="ja-JP" altLang="en-US" dirty="0"/>
              <a:t>に</a:t>
            </a:r>
            <a:endParaRPr kumimoji="1" lang="ja-JP" altLang="en-US" dirty="0"/>
          </a:p>
        </p:txBody>
      </p:sp>
      <p:sp>
        <p:nvSpPr>
          <p:cNvPr id="3" name="テキスト ボックス 2"/>
          <p:cNvSpPr txBox="1"/>
          <p:nvPr/>
        </p:nvSpPr>
        <p:spPr>
          <a:xfrm>
            <a:off x="1124712" y="2027743"/>
            <a:ext cx="5907024" cy="707886"/>
          </a:xfrm>
          <a:prstGeom prst="rect">
            <a:avLst/>
          </a:prstGeom>
          <a:noFill/>
        </p:spPr>
        <p:txBody>
          <a:bodyPr wrap="square" rtlCol="0">
            <a:spAutoFit/>
          </a:bodyPr>
          <a:lstStyle/>
          <a:p>
            <a:r>
              <a:rPr kumimoji="1" lang="ja-JP" altLang="en-US" sz="2000" dirty="0" smtClean="0"/>
              <a:t>クラウドモデル</a:t>
            </a:r>
            <a:r>
              <a:rPr lang="ja-JP" altLang="en-US" sz="2000" dirty="0" smtClean="0"/>
              <a:t>で</a:t>
            </a:r>
            <a:r>
              <a:rPr lang="ja-JP" altLang="en-US" sz="2000" dirty="0" smtClean="0"/>
              <a:t>の</a:t>
            </a:r>
            <a:r>
              <a:rPr lang="ja-JP" altLang="en-US" sz="2000" dirty="0" smtClean="0"/>
              <a:t>見守りサービスにはプライバシ問題が解決できない</a:t>
            </a:r>
            <a:endParaRPr kumimoji="1" lang="ja-JP" altLang="en-US" sz="2000" dirty="0"/>
          </a:p>
        </p:txBody>
      </p:sp>
      <p:sp>
        <p:nvSpPr>
          <p:cNvPr id="4" name="テキスト ボックス 3"/>
          <p:cNvSpPr txBox="1"/>
          <p:nvPr/>
        </p:nvSpPr>
        <p:spPr>
          <a:xfrm>
            <a:off x="1124711" y="1141885"/>
            <a:ext cx="6314313" cy="707886"/>
          </a:xfrm>
          <a:prstGeom prst="rect">
            <a:avLst/>
          </a:prstGeom>
          <a:noFill/>
        </p:spPr>
        <p:txBody>
          <a:bodyPr wrap="square" rtlCol="0">
            <a:spAutoFit/>
          </a:bodyPr>
          <a:lstStyle/>
          <a:p>
            <a:r>
              <a:rPr lang="ja-JP" altLang="en-US" sz="2000" dirty="0" smtClean="0"/>
              <a:t>実測値</a:t>
            </a:r>
            <a:r>
              <a:rPr lang="en-US" altLang="ja-JP" sz="2000" dirty="0" smtClean="0"/>
              <a:t>(</a:t>
            </a:r>
            <a:r>
              <a:rPr lang="ja-JP" altLang="en-US" sz="2000" dirty="0" smtClean="0"/>
              <a:t>オープンデータ</a:t>
            </a:r>
            <a:r>
              <a:rPr lang="en-US" altLang="ja-JP" sz="2000" dirty="0" smtClean="0"/>
              <a:t>)</a:t>
            </a:r>
            <a:r>
              <a:rPr lang="ja-JP" altLang="en-US" sz="2000" dirty="0" smtClean="0"/>
              <a:t>を用いて，クラウドモデルにおける不要なプライバシデータ流出比について分析</a:t>
            </a:r>
            <a:endParaRPr kumimoji="1" lang="ja-JP" altLang="en-US" sz="2000" dirty="0"/>
          </a:p>
        </p:txBody>
      </p:sp>
      <p:sp>
        <p:nvSpPr>
          <p:cNvPr id="5" name="テキスト ボックス 4"/>
          <p:cNvSpPr txBox="1"/>
          <p:nvPr/>
        </p:nvSpPr>
        <p:spPr>
          <a:xfrm>
            <a:off x="1124712" y="3267544"/>
            <a:ext cx="5907024" cy="707886"/>
          </a:xfrm>
          <a:prstGeom prst="rect">
            <a:avLst/>
          </a:prstGeom>
          <a:noFill/>
        </p:spPr>
        <p:txBody>
          <a:bodyPr wrap="square" rtlCol="0">
            <a:spAutoFit/>
          </a:bodyPr>
          <a:lstStyle/>
          <a:p>
            <a:r>
              <a:rPr lang="ja-JP" altLang="en-US" sz="2000" dirty="0" smtClean="0"/>
              <a:t>今後はプライバシ保護に着目したアーキテクチャについて研究を進める</a:t>
            </a:r>
            <a:endParaRPr kumimoji="1" lang="ja-JP" altLang="en-US" sz="2000" dirty="0"/>
          </a:p>
        </p:txBody>
      </p:sp>
    </p:spTree>
    <p:extLst>
      <p:ext uri="{BB962C8B-B14F-4D97-AF65-F5344CB8AC3E}">
        <p14:creationId xmlns:p14="http://schemas.microsoft.com/office/powerpoint/2010/main" val="61460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研究背景</a:t>
            </a:r>
            <a:endParaRPr kumimoji="1" lang="ja-JP" altLang="en-US" dirty="0"/>
          </a:p>
        </p:txBody>
      </p:sp>
      <p:sp>
        <p:nvSpPr>
          <p:cNvPr id="3" name="テキスト ボックス 2"/>
          <p:cNvSpPr txBox="1"/>
          <p:nvPr/>
        </p:nvSpPr>
        <p:spPr>
          <a:xfrm>
            <a:off x="325796" y="993950"/>
            <a:ext cx="4413230" cy="461665"/>
          </a:xfrm>
          <a:prstGeom prst="rect">
            <a:avLst/>
          </a:prstGeom>
          <a:noFill/>
        </p:spPr>
        <p:txBody>
          <a:bodyPr wrap="square" rtlCol="0">
            <a:spAutoFit/>
          </a:bodyPr>
          <a:lstStyle/>
          <a:p>
            <a:r>
              <a:rPr kumimoji="1" lang="en-US" altLang="ja-JP" sz="2400" dirty="0" smtClean="0"/>
              <a:t>Internet</a:t>
            </a:r>
            <a:r>
              <a:rPr lang="ja-JP" altLang="en-US" sz="2400" dirty="0"/>
              <a:t> </a:t>
            </a:r>
            <a:r>
              <a:rPr lang="en-US" altLang="ja-JP" sz="2400" dirty="0" smtClean="0"/>
              <a:t>of Things </a:t>
            </a:r>
            <a:r>
              <a:rPr lang="ja-JP" altLang="en-US" sz="2400" dirty="0" smtClean="0"/>
              <a:t>の普及</a:t>
            </a:r>
            <a:endParaRPr kumimoji="1" lang="ja-JP" altLang="en-US" sz="2400" dirty="0"/>
          </a:p>
        </p:txBody>
      </p:sp>
      <p:grpSp>
        <p:nvGrpSpPr>
          <p:cNvPr id="26" name="グループ化 25"/>
          <p:cNvGrpSpPr/>
          <p:nvPr/>
        </p:nvGrpSpPr>
        <p:grpSpPr>
          <a:xfrm>
            <a:off x="1668078" y="3306632"/>
            <a:ext cx="4289586" cy="3237822"/>
            <a:chOff x="2201728" y="2194790"/>
            <a:chExt cx="2360765" cy="1781929"/>
          </a:xfrm>
        </p:grpSpPr>
        <p:pic>
          <p:nvPicPr>
            <p:cNvPr id="30" name="図 29"/>
            <p:cNvPicPr>
              <a:picLocks noChangeAspect="1"/>
            </p:cNvPicPr>
            <p:nvPr/>
          </p:nvPicPr>
          <p:blipFill>
            <a:blip r:embed="rId2"/>
            <a:stretch>
              <a:fillRect/>
            </a:stretch>
          </p:blipFill>
          <p:spPr>
            <a:xfrm>
              <a:off x="2292432" y="2194790"/>
              <a:ext cx="1936648" cy="1781929"/>
            </a:xfrm>
            <a:prstGeom prst="rect">
              <a:avLst/>
            </a:prstGeom>
          </p:spPr>
        </p:pic>
        <p:sp>
          <p:nvSpPr>
            <p:cNvPr id="31" name="テキスト ボックス 30"/>
            <p:cNvSpPr txBox="1"/>
            <p:nvPr/>
          </p:nvSpPr>
          <p:spPr>
            <a:xfrm>
              <a:off x="2201728" y="2994774"/>
              <a:ext cx="2360765" cy="389584"/>
            </a:xfrm>
            <a:prstGeom prst="rect">
              <a:avLst/>
            </a:prstGeom>
            <a:noFill/>
          </p:spPr>
          <p:txBody>
            <a:bodyPr wrap="square" rtlCol="0">
              <a:spAutoFit/>
            </a:bodyPr>
            <a:lstStyle/>
            <a:p>
              <a:pPr algn="ctr"/>
              <a:r>
                <a:rPr kumimoji="1" lang="en-US" altLang="ja-JP" sz="4000" b="1" dirty="0" err="1" smtClean="0">
                  <a:ln w="22225">
                    <a:solidFill>
                      <a:srgbClr val="FF0000">
                        <a:alpha val="50000"/>
                      </a:srgbClr>
                    </a:solidFill>
                    <a:prstDash val="solid"/>
                  </a:ln>
                  <a:solidFill>
                    <a:srgbClr val="FFFFFF"/>
                  </a:solidFill>
                  <a:effectLst>
                    <a:outerShdw dist="38100" dir="2700000" algn="tl" rotWithShape="0">
                      <a:schemeClr val="accent2"/>
                    </a:outerShdw>
                  </a:effectLst>
                </a:rPr>
                <a:t>IoT</a:t>
              </a:r>
              <a:r>
                <a:rPr kumimoji="1" lang="ja-JP" altLang="en-US" sz="4000" b="1" dirty="0" smtClean="0">
                  <a:ln w="22225">
                    <a:solidFill>
                      <a:srgbClr val="FF0000">
                        <a:alpha val="50000"/>
                      </a:srgbClr>
                    </a:solidFill>
                    <a:prstDash val="solid"/>
                  </a:ln>
                  <a:solidFill>
                    <a:srgbClr val="FFFFFF"/>
                  </a:solidFill>
                  <a:effectLst>
                    <a:outerShdw dist="38100" dir="2700000" algn="tl" rotWithShape="0">
                      <a:schemeClr val="accent2"/>
                    </a:outerShdw>
                  </a:effectLst>
                </a:rPr>
                <a:t>デバイス</a:t>
              </a:r>
              <a:endParaRPr kumimoji="1" lang="ja-JP" altLang="en-US" sz="4000" b="1" dirty="0">
                <a:ln w="22225">
                  <a:solidFill>
                    <a:srgbClr val="FF0000">
                      <a:alpha val="50000"/>
                    </a:srgbClr>
                  </a:solidFill>
                  <a:prstDash val="solid"/>
                </a:ln>
                <a:solidFill>
                  <a:srgbClr val="FFFFFF"/>
                </a:solidFill>
                <a:effectLst>
                  <a:outerShdw dist="38100" dir="2700000" algn="tl" rotWithShape="0">
                    <a:schemeClr val="accent2"/>
                  </a:outerShdw>
                </a:effectLst>
              </a:endParaRPr>
            </a:p>
          </p:txBody>
        </p:sp>
      </p:grpSp>
      <p:sp>
        <p:nvSpPr>
          <p:cNvPr id="32" name="テキスト ボックス 31"/>
          <p:cNvSpPr txBox="1"/>
          <p:nvPr/>
        </p:nvSpPr>
        <p:spPr>
          <a:xfrm>
            <a:off x="4739026" y="5683120"/>
            <a:ext cx="2093297" cy="646331"/>
          </a:xfrm>
          <a:prstGeom prst="rect">
            <a:avLst/>
          </a:prstGeom>
          <a:noFill/>
        </p:spPr>
        <p:txBody>
          <a:bodyPr wrap="square" rtlCol="0">
            <a:spAutoFit/>
          </a:bodyPr>
          <a:lstStyle/>
          <a:p>
            <a:pPr algn="ctr"/>
            <a:r>
              <a:rPr kumimoji="1" lang="en-US" altLang="ja-JP" sz="3600" b="1" dirty="0" smtClean="0">
                <a:ln w="22225">
                  <a:solidFill>
                    <a:srgbClr val="FF0000">
                      <a:alpha val="50000"/>
                    </a:srgbClr>
                  </a:solidFill>
                  <a:prstDash val="solid"/>
                </a:ln>
                <a:solidFill>
                  <a:srgbClr val="FFFFFF"/>
                </a:solidFill>
                <a:effectLst>
                  <a:outerShdw dist="38100" dir="2700000" algn="tl" rotWithShape="0">
                    <a:schemeClr val="accent2"/>
                  </a:outerShdw>
                </a:effectLst>
              </a:rPr>
              <a:t>500</a:t>
            </a:r>
            <a:r>
              <a:rPr kumimoji="1" lang="ja-JP" altLang="en-US" sz="3600" b="1" dirty="0" smtClean="0">
                <a:ln w="22225">
                  <a:solidFill>
                    <a:srgbClr val="FF0000">
                      <a:alpha val="50000"/>
                    </a:srgbClr>
                  </a:solidFill>
                  <a:prstDash val="solid"/>
                </a:ln>
                <a:solidFill>
                  <a:srgbClr val="FFFFFF"/>
                </a:solidFill>
                <a:effectLst>
                  <a:outerShdw dist="38100" dir="2700000" algn="tl" rotWithShape="0">
                    <a:schemeClr val="accent2"/>
                  </a:outerShdw>
                </a:effectLst>
              </a:rPr>
              <a:t>億台</a:t>
            </a:r>
            <a:endParaRPr kumimoji="1" lang="ja-JP" altLang="en-US" sz="3600" b="1" dirty="0">
              <a:ln w="22225">
                <a:solidFill>
                  <a:srgbClr val="FF0000">
                    <a:alpha val="50000"/>
                  </a:srgbClr>
                </a:solidFill>
                <a:prstDash val="solid"/>
              </a:ln>
              <a:solidFill>
                <a:srgbClr val="FFFFFF"/>
              </a:solidFill>
              <a:effectLst>
                <a:outerShdw dist="38100" dir="2700000" algn="tl" rotWithShape="0">
                  <a:schemeClr val="accent2"/>
                </a:outerShdw>
              </a:effectLst>
            </a:endParaRPr>
          </a:p>
        </p:txBody>
      </p:sp>
      <p:sp>
        <p:nvSpPr>
          <p:cNvPr id="33" name="テキスト ボックス 32"/>
          <p:cNvSpPr txBox="1"/>
          <p:nvPr/>
        </p:nvSpPr>
        <p:spPr>
          <a:xfrm>
            <a:off x="5224110" y="6236677"/>
            <a:ext cx="1607547" cy="307777"/>
          </a:xfrm>
          <a:prstGeom prst="rect">
            <a:avLst/>
          </a:prstGeom>
          <a:noFill/>
        </p:spPr>
        <p:txBody>
          <a:bodyPr wrap="square" rtlCol="0">
            <a:spAutoFit/>
          </a:bodyPr>
          <a:lstStyle/>
          <a:p>
            <a:pPr algn="ctr"/>
            <a:r>
              <a:rPr kumimoji="1" lang="en-US" altLang="ja-JP" sz="1400" b="1" dirty="0" smtClean="0">
                <a:solidFill>
                  <a:srgbClr val="FF0000"/>
                </a:solidFill>
              </a:rPr>
              <a:t>※2020</a:t>
            </a:r>
            <a:r>
              <a:rPr kumimoji="1" lang="ja-JP" altLang="en-US" sz="1400" b="1" dirty="0" smtClean="0">
                <a:solidFill>
                  <a:srgbClr val="FF0000"/>
                </a:solidFill>
              </a:rPr>
              <a:t>年の予測</a:t>
            </a:r>
            <a:endParaRPr kumimoji="1" lang="ja-JP" altLang="en-US" sz="1400" b="1" dirty="0">
              <a:solidFill>
                <a:srgbClr val="FF0000"/>
              </a:solidFill>
            </a:endParaRPr>
          </a:p>
        </p:txBody>
      </p:sp>
      <p:sp>
        <p:nvSpPr>
          <p:cNvPr id="27" name="テキスト ボックス 26"/>
          <p:cNvSpPr txBox="1"/>
          <p:nvPr/>
        </p:nvSpPr>
        <p:spPr>
          <a:xfrm>
            <a:off x="125505" y="1890534"/>
            <a:ext cx="5091953" cy="400110"/>
          </a:xfrm>
          <a:prstGeom prst="rect">
            <a:avLst/>
          </a:prstGeom>
          <a:noFill/>
        </p:spPr>
        <p:txBody>
          <a:bodyPr wrap="square" rtlCol="0">
            <a:spAutoFit/>
          </a:bodyPr>
          <a:lstStyle/>
          <a:p>
            <a:r>
              <a:rPr kumimoji="1" lang="ja-JP" altLang="en-US" sz="2000" dirty="0" smtClean="0"/>
              <a:t>様々な機器がインターネットに繋がる</a:t>
            </a:r>
            <a:endParaRPr kumimoji="1" lang="ja-JP" altLang="en-US" sz="2000" dirty="0"/>
          </a:p>
        </p:txBody>
      </p:sp>
      <p:sp>
        <p:nvSpPr>
          <p:cNvPr id="28" name="テキスト ボックス 27"/>
          <p:cNvSpPr txBox="1"/>
          <p:nvPr/>
        </p:nvSpPr>
        <p:spPr>
          <a:xfrm>
            <a:off x="4930589" y="2152306"/>
            <a:ext cx="3316941" cy="400110"/>
          </a:xfrm>
          <a:prstGeom prst="rect">
            <a:avLst/>
          </a:prstGeom>
          <a:noFill/>
        </p:spPr>
        <p:txBody>
          <a:bodyPr wrap="square" rtlCol="0">
            <a:spAutoFit/>
          </a:bodyPr>
          <a:lstStyle/>
          <a:p>
            <a:r>
              <a:rPr lang="ja-JP" altLang="en-US" sz="2000" dirty="0"/>
              <a:t>サービスの</a:t>
            </a:r>
            <a:r>
              <a:rPr lang="ja-JP" altLang="en-US" sz="2000" dirty="0" smtClean="0"/>
              <a:t>開拓・高機能化</a:t>
            </a:r>
            <a:endParaRPr lang="ja-JP" altLang="en-US" sz="2000" dirty="0"/>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04" y="4125541"/>
            <a:ext cx="1296317" cy="988630"/>
          </a:xfrm>
          <a:prstGeom prst="rect">
            <a:avLst/>
          </a:prstGeom>
        </p:spPr>
      </p:pic>
      <p:pic>
        <p:nvPicPr>
          <p:cNvPr id="38" name="図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5554" y="4412444"/>
            <a:ext cx="1396437" cy="1403455"/>
          </a:xfrm>
          <a:prstGeom prst="rect">
            <a:avLst/>
          </a:prstGeom>
        </p:spPr>
      </p:pic>
    </p:spTree>
    <p:extLst>
      <p:ext uri="{BB962C8B-B14F-4D97-AF65-F5344CB8AC3E}">
        <p14:creationId xmlns:p14="http://schemas.microsoft.com/office/powerpoint/2010/main" val="3112909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LPLC</a:t>
            </a:r>
            <a:r>
              <a:rPr kumimoji="1" lang="ja-JP" altLang="en-US" dirty="0" smtClean="0"/>
              <a:t>やってて</a:t>
            </a:r>
            <a:r>
              <a:rPr kumimoji="1" lang="en-US" altLang="ja-JP" dirty="0" smtClean="0"/>
              <a:t>…</a:t>
            </a:r>
            <a:endParaRPr kumimoji="1" lang="ja-JP" altLang="en-US" dirty="0"/>
          </a:p>
        </p:txBody>
      </p:sp>
    </p:spTree>
    <p:extLst>
      <p:ext uri="{BB962C8B-B14F-4D97-AF65-F5344CB8AC3E}">
        <p14:creationId xmlns:p14="http://schemas.microsoft.com/office/powerpoint/2010/main" val="193298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右矢印 22"/>
          <p:cNvSpPr/>
          <p:nvPr/>
        </p:nvSpPr>
        <p:spPr>
          <a:xfrm>
            <a:off x="2872431" y="3303074"/>
            <a:ext cx="4440736" cy="1050382"/>
          </a:xfrm>
          <a:prstGeom prst="rightArrow">
            <a:avLst>
              <a:gd name="adj1" fmla="val 50000"/>
              <a:gd name="adj2" fmla="val 1250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28" name="Picture 4" descr="いろいろな防犯カメラを気にする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42" y="4069721"/>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研究背景</a:t>
            </a:r>
            <a:endParaRPr kumimoji="1" lang="ja-JP" altLang="en-US" dirty="0"/>
          </a:p>
        </p:txBody>
      </p:sp>
      <p:grpSp>
        <p:nvGrpSpPr>
          <p:cNvPr id="21" name="グループ化 20"/>
          <p:cNvGrpSpPr/>
          <p:nvPr/>
        </p:nvGrpSpPr>
        <p:grpSpPr>
          <a:xfrm>
            <a:off x="2178140" y="1836004"/>
            <a:ext cx="4723240" cy="2526365"/>
            <a:chOff x="2785968" y="4139584"/>
            <a:chExt cx="4723240" cy="2526365"/>
          </a:xfrm>
        </p:grpSpPr>
        <p:grpSp>
          <p:nvGrpSpPr>
            <p:cNvPr id="4" name="グループ化 3"/>
            <p:cNvGrpSpPr/>
            <p:nvPr/>
          </p:nvGrpSpPr>
          <p:grpSpPr>
            <a:xfrm>
              <a:off x="2785968" y="4139584"/>
              <a:ext cx="2640835" cy="2526365"/>
              <a:chOff x="4076720" y="21602180"/>
              <a:chExt cx="6680074" cy="6860377"/>
            </a:xfrm>
          </p:grpSpPr>
          <p:grpSp>
            <p:nvGrpSpPr>
              <p:cNvPr id="5" name="グループ化 4"/>
              <p:cNvGrpSpPr/>
              <p:nvPr/>
            </p:nvGrpSpPr>
            <p:grpSpPr>
              <a:xfrm>
                <a:off x="4076720" y="21602180"/>
                <a:ext cx="6680074" cy="6860377"/>
                <a:chOff x="11324298" y="21372790"/>
                <a:chExt cx="6680074" cy="6860377"/>
              </a:xfrm>
            </p:grpSpPr>
            <p:sp>
              <p:nvSpPr>
                <p:cNvPr id="14" name="円/楕円 34"/>
                <p:cNvSpPr/>
                <p:nvPr/>
              </p:nvSpPr>
              <p:spPr>
                <a:xfrm>
                  <a:off x="11324298" y="21372790"/>
                  <a:ext cx="6680074" cy="686037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p:cNvSpPr/>
                <p:nvPr/>
              </p:nvSpPr>
              <p:spPr>
                <a:xfrm>
                  <a:off x="11455917" y="24190533"/>
                  <a:ext cx="6175412" cy="612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14101701" y="26263282"/>
                  <a:ext cx="3238033" cy="6410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7" name="正方形/長方形 16"/>
                <p:cNvSpPr/>
                <p:nvPr/>
              </p:nvSpPr>
              <p:spPr>
                <a:xfrm rot="5400000">
                  <a:off x="10696706" y="24587980"/>
                  <a:ext cx="6175412" cy="612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pic>
            <p:nvPicPr>
              <p:cNvPr id="6" name="Picture 2" descr="監視カメラ・防犯カメラ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8816" y="24802979"/>
                <a:ext cx="1073564" cy="10735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上京したての人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601" y="21602180"/>
                <a:ext cx="2048230" cy="2048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監視カメラ・防犯カメラ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381" y="21914771"/>
                <a:ext cx="1073564" cy="1073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監視カメラ・防犯カメラ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10050" y="23776558"/>
                <a:ext cx="1073564" cy="1073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家のイラスト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5801" y="24003614"/>
                <a:ext cx="19050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手をあげて横断歩道を渡る小学生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4441" y="22923969"/>
                <a:ext cx="2360700" cy="23607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家のイラスト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5503" y="26180325"/>
                <a:ext cx="19050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descr="https://2.bp.blogspot.com/-gwj84W9hV3U/V2vXpp8q23I/AAAAAAAA74E/ufde3GpkI-wmJ1MCHX1awIOrJ5NKxL5KQCLcB/s800/building_house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6757" y="25456929"/>
                <a:ext cx="2145482" cy="200155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角丸四角形吹き出し 17"/>
            <p:cNvSpPr/>
            <p:nvPr/>
          </p:nvSpPr>
          <p:spPr>
            <a:xfrm>
              <a:off x="6250820" y="4411044"/>
              <a:ext cx="849624" cy="1148069"/>
            </a:xfrm>
            <a:prstGeom prst="wedgeRoundRectCallout">
              <a:avLst>
                <a:gd name="adj1" fmla="val -160746"/>
                <a:gd name="adj2" fmla="val 44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顔認証システムのイラスト"/>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708" y="4213154"/>
              <a:ext cx="1714500" cy="171450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テキスト ボックス 18"/>
          <p:cNvSpPr txBox="1"/>
          <p:nvPr/>
        </p:nvSpPr>
        <p:spPr>
          <a:xfrm>
            <a:off x="1061429" y="1098269"/>
            <a:ext cx="3494794" cy="707886"/>
          </a:xfrm>
          <a:prstGeom prst="rect">
            <a:avLst/>
          </a:prstGeom>
          <a:noFill/>
        </p:spPr>
        <p:txBody>
          <a:bodyPr wrap="square" rtlCol="0">
            <a:spAutoFit/>
          </a:bodyPr>
          <a:lstStyle/>
          <a:p>
            <a:pPr algn="ctr"/>
            <a:r>
              <a:rPr kumimoji="1" lang="ja-JP" altLang="en-US" sz="2000" dirty="0" smtClean="0"/>
              <a:t>広域に及ぶ</a:t>
            </a:r>
            <a:r>
              <a:rPr kumimoji="1" lang="en-US" altLang="ja-JP" sz="2000" dirty="0" smtClean="0"/>
              <a:t/>
            </a:r>
            <a:br>
              <a:rPr kumimoji="1" lang="en-US" altLang="ja-JP" sz="2000" dirty="0" smtClean="0"/>
            </a:br>
            <a:r>
              <a:rPr kumimoji="1" lang="ja-JP" altLang="en-US" sz="2000" dirty="0" smtClean="0"/>
              <a:t>センサネットワーク</a:t>
            </a:r>
            <a:endParaRPr kumimoji="1" lang="ja-JP" altLang="en-US" sz="2000" dirty="0"/>
          </a:p>
        </p:txBody>
      </p:sp>
      <p:sp>
        <p:nvSpPr>
          <p:cNvPr id="20" name="テキスト ボックス 19"/>
          <p:cNvSpPr txBox="1"/>
          <p:nvPr/>
        </p:nvSpPr>
        <p:spPr>
          <a:xfrm>
            <a:off x="4822440" y="1356367"/>
            <a:ext cx="2994783" cy="400110"/>
          </a:xfrm>
          <a:prstGeom prst="rect">
            <a:avLst/>
          </a:prstGeom>
          <a:noFill/>
        </p:spPr>
        <p:txBody>
          <a:bodyPr wrap="square" rtlCol="0">
            <a:spAutoFit/>
          </a:bodyPr>
          <a:lstStyle/>
          <a:p>
            <a:pPr algn="ctr"/>
            <a:r>
              <a:rPr kumimoji="1" lang="ja-JP" altLang="en-US" sz="2000" dirty="0" smtClean="0"/>
              <a:t>高度な画像処理技術</a:t>
            </a:r>
            <a:endParaRPr kumimoji="1" lang="ja-JP" altLang="en-US" sz="2000" dirty="0"/>
          </a:p>
        </p:txBody>
      </p:sp>
      <p:sp>
        <p:nvSpPr>
          <p:cNvPr id="22" name="テキスト ボックス 21"/>
          <p:cNvSpPr txBox="1"/>
          <p:nvPr/>
        </p:nvSpPr>
        <p:spPr>
          <a:xfrm>
            <a:off x="6067804" y="3777171"/>
            <a:ext cx="2980466" cy="707886"/>
          </a:xfrm>
          <a:prstGeom prst="rect">
            <a:avLst/>
          </a:prstGeom>
          <a:noFill/>
        </p:spPr>
        <p:txBody>
          <a:bodyPr wrap="square" rtlCol="0">
            <a:spAutoFit/>
          </a:bodyPr>
          <a:lstStyle/>
          <a:p>
            <a:r>
              <a:rPr kumimoji="1" lang="ja-JP" altLang="en-US" sz="2000" dirty="0" smtClean="0"/>
              <a:t>より有用</a:t>
            </a:r>
            <a:r>
              <a:rPr kumimoji="1" lang="ja-JP" altLang="en-US" sz="2000" dirty="0" smtClean="0"/>
              <a:t>な</a:t>
            </a:r>
            <a:r>
              <a:rPr kumimoji="1" lang="en-US" altLang="ja-JP" sz="2000" dirty="0" smtClean="0"/>
              <a:t/>
            </a:r>
            <a:br>
              <a:rPr kumimoji="1" lang="en-US" altLang="ja-JP" sz="2000" dirty="0" smtClean="0"/>
            </a:br>
            <a:r>
              <a:rPr kumimoji="1" lang="ja-JP" altLang="en-US" sz="2000" dirty="0" smtClean="0"/>
              <a:t>情報</a:t>
            </a:r>
            <a:r>
              <a:rPr kumimoji="1" lang="ja-JP" altLang="en-US" sz="2000" dirty="0" smtClean="0"/>
              <a:t>処理サービスの展開</a:t>
            </a:r>
            <a:endParaRPr kumimoji="1" lang="ja-JP" altLang="en-US" sz="2000" dirty="0"/>
          </a:p>
        </p:txBody>
      </p:sp>
      <p:sp>
        <p:nvSpPr>
          <p:cNvPr id="24" name="テキスト ボックス 23"/>
          <p:cNvSpPr txBox="1"/>
          <p:nvPr/>
        </p:nvSpPr>
        <p:spPr>
          <a:xfrm>
            <a:off x="258997" y="5944522"/>
            <a:ext cx="4559977" cy="400110"/>
          </a:xfrm>
          <a:prstGeom prst="rect">
            <a:avLst/>
          </a:prstGeom>
          <a:noFill/>
        </p:spPr>
        <p:txBody>
          <a:bodyPr wrap="square" rtlCol="0">
            <a:spAutoFit/>
          </a:bodyPr>
          <a:lstStyle/>
          <a:p>
            <a:r>
              <a:rPr kumimoji="1" lang="ja-JP" altLang="en-US" sz="2000" dirty="0" smtClean="0"/>
              <a:t>一方でプライバシ保護が課題に</a:t>
            </a:r>
            <a:endParaRPr kumimoji="1" lang="ja-JP" altLang="en-US" sz="2000" dirty="0"/>
          </a:p>
        </p:txBody>
      </p:sp>
    </p:spTree>
    <p:extLst>
      <p:ext uri="{BB962C8B-B14F-4D97-AF65-F5344CB8AC3E}">
        <p14:creationId xmlns:p14="http://schemas.microsoft.com/office/powerpoint/2010/main" val="326027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pic>
        <p:nvPicPr>
          <p:cNvPr id="4" name="図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506" y="1556804"/>
            <a:ext cx="2387820" cy="1075332"/>
          </a:xfrm>
          <a:prstGeom prst="rect">
            <a:avLst/>
          </a:prstGeom>
          <a:noFill/>
          <a:ln>
            <a:noFill/>
          </a:ln>
        </p:spPr>
      </p:pic>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6631" y="1622817"/>
            <a:ext cx="5413017" cy="2639672"/>
          </a:xfrm>
          <a:prstGeom prst="rect">
            <a:avLst/>
          </a:prstGeom>
          <a:noFill/>
          <a:ln>
            <a:noFill/>
          </a:ln>
        </p:spPr>
      </p:pic>
      <p:sp>
        <p:nvSpPr>
          <p:cNvPr id="6" name="テキスト ボックス 5"/>
          <p:cNvSpPr txBox="1"/>
          <p:nvPr/>
        </p:nvSpPr>
        <p:spPr>
          <a:xfrm>
            <a:off x="1148862" y="1078527"/>
            <a:ext cx="6646984" cy="400110"/>
          </a:xfrm>
          <a:prstGeom prst="rect">
            <a:avLst/>
          </a:prstGeom>
          <a:noFill/>
        </p:spPr>
        <p:txBody>
          <a:bodyPr wrap="square" rtlCol="0">
            <a:spAutoFit/>
          </a:bodyPr>
          <a:lstStyle/>
          <a:p>
            <a:r>
              <a:rPr kumimoji="1" lang="ja-JP" altLang="en-US" sz="2000" dirty="0" smtClean="0"/>
              <a:t>前研究で定量評価モデルを提案，シミュレーションした</a:t>
            </a:r>
            <a:endParaRPr kumimoji="1" lang="ja-JP" altLang="en-US" sz="2000" dirty="0"/>
          </a:p>
        </p:txBody>
      </p:sp>
      <p:sp>
        <p:nvSpPr>
          <p:cNvPr id="7" name="テキスト ボックス 6"/>
          <p:cNvSpPr txBox="1"/>
          <p:nvPr/>
        </p:nvSpPr>
        <p:spPr>
          <a:xfrm>
            <a:off x="1603401" y="4558556"/>
            <a:ext cx="6958336" cy="707886"/>
          </a:xfrm>
          <a:prstGeom prst="rect">
            <a:avLst/>
          </a:prstGeom>
          <a:noFill/>
        </p:spPr>
        <p:txBody>
          <a:bodyPr wrap="square" rtlCol="0">
            <a:spAutoFit/>
          </a:bodyPr>
          <a:lstStyle/>
          <a:p>
            <a:r>
              <a:rPr lang="ja-JP" altLang="en-US" sz="2000" dirty="0" smtClean="0"/>
              <a:t>ここで使ったシミュレーションの値は乱数で設定したため，</a:t>
            </a:r>
            <a:r>
              <a:rPr lang="en-US" altLang="ja-JP" sz="2000" dirty="0" smtClean="0"/>
              <a:t/>
            </a:r>
            <a:br>
              <a:rPr lang="en-US" altLang="ja-JP" sz="2000" dirty="0" smtClean="0"/>
            </a:br>
            <a:r>
              <a:rPr lang="ja-JP" altLang="en-US" sz="2000" dirty="0" smtClean="0"/>
              <a:t>現実の</a:t>
            </a:r>
            <a:r>
              <a:rPr lang="en-US" altLang="ja-JP" sz="2000" dirty="0" smtClean="0"/>
              <a:t>NPD</a:t>
            </a:r>
            <a:r>
              <a:rPr lang="ja-JP" altLang="en-US" sz="2000" dirty="0" smtClean="0"/>
              <a:t>比の評価には至らず</a:t>
            </a:r>
            <a:endParaRPr kumimoji="1" lang="ja-JP" altLang="en-US" sz="2000" dirty="0"/>
          </a:p>
        </p:txBody>
      </p:sp>
      <p:sp>
        <p:nvSpPr>
          <p:cNvPr id="8" name="テキスト ボックス 7"/>
          <p:cNvSpPr txBox="1"/>
          <p:nvPr/>
        </p:nvSpPr>
        <p:spPr>
          <a:xfrm>
            <a:off x="640917" y="5727244"/>
            <a:ext cx="6863862" cy="461665"/>
          </a:xfrm>
          <a:prstGeom prst="rect">
            <a:avLst/>
          </a:prstGeom>
          <a:noFill/>
        </p:spPr>
        <p:txBody>
          <a:bodyPr wrap="square" rtlCol="0">
            <a:spAutoFit/>
          </a:bodyPr>
          <a:lstStyle/>
          <a:p>
            <a:r>
              <a:rPr kumimoji="1" lang="ja-JP" altLang="en-US" sz="2400" dirty="0" smtClean="0"/>
              <a:t>オープンデータを用いて</a:t>
            </a:r>
            <a:r>
              <a:rPr kumimoji="1" lang="en-US" altLang="ja-JP" sz="2400" dirty="0" smtClean="0"/>
              <a:t>NPD</a:t>
            </a:r>
            <a:r>
              <a:rPr kumimoji="1" lang="ja-JP" altLang="en-US" sz="2400" dirty="0" smtClean="0"/>
              <a:t>流出比について分析</a:t>
            </a:r>
            <a:endParaRPr kumimoji="1" lang="ja-JP" altLang="en-US" sz="2400" dirty="0"/>
          </a:p>
        </p:txBody>
      </p:sp>
    </p:spTree>
    <p:extLst>
      <p:ext uri="{BB962C8B-B14F-4D97-AF65-F5344CB8AC3E}">
        <p14:creationId xmlns:p14="http://schemas.microsoft.com/office/powerpoint/2010/main" val="1931258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pic>
        <p:nvPicPr>
          <p:cNvPr id="4" name="図 3" descr="C:\Users\tamura\AppData\Local\Microsoft\Windows\INetCache\Content.Word\plac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2354" y="3357152"/>
            <a:ext cx="3949587" cy="2202731"/>
          </a:xfrm>
          <a:prstGeom prst="rect">
            <a:avLst/>
          </a:prstGeom>
          <a:noFill/>
          <a:ln>
            <a:noFill/>
          </a:ln>
        </p:spPr>
      </p:pic>
      <p:sp>
        <p:nvSpPr>
          <p:cNvPr id="3" name="テキスト ボックス 2"/>
          <p:cNvSpPr txBox="1"/>
          <p:nvPr/>
        </p:nvSpPr>
        <p:spPr>
          <a:xfrm>
            <a:off x="662939" y="1028700"/>
            <a:ext cx="7738111" cy="1015663"/>
          </a:xfrm>
          <a:prstGeom prst="rect">
            <a:avLst/>
          </a:prstGeom>
          <a:noFill/>
        </p:spPr>
        <p:txBody>
          <a:bodyPr wrap="square" rtlCol="0">
            <a:spAutoFit/>
          </a:bodyPr>
          <a:lstStyle/>
          <a:p>
            <a:r>
              <a:rPr kumimoji="1" lang="ja-JP" altLang="en-US" sz="2000" dirty="0" smtClean="0"/>
              <a:t>オープンデータは</a:t>
            </a:r>
            <a:r>
              <a:rPr lang="ja-JP" altLang="ja-JP" sz="2000" dirty="0"/>
              <a:t>「センサ</a:t>
            </a:r>
            <a:r>
              <a:rPr lang="en-US" altLang="ja-JP" sz="2000" dirty="0"/>
              <a:t>ID, </a:t>
            </a:r>
            <a:r>
              <a:rPr lang="ja-JP" altLang="ja-JP" sz="2000" dirty="0"/>
              <a:t>日付</a:t>
            </a:r>
            <a:r>
              <a:rPr lang="en-US" altLang="ja-JP" sz="2000" dirty="0"/>
              <a:t>, </a:t>
            </a:r>
            <a:r>
              <a:rPr lang="ja-JP" altLang="ja-JP" sz="2000" dirty="0"/>
              <a:t>時刻</a:t>
            </a:r>
            <a:r>
              <a:rPr lang="en-US" altLang="ja-JP" sz="2000" dirty="0"/>
              <a:t>, In, Out, In</a:t>
            </a:r>
            <a:r>
              <a:rPr lang="ja-JP" altLang="ja-JP" sz="2000" dirty="0"/>
              <a:t>累計</a:t>
            </a:r>
            <a:r>
              <a:rPr lang="en-US" altLang="ja-JP" sz="2000" dirty="0"/>
              <a:t>, Out</a:t>
            </a:r>
            <a:r>
              <a:rPr lang="ja-JP" altLang="ja-JP" sz="2000" dirty="0"/>
              <a:t>累計</a:t>
            </a:r>
            <a:r>
              <a:rPr lang="ja-JP" altLang="ja-JP" sz="2000" dirty="0" smtClean="0"/>
              <a:t>」</a:t>
            </a:r>
            <a:r>
              <a:rPr lang="ja-JP" altLang="en-US" sz="2000" dirty="0" smtClean="0"/>
              <a:t>と表記されている．</a:t>
            </a:r>
            <a:r>
              <a:rPr lang="en-US" altLang="ja-JP" sz="2000" dirty="0" smtClean="0"/>
              <a:t/>
            </a:r>
            <a:br>
              <a:rPr lang="en-US" altLang="ja-JP" sz="2000" dirty="0" smtClean="0"/>
            </a:br>
            <a:r>
              <a:rPr lang="ja-JP" altLang="en-US" sz="2000" dirty="0" smtClean="0"/>
              <a:t>この値から</a:t>
            </a:r>
            <a:r>
              <a:rPr lang="en-US" altLang="ja-JP" sz="2000" dirty="0" smtClean="0"/>
              <a:t>NPD</a:t>
            </a:r>
            <a:r>
              <a:rPr lang="ja-JP" altLang="en-US" sz="2000" dirty="0" smtClean="0"/>
              <a:t>流出比を導出するために次の操作を行った</a:t>
            </a:r>
            <a:endParaRPr kumimoji="1" lang="ja-JP" altLang="en-US" sz="2000" dirty="0"/>
          </a:p>
        </p:txBody>
      </p:sp>
    </p:spTree>
    <p:extLst>
      <p:ext uri="{BB962C8B-B14F-4D97-AF65-F5344CB8AC3E}">
        <p14:creationId xmlns:p14="http://schemas.microsoft.com/office/powerpoint/2010/main" val="1417075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pic>
        <p:nvPicPr>
          <p:cNvPr id="4" name="図 3" descr="C:\Users\tamura\AppData\Local\Microsoft\Windows\INetCache\Content.Word\plac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98" y="1448244"/>
            <a:ext cx="3949587" cy="2202731"/>
          </a:xfrm>
          <a:prstGeom prst="rect">
            <a:avLst/>
          </a:prstGeom>
          <a:noFill/>
          <a:ln>
            <a:noFill/>
          </a:ln>
        </p:spPr>
      </p:pic>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9230" y="2860134"/>
            <a:ext cx="5604869" cy="1819265"/>
          </a:xfrm>
          <a:prstGeom prst="rect">
            <a:avLst/>
          </a:prstGeom>
          <a:noFill/>
          <a:ln>
            <a:noFill/>
          </a:ln>
        </p:spPr>
      </p:pic>
      <p:sp>
        <p:nvSpPr>
          <p:cNvPr id="3" name="テキスト ボックス 2"/>
          <p:cNvSpPr txBox="1"/>
          <p:nvPr/>
        </p:nvSpPr>
        <p:spPr>
          <a:xfrm>
            <a:off x="514350" y="960120"/>
            <a:ext cx="5144770" cy="461665"/>
          </a:xfrm>
          <a:prstGeom prst="rect">
            <a:avLst/>
          </a:prstGeom>
          <a:noFill/>
        </p:spPr>
        <p:txBody>
          <a:bodyPr wrap="square" rtlCol="0">
            <a:spAutoFit/>
          </a:bodyPr>
          <a:lstStyle/>
          <a:p>
            <a:r>
              <a:rPr kumimoji="1" lang="ja-JP" altLang="en-US" sz="2400" dirty="0" smtClean="0"/>
              <a:t>①</a:t>
            </a:r>
            <a:r>
              <a:rPr lang="ja-JP" altLang="en-US" sz="2400" dirty="0"/>
              <a:t>マップ</a:t>
            </a:r>
            <a:r>
              <a:rPr kumimoji="1" lang="ja-JP" altLang="en-US" sz="2400" dirty="0" smtClean="0"/>
              <a:t>のモデル化</a:t>
            </a:r>
            <a:r>
              <a:rPr kumimoji="1" lang="en-US" altLang="ja-JP" sz="2400" dirty="0" smtClean="0"/>
              <a:t>(</a:t>
            </a:r>
            <a:r>
              <a:rPr kumimoji="1" lang="ja-JP" altLang="en-US" sz="2400" dirty="0" smtClean="0"/>
              <a:t>前研究の領域</a:t>
            </a:r>
            <a:r>
              <a:rPr kumimoji="1" lang="en-US" altLang="ja-JP" sz="2400" dirty="0" smtClean="0"/>
              <a:t>)</a:t>
            </a:r>
            <a:endParaRPr kumimoji="1" lang="ja-JP" altLang="en-US" sz="2400" dirty="0"/>
          </a:p>
        </p:txBody>
      </p:sp>
      <p:sp>
        <p:nvSpPr>
          <p:cNvPr id="7" name="テキスト ボックス 6"/>
          <p:cNvSpPr txBox="1"/>
          <p:nvPr/>
        </p:nvSpPr>
        <p:spPr>
          <a:xfrm>
            <a:off x="5154930" y="1546622"/>
            <a:ext cx="3474720" cy="1323439"/>
          </a:xfrm>
          <a:prstGeom prst="rect">
            <a:avLst/>
          </a:prstGeom>
          <a:noFill/>
        </p:spPr>
        <p:txBody>
          <a:bodyPr wrap="square" rtlCol="0">
            <a:spAutoFit/>
          </a:bodyPr>
          <a:lstStyle/>
          <a:p>
            <a:r>
              <a:rPr lang="ja-JP" altLang="en-US" sz="2000" dirty="0" smtClean="0"/>
              <a:t>前</a:t>
            </a:r>
            <a:r>
              <a:rPr lang="ja-JP" altLang="en-US" sz="2000" dirty="0"/>
              <a:t>研究</a:t>
            </a:r>
            <a:r>
              <a:rPr lang="ja-JP" altLang="en-US" sz="2000" dirty="0" smtClean="0"/>
              <a:t>で提案したモデルにあてはめるため，公開されている駅構内図をマス目で表現した</a:t>
            </a:r>
            <a:endParaRPr kumimoji="1" lang="ja-JP" altLang="en-US" sz="2000"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60814"/>
            <a:ext cx="9144000" cy="1750353"/>
          </a:xfrm>
          <a:prstGeom prst="rect">
            <a:avLst/>
          </a:prstGeom>
        </p:spPr>
      </p:pic>
    </p:spTree>
    <p:extLst>
      <p:ext uri="{BB962C8B-B14F-4D97-AF65-F5344CB8AC3E}">
        <p14:creationId xmlns:p14="http://schemas.microsoft.com/office/powerpoint/2010/main" val="3227094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pic>
        <p:nvPicPr>
          <p:cNvPr id="6" name="図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604" y="2864991"/>
            <a:ext cx="7036095" cy="2712849"/>
          </a:xfrm>
          <a:prstGeom prst="rect">
            <a:avLst/>
          </a:prstGeom>
          <a:noFill/>
          <a:ln>
            <a:noFill/>
          </a:ln>
        </p:spPr>
      </p:pic>
      <p:sp>
        <p:nvSpPr>
          <p:cNvPr id="7" name="テキスト ボックス 6"/>
          <p:cNvSpPr txBox="1"/>
          <p:nvPr/>
        </p:nvSpPr>
        <p:spPr>
          <a:xfrm>
            <a:off x="258997" y="1062990"/>
            <a:ext cx="6939661" cy="461665"/>
          </a:xfrm>
          <a:prstGeom prst="rect">
            <a:avLst/>
          </a:prstGeom>
          <a:noFill/>
        </p:spPr>
        <p:txBody>
          <a:bodyPr wrap="square" rtlCol="0">
            <a:spAutoFit/>
          </a:bodyPr>
          <a:lstStyle/>
          <a:p>
            <a:r>
              <a:rPr kumimoji="1" lang="ja-JP" altLang="en-US" sz="2400" dirty="0" smtClean="0"/>
              <a:t>②人流センサデータをプライバシデータへ変換</a:t>
            </a:r>
            <a:endParaRPr kumimoji="1" lang="ja-JP" altLang="en-US" sz="2400" dirty="0"/>
          </a:p>
        </p:txBody>
      </p:sp>
      <p:sp>
        <p:nvSpPr>
          <p:cNvPr id="8" name="テキスト ボックス 7"/>
          <p:cNvSpPr txBox="1"/>
          <p:nvPr/>
        </p:nvSpPr>
        <p:spPr>
          <a:xfrm>
            <a:off x="1474470" y="1627361"/>
            <a:ext cx="5993130" cy="707886"/>
          </a:xfrm>
          <a:prstGeom prst="rect">
            <a:avLst/>
          </a:prstGeom>
          <a:noFill/>
        </p:spPr>
        <p:txBody>
          <a:bodyPr wrap="square" rtlCol="0">
            <a:spAutoFit/>
          </a:bodyPr>
          <a:lstStyle/>
          <a:p>
            <a:r>
              <a:rPr kumimoji="1" lang="ja-JP" altLang="en-US" sz="2000" dirty="0" smtClean="0"/>
              <a:t>このようにカメラを設置し，</a:t>
            </a:r>
            <a:r>
              <a:rPr kumimoji="1" lang="en-US" altLang="ja-JP" sz="2000" dirty="0" smtClean="0"/>
              <a:t/>
            </a:r>
            <a:br>
              <a:rPr kumimoji="1" lang="en-US" altLang="ja-JP" sz="2000" dirty="0" smtClean="0"/>
            </a:br>
            <a:r>
              <a:rPr kumimoji="1" lang="ja-JP" altLang="en-US" sz="2000" dirty="0" smtClean="0"/>
              <a:t>人流センサデータをプライバシデータへ変換した．</a:t>
            </a:r>
            <a:endParaRPr kumimoji="1" lang="ja-JP" altLang="en-US" sz="2000" dirty="0"/>
          </a:p>
        </p:txBody>
      </p:sp>
      <p:sp>
        <p:nvSpPr>
          <p:cNvPr id="3" name="左右矢印 2"/>
          <p:cNvSpPr/>
          <p:nvPr/>
        </p:nvSpPr>
        <p:spPr>
          <a:xfrm>
            <a:off x="1381126" y="4846320"/>
            <a:ext cx="2755264" cy="5080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15m</a:t>
            </a:r>
            <a:endParaRPr kumimoji="1" lang="ja-JP" altLang="en-US" dirty="0"/>
          </a:p>
        </p:txBody>
      </p:sp>
      <p:sp>
        <p:nvSpPr>
          <p:cNvPr id="9" name="左右矢印 8"/>
          <p:cNvSpPr/>
          <p:nvPr/>
        </p:nvSpPr>
        <p:spPr>
          <a:xfrm>
            <a:off x="4612640" y="4846320"/>
            <a:ext cx="2755264" cy="5080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15m</a:t>
            </a:r>
            <a:endParaRPr kumimoji="1" lang="ja-JP" altLang="en-US" dirty="0"/>
          </a:p>
        </p:txBody>
      </p:sp>
    </p:spTree>
    <p:extLst>
      <p:ext uri="{BB962C8B-B14F-4D97-AF65-F5344CB8AC3E}">
        <p14:creationId xmlns:p14="http://schemas.microsoft.com/office/powerpoint/2010/main" val="346017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cxnSp>
        <p:nvCxnSpPr>
          <p:cNvPr id="5" name="直線コネクタ 4"/>
          <p:cNvCxnSpPr/>
          <p:nvPr/>
        </p:nvCxnSpPr>
        <p:spPr>
          <a:xfrm>
            <a:off x="1123240" y="3148584"/>
            <a:ext cx="7280573" cy="0"/>
          </a:xfrm>
          <a:prstGeom prst="line">
            <a:avLst/>
          </a:prstGeom>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858441" y="2798071"/>
            <a:ext cx="2596896" cy="369332"/>
          </a:xfrm>
          <a:prstGeom prst="rect">
            <a:avLst/>
          </a:prstGeom>
          <a:noFill/>
        </p:spPr>
        <p:txBody>
          <a:bodyPr wrap="square" rtlCol="0">
            <a:spAutoFit/>
          </a:bodyPr>
          <a:lstStyle/>
          <a:p>
            <a:r>
              <a:rPr kumimoji="1" lang="ja-JP" altLang="en-US" dirty="0" smtClean="0"/>
              <a:t>パブリックネット</a:t>
            </a:r>
            <a:endParaRPr kumimoji="1" lang="ja-JP" altLang="en-US" dirty="0"/>
          </a:p>
        </p:txBody>
      </p:sp>
      <p:grpSp>
        <p:nvGrpSpPr>
          <p:cNvPr id="9" name="グループ化 8"/>
          <p:cNvGrpSpPr/>
          <p:nvPr/>
        </p:nvGrpSpPr>
        <p:grpSpPr>
          <a:xfrm>
            <a:off x="3623990" y="1919632"/>
            <a:ext cx="2030844" cy="1219267"/>
            <a:chOff x="5712354" y="2150072"/>
            <a:chExt cx="4050771" cy="2431980"/>
          </a:xfrm>
        </p:grpSpPr>
        <p:pic>
          <p:nvPicPr>
            <p:cNvPr id="10" name="Picture 8" descr="サーバのイラスト（1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042" y="215007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雲のイラスト"/>
            <p:cNvPicPr>
              <a:picLocks noChangeAspect="1" noChangeArrowheads="1"/>
            </p:cNvPicPr>
            <p:nvPr/>
          </p:nvPicPr>
          <p:blipFill rotWithShape="1">
            <a:blip r:embed="rId3">
              <a:extLst>
                <a:ext uri="{28A0092B-C50C-407E-A947-70E740481C1C}">
                  <a14:useLocalDpi xmlns:a14="http://schemas.microsoft.com/office/drawing/2010/main" val="0"/>
                </a:ext>
              </a:extLst>
            </a:blip>
            <a:srcRect b="57768"/>
            <a:stretch/>
          </p:blipFill>
          <p:spPr bwMode="auto">
            <a:xfrm>
              <a:off x="5712354" y="2871327"/>
              <a:ext cx="4050771" cy="1710725"/>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楕円 16"/>
          <p:cNvSpPr/>
          <p:nvPr/>
        </p:nvSpPr>
        <p:spPr>
          <a:xfrm>
            <a:off x="4429441" y="2309075"/>
            <a:ext cx="1068997" cy="61567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計算</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1" name="テキスト ボックス 20"/>
          <p:cNvSpPr txBox="1"/>
          <p:nvPr/>
        </p:nvSpPr>
        <p:spPr>
          <a:xfrm>
            <a:off x="258998" y="5133461"/>
            <a:ext cx="2596896" cy="369332"/>
          </a:xfrm>
          <a:prstGeom prst="rect">
            <a:avLst/>
          </a:prstGeom>
          <a:noFill/>
        </p:spPr>
        <p:txBody>
          <a:bodyPr wrap="square" rtlCol="0">
            <a:spAutoFit/>
          </a:bodyPr>
          <a:lstStyle/>
          <a:p>
            <a:r>
              <a:rPr lang="ja-JP" altLang="en-US" dirty="0" smtClean="0"/>
              <a:t>サービス有効</a:t>
            </a:r>
            <a:r>
              <a:rPr lang="ja-JP" altLang="en-US" dirty="0"/>
              <a:t>範囲</a:t>
            </a:r>
            <a:endParaRPr kumimoji="1" lang="ja-JP" altLang="en-US" dirty="0"/>
          </a:p>
        </p:txBody>
      </p:sp>
      <p:pic>
        <p:nvPicPr>
          <p:cNvPr id="24" name="Picture 4" descr="ドーム形の防犯カメラ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6922" y="4954122"/>
            <a:ext cx="501183" cy="50118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ドーム形の防犯カメラ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6334" y="4977676"/>
            <a:ext cx="501183" cy="50118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ドーム形の防犯カメラ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7255" y="5014881"/>
            <a:ext cx="501183" cy="50118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ドーム形の防犯カメラ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5424" y="5019085"/>
            <a:ext cx="501183" cy="501183"/>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flipV="1">
            <a:off x="2797513" y="3324296"/>
            <a:ext cx="890485" cy="1526306"/>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flipV="1">
            <a:off x="3948520" y="3329032"/>
            <a:ext cx="328997" cy="1528455"/>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flipH="1" flipV="1">
            <a:off x="4763526" y="3292056"/>
            <a:ext cx="468952" cy="1603139"/>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63" name="直線矢印コネクタ 62"/>
          <p:cNvCxnSpPr/>
          <p:nvPr/>
        </p:nvCxnSpPr>
        <p:spPr>
          <a:xfrm flipH="1" flipV="1">
            <a:off x="5247846" y="3319346"/>
            <a:ext cx="908169" cy="1538045"/>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a:off x="1123240" y="5635752"/>
            <a:ext cx="7280573" cy="0"/>
          </a:xfrm>
          <a:prstGeom prst="line">
            <a:avLst/>
          </a:prstGeom>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4505" y="833840"/>
            <a:ext cx="2666983" cy="461665"/>
          </a:xfrm>
          <a:prstGeom prst="rect">
            <a:avLst/>
          </a:prstGeom>
          <a:noFill/>
        </p:spPr>
        <p:txBody>
          <a:bodyPr wrap="square" rtlCol="0">
            <a:spAutoFit/>
          </a:bodyPr>
          <a:lstStyle/>
          <a:p>
            <a:r>
              <a:rPr kumimoji="1" lang="ja-JP" altLang="en-US" sz="2400" dirty="0" smtClean="0"/>
              <a:t>サービスモデル</a:t>
            </a:r>
            <a:endParaRPr kumimoji="1" lang="ja-JP" altLang="en-US" sz="2400" dirty="0"/>
          </a:p>
        </p:txBody>
      </p:sp>
      <p:sp>
        <p:nvSpPr>
          <p:cNvPr id="3" name="円/楕円 2"/>
          <p:cNvSpPr/>
          <p:nvPr/>
        </p:nvSpPr>
        <p:spPr>
          <a:xfrm>
            <a:off x="5994400" y="1341404"/>
            <a:ext cx="2570480" cy="1208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クラウド</a:t>
            </a:r>
            <a:r>
              <a:rPr lang="ja-JP" altLang="en-US" dirty="0"/>
              <a:t>モデル</a:t>
            </a:r>
            <a:endParaRPr kumimoji="1" lang="ja-JP" altLang="en-US" dirty="0"/>
          </a:p>
        </p:txBody>
      </p:sp>
    </p:spTree>
    <p:extLst>
      <p:ext uri="{BB962C8B-B14F-4D97-AF65-F5344CB8AC3E}">
        <p14:creationId xmlns:p14="http://schemas.microsoft.com/office/powerpoint/2010/main" val="363778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シミュレータの設計</a:t>
            </a:r>
            <a:endParaRPr kumimoji="1" lang="ja-JP" altLang="en-US" dirty="0"/>
          </a:p>
        </p:txBody>
      </p:sp>
      <p:sp>
        <p:nvSpPr>
          <p:cNvPr id="4" name="テキスト ボックス 3"/>
          <p:cNvSpPr txBox="1"/>
          <p:nvPr/>
        </p:nvSpPr>
        <p:spPr>
          <a:xfrm>
            <a:off x="94505" y="833840"/>
            <a:ext cx="2666983" cy="461665"/>
          </a:xfrm>
          <a:prstGeom prst="rect">
            <a:avLst/>
          </a:prstGeom>
          <a:noFill/>
        </p:spPr>
        <p:txBody>
          <a:bodyPr wrap="square" rtlCol="0">
            <a:spAutoFit/>
          </a:bodyPr>
          <a:lstStyle/>
          <a:p>
            <a:r>
              <a:rPr kumimoji="1" lang="ja-JP" altLang="en-US" sz="2400" dirty="0" smtClean="0"/>
              <a:t>サービスモデル</a:t>
            </a:r>
            <a:endParaRPr kumimoji="1" lang="ja-JP" altLang="en-US" sz="2400" dirty="0"/>
          </a:p>
        </p:txBody>
      </p:sp>
      <p:sp>
        <p:nvSpPr>
          <p:cNvPr id="21" name="テキスト ボックス 20"/>
          <p:cNvSpPr txBox="1"/>
          <p:nvPr/>
        </p:nvSpPr>
        <p:spPr>
          <a:xfrm>
            <a:off x="164592" y="1664837"/>
            <a:ext cx="2596896" cy="400110"/>
          </a:xfrm>
          <a:prstGeom prst="rect">
            <a:avLst/>
          </a:prstGeom>
          <a:noFill/>
        </p:spPr>
        <p:txBody>
          <a:bodyPr wrap="square" rtlCol="0">
            <a:spAutoFit/>
          </a:bodyPr>
          <a:lstStyle/>
          <a:p>
            <a:r>
              <a:rPr lang="ja-JP" altLang="en-US" sz="2000" dirty="0" smtClean="0"/>
              <a:t>サービス有効</a:t>
            </a:r>
            <a:r>
              <a:rPr lang="ja-JP" altLang="en-US" sz="2000" dirty="0"/>
              <a:t>範囲</a:t>
            </a:r>
            <a:endParaRPr kumimoji="1" lang="ja-JP" altLang="en-US" sz="2000" dirty="0"/>
          </a:p>
        </p:txBody>
      </p:sp>
      <p:pic>
        <p:nvPicPr>
          <p:cNvPr id="24" name="Picture 4" descr="ドーム形の防犯カメラ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2516" y="1485498"/>
            <a:ext cx="501183" cy="50118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ドーム形の防犯カメラ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1928" y="1509052"/>
            <a:ext cx="501183" cy="50118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ドーム形の防犯カメラ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2849" y="1546257"/>
            <a:ext cx="501183" cy="501183"/>
          </a:xfrm>
          <a:prstGeom prst="rect">
            <a:avLst/>
          </a:prstGeom>
          <a:noFill/>
          <a:extLst>
            <a:ext uri="{909E8E84-426E-40DD-AFC4-6F175D3DCCD1}">
              <a14:hiddenFill xmlns:a14="http://schemas.microsoft.com/office/drawing/2010/main">
                <a:solidFill>
                  <a:srgbClr val="FFFFFF"/>
                </a:solidFill>
              </a14:hiddenFill>
            </a:ext>
          </a:extLst>
        </p:spPr>
      </p:pic>
      <p:sp>
        <p:nvSpPr>
          <p:cNvPr id="86" name="小波 85"/>
          <p:cNvSpPr/>
          <p:nvPr/>
        </p:nvSpPr>
        <p:spPr>
          <a:xfrm rot="820648">
            <a:off x="973839" y="4303734"/>
            <a:ext cx="7538284" cy="1060704"/>
          </a:xfrm>
          <a:prstGeom prst="doubleWave">
            <a:avLst>
              <a:gd name="adj1" fmla="val 12500"/>
              <a:gd name="adj2" fmla="val -491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40" name="Picture 4" descr="ドーム形の防犯カメラ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018" y="1550461"/>
            <a:ext cx="501183" cy="501183"/>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線コネクタ 75"/>
          <p:cNvCxnSpPr/>
          <p:nvPr/>
        </p:nvCxnSpPr>
        <p:spPr>
          <a:xfrm>
            <a:off x="1028834" y="2167128"/>
            <a:ext cx="7280573" cy="0"/>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descr="スキップする学生のイラスト（女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536" y="3445370"/>
            <a:ext cx="1444478" cy="14444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通学している男子学生のイラスト（学ラ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687105" y="4017738"/>
            <a:ext cx="1339041" cy="13390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電車が来た駅のイラスト（開いた状態・背景素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96" y="2744997"/>
            <a:ext cx="2859956" cy="16111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スキップする学生のイラスト（男子）"/>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8930" y="3686940"/>
            <a:ext cx="1376979" cy="1376979"/>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8095129" y="3541059"/>
            <a:ext cx="923365" cy="314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smtClean="0"/>
              <a:t>駅郊外</a:t>
            </a:r>
            <a:endParaRPr kumimoji="1" lang="ja-JP" altLang="en-US" dirty="0"/>
          </a:p>
        </p:txBody>
      </p:sp>
      <p:sp>
        <p:nvSpPr>
          <p:cNvPr id="5" name="テキスト ボックス 4"/>
          <p:cNvSpPr txBox="1"/>
          <p:nvPr/>
        </p:nvSpPr>
        <p:spPr>
          <a:xfrm>
            <a:off x="841473" y="5452222"/>
            <a:ext cx="2557979" cy="400110"/>
          </a:xfrm>
          <a:prstGeom prst="rect">
            <a:avLst/>
          </a:prstGeom>
          <a:noFill/>
        </p:spPr>
        <p:txBody>
          <a:bodyPr wrap="square" rtlCol="0">
            <a:spAutoFit/>
          </a:bodyPr>
          <a:lstStyle/>
          <a:p>
            <a:r>
              <a:rPr kumimoji="1" lang="ja-JP" altLang="en-US" sz="2000" dirty="0" smtClean="0"/>
              <a:t>午前</a:t>
            </a:r>
            <a:r>
              <a:rPr kumimoji="1" lang="en-US" altLang="ja-JP" sz="2000" dirty="0" smtClean="0"/>
              <a:t>7</a:t>
            </a:r>
            <a:r>
              <a:rPr kumimoji="1" lang="ja-JP" altLang="en-US" sz="2000" dirty="0" smtClean="0"/>
              <a:t>時から午前</a:t>
            </a:r>
            <a:r>
              <a:rPr kumimoji="1" lang="en-US" altLang="ja-JP" sz="2000" dirty="0" smtClean="0"/>
              <a:t>8</a:t>
            </a:r>
            <a:r>
              <a:rPr lang="ja-JP" altLang="en-US" sz="2000" dirty="0"/>
              <a:t>時</a:t>
            </a:r>
            <a:endParaRPr kumimoji="1" lang="en-US" altLang="ja-JP" sz="2000" dirty="0" smtClean="0"/>
          </a:p>
        </p:txBody>
      </p:sp>
      <p:sp>
        <p:nvSpPr>
          <p:cNvPr id="17" name="テキスト ボックス 16"/>
          <p:cNvSpPr txBox="1"/>
          <p:nvPr/>
        </p:nvSpPr>
        <p:spPr>
          <a:xfrm>
            <a:off x="841472" y="5821776"/>
            <a:ext cx="2557979" cy="400110"/>
          </a:xfrm>
          <a:prstGeom prst="rect">
            <a:avLst/>
          </a:prstGeom>
          <a:noFill/>
        </p:spPr>
        <p:txBody>
          <a:bodyPr wrap="square" rtlCol="0">
            <a:spAutoFit/>
          </a:bodyPr>
          <a:lstStyle/>
          <a:p>
            <a:r>
              <a:rPr kumimoji="1" lang="ja-JP" altLang="en-US" sz="2000" dirty="0" smtClean="0"/>
              <a:t>平日のみ</a:t>
            </a:r>
            <a:endParaRPr kumimoji="1" lang="en-US" altLang="ja-JP" sz="2000" dirty="0" smtClean="0"/>
          </a:p>
        </p:txBody>
      </p:sp>
      <p:sp>
        <p:nvSpPr>
          <p:cNvPr id="18" name="テキスト ボックス 17"/>
          <p:cNvSpPr txBox="1"/>
          <p:nvPr/>
        </p:nvSpPr>
        <p:spPr>
          <a:xfrm>
            <a:off x="6719187" y="1346202"/>
            <a:ext cx="1179561" cy="400110"/>
          </a:xfrm>
          <a:prstGeom prst="rect">
            <a:avLst/>
          </a:prstGeom>
          <a:noFill/>
        </p:spPr>
        <p:txBody>
          <a:bodyPr wrap="square" rtlCol="0">
            <a:spAutoFit/>
          </a:bodyPr>
          <a:lstStyle/>
          <a:p>
            <a:r>
              <a:rPr kumimoji="1" lang="en-US" altLang="ja-JP" sz="2000" dirty="0" smtClean="0"/>
              <a:t>1</a:t>
            </a:r>
            <a:r>
              <a:rPr kumimoji="1" lang="ja-JP" altLang="en-US" sz="2000" dirty="0" err="1" smtClean="0"/>
              <a:t>ｓ</a:t>
            </a:r>
            <a:r>
              <a:rPr kumimoji="1" lang="ja-JP" altLang="en-US" sz="2000" dirty="0" smtClean="0"/>
              <a:t>更新</a:t>
            </a:r>
            <a:endParaRPr kumimoji="1" lang="en-US" altLang="ja-JP" sz="2000" dirty="0" smtClean="0"/>
          </a:p>
        </p:txBody>
      </p:sp>
    </p:spTree>
    <p:extLst>
      <p:ext uri="{BB962C8B-B14F-4D97-AF65-F5344CB8AC3E}">
        <p14:creationId xmlns:p14="http://schemas.microsoft.com/office/powerpoint/2010/main" val="1455620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1293</TotalTime>
  <Words>682</Words>
  <Application>Microsoft Office PowerPoint</Application>
  <PresentationFormat>画面に合わせる (4:3)</PresentationFormat>
  <Paragraphs>226</Paragraphs>
  <Slides>20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HGｺﾞｼｯｸM</vt:lpstr>
      <vt:lpstr>ＭＳ 明朝</vt:lpstr>
      <vt:lpstr>游ゴシック</vt:lpstr>
      <vt:lpstr>游ゴシック Light</vt:lpstr>
      <vt:lpstr>Arial</vt:lpstr>
      <vt:lpstr>Calibri</vt:lpstr>
      <vt:lpstr>Calibri Light</vt:lpstr>
      <vt:lpstr>Times New Roman</vt:lpstr>
      <vt:lpstr>Office テーマ</vt:lpstr>
      <vt:lpstr>多地点カメラを用いた見守りサービスにおける 第三者のプライバシデータ流出比の定量評価 </vt:lpstr>
      <vt:lpstr>研究背景</vt:lpstr>
      <vt:lpstr>研究背景</vt:lpstr>
      <vt:lpstr>研究動機</vt:lpstr>
      <vt:lpstr>提案手法</vt:lpstr>
      <vt:lpstr>提案手法</vt:lpstr>
      <vt:lpstr>提案手法</vt:lpstr>
      <vt:lpstr>シミュレータの設計</vt:lpstr>
      <vt:lpstr>シミュレータの設計</vt:lpstr>
      <vt:lpstr>シミュレータの設計</vt:lpstr>
      <vt:lpstr>シミュレータの設計</vt:lpstr>
      <vt:lpstr>シミュレータの設計</vt:lpstr>
      <vt:lpstr>シミュレータの設計</vt:lpstr>
      <vt:lpstr>シミュレーション結果</vt:lpstr>
      <vt:lpstr>シミュレーション結果</vt:lpstr>
      <vt:lpstr>シミュレーション結果</vt:lpstr>
      <vt:lpstr>シミュレーション結果</vt:lpstr>
      <vt:lpstr>考察</vt:lpstr>
      <vt:lpstr>おわりに</vt:lpstr>
      <vt:lpstr>補足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Hoshikawa</dc:creator>
  <cp:lastModifiedBy>田村 崚</cp:lastModifiedBy>
  <cp:revision>93</cp:revision>
  <dcterms:created xsi:type="dcterms:W3CDTF">2018-06-05T10:45:52Z</dcterms:created>
  <dcterms:modified xsi:type="dcterms:W3CDTF">2019-01-10T17:35:04Z</dcterms:modified>
</cp:coreProperties>
</file>