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7" r:id="rId2"/>
    <p:sldId id="322" r:id="rId3"/>
    <p:sldId id="308" r:id="rId4"/>
    <p:sldId id="309" r:id="rId5"/>
    <p:sldId id="317" r:id="rId6"/>
    <p:sldId id="316" r:id="rId7"/>
    <p:sldId id="310" r:id="rId8"/>
    <p:sldId id="318" r:id="rId9"/>
    <p:sldId id="311" r:id="rId10"/>
    <p:sldId id="319" r:id="rId11"/>
    <p:sldId id="312" r:id="rId12"/>
    <p:sldId id="320" r:id="rId13"/>
    <p:sldId id="313" r:id="rId14"/>
    <p:sldId id="321" r:id="rId15"/>
    <p:sldId id="314" r:id="rId16"/>
    <p:sldId id="32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50" autoAdjust="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9676-B366-4D09-82E7-515095B1A86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D547C-AA81-4CD0-B938-13035F93D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7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6246813"/>
            <a:ext cx="72580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図 3" descr="ロゴマーク＋ロゴタイプ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50726" b="53160"/>
          <a:stretch>
            <a:fillRect/>
          </a:stretch>
        </p:blipFill>
        <p:spPr bwMode="auto">
          <a:xfrm>
            <a:off x="6669088" y="6246813"/>
            <a:ext cx="24749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53975"/>
            <a:ext cx="2432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2747"/>
            <a:ext cx="7772400" cy="207721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1450088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2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6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7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6"/>
          <p:cNvGrpSpPr>
            <a:grpSpLocks/>
          </p:cNvGrpSpPr>
          <p:nvPr userDrawn="1"/>
        </p:nvGrpSpPr>
        <p:grpSpPr bwMode="auto">
          <a:xfrm>
            <a:off x="6697663" y="5384800"/>
            <a:ext cx="2446337" cy="1473200"/>
            <a:chOff x="6697133" y="5385328"/>
            <a:chExt cx="2446867" cy="1472672"/>
          </a:xfrm>
        </p:grpSpPr>
        <p:pic>
          <p:nvPicPr>
            <p:cNvPr id="12" name="図 4" descr="ロゴマーク＋ロゴタイプ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" t="34998" r="94910" b="53160"/>
            <a:stretch>
              <a:fillRect/>
            </a:stretch>
          </p:blipFill>
          <p:spPr bwMode="auto">
            <a:xfrm>
              <a:off x="6763808" y="5385329"/>
              <a:ext cx="2380192" cy="14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フリーフォーム 12"/>
            <p:cNvSpPr/>
            <p:nvPr/>
          </p:nvSpPr>
          <p:spPr>
            <a:xfrm>
              <a:off x="6697133" y="5385328"/>
              <a:ext cx="2446867" cy="1472672"/>
            </a:xfrm>
            <a:custGeom>
              <a:avLst/>
              <a:gdLst>
                <a:gd name="connsiteX0" fmla="*/ 14287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14287 w 2466975"/>
                <a:gd name="connsiteY3" fmla="*/ 1304925 h 1304925"/>
                <a:gd name="connsiteX0" fmla="*/ 65505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65505 w 2466975"/>
                <a:gd name="connsiteY3" fmla="*/ 13049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975" h="1304925">
                  <a:moveTo>
                    <a:pt x="65505" y="1304925"/>
                  </a:moveTo>
                  <a:lnTo>
                    <a:pt x="2466975" y="0"/>
                  </a:lnTo>
                  <a:lnTo>
                    <a:pt x="0" y="0"/>
                  </a:lnTo>
                  <a:lnTo>
                    <a:pt x="65505" y="13049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pic>
        <p:nvPicPr>
          <p:cNvPr id="14" name="図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299200"/>
            <a:ext cx="1409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787941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7627701" cy="66043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99" y="1037685"/>
            <a:ext cx="78867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8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6425-26CA-4FA9-9A49-01310C10763C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6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ja-JP" sz="2800" dirty="0"/>
              <a:t>多地点カメラを用いた見守りサービスにおける</a:t>
            </a:r>
            <a:br>
              <a:rPr lang="ja-JP" altLang="ja-JP" sz="2800" dirty="0"/>
            </a:br>
            <a:r>
              <a:rPr lang="ja-JP" altLang="ja-JP" sz="2800" dirty="0"/>
              <a:t>第三者のプライバシデータ流出比の定量評価</a:t>
            </a:r>
            <a:br>
              <a:rPr lang="ja-JP" altLang="ja-JP" sz="2800" dirty="0"/>
            </a:b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360420"/>
            <a:ext cx="6858000" cy="994410"/>
          </a:xfrm>
        </p:spPr>
        <p:txBody>
          <a:bodyPr/>
          <a:lstStyle/>
          <a:p>
            <a:r>
              <a:rPr kumimoji="1" lang="en-US" altLang="ja-JP" dirty="0" smtClean="0"/>
              <a:t>2019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en-US" altLang="ja-JP" dirty="0" smtClean="0"/>
              <a:t>NWS</a:t>
            </a:r>
            <a:r>
              <a:rPr lang="ja-JP" altLang="en-US" dirty="0" smtClean="0"/>
              <a:t>研究会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11830" y="4572000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小山工業高等専門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学校　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田村崚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小山工業高等専門学校　干川尚人</a:t>
            </a:r>
          </a:p>
          <a:p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</a:t>
            </a:r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大学　下馬場 朋禄</a:t>
            </a:r>
          </a:p>
          <a:p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千葉大学　伊藤 智義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4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505" y="833840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サービスモデル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12" y="936230"/>
            <a:ext cx="4933278" cy="2831498"/>
          </a:xfrm>
          <a:prstGeom prst="rect">
            <a:avLst/>
          </a:prstGeom>
        </p:spPr>
      </p:pic>
      <p:pic>
        <p:nvPicPr>
          <p:cNvPr id="5" name="Picture 2" descr="流出割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12" y="3832948"/>
            <a:ext cx="4933278" cy="294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3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80" y="930327"/>
            <a:ext cx="6005576" cy="33947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897128" y="4946904"/>
            <a:ext cx="723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早朝，深夜の時に大きく</a:t>
            </a:r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比が下がるが，登校者見守りサービスとしては考えにくい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7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5" name="図 4" descr="C:\Users\崚\source\repos\LplcOpenDataConverter\LplcOpenDataConverter\LplcOpenDataConverter\genko\センサ毎のNPD比\2018-12-19 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28" y="905256"/>
            <a:ext cx="6266572" cy="36449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368668" y="4550228"/>
            <a:ext cx="559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％のセンサがいくつかある．このセンサはサービスに不要なセンサである．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02536" y="5596128"/>
            <a:ext cx="49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もし取り除ければ</a:t>
            </a:r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比，量ともによくなる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60235"/>
              </p:ext>
            </p:extLst>
          </p:nvPr>
        </p:nvGraphicFramePr>
        <p:xfrm>
          <a:off x="2276857" y="1034066"/>
          <a:ext cx="4110100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64">
                  <a:extLst>
                    <a:ext uri="{9D8B030D-6E8A-4147-A177-3AD203B41FA5}">
                      <a16:colId xmlns:a16="http://schemas.microsoft.com/office/drawing/2014/main" val="2875436721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val="3183250735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val="1752768818"/>
                    </a:ext>
                  </a:extLst>
                </a:gridCol>
                <a:gridCol w="996846">
                  <a:extLst>
                    <a:ext uri="{9D8B030D-6E8A-4147-A177-3AD203B41FA5}">
                      <a16:colId xmlns:a16="http://schemas.microsoft.com/office/drawing/2014/main" val="3445419894"/>
                    </a:ext>
                  </a:extLst>
                </a:gridCol>
              </a:tblGrid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センサ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番号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r>
                        <a:rPr lang="ja-JP" sz="1300" kern="0">
                          <a:effectLst/>
                        </a:rPr>
                        <a:t>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対象者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データ量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流出比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57818182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56949839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604121984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420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69930645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33575312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491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79485454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23832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5146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82.24%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26992388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3732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2573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59.19%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46126973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17328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87596725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93567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7921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92.20%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76910853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101864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92.73%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75966317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297792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34599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89.59%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372240957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61536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4388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93.34%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401287332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180524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19416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90.29%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3123666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16303381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 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52732112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425201336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009691462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423881783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40970994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全センサ</a:t>
                      </a:r>
                      <a:r>
                        <a:rPr lang="ja-JP" sz="1300" kern="0" dirty="0" smtClean="0">
                          <a:effectLst/>
                        </a:rPr>
                        <a:t>の</a:t>
                      </a:r>
                      <a:r>
                        <a:rPr lang="en-US" altLang="ja-JP" sz="1300" kern="0" dirty="0" smtClean="0">
                          <a:effectLst/>
                        </a:rPr>
                        <a:t/>
                      </a:r>
                      <a:br>
                        <a:rPr lang="en-US" altLang="ja-JP" sz="1300" kern="0" dirty="0" smtClean="0">
                          <a:effectLst/>
                        </a:rPr>
                      </a:br>
                      <a:r>
                        <a:rPr lang="ja-JP" sz="1300" kern="0" dirty="0" smtClean="0">
                          <a:effectLst/>
                        </a:rPr>
                        <a:t>合計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781332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90.50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690544847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r>
                        <a:rPr lang="ja-JP" sz="1300" kern="0">
                          <a:effectLst/>
                        </a:rPr>
                        <a:t>％以外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センサ合計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762847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90.29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3576538571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削減した</a:t>
                      </a:r>
                      <a:r>
                        <a:rPr lang="en-US" sz="1300" kern="0">
                          <a:effectLst/>
                        </a:rPr>
                        <a:t/>
                      </a:r>
                      <a:br>
                        <a:rPr lang="en-US" sz="1300" kern="0">
                          <a:effectLst/>
                        </a:rPr>
                      </a:br>
                      <a:r>
                        <a:rPr lang="ja-JP" sz="1300" kern="0">
                          <a:effectLst/>
                        </a:rPr>
                        <a:t>データ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18485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0.21</a:t>
                      </a:r>
                      <a:r>
                        <a:rPr lang="ja-JP" sz="1300" kern="0" dirty="0">
                          <a:effectLst/>
                        </a:rPr>
                        <a:t>％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04680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96" y="1316482"/>
            <a:ext cx="6477452" cy="3950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5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24712" y="1399032"/>
            <a:ext cx="59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クラウドモデル</a:t>
            </a:r>
            <a:r>
              <a:rPr lang="ja-JP" altLang="en-US" dirty="0" smtClean="0"/>
              <a:t>で</a:t>
            </a:r>
            <a:r>
              <a:rPr lang="ja-JP" altLang="en-US" dirty="0"/>
              <a:t>の</a:t>
            </a:r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流出比</a:t>
            </a:r>
            <a:r>
              <a:rPr kumimoji="1" lang="ja-JP" altLang="en-US" dirty="0" smtClean="0"/>
              <a:t>は，駅利用者における非対象者の割合の同様になる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4712" y="2333288"/>
            <a:ext cx="59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対象者を映さないカメラのデータ収集をやめれば，</a:t>
            </a:r>
            <a:r>
              <a:rPr lang="en-US" altLang="ja-JP" dirty="0" smtClean="0"/>
              <a:t>NPD</a:t>
            </a:r>
            <a:r>
              <a:rPr lang="ja-JP" altLang="en-US" dirty="0" smtClean="0"/>
              <a:t>流出比は小さくなる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r>
              <a:rPr kumimoji="1" lang="ja-JP" altLang="en-US" dirty="0" smtClean="0"/>
              <a:t>やってて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98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5038682" y="2760557"/>
            <a:ext cx="4048174" cy="36169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333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51" y="2907634"/>
            <a:ext cx="1296317" cy="98863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0" y="3719465"/>
            <a:ext cx="1796494" cy="91364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21" y="3954845"/>
            <a:ext cx="1396437" cy="140345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38" y="3853260"/>
            <a:ext cx="1936648" cy="178192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664" y="2838159"/>
            <a:ext cx="1201717" cy="719174"/>
          </a:xfrm>
          <a:prstGeom prst="rect">
            <a:avLst/>
          </a:prstGeom>
        </p:spPr>
      </p:pic>
      <p:pic>
        <p:nvPicPr>
          <p:cNvPr id="33" name="Picture 35" descr="C:\Users\y.ogata\AppData\Local\Microsoft\Windows\Temporary Internet Files\Content.IE5\1DIQ3G2R\MC900431570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450" y="4306427"/>
            <a:ext cx="874357" cy="9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グループ化 33"/>
          <p:cNvGrpSpPr/>
          <p:nvPr/>
        </p:nvGrpSpPr>
        <p:grpSpPr>
          <a:xfrm>
            <a:off x="5196272" y="2864209"/>
            <a:ext cx="2275045" cy="1089620"/>
            <a:chOff x="5444601" y="2704791"/>
            <a:chExt cx="2947337" cy="1411611"/>
          </a:xfrm>
        </p:grpSpPr>
        <p:sp>
          <p:nvSpPr>
            <p:cNvPr id="35" name="雲 34"/>
            <p:cNvSpPr/>
            <p:nvPr/>
          </p:nvSpPr>
          <p:spPr>
            <a:xfrm>
              <a:off x="5607472" y="2956191"/>
              <a:ext cx="2688151" cy="986601"/>
            </a:xfrm>
            <a:prstGeom prst="cloud">
              <a:avLst/>
            </a:prstGeom>
            <a:solidFill>
              <a:srgbClr val="CCFFFF"/>
            </a:solidFill>
            <a:ln w="34925">
              <a:solidFill>
                <a:srgbClr val="3333CC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36000" tIns="36000" rIns="3600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ja-JP" sz="20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031" y="2882952"/>
              <a:ext cx="356323" cy="356323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637" y="3634157"/>
              <a:ext cx="356323" cy="356323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238" y="2704791"/>
              <a:ext cx="356323" cy="356323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891" y="3760079"/>
              <a:ext cx="356323" cy="356323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2328" y="2822642"/>
              <a:ext cx="356323" cy="356323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615" y="3138903"/>
              <a:ext cx="356323" cy="356323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601" y="3293085"/>
              <a:ext cx="356323" cy="356323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8643" y="3610313"/>
              <a:ext cx="356323" cy="356323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497" y="3647322"/>
              <a:ext cx="356323" cy="356323"/>
            </a:xfrm>
            <a:prstGeom prst="rect">
              <a:avLst/>
            </a:prstGeom>
          </p:spPr>
        </p:pic>
      </p:grpSp>
      <p:sp>
        <p:nvSpPr>
          <p:cNvPr id="45" name="テキスト ボックス 44"/>
          <p:cNvSpPr txBox="1"/>
          <p:nvPr/>
        </p:nvSpPr>
        <p:spPr>
          <a:xfrm>
            <a:off x="5222834" y="4653244"/>
            <a:ext cx="236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err="1" smtClean="0">
                <a:ln w="22225">
                  <a:solidFill>
                    <a:srgbClr val="FF0000">
                      <a:alpha val="5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IoT</a:t>
            </a:r>
            <a:r>
              <a:rPr kumimoji="1" lang="ja-JP" altLang="en-US" sz="2400" b="1" dirty="0" smtClean="0">
                <a:ln w="22225">
                  <a:solidFill>
                    <a:srgbClr val="FF0000">
                      <a:alpha val="5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デバイス</a:t>
            </a:r>
            <a:endParaRPr kumimoji="1" lang="ja-JP" altLang="en-US" sz="2400" b="1" dirty="0">
              <a:ln w="22225">
                <a:solidFill>
                  <a:srgbClr val="FF0000">
                    <a:alpha val="5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268421" y="3202084"/>
            <a:ext cx="236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 w="22225">
                  <a:solidFill>
                    <a:schemeClr val="tx1"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</a:t>
            </a:r>
            <a:r>
              <a:rPr kumimoji="1" lang="ja-JP" altLang="en-US" sz="2400" b="1" dirty="0" smtClean="0">
                <a:ln w="22225">
                  <a:solidFill>
                    <a:schemeClr val="tx1"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サイト</a:t>
            </a:r>
            <a:endParaRPr kumimoji="1" lang="ja-JP" altLang="en-US" sz="2400" b="1" dirty="0">
              <a:ln w="22225">
                <a:solidFill>
                  <a:schemeClr val="tx1">
                    <a:alpha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06316" y="2780759"/>
            <a:ext cx="4483092" cy="3596709"/>
          </a:xfrm>
          <a:prstGeom prst="roundRect">
            <a:avLst/>
          </a:prstGeom>
          <a:noFill/>
          <a:ln w="38100">
            <a:solidFill>
              <a:srgbClr val="3333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45611" y="5512662"/>
            <a:ext cx="4004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身の回りのモノ</a:t>
            </a:r>
            <a:endParaRPr kumimoji="1" lang="en-US" altLang="ja-JP" sz="2400" b="1" dirty="0" smtClean="0"/>
          </a:p>
          <a:p>
            <a:pPr algn="ctr"/>
            <a:r>
              <a:rPr kumimoji="1" lang="ja-JP" altLang="en-US" sz="2400" b="1" dirty="0" smtClean="0"/>
              <a:t>すべてがつながる</a:t>
            </a:r>
            <a:endParaRPr kumimoji="1" lang="ja-JP" altLang="en-US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325067" y="4653750"/>
            <a:ext cx="1604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 w="22225">
                  <a:solidFill>
                    <a:srgbClr val="FF0000">
                      <a:alpha val="5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500</a:t>
            </a:r>
            <a:r>
              <a:rPr kumimoji="1" lang="ja-JP" altLang="en-US" sz="2400" b="1" dirty="0" smtClean="0">
                <a:ln w="22225">
                  <a:solidFill>
                    <a:srgbClr val="FF0000">
                      <a:alpha val="5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億台</a:t>
            </a:r>
            <a:endParaRPr kumimoji="1" lang="ja-JP" altLang="en-US" sz="2400" b="1" dirty="0">
              <a:ln w="22225">
                <a:solidFill>
                  <a:srgbClr val="FF0000">
                    <a:alpha val="5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426917" y="3154238"/>
            <a:ext cx="150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 w="22225">
                  <a:solidFill>
                    <a:schemeClr val="tx1"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r>
              <a:rPr kumimoji="1" lang="ja-JP" altLang="en-US" sz="2400" b="1" dirty="0" smtClean="0">
                <a:ln w="22225">
                  <a:solidFill>
                    <a:schemeClr val="tx1"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億個</a:t>
            </a:r>
            <a:endParaRPr kumimoji="1" lang="ja-JP" altLang="en-US" sz="2400" b="1" dirty="0">
              <a:ln w="22225">
                <a:solidFill>
                  <a:schemeClr val="tx1">
                    <a:alpha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702390" y="3450637"/>
            <a:ext cx="13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スピーカー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98533" y="3214043"/>
            <a:ext cx="102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電球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55688" y="3718251"/>
            <a:ext cx="19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スマートフォン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37724" y="5084855"/>
            <a:ext cx="9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カメラ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359806" y="4777179"/>
            <a:ext cx="126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メガネ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41" y="4164820"/>
            <a:ext cx="1324473" cy="556278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 rot="5400000">
            <a:off x="7603061" y="3856870"/>
            <a:ext cx="113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22225">
                  <a:solidFill>
                    <a:srgbClr val="FF0000">
                      <a:alpha val="5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＜＜</a:t>
            </a:r>
            <a:endParaRPr kumimoji="1" lang="ja-JP" altLang="en-US" sz="2400" b="1" dirty="0">
              <a:ln w="22225">
                <a:solidFill>
                  <a:srgbClr val="FF0000">
                    <a:alpha val="5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71316" y="5060299"/>
            <a:ext cx="160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※2020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年の予測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501209" y="5521096"/>
            <a:ext cx="330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膨大</a:t>
            </a:r>
            <a:r>
              <a:rPr lang="ja-JP" altLang="en-US" sz="2400" b="1" dirty="0" smtClean="0"/>
              <a:t>な数</a:t>
            </a:r>
            <a:r>
              <a:rPr kumimoji="1" lang="ja-JP" altLang="en-US" sz="2400" b="1" dirty="0" smtClean="0"/>
              <a:t>のモノが自由につながる</a:t>
            </a:r>
            <a:endParaRPr kumimoji="1" lang="ja-JP" altLang="en-US" sz="24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8998" y="1755004"/>
            <a:ext cx="8827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 smtClean="0"/>
              <a:t>IoT</a:t>
            </a:r>
            <a:r>
              <a:rPr lang="ja-JP" altLang="en-US" sz="2800" b="1" dirty="0" smtClean="0"/>
              <a:t>技術の進展により，</a:t>
            </a:r>
            <a:r>
              <a:rPr lang="ja-JP" altLang="ja-JP" sz="2800" b="1" dirty="0" smtClean="0"/>
              <a:t>膨大</a:t>
            </a:r>
            <a:r>
              <a:rPr lang="ja-JP" altLang="ja-JP" sz="2800" b="1" dirty="0"/>
              <a:t>で多様なモノがネットワーク</a:t>
            </a:r>
            <a:r>
              <a:rPr lang="ja-JP" altLang="ja-JP" sz="2800" b="1" dirty="0" smtClean="0"/>
              <a:t>に</a:t>
            </a:r>
            <a:r>
              <a:rPr lang="ja-JP" altLang="en-US" sz="2800" b="1" dirty="0" smtClean="0"/>
              <a:t>つながっていく</a:t>
            </a:r>
            <a:endParaRPr lang="en-US" altLang="ja-JP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>
            <a:off x="2872431" y="3303074"/>
            <a:ext cx="4440736" cy="1050382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いろいろな防犯カメラを気に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2" y="406972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178140" y="1836004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1061429" y="1098269"/>
            <a:ext cx="3494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広域に及ぶ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センサネットワーク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22441" y="1356367"/>
            <a:ext cx="249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高度な画像処理技術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66559" y="3489634"/>
            <a:ext cx="22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より有用な情報処理サービスの展開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3276" y="5944522"/>
            <a:ext cx="344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一方でプライバシ保護が課題に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0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1622817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148862" y="1078527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前研究で定量評価モデルを提案，シミュレーションした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60231" y="4451034"/>
            <a:ext cx="642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ここで使ったシミュレーションの値は乱数で設定したため，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現実の</a:t>
            </a:r>
            <a:r>
              <a:rPr lang="en-US" altLang="ja-JP" dirty="0" smtClean="0"/>
              <a:t>NPD</a:t>
            </a:r>
            <a:r>
              <a:rPr lang="ja-JP" altLang="en-US" dirty="0" smtClean="0"/>
              <a:t>比の評価には至らず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0231" y="5712055"/>
            <a:ext cx="621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オープンデータを用いて</a:t>
            </a:r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流出比について分析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2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pic>
        <p:nvPicPr>
          <p:cNvPr id="4" name="図 3" descr="C:\Users\tamura\AppData\Local\Microsoft\Windows\INetCache\Content.Word\plac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54" y="3357152"/>
            <a:ext cx="3949587" cy="22027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662939" y="1028700"/>
            <a:ext cx="7738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オープンデータは</a:t>
            </a:r>
            <a:r>
              <a:rPr lang="ja-JP" altLang="ja-JP" dirty="0"/>
              <a:t>「センサ</a:t>
            </a:r>
            <a:r>
              <a:rPr lang="en-US" altLang="ja-JP" dirty="0"/>
              <a:t>ID, </a:t>
            </a:r>
            <a:r>
              <a:rPr lang="ja-JP" altLang="ja-JP" dirty="0"/>
              <a:t>日付</a:t>
            </a:r>
            <a:r>
              <a:rPr lang="en-US" altLang="ja-JP" dirty="0"/>
              <a:t>, </a:t>
            </a:r>
            <a:r>
              <a:rPr lang="ja-JP" altLang="ja-JP" dirty="0"/>
              <a:t>時刻</a:t>
            </a:r>
            <a:r>
              <a:rPr lang="en-US" altLang="ja-JP" dirty="0"/>
              <a:t>, In, Out, In</a:t>
            </a:r>
            <a:r>
              <a:rPr lang="ja-JP" altLang="ja-JP" dirty="0"/>
              <a:t>累計</a:t>
            </a:r>
            <a:r>
              <a:rPr lang="en-US" altLang="ja-JP" dirty="0"/>
              <a:t>, Out</a:t>
            </a:r>
            <a:r>
              <a:rPr lang="ja-JP" altLang="ja-JP" dirty="0"/>
              <a:t>累計</a:t>
            </a:r>
            <a:r>
              <a:rPr lang="ja-JP" altLang="ja-JP" dirty="0" smtClean="0"/>
              <a:t>」</a:t>
            </a:r>
            <a:r>
              <a:rPr lang="ja-JP" altLang="en-US" dirty="0" smtClean="0"/>
              <a:t>と表記されている．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この値から</a:t>
            </a:r>
            <a:r>
              <a:rPr lang="en-US" altLang="ja-JP" dirty="0" smtClean="0"/>
              <a:t>NPD</a:t>
            </a:r>
            <a:r>
              <a:rPr lang="ja-JP" altLang="en-US" dirty="0" smtClean="0"/>
              <a:t>流出比を導出するために次の操作を行った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0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pic>
        <p:nvPicPr>
          <p:cNvPr id="4" name="図 3" descr="C:\Users\tamura\AppData\Local\Microsoft\Windows\INetCache\Content.Word\plac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8" y="1448244"/>
            <a:ext cx="3949587" cy="220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30" y="2860134"/>
            <a:ext cx="5604869" cy="18192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514350" y="960120"/>
            <a:ext cx="473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①フィールドのモデル化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54930" y="1546622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前</a:t>
            </a:r>
            <a:r>
              <a:rPr lang="ja-JP" altLang="en-US" dirty="0"/>
              <a:t>研究</a:t>
            </a:r>
            <a:r>
              <a:rPr lang="ja-JP" altLang="en-US" dirty="0" smtClean="0"/>
              <a:t>で提案したモデルにあてはめるため，公開されている駅構内図をマス目で表現した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0814"/>
            <a:ext cx="9144000" cy="17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4" y="2864991"/>
            <a:ext cx="7036095" cy="271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58998" y="1062990"/>
            <a:ext cx="52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②人流センサデータをプライバシデータへ変換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74470" y="1627361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このようにカメラを設置し，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人流センサデータをプライバシデータへ変換した．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1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" y="1165860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サービスモデル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028834" y="2478024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64035" y="2127511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3529584" y="1249072"/>
            <a:ext cx="2030844" cy="1219267"/>
            <a:chOff x="5712354" y="2150072"/>
            <a:chExt cx="4050771" cy="2431980"/>
          </a:xfrm>
        </p:grpSpPr>
        <p:pic>
          <p:nvPicPr>
            <p:cNvPr id="10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楕円 16"/>
          <p:cNvSpPr/>
          <p:nvPr/>
        </p:nvSpPr>
        <p:spPr>
          <a:xfrm>
            <a:off x="4335035" y="1638515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4592" y="4462901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16" y="4283562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28" y="4307116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49" y="434432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18" y="4348525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 flipV="1">
            <a:off x="2703107" y="2653736"/>
            <a:ext cx="890485" cy="152630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3854114" y="2658472"/>
            <a:ext cx="328997" cy="152845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4669120" y="2621496"/>
            <a:ext cx="468952" cy="16031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H="1" flipV="1">
            <a:off x="5153440" y="2648786"/>
            <a:ext cx="908169" cy="153804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028834" y="4965192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8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505" y="833840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サービスモデル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4592" y="1664837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16" y="1485498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28" y="1509052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49" y="1546257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小波 85"/>
          <p:cNvSpPr/>
          <p:nvPr/>
        </p:nvSpPr>
        <p:spPr>
          <a:xfrm rot="820648">
            <a:off x="973839" y="4303734"/>
            <a:ext cx="7538284" cy="1060704"/>
          </a:xfrm>
          <a:prstGeom prst="doubleWave">
            <a:avLst>
              <a:gd name="adj1" fmla="val 12500"/>
              <a:gd name="adj2" fmla="val -4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18" y="15504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直線コネクタ 75"/>
          <p:cNvCxnSpPr/>
          <p:nvPr/>
        </p:nvCxnSpPr>
        <p:spPr>
          <a:xfrm>
            <a:off x="1028834" y="2167128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スキップする学生のイラスト（女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36" y="3445370"/>
            <a:ext cx="1444478" cy="144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通学している男子学生のイラスト（学ラン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7105" y="4017738"/>
            <a:ext cx="1339041" cy="133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電車が来た駅のイラスト（開いた状態・背景素材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" y="2744997"/>
            <a:ext cx="2859956" cy="16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スキップする学生のイラスト（男子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30" y="3686940"/>
            <a:ext cx="1376979" cy="13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442</Words>
  <Application>Microsoft Office PowerPoint</Application>
  <PresentationFormat>画面に合わせる (4:3)</PresentationFormat>
  <Paragraphs>157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6" baseType="lpstr">
      <vt:lpstr>HGｺﾞｼｯｸM</vt:lpstr>
      <vt:lpstr>Meiryo UI</vt:lpstr>
      <vt:lpstr>ＭＳ 明朝</vt:lpstr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多地点カメラを用いた見守りサービスにおける 第三者のプライバシデータ流出比の定量評価 </vt:lpstr>
      <vt:lpstr>研究背景</vt:lpstr>
      <vt:lpstr>研究背景</vt:lpstr>
      <vt:lpstr>研究動機</vt:lpstr>
      <vt:lpstr>提案手法</vt:lpstr>
      <vt:lpstr>提案手法</vt:lpstr>
      <vt:lpstr>提案手法</vt:lpstr>
      <vt:lpstr>シミュレータの設計</vt:lpstr>
      <vt:lpstr>シミュレータの設計</vt:lpstr>
      <vt:lpstr>シミュレータの設計</vt:lpstr>
      <vt:lpstr>シミュレーション結果</vt:lpstr>
      <vt:lpstr>シミュレーション結果</vt:lpstr>
      <vt:lpstr>PowerPoint プレゼンテーション</vt:lpstr>
      <vt:lpstr>シミュレーション結果</vt:lpstr>
      <vt:lpstr>まとめ</vt:lpstr>
      <vt:lpstr>補足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Hoshikawa</dc:creator>
  <cp:lastModifiedBy>tamura</cp:lastModifiedBy>
  <cp:revision>73</cp:revision>
  <dcterms:created xsi:type="dcterms:W3CDTF">2018-06-05T10:45:52Z</dcterms:created>
  <dcterms:modified xsi:type="dcterms:W3CDTF">2019-01-10T11:22:11Z</dcterms:modified>
</cp:coreProperties>
</file>