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307" r:id="rId2"/>
    <p:sldId id="350" r:id="rId3"/>
    <p:sldId id="359" r:id="rId4"/>
    <p:sldId id="372" r:id="rId5"/>
    <p:sldId id="373" r:id="rId6"/>
    <p:sldId id="309" r:id="rId7"/>
    <p:sldId id="371" r:id="rId8"/>
    <p:sldId id="374" r:id="rId9"/>
    <p:sldId id="354" r:id="rId10"/>
    <p:sldId id="352" r:id="rId11"/>
    <p:sldId id="343" r:id="rId12"/>
    <p:sldId id="378" r:id="rId13"/>
    <p:sldId id="377" r:id="rId14"/>
    <p:sldId id="340" r:id="rId15"/>
    <p:sldId id="310" r:id="rId16"/>
    <p:sldId id="327" r:id="rId17"/>
    <p:sldId id="376" r:id="rId18"/>
    <p:sldId id="345" r:id="rId19"/>
    <p:sldId id="325" r:id="rId20"/>
    <p:sldId id="348" r:id="rId21"/>
    <p:sldId id="312" r:id="rId22"/>
    <p:sldId id="320" r:id="rId23"/>
    <p:sldId id="321" r:id="rId24"/>
    <p:sldId id="366" r:id="rId25"/>
    <p:sldId id="328" r:id="rId26"/>
    <p:sldId id="364" r:id="rId27"/>
    <p:sldId id="363" r:id="rId28"/>
    <p:sldId id="369" r:id="rId29"/>
    <p:sldId id="370" r:id="rId30"/>
    <p:sldId id="335" r:id="rId31"/>
    <p:sldId id="316" r:id="rId32"/>
    <p:sldId id="365" r:id="rId33"/>
    <p:sldId id="368" r:id="rId34"/>
    <p:sldId id="323" r:id="rId35"/>
    <p:sldId id="344" r:id="rId36"/>
    <p:sldId id="313" r:id="rId37"/>
    <p:sldId id="375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mura" initials="t" lastIdx="1" clrIdx="0">
    <p:extLst>
      <p:ext uri="{19B8F6BF-5375-455C-9EA6-DF929625EA0E}">
        <p15:presenceInfo xmlns:p15="http://schemas.microsoft.com/office/powerpoint/2012/main" userId="tamu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3333" autoAdjust="0"/>
  </p:normalViewPr>
  <p:slideViewPr>
    <p:cSldViewPr snapToGrid="0">
      <p:cViewPr varScale="1">
        <p:scale>
          <a:sx n="112" d="100"/>
          <a:sy n="112" d="100"/>
        </p:scale>
        <p:origin x="19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9676-B366-4D09-82E7-515095B1A86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D547C-AA81-4CD0-B938-13035F93D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27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D547C-AA81-4CD0-B938-13035F93DAE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95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4" descr="ロゴマーク＋ロゴタイプ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998" r="94910" b="53160"/>
          <a:stretch>
            <a:fillRect/>
          </a:stretch>
        </p:blipFill>
        <p:spPr bwMode="auto">
          <a:xfrm>
            <a:off x="0" y="6246813"/>
            <a:ext cx="725805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図 3" descr="ロゴマーク＋ロゴタイプ.pdf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998" r="50726" b="53160"/>
          <a:stretch>
            <a:fillRect/>
          </a:stretch>
        </p:blipFill>
        <p:spPr bwMode="auto">
          <a:xfrm>
            <a:off x="6669088" y="6246813"/>
            <a:ext cx="247491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725" y="53975"/>
            <a:ext cx="24320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2747"/>
            <a:ext cx="7772400" cy="207721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4" descr="ロゴマーク＋ロゴタイプ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998" r="94910" b="53160"/>
          <a:stretch>
            <a:fillRect/>
          </a:stretch>
        </p:blipFill>
        <p:spPr bwMode="auto">
          <a:xfrm>
            <a:off x="0" y="1450088"/>
            <a:ext cx="9144000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27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6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74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図形グループ 6"/>
          <p:cNvGrpSpPr>
            <a:grpSpLocks/>
          </p:cNvGrpSpPr>
          <p:nvPr userDrawn="1"/>
        </p:nvGrpSpPr>
        <p:grpSpPr bwMode="auto">
          <a:xfrm>
            <a:off x="6697663" y="5384800"/>
            <a:ext cx="2446337" cy="1473200"/>
            <a:chOff x="6697133" y="5385328"/>
            <a:chExt cx="2446867" cy="1472672"/>
          </a:xfrm>
        </p:grpSpPr>
        <p:pic>
          <p:nvPicPr>
            <p:cNvPr id="12" name="図 4" descr="ロゴマーク＋ロゴタイプ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9" t="34998" r="94910" b="53160"/>
            <a:stretch>
              <a:fillRect/>
            </a:stretch>
          </p:blipFill>
          <p:spPr bwMode="auto">
            <a:xfrm>
              <a:off x="6763808" y="5385329"/>
              <a:ext cx="2380192" cy="1472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フリーフォーム 12"/>
            <p:cNvSpPr/>
            <p:nvPr/>
          </p:nvSpPr>
          <p:spPr>
            <a:xfrm>
              <a:off x="6697133" y="5385328"/>
              <a:ext cx="2446867" cy="1472672"/>
            </a:xfrm>
            <a:custGeom>
              <a:avLst/>
              <a:gdLst>
                <a:gd name="connsiteX0" fmla="*/ 14287 w 2466975"/>
                <a:gd name="connsiteY0" fmla="*/ 1304925 h 1304925"/>
                <a:gd name="connsiteX1" fmla="*/ 2466975 w 2466975"/>
                <a:gd name="connsiteY1" fmla="*/ 0 h 1304925"/>
                <a:gd name="connsiteX2" fmla="*/ 0 w 2466975"/>
                <a:gd name="connsiteY2" fmla="*/ 0 h 1304925"/>
                <a:gd name="connsiteX3" fmla="*/ 14287 w 2466975"/>
                <a:gd name="connsiteY3" fmla="*/ 1304925 h 1304925"/>
                <a:gd name="connsiteX0" fmla="*/ 65505 w 2466975"/>
                <a:gd name="connsiteY0" fmla="*/ 1304925 h 1304925"/>
                <a:gd name="connsiteX1" fmla="*/ 2466975 w 2466975"/>
                <a:gd name="connsiteY1" fmla="*/ 0 h 1304925"/>
                <a:gd name="connsiteX2" fmla="*/ 0 w 2466975"/>
                <a:gd name="connsiteY2" fmla="*/ 0 h 1304925"/>
                <a:gd name="connsiteX3" fmla="*/ 65505 w 2466975"/>
                <a:gd name="connsiteY3" fmla="*/ 1304925 h 1304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6975" h="1304925">
                  <a:moveTo>
                    <a:pt x="65505" y="1304925"/>
                  </a:moveTo>
                  <a:lnTo>
                    <a:pt x="2466975" y="0"/>
                  </a:lnTo>
                  <a:lnTo>
                    <a:pt x="0" y="0"/>
                  </a:lnTo>
                  <a:lnTo>
                    <a:pt x="65505" y="130492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  <p:pic>
        <p:nvPicPr>
          <p:cNvPr id="14" name="図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6299200"/>
            <a:ext cx="1409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図 4" descr="ロゴマーク＋ロゴタイプ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998" r="94910" b="53160"/>
          <a:stretch>
            <a:fillRect/>
          </a:stretch>
        </p:blipFill>
        <p:spPr bwMode="auto">
          <a:xfrm>
            <a:off x="0" y="787941"/>
            <a:ext cx="9144000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98" y="127508"/>
            <a:ext cx="7627701" cy="66043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99" y="1037685"/>
            <a:ext cx="78867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12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59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4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9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11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9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8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6425-26CA-4FA9-9A49-01310C10763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22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6425-26CA-4FA9-9A49-01310C10763C}" type="datetimeFigureOut">
              <a:rPr kumimoji="1" lang="ja-JP" altLang="en-US" smtClean="0"/>
              <a:t>2019/1/15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001D7-C94F-44E4-9B5B-2E625AC641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66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ja-JP" altLang="ja-JP" sz="2800" dirty="0"/>
              <a:t>多地点カメラを用いた見守りサービスにおける</a:t>
            </a:r>
            <a:br>
              <a:rPr lang="ja-JP" altLang="ja-JP" sz="2800" dirty="0"/>
            </a:br>
            <a:r>
              <a:rPr lang="ja-JP" altLang="ja-JP" sz="2800" dirty="0"/>
              <a:t>第三者のプライバシデータ流出比の定量評価</a:t>
            </a:r>
            <a:br>
              <a:rPr lang="ja-JP" altLang="ja-JP" sz="2800" dirty="0"/>
            </a:br>
            <a:endParaRPr kumimoji="1" lang="ja-JP" altLang="en-US" sz="2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360420"/>
            <a:ext cx="6858000" cy="994410"/>
          </a:xfrm>
        </p:spPr>
        <p:txBody>
          <a:bodyPr/>
          <a:lstStyle/>
          <a:p>
            <a:r>
              <a:rPr kumimoji="1" lang="en-US" altLang="ja-JP" dirty="0" smtClean="0"/>
              <a:t>2019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17</a:t>
            </a:r>
            <a:r>
              <a:rPr kumimoji="1" lang="ja-JP" altLang="en-US" dirty="0" smtClean="0"/>
              <a:t>日</a:t>
            </a:r>
            <a:endParaRPr kumimoji="1" lang="en-US" altLang="ja-JP" dirty="0" smtClean="0"/>
          </a:p>
          <a:p>
            <a:r>
              <a:rPr lang="en-US" altLang="ja-JP" dirty="0" smtClean="0"/>
              <a:t>NWS</a:t>
            </a:r>
            <a:r>
              <a:rPr lang="ja-JP" altLang="en-US" dirty="0" smtClean="0"/>
              <a:t>研究会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11830" y="4572000"/>
            <a:ext cx="3794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国立高専</a:t>
            </a:r>
            <a:r>
              <a:rPr lang="ja-JP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機構 </a:t>
            </a:r>
            <a:r>
              <a:rPr lang="zh-TW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小山</a:t>
            </a:r>
            <a:r>
              <a:rPr lang="ja-JP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高専 田村崚</a:t>
            </a:r>
            <a:endParaRPr lang="en-US" altLang="ja-JP" dirty="0">
              <a:latin typeface="HGｺﾞｼｯｸM" panose="020B0609000000000000" pitchFamily="49" charset="-128"/>
              <a:ea typeface="HGｺﾞｼｯｸM" panose="020B0609000000000000" pitchFamily="49" charset="-128"/>
            </a:endParaRPr>
          </a:p>
          <a:p>
            <a:r>
              <a:rPr lang="ja-JP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国立高専機構 </a:t>
            </a:r>
            <a:r>
              <a:rPr lang="zh-TW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小山</a:t>
            </a:r>
            <a:r>
              <a:rPr lang="ja-JP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高専 </a:t>
            </a:r>
            <a:r>
              <a:rPr lang="zh-TW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干</a:t>
            </a:r>
            <a:r>
              <a:rPr lang="zh-TW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川尚人</a:t>
            </a:r>
          </a:p>
          <a:p>
            <a:r>
              <a:rPr lang="zh-TW" altLang="en-US" dirty="0" smtClean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千葉</a:t>
            </a:r>
            <a:r>
              <a:rPr lang="zh-TW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大学　下馬場 朋禄</a:t>
            </a:r>
          </a:p>
          <a:p>
            <a:r>
              <a:rPr lang="zh-TW" altLang="en-US" dirty="0">
                <a:latin typeface="HGｺﾞｼｯｸM" panose="020B0609000000000000" pitchFamily="49" charset="-128"/>
                <a:ea typeface="HGｺﾞｼｯｸM" panose="020B0609000000000000" pitchFamily="49" charset="-128"/>
              </a:rPr>
              <a:t>千葉大学　伊藤 智義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04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ユース</a:t>
            </a:r>
            <a:r>
              <a:rPr lang="ja-JP" altLang="en-US" dirty="0"/>
              <a:t>ケース</a:t>
            </a:r>
            <a:r>
              <a:rPr kumimoji="1" lang="ja-JP" altLang="en-US" dirty="0" smtClean="0"/>
              <a:t>定義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35275" y="1153948"/>
            <a:ext cx="6127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実測値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オープンデータ</a:t>
            </a:r>
            <a:r>
              <a:rPr kumimoji="1" lang="en-US" altLang="ja-JP" sz="2400" dirty="0" smtClean="0"/>
              <a:t>)</a:t>
            </a:r>
            <a:r>
              <a:rPr kumimoji="1" lang="ja-JP" altLang="en-US" sz="2400" dirty="0" smtClean="0"/>
              <a:t>を活かした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広域トラッキングサービスの一例として</a:t>
            </a:r>
            <a:endParaRPr kumimoji="1" lang="ja-JP" altLang="en-US" sz="2400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1426634" y="2645833"/>
            <a:ext cx="6290733" cy="1566334"/>
            <a:chOff x="1426634" y="2645833"/>
            <a:chExt cx="6290733" cy="1566334"/>
          </a:xfrm>
        </p:grpSpPr>
        <p:sp>
          <p:nvSpPr>
            <p:cNvPr id="12" name="円/楕円 11"/>
            <p:cNvSpPr/>
            <p:nvPr/>
          </p:nvSpPr>
          <p:spPr>
            <a:xfrm>
              <a:off x="1426634" y="2645833"/>
              <a:ext cx="6290733" cy="1566334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744133" y="3136613"/>
              <a:ext cx="5604934" cy="58477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 smtClean="0"/>
                <a:t>駅構内登校者見守りサービス</a:t>
              </a:r>
              <a:endParaRPr kumimoji="1" lang="ja-JP" altLang="en-US" sz="3200" dirty="0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706093" y="4873055"/>
            <a:ext cx="7731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をユースケースとして研究を行った．</a:t>
            </a:r>
            <a:endParaRPr lang="en-US" altLang="ja-JP" sz="2400" dirty="0" smtClean="0"/>
          </a:p>
          <a:p>
            <a:r>
              <a:rPr lang="ja-JP" altLang="en-US" sz="2400" dirty="0"/>
              <a:t>以降</a:t>
            </a:r>
            <a:r>
              <a:rPr lang="ja-JP" altLang="en-US" sz="2400" dirty="0" smtClean="0"/>
              <a:t>のスライドでユースケースを</a:t>
            </a:r>
            <a:r>
              <a:rPr lang="ja-JP" altLang="en-US" sz="2400" dirty="0" smtClean="0"/>
              <a:t>具体的に設定</a:t>
            </a:r>
            <a:r>
              <a:rPr lang="ja-JP" altLang="en-US" sz="2400" dirty="0" smtClean="0"/>
              <a:t>を</a:t>
            </a:r>
            <a:r>
              <a:rPr lang="ja-JP" altLang="en-US" sz="2400" dirty="0" smtClean="0"/>
              <a:t>する．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49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ユースケース概要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1089373" y="2385809"/>
            <a:ext cx="72805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6943005" y="2027779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パブリックネット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4115058" y="1156857"/>
            <a:ext cx="2030844" cy="1219267"/>
            <a:chOff x="5712354" y="2150072"/>
            <a:chExt cx="4050771" cy="2431980"/>
          </a:xfrm>
        </p:grpSpPr>
        <p:pic>
          <p:nvPicPr>
            <p:cNvPr id="10" name="Picture 8" descr="サーバのイラスト（1台）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7042" y="2150072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雲のイラスト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7768"/>
            <a:stretch/>
          </p:blipFill>
          <p:spPr bwMode="auto">
            <a:xfrm>
              <a:off x="5712354" y="2871327"/>
              <a:ext cx="4050771" cy="171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楕円 16"/>
          <p:cNvSpPr/>
          <p:nvPr/>
        </p:nvSpPr>
        <p:spPr>
          <a:xfrm>
            <a:off x="4982511" y="1433718"/>
            <a:ext cx="2547431" cy="737946"/>
          </a:xfrm>
          <a:prstGeom prst="ellipse">
            <a:avLst/>
          </a:prstGeom>
          <a:ln w="3810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画像処理，</a:t>
            </a:r>
            <a:r>
              <a:rPr kumimoji="1"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kumimoji="1" lang="en-US" altLang="ja-JP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ja-JP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見守り結果通知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191040" y="5190388"/>
            <a:ext cx="2596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松江駅構内</a:t>
            </a:r>
            <a:endParaRPr kumimoji="1" lang="ja-JP" altLang="en-US" sz="2000" dirty="0"/>
          </a:p>
        </p:txBody>
      </p:sp>
      <p:pic>
        <p:nvPicPr>
          <p:cNvPr id="24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236" y="4136661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線矢印コネクタ 59"/>
          <p:cNvCxnSpPr>
            <a:stCxn id="24" idx="0"/>
          </p:cNvCxnSpPr>
          <p:nvPr/>
        </p:nvCxnSpPr>
        <p:spPr>
          <a:xfrm flipV="1">
            <a:off x="3819828" y="2432676"/>
            <a:ext cx="665369" cy="1703985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33" idx="0"/>
          </p:cNvCxnSpPr>
          <p:nvPr/>
        </p:nvCxnSpPr>
        <p:spPr>
          <a:xfrm flipV="1">
            <a:off x="4597783" y="2464257"/>
            <a:ext cx="164186" cy="1672404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34" idx="0"/>
          </p:cNvCxnSpPr>
          <p:nvPr/>
        </p:nvCxnSpPr>
        <p:spPr>
          <a:xfrm flipH="1" flipV="1">
            <a:off x="5038741" y="2470548"/>
            <a:ext cx="336997" cy="1666113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35" idx="0"/>
          </p:cNvCxnSpPr>
          <p:nvPr/>
        </p:nvCxnSpPr>
        <p:spPr>
          <a:xfrm flipH="1" flipV="1">
            <a:off x="5375737" y="2461505"/>
            <a:ext cx="777956" cy="1675156"/>
          </a:xfrm>
          <a:prstGeom prst="straightConnector1">
            <a:avLst/>
          </a:prstGeom>
          <a:ln w="76200" cmpd="sng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コネクタ 75"/>
          <p:cNvCxnSpPr/>
          <p:nvPr/>
        </p:nvCxnSpPr>
        <p:spPr>
          <a:xfrm>
            <a:off x="1089373" y="4872977"/>
            <a:ext cx="72805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2189171" y="4202586"/>
            <a:ext cx="1156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カメラ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191040" y="6109917"/>
            <a:ext cx="4181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2018</a:t>
            </a:r>
            <a:r>
              <a:rPr kumimoji="1" lang="ja-JP" altLang="en-US" sz="2000" dirty="0" smtClean="0"/>
              <a:t>年</a:t>
            </a:r>
            <a:r>
              <a:rPr kumimoji="1" lang="en-US" altLang="ja-JP" sz="2000" dirty="0" smtClean="0"/>
              <a:t>6</a:t>
            </a:r>
            <a:r>
              <a:rPr kumimoji="1" lang="ja-JP" altLang="en-US" sz="2000" dirty="0" smtClean="0"/>
              <a:t>月の平日，午前</a:t>
            </a:r>
            <a:r>
              <a:rPr kumimoji="1" lang="en-US" altLang="ja-JP" sz="2000" dirty="0" smtClean="0"/>
              <a:t>7</a:t>
            </a:r>
            <a:r>
              <a:rPr kumimoji="1" lang="ja-JP" altLang="en-US" sz="2000" dirty="0" smtClean="0"/>
              <a:t>時から</a:t>
            </a:r>
            <a:r>
              <a:rPr kumimoji="1" lang="en-US" altLang="ja-JP" sz="2000" dirty="0" smtClean="0"/>
              <a:t>8</a:t>
            </a:r>
            <a:r>
              <a:rPr kumimoji="1" lang="ja-JP" altLang="en-US" sz="2000" dirty="0" smtClean="0"/>
              <a:t>時</a:t>
            </a:r>
            <a:endParaRPr kumimoji="1" lang="ja-JP" altLang="en-US" sz="2000" dirty="0"/>
          </a:p>
        </p:txBody>
      </p:sp>
      <p:sp>
        <p:nvSpPr>
          <p:cNvPr id="8" name="円/楕円 7"/>
          <p:cNvSpPr/>
          <p:nvPr/>
        </p:nvSpPr>
        <p:spPr>
          <a:xfrm>
            <a:off x="6516869" y="3895350"/>
            <a:ext cx="1446726" cy="66040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秒更新</a:t>
            </a:r>
            <a:endParaRPr kumimoji="1" lang="ja-JP" altLang="en-US" dirty="0"/>
          </a:p>
        </p:txBody>
      </p:sp>
      <p:sp>
        <p:nvSpPr>
          <p:cNvPr id="27" name="円/楕円 26"/>
          <p:cNvSpPr/>
          <p:nvPr/>
        </p:nvSpPr>
        <p:spPr>
          <a:xfrm>
            <a:off x="218009" y="1195616"/>
            <a:ext cx="1742727" cy="812007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サービスモデル</a:t>
            </a:r>
            <a:endParaRPr kumimoji="1" lang="ja-JP" altLang="en-US" dirty="0"/>
          </a:p>
        </p:txBody>
      </p:sp>
      <p:sp>
        <p:nvSpPr>
          <p:cNvPr id="29" name="円/楕円 28"/>
          <p:cNvSpPr/>
          <p:nvPr/>
        </p:nvSpPr>
        <p:spPr>
          <a:xfrm>
            <a:off x="218009" y="3982523"/>
            <a:ext cx="1742727" cy="812007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センサ</a:t>
            </a:r>
            <a:endParaRPr kumimoji="1" lang="ja-JP" altLang="en-US" dirty="0"/>
          </a:p>
        </p:txBody>
      </p:sp>
      <p:sp>
        <p:nvSpPr>
          <p:cNvPr id="30" name="円/楕円 29"/>
          <p:cNvSpPr/>
          <p:nvPr/>
        </p:nvSpPr>
        <p:spPr>
          <a:xfrm>
            <a:off x="218009" y="4974977"/>
            <a:ext cx="1742727" cy="812007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サービス有効範囲</a:t>
            </a:r>
            <a:endParaRPr kumimoji="1" lang="ja-JP" altLang="en-US" dirty="0"/>
          </a:p>
        </p:txBody>
      </p:sp>
      <p:sp>
        <p:nvSpPr>
          <p:cNvPr id="32" name="円/楕円 31"/>
          <p:cNvSpPr/>
          <p:nvPr/>
        </p:nvSpPr>
        <p:spPr>
          <a:xfrm>
            <a:off x="218009" y="5888983"/>
            <a:ext cx="1742727" cy="812007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サービス稼働時間</a:t>
            </a:r>
            <a:endParaRPr kumimoji="1" lang="ja-JP" altLang="en-US" dirty="0"/>
          </a:p>
        </p:txBody>
      </p:sp>
      <p:pic>
        <p:nvPicPr>
          <p:cNvPr id="33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191" y="4136661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146" y="4136661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ドーム形の防犯カメラ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101" y="4136661"/>
            <a:ext cx="501183" cy="50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2189171" y="1416984"/>
            <a:ext cx="181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クラウドモデル</a:t>
            </a:r>
            <a:endParaRPr kumimoji="1" lang="ja-JP" altLang="en-US" dirty="0"/>
          </a:p>
        </p:txBody>
      </p:sp>
      <p:pic>
        <p:nvPicPr>
          <p:cNvPr id="45" name="図 44" descr="C:\Users\tamura\AppData\Local\Microsoft\Windows\INetCache\Content.Word\place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512" y="4949680"/>
            <a:ext cx="1681571" cy="937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85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8998" y="127508"/>
            <a:ext cx="8756815" cy="660433"/>
          </a:xfrm>
        </p:spPr>
        <p:txBody>
          <a:bodyPr>
            <a:noAutofit/>
          </a:bodyPr>
          <a:lstStyle/>
          <a:p>
            <a:r>
              <a:rPr kumimoji="1" lang="ja-JP" altLang="en-US" sz="3200" dirty="0" smtClean="0"/>
              <a:t>ユースケースにおけるプライバシデータ生成源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10274" y="2619134"/>
            <a:ext cx="7501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0070C0"/>
                </a:solidFill>
              </a:rPr>
              <a:t>見守り対象者でない松江駅利用者</a:t>
            </a:r>
            <a:r>
              <a:rPr kumimoji="1" lang="ja-JP" altLang="en-US" sz="2400" dirty="0" smtClean="0"/>
              <a:t>を非対象者と</a:t>
            </a:r>
            <a:r>
              <a:rPr kumimoji="1" lang="ja-JP" altLang="en-US" sz="2400" dirty="0" smtClean="0"/>
              <a:t>する．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10274" y="3711663"/>
            <a:ext cx="7880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非対象者の動きはオープンデータから生成する．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対象者の動きはオープンデータを元にモデルを生成する．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後述</a:t>
            </a:r>
            <a:r>
              <a:rPr kumimoji="1" lang="en-US" altLang="ja-JP" sz="2400" dirty="0" smtClean="0"/>
              <a:t>)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0274" y="1402786"/>
            <a:ext cx="7135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FF0000"/>
                </a:solidFill>
              </a:rPr>
              <a:t>松江駅構内で登校を行う学生</a:t>
            </a:r>
            <a:r>
              <a:rPr kumimoji="1" lang="ja-JP" altLang="en-US" sz="2400" dirty="0" smtClean="0"/>
              <a:t>を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見守り対象</a:t>
            </a:r>
            <a:r>
              <a:rPr kumimoji="1" lang="ja-JP" altLang="en-US" sz="2400" dirty="0" smtClean="0"/>
              <a:t>とする．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以降これを見守り対象者と呼ぶ・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537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8998" y="127508"/>
            <a:ext cx="8756815" cy="660433"/>
          </a:xfrm>
        </p:spPr>
        <p:txBody>
          <a:bodyPr>
            <a:noAutofit/>
          </a:bodyPr>
          <a:lstStyle/>
          <a:p>
            <a:r>
              <a:rPr lang="ja-JP" altLang="en-US" sz="3200" dirty="0"/>
              <a:t>サービスに無関係なプライバシデータの流出比</a:t>
            </a:r>
            <a:endParaRPr kumimoji="1" lang="ja-JP" altLang="en-US" sz="3200" dirty="0"/>
          </a:p>
        </p:txBody>
      </p:sp>
      <p:sp>
        <p:nvSpPr>
          <p:cNvPr id="17" name="楕円 16"/>
          <p:cNvSpPr/>
          <p:nvPr/>
        </p:nvSpPr>
        <p:spPr>
          <a:xfrm>
            <a:off x="355069" y="4927126"/>
            <a:ext cx="3435409" cy="1162228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6764" y="1217674"/>
            <a:ext cx="7876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非対象者のプライバシデータはサービスに不要である．</a:t>
            </a:r>
            <a:endParaRPr kumimoji="1" lang="en-US" altLang="ja-JP" sz="2000" dirty="0" smtClean="0"/>
          </a:p>
          <a:p>
            <a:r>
              <a:rPr lang="ja-JP" altLang="en-US" sz="2000" dirty="0"/>
              <a:t>サービス</a:t>
            </a:r>
            <a:r>
              <a:rPr lang="ja-JP" altLang="en-US" sz="2000" dirty="0" smtClean="0"/>
              <a:t>に</a:t>
            </a:r>
            <a:r>
              <a:rPr lang="ja-JP" altLang="en-US" sz="2000" dirty="0"/>
              <a:t>無関係</a:t>
            </a:r>
            <a:r>
              <a:rPr lang="ja-JP" altLang="en-US" sz="2000" dirty="0" smtClean="0"/>
              <a:t>な</a:t>
            </a:r>
            <a:r>
              <a:rPr lang="ja-JP" altLang="en-US" sz="2000" dirty="0"/>
              <a:t>プライバシデータの流出比を表現</a:t>
            </a:r>
            <a:r>
              <a:rPr lang="ja-JP" altLang="en-US" sz="2000" dirty="0" smtClean="0"/>
              <a:t>するために，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kumimoji="1" lang="ja-JP" altLang="en-US" sz="2000" dirty="0" smtClean="0"/>
              <a:t>次の式のように</a:t>
            </a:r>
            <a:r>
              <a:rPr kumimoji="1" lang="en-US" altLang="ja-JP" sz="2000" dirty="0" smtClean="0"/>
              <a:t>NPD</a:t>
            </a:r>
            <a:r>
              <a:rPr kumimoji="1" lang="ja-JP" altLang="en-US" sz="2000" dirty="0" smtClean="0"/>
              <a:t>流出比を定義した．</a:t>
            </a:r>
            <a:endParaRPr kumimoji="1" lang="en-US" altLang="ja-JP" sz="2000" dirty="0" smtClean="0"/>
          </a:p>
        </p:txBody>
      </p:sp>
      <p:sp>
        <p:nvSpPr>
          <p:cNvPr id="18" name="楕円 17"/>
          <p:cNvSpPr/>
          <p:nvPr/>
        </p:nvSpPr>
        <p:spPr>
          <a:xfrm>
            <a:off x="4026438" y="4815825"/>
            <a:ext cx="4025069" cy="138483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377327" y="3281675"/>
            <a:ext cx="8520156" cy="870683"/>
            <a:chOff x="256374" y="4829916"/>
            <a:chExt cx="9069561" cy="870683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256374" y="5029971"/>
              <a:ext cx="1991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smtClean="0"/>
                <a:t>NPD</a:t>
              </a:r>
              <a:r>
                <a:rPr kumimoji="1" lang="ja-JP" altLang="en-US" sz="2000" dirty="0" smtClean="0"/>
                <a:t>流出比  ＝ </a:t>
              </a:r>
              <a:endParaRPr kumimoji="1" lang="ja-JP" altLang="en-US" sz="2000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931348" y="5300489"/>
              <a:ext cx="73945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対象者のプライバシデータ ＋ 非対象者のプライバシデータ</a:t>
              </a:r>
              <a:endParaRPr kumimoji="1" lang="ja-JP" altLang="en-US" sz="2000" dirty="0"/>
            </a:p>
          </p:txBody>
        </p:sp>
        <p:cxnSp>
          <p:nvCxnSpPr>
            <p:cNvPr id="8" name="直線コネクタ 7"/>
            <p:cNvCxnSpPr/>
            <p:nvPr/>
          </p:nvCxnSpPr>
          <p:spPr>
            <a:xfrm>
              <a:off x="2162087" y="5230026"/>
              <a:ext cx="690004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3733795" y="4829916"/>
              <a:ext cx="3756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dirty="0"/>
                <a:t>非対象者</a:t>
              </a:r>
              <a:r>
                <a:rPr lang="ja-JP" altLang="en-US" sz="2000" dirty="0" smtClean="0"/>
                <a:t>のプライバシデータ</a:t>
              </a:r>
              <a:endParaRPr kumimoji="1" lang="ja-JP" altLang="en-US" sz="2000" dirty="0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566764" y="5197644"/>
            <a:ext cx="301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FF0000"/>
                </a:solidFill>
              </a:rPr>
              <a:t>NPD</a:t>
            </a:r>
            <a:r>
              <a:rPr lang="ja-JP" altLang="en-US" sz="2400" dirty="0">
                <a:solidFill>
                  <a:srgbClr val="FF0000"/>
                </a:solidFill>
              </a:rPr>
              <a:t>流出比が</a:t>
            </a:r>
            <a:r>
              <a:rPr lang="ja-JP" altLang="en-US" sz="2400" dirty="0" smtClean="0">
                <a:solidFill>
                  <a:srgbClr val="FF0000"/>
                </a:solidFill>
              </a:rPr>
              <a:t>小さい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26438" y="5197644"/>
            <a:ext cx="427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プライバシ保護に優れている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47878" y="2430490"/>
            <a:ext cx="328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NPD : non-relation privacy data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33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非対象者の動き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3934" y="891693"/>
            <a:ext cx="8216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</a:rPr>
              <a:t>人流センサ群の</a:t>
            </a:r>
            <a:r>
              <a:rPr lang="ja-JP" altLang="en-US" sz="2400" dirty="0" smtClean="0">
                <a:solidFill>
                  <a:srgbClr val="FF0000"/>
                </a:solidFill>
              </a:rPr>
              <a:t>情報</a:t>
            </a:r>
            <a:r>
              <a:rPr lang="en-US" altLang="ja-JP" sz="2400" dirty="0" smtClean="0">
                <a:solidFill>
                  <a:srgbClr val="FF0000"/>
                </a:solidFill>
              </a:rPr>
              <a:t>(</a:t>
            </a:r>
            <a:r>
              <a:rPr lang="ja-JP" altLang="en-US" sz="2400" dirty="0" smtClean="0">
                <a:solidFill>
                  <a:srgbClr val="FF0000"/>
                </a:solidFill>
              </a:rPr>
              <a:t>オープンデータ</a:t>
            </a:r>
            <a:r>
              <a:rPr lang="en-US" altLang="ja-JP" sz="2400" dirty="0" smtClean="0">
                <a:solidFill>
                  <a:srgbClr val="FF0000"/>
                </a:solidFill>
              </a:rPr>
              <a:t>)</a:t>
            </a:r>
            <a:r>
              <a:rPr lang="ja-JP" altLang="en-US" sz="2400" dirty="0" smtClean="0">
                <a:solidFill>
                  <a:srgbClr val="FF0000"/>
                </a:solidFill>
              </a:rPr>
              <a:t>を非対象者の動きに変換する．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pic>
        <p:nvPicPr>
          <p:cNvPr id="7" name="図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208" y="3949784"/>
            <a:ext cx="5604869" cy="1819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図 7" descr="C:\Users\tamura\AppData\Local\Microsoft\Windows\INetCache\Content.Word\plac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147" y="1805248"/>
            <a:ext cx="3697212" cy="20619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248351" y="5872801"/>
            <a:ext cx="7766839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オープンデータは人流センサを用いており，</a:t>
            </a:r>
            <a:r>
              <a:rPr lang="en-US" altLang="ja-JP" dirty="0" smtClean="0"/>
              <a:t>19</a:t>
            </a:r>
            <a:r>
              <a:rPr lang="ja-JP" altLang="en-US" dirty="0" smtClean="0"/>
              <a:t>個のセンサ毎に</a:t>
            </a:r>
            <a:r>
              <a:rPr lang="en-US" altLang="ja-JP" dirty="0" smtClean="0"/>
              <a:t>in</a:t>
            </a:r>
            <a:r>
              <a:rPr lang="ja-JP" altLang="en-US" dirty="0" smtClean="0"/>
              <a:t>データと</a:t>
            </a:r>
            <a:r>
              <a:rPr lang="en-US" altLang="ja-JP" dirty="0" smtClean="0"/>
              <a:t>out</a:t>
            </a:r>
            <a:r>
              <a:rPr lang="ja-JP" altLang="en-US" dirty="0" smtClean="0"/>
              <a:t>データが示されている．時刻は</a:t>
            </a:r>
            <a:r>
              <a:rPr lang="en-US" altLang="ja-JP" dirty="0" smtClean="0"/>
              <a:t>1</a:t>
            </a:r>
            <a:r>
              <a:rPr lang="ja-JP" altLang="en-US" dirty="0" smtClean="0"/>
              <a:t>分毎の更新である．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47139" y="3846032"/>
            <a:ext cx="1701798" cy="36933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In/out</a:t>
            </a:r>
            <a:r>
              <a:rPr kumimoji="1" lang="ja-JP" altLang="en-US" dirty="0" smtClean="0"/>
              <a:t>の定義図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00084" y="1845619"/>
            <a:ext cx="2929465" cy="64633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公開されているオープンデータの人流センサ位置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72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非対象者の動き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7695" y="1759698"/>
            <a:ext cx="6943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そこで図のように</a:t>
            </a:r>
            <a:r>
              <a:rPr kumimoji="1" lang="ja-JP" altLang="en-US" sz="2400" dirty="0" smtClean="0"/>
              <a:t>カメラを設置し，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人流センサデータをプライバシデータへ</a:t>
            </a:r>
            <a:r>
              <a:rPr kumimoji="1" lang="ja-JP" altLang="en-US" sz="2400" dirty="0" smtClean="0"/>
              <a:t>変換する．</a:t>
            </a:r>
            <a:endParaRPr kumimoji="1" lang="ja-JP" altLang="en-US" sz="24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435835" y="3103565"/>
            <a:ext cx="8244892" cy="3138326"/>
            <a:chOff x="418744" y="2436993"/>
            <a:chExt cx="8244892" cy="3138326"/>
          </a:xfrm>
        </p:grpSpPr>
        <p:sp>
          <p:nvSpPr>
            <p:cNvPr id="10" name="角丸四角形吹き出し 9"/>
            <p:cNvSpPr/>
            <p:nvPr/>
          </p:nvSpPr>
          <p:spPr>
            <a:xfrm>
              <a:off x="1010560" y="3444383"/>
              <a:ext cx="3292289" cy="1995712"/>
            </a:xfrm>
            <a:prstGeom prst="wedgeRoundRectCallout">
              <a:avLst>
                <a:gd name="adj1" fmla="val -47667"/>
                <a:gd name="adj2" fmla="val -72213"/>
                <a:gd name="adj3" fmla="val 16667"/>
              </a:avLst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1" name="角丸四角形吹き出し 10"/>
            <p:cNvSpPr/>
            <p:nvPr/>
          </p:nvSpPr>
          <p:spPr>
            <a:xfrm flipH="1">
              <a:off x="4779531" y="3444383"/>
              <a:ext cx="3292289" cy="1995712"/>
            </a:xfrm>
            <a:prstGeom prst="wedgeRoundRectCallout">
              <a:avLst>
                <a:gd name="adj1" fmla="val -47667"/>
                <a:gd name="adj2" fmla="val -72213"/>
                <a:gd name="adj3" fmla="val 16667"/>
              </a:avLst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pic>
          <p:nvPicPr>
            <p:cNvPr id="1026" name="Picture 2" descr="歩く男性会社員のイラスト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8382" y="3744525"/>
              <a:ext cx="1009312" cy="1009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正方形/長方形 11"/>
            <p:cNvSpPr/>
            <p:nvPr/>
          </p:nvSpPr>
          <p:spPr>
            <a:xfrm>
              <a:off x="4302849" y="2436993"/>
              <a:ext cx="476682" cy="3138326"/>
            </a:xfrm>
            <a:prstGeom prst="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r>
                <a:rPr kumimoji="1" lang="ja-JP" altLang="en-US" sz="1400" dirty="0" smtClean="0"/>
                <a:t>　　　　　</a:t>
              </a:r>
              <a:r>
                <a:rPr kumimoji="1" lang="ja-JP" altLang="en-US" dirty="0" smtClean="0"/>
                <a:t>人流センサ</a:t>
              </a:r>
              <a:endParaRPr kumimoji="1" lang="ja-JP" altLang="en-US" dirty="0"/>
            </a:p>
          </p:txBody>
        </p:sp>
        <p:sp>
          <p:nvSpPr>
            <p:cNvPr id="13" name="左矢印 12"/>
            <p:cNvSpPr/>
            <p:nvPr/>
          </p:nvSpPr>
          <p:spPr>
            <a:xfrm>
              <a:off x="2164157" y="4164486"/>
              <a:ext cx="2138692" cy="555504"/>
            </a:xfrm>
            <a:prstGeom prst="leftArrow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/>
                <a:t>i</a:t>
              </a:r>
              <a:r>
                <a:rPr kumimoji="1" lang="en-US" altLang="ja-JP" sz="2000" dirty="0" smtClean="0"/>
                <a:t>n</a:t>
              </a:r>
              <a:r>
                <a:rPr kumimoji="1" lang="ja-JP" altLang="en-US" sz="2000" dirty="0" smtClean="0"/>
                <a:t>データ</a:t>
              </a:r>
              <a:endParaRPr kumimoji="1" lang="ja-JP" altLang="en-US" sz="2000" dirty="0"/>
            </a:p>
          </p:txBody>
        </p:sp>
        <p:pic>
          <p:nvPicPr>
            <p:cNvPr id="14" name="Picture 2" descr="ãã¼ã å½¢ã®é²ç¯ã«ã¡ã©ã®ã¤ã©ã¹ã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44" y="2436993"/>
              <a:ext cx="702313" cy="702312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歩く男性会社員のイラスト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779531" y="3744525"/>
              <a:ext cx="1009312" cy="1009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ãã¼ã å½¢ã®é²ç¯ã«ã¡ã©ã®ã¤ã©ã¹ã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961323" y="2436993"/>
              <a:ext cx="702313" cy="702312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右矢印 15"/>
            <p:cNvSpPr/>
            <p:nvPr/>
          </p:nvSpPr>
          <p:spPr>
            <a:xfrm>
              <a:off x="4779531" y="4164486"/>
              <a:ext cx="2138692" cy="555504"/>
            </a:xfrm>
            <a:prstGeom prst="rightArrow">
              <a:avLst/>
            </a:prstGeom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000" dirty="0"/>
                <a:t>o</a:t>
              </a:r>
              <a:r>
                <a:rPr kumimoji="1" lang="en-US" altLang="ja-JP" sz="2000" dirty="0" smtClean="0"/>
                <a:t>ut</a:t>
              </a:r>
              <a:r>
                <a:rPr kumimoji="1" lang="ja-JP" altLang="en-US" sz="2000" dirty="0" smtClean="0"/>
                <a:t>データ</a:t>
              </a:r>
              <a:endParaRPr kumimoji="1" lang="ja-JP" altLang="en-US" sz="2000" dirty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1240737" y="3543993"/>
              <a:ext cx="2049394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カメラ有効範囲</a:t>
              </a:r>
              <a:endParaRPr kumimoji="1" lang="ja-JP" altLang="en-US" sz="2000" dirty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5933128" y="3543993"/>
              <a:ext cx="2028196" cy="400110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カメラ有効範囲</a:t>
              </a:r>
              <a:endParaRPr kumimoji="1" lang="ja-JP" altLang="en-US" sz="2000" dirty="0"/>
            </a:p>
          </p:txBody>
        </p:sp>
        <p:sp>
          <p:nvSpPr>
            <p:cNvPr id="9" name="左右矢印 8"/>
            <p:cNvSpPr/>
            <p:nvPr/>
          </p:nvSpPr>
          <p:spPr>
            <a:xfrm>
              <a:off x="4814236" y="4745707"/>
              <a:ext cx="3231946" cy="508000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15m</a:t>
              </a:r>
              <a:endParaRPr kumimoji="1" lang="ja-JP" altLang="en-US" dirty="0"/>
            </a:p>
          </p:txBody>
        </p:sp>
        <p:sp>
          <p:nvSpPr>
            <p:cNvPr id="19" name="左右矢印 18"/>
            <p:cNvSpPr/>
            <p:nvPr/>
          </p:nvSpPr>
          <p:spPr>
            <a:xfrm>
              <a:off x="1045265" y="4745707"/>
              <a:ext cx="3231946" cy="508000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15m</a:t>
              </a:r>
              <a:endParaRPr kumimoji="1" lang="ja-JP" altLang="en-US" dirty="0"/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867695" y="1127880"/>
            <a:ext cx="7678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人流センサデータをプライバシデー</a:t>
            </a:r>
            <a:r>
              <a:rPr lang="ja-JP" altLang="en-US" sz="2400" dirty="0" smtClean="0"/>
              <a:t>タとして扱いたい．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017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非対象者の人数の概算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0643" y="1216967"/>
            <a:ext cx="821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ある人物が駅を通過するに</a:t>
            </a:r>
            <a:r>
              <a:rPr kumimoji="1" lang="ja-JP" altLang="en-US" sz="2400" dirty="0" smtClean="0"/>
              <a:t>は最低でも二つ</a:t>
            </a:r>
            <a:r>
              <a:rPr kumimoji="1" lang="ja-JP" altLang="en-US" sz="2400" dirty="0" smtClean="0"/>
              <a:t>のセンサを</a:t>
            </a:r>
            <a:r>
              <a:rPr kumimoji="1" lang="ja-JP" altLang="en-US" sz="2400" dirty="0" smtClean="0"/>
              <a:t>通る．</a:t>
            </a:r>
            <a:endParaRPr kumimoji="1" lang="ja-JP" altLang="en-US" sz="2400" dirty="0"/>
          </a:p>
        </p:txBody>
      </p:sp>
      <p:sp>
        <p:nvSpPr>
          <p:cNvPr id="4" name="正方形/長方形 3"/>
          <p:cNvSpPr/>
          <p:nvPr/>
        </p:nvSpPr>
        <p:spPr>
          <a:xfrm>
            <a:off x="2375951" y="2271131"/>
            <a:ext cx="3848100" cy="1988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/>
          </a:p>
        </p:txBody>
      </p:sp>
      <p:sp>
        <p:nvSpPr>
          <p:cNvPr id="9" name="右矢印 8"/>
          <p:cNvSpPr/>
          <p:nvPr/>
        </p:nvSpPr>
        <p:spPr>
          <a:xfrm>
            <a:off x="1171950" y="3531155"/>
            <a:ext cx="7084777" cy="638175"/>
          </a:xfrm>
          <a:prstGeom prst="rightArrow">
            <a:avLst>
              <a:gd name="adj1" fmla="val 50000"/>
              <a:gd name="adj2" fmla="val 11865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駅を通過</a:t>
            </a:r>
            <a:endParaRPr kumimoji="1" lang="ja-JP" altLang="en-US" sz="2000" dirty="0"/>
          </a:p>
        </p:txBody>
      </p:sp>
      <p:sp>
        <p:nvSpPr>
          <p:cNvPr id="10" name="右矢印 9"/>
          <p:cNvSpPr/>
          <p:nvPr/>
        </p:nvSpPr>
        <p:spPr>
          <a:xfrm>
            <a:off x="2394238" y="2730951"/>
            <a:ext cx="1665014" cy="792000"/>
          </a:xfrm>
          <a:prstGeom prst="rightArrow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in</a:t>
            </a:r>
            <a:r>
              <a:rPr kumimoji="1" lang="ja-JP" altLang="en-US" sz="2400" dirty="0" smtClean="0"/>
              <a:t>データ</a:t>
            </a:r>
            <a:endParaRPr kumimoji="1" lang="ja-JP" altLang="en-US" sz="2400" dirty="0"/>
          </a:p>
        </p:txBody>
      </p:sp>
      <p:sp>
        <p:nvSpPr>
          <p:cNvPr id="11" name="右矢印 10"/>
          <p:cNvSpPr/>
          <p:nvPr/>
        </p:nvSpPr>
        <p:spPr>
          <a:xfrm>
            <a:off x="6242338" y="2730951"/>
            <a:ext cx="1747979" cy="792000"/>
          </a:xfrm>
          <a:prstGeom prst="rightArrow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o</a:t>
            </a:r>
            <a:r>
              <a:rPr kumimoji="1" lang="en-US" altLang="ja-JP" sz="2400" dirty="0" smtClean="0"/>
              <a:t>ut</a:t>
            </a:r>
            <a:r>
              <a:rPr kumimoji="1" lang="ja-JP" altLang="en-US" sz="2400" dirty="0" smtClean="0"/>
              <a:t>データ</a:t>
            </a:r>
            <a:endParaRPr kumimoji="1"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375950" y="2271132"/>
            <a:ext cx="1219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駅構内</a:t>
            </a:r>
            <a:endParaRPr kumimoji="1" lang="ja-JP" altLang="en-US" sz="2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0643" y="4521135"/>
            <a:ext cx="8021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オープンデー</a:t>
            </a:r>
            <a:r>
              <a:rPr lang="ja-JP" altLang="en-US" sz="2400" dirty="0"/>
              <a:t>タ</a:t>
            </a:r>
            <a:r>
              <a:rPr kumimoji="1" lang="ja-JP" altLang="en-US" sz="2400" dirty="0" smtClean="0"/>
              <a:t>から約</a:t>
            </a:r>
            <a:r>
              <a:rPr kumimoji="1" lang="en-US" altLang="ja-JP" sz="2400" dirty="0" smtClean="0"/>
              <a:t>3400</a:t>
            </a:r>
            <a:r>
              <a:rPr kumimoji="1" lang="ja-JP" altLang="en-US" sz="2400" dirty="0" smtClean="0"/>
              <a:t>個の</a:t>
            </a:r>
            <a:r>
              <a:rPr kumimoji="1" lang="en-US" altLang="ja-JP" sz="2400" dirty="0" smtClean="0"/>
              <a:t>in/out</a:t>
            </a:r>
            <a:r>
              <a:rPr kumimoji="1" lang="ja-JP" altLang="en-US" sz="2400" dirty="0" smtClean="0"/>
              <a:t>データが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確認できるので，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非対象者</a:t>
            </a:r>
            <a:r>
              <a:rPr kumimoji="1" lang="ja-JP" altLang="en-US" sz="2400" dirty="0" smtClean="0"/>
              <a:t>の人数を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1700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人</a:t>
            </a:r>
            <a:r>
              <a:rPr kumimoji="1" lang="ja-JP" altLang="en-US" sz="2400" dirty="0" smtClean="0"/>
              <a:t>と</a:t>
            </a:r>
            <a:r>
              <a:rPr kumimoji="1" lang="ja-JP" altLang="en-US" sz="2400" dirty="0" smtClean="0"/>
              <a:t>概算した．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016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対象者の人数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99257" y="1141626"/>
            <a:ext cx="5991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dirty="0" smtClean="0"/>
              <a:t>鉄道利用者の内，学生</a:t>
            </a:r>
            <a:r>
              <a:rPr lang="ja-JP" altLang="en-US" sz="2000" dirty="0"/>
              <a:t>の割合は全体の</a:t>
            </a:r>
            <a:r>
              <a:rPr lang="en-US" altLang="ja-JP" sz="2800" dirty="0">
                <a:solidFill>
                  <a:srgbClr val="FF0000"/>
                </a:solidFill>
              </a:rPr>
              <a:t>7</a:t>
            </a:r>
            <a:r>
              <a:rPr lang="ja-JP" altLang="en-US" sz="2800" dirty="0">
                <a:solidFill>
                  <a:srgbClr val="FF0000"/>
                </a:solidFill>
              </a:rPr>
              <a:t>％</a:t>
            </a:r>
            <a:r>
              <a:rPr lang="ja-JP" altLang="en-US" sz="2800" dirty="0" smtClean="0">
                <a:solidFill>
                  <a:srgbClr val="FF0000"/>
                </a:solidFill>
              </a:rPr>
              <a:t>程度</a:t>
            </a:r>
            <a:endParaRPr kumimoji="1" lang="ja-JP" altLang="en-US" sz="2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99257" y="4383070"/>
            <a:ext cx="7206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上の式より，対象者</a:t>
            </a:r>
            <a:r>
              <a:rPr lang="ja-JP" altLang="en-US" sz="2000" dirty="0" smtClean="0"/>
              <a:t>の最大人数を</a:t>
            </a:r>
            <a:r>
              <a:rPr lang="en-US" altLang="ja-JP" sz="2800" dirty="0" smtClean="0">
                <a:solidFill>
                  <a:srgbClr val="FF0000"/>
                </a:solidFill>
              </a:rPr>
              <a:t>200</a:t>
            </a:r>
            <a:r>
              <a:rPr lang="ja-JP" altLang="en-US" sz="2800" dirty="0" smtClean="0">
                <a:solidFill>
                  <a:srgbClr val="FF0000"/>
                </a:solidFill>
              </a:rPr>
              <a:t>人</a:t>
            </a:r>
            <a:r>
              <a:rPr lang="ja-JP" altLang="en-US" sz="2000" dirty="0" smtClean="0"/>
              <a:t>と</a:t>
            </a:r>
            <a:r>
              <a:rPr lang="ja-JP" altLang="en-US" sz="2000" dirty="0" smtClean="0"/>
              <a:t>設定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6819" y="5623462"/>
            <a:ext cx="4706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dirty="0"/>
              <a:t>(</a:t>
            </a:r>
            <a:r>
              <a:rPr lang="ja-JP" altLang="ja-JP" dirty="0"/>
              <a:t>関東交通広告協議会，“交通広告調査レポート</a:t>
            </a:r>
            <a:r>
              <a:rPr lang="en-US" altLang="ja-JP" dirty="0"/>
              <a:t> 2009</a:t>
            </a:r>
            <a:r>
              <a:rPr lang="ja-JP" altLang="ja-JP" dirty="0" err="1"/>
              <a:t>，</a:t>
            </a:r>
            <a:r>
              <a:rPr lang="ja-JP" altLang="ja-JP" dirty="0"/>
              <a:t>”鉄道利用者プロフィール，</a:t>
            </a:r>
            <a:r>
              <a:rPr lang="en-US" altLang="ja-JP" dirty="0"/>
              <a:t>pp39</a:t>
            </a:r>
            <a:r>
              <a:rPr lang="en-US" altLang="ja-JP" dirty="0" smtClean="0"/>
              <a:t>)</a:t>
            </a: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99257" y="1649961"/>
            <a:ext cx="6538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ここでは余裕をもって，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最大で駅利用者全体の</a:t>
            </a:r>
            <a:r>
              <a:rPr kumimoji="1" lang="en-US" altLang="ja-JP" sz="2000" dirty="0" smtClean="0"/>
              <a:t>10</a:t>
            </a:r>
            <a:r>
              <a:rPr kumimoji="1" lang="ja-JP" altLang="en-US" sz="2000" dirty="0" smtClean="0"/>
              <a:t>％が学生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対象者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とする</a:t>
            </a:r>
            <a:endParaRPr kumimoji="1" lang="ja-JP" altLang="en-US" sz="2000" dirty="0"/>
          </a:p>
        </p:txBody>
      </p:sp>
      <p:grpSp>
        <p:nvGrpSpPr>
          <p:cNvPr id="28" name="グループ化 27"/>
          <p:cNvGrpSpPr/>
          <p:nvPr/>
        </p:nvGrpSpPr>
        <p:grpSpPr>
          <a:xfrm>
            <a:off x="2313073" y="2526866"/>
            <a:ext cx="4578559" cy="1717704"/>
            <a:chOff x="1350236" y="2859412"/>
            <a:chExt cx="4578559" cy="1717704"/>
          </a:xfrm>
        </p:grpSpPr>
        <p:sp>
          <p:nvSpPr>
            <p:cNvPr id="27" name="楕円 26"/>
            <p:cNvSpPr/>
            <p:nvPr/>
          </p:nvSpPr>
          <p:spPr>
            <a:xfrm>
              <a:off x="1350236" y="2859412"/>
              <a:ext cx="4477996" cy="1717704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456158" y="3718264"/>
              <a:ext cx="32867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 smtClean="0">
                  <a:solidFill>
                    <a:srgbClr val="0070C0"/>
                  </a:solidFill>
                </a:rPr>
                <a:t>1700</a:t>
              </a:r>
              <a:r>
                <a:rPr kumimoji="1" lang="ja-JP" altLang="en-US" sz="2000" dirty="0" smtClean="0">
                  <a:solidFill>
                    <a:srgbClr val="0070C0"/>
                  </a:solidFill>
                </a:rPr>
                <a:t>人</a:t>
              </a:r>
              <a:r>
                <a:rPr lang="ja-JP" altLang="en-US" sz="2000" dirty="0" smtClean="0">
                  <a:solidFill>
                    <a:srgbClr val="0070C0"/>
                  </a:solidFill>
                </a:rPr>
                <a:t> </a:t>
              </a:r>
              <a:r>
                <a:rPr lang="en-US" altLang="ja-JP" sz="2000" dirty="0" smtClean="0"/>
                <a:t>+ </a:t>
              </a:r>
              <a:r>
                <a:rPr lang="ja-JP" altLang="en-US" sz="2000" dirty="0" smtClean="0">
                  <a:solidFill>
                    <a:srgbClr val="FF0000"/>
                  </a:solidFill>
                </a:rPr>
                <a:t>対象者の最大人数</a:t>
              </a:r>
              <a:endParaRPr kumimoji="1" lang="ja-JP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1623702" y="3698945"/>
              <a:ext cx="286284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テキスト ボックス 23"/>
            <p:cNvSpPr txBox="1"/>
            <p:nvPr/>
          </p:nvSpPr>
          <p:spPr>
            <a:xfrm>
              <a:off x="1907461" y="3291172"/>
              <a:ext cx="22953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>
                  <a:solidFill>
                    <a:srgbClr val="FF0000"/>
                  </a:solidFill>
                </a:rPr>
                <a:t>対象者の最大人数</a:t>
              </a:r>
              <a:endParaRPr kumimoji="1" lang="ja-JP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4642354" y="3498890"/>
              <a:ext cx="12864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/>
                <a:t>≒</a:t>
              </a:r>
              <a:r>
                <a:rPr kumimoji="1" lang="en-US" altLang="ja-JP" sz="2000" dirty="0" smtClean="0"/>
                <a:t> 10</a:t>
              </a:r>
              <a:r>
                <a:rPr kumimoji="1" lang="ja-JP" altLang="en-US" sz="2000" dirty="0" smtClean="0"/>
                <a:t> </a:t>
              </a:r>
              <a:r>
                <a:rPr kumimoji="1" lang="en-US" altLang="ja-JP" sz="2000" dirty="0" smtClean="0"/>
                <a:t>(%)</a:t>
              </a:r>
              <a:endParaRPr kumimoji="1"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956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対象者の動き</a:t>
            </a:r>
            <a:endParaRPr kumimoji="1" lang="ja-JP" altLang="en-US" dirty="0"/>
          </a:p>
        </p:txBody>
      </p:sp>
      <p:pic>
        <p:nvPicPr>
          <p:cNvPr id="4" name="Picture 2" descr="流出割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732" y="2185860"/>
            <a:ext cx="6634967" cy="39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642193" y="1329511"/>
            <a:ext cx="751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入口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改札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は</a:t>
            </a:r>
            <a:r>
              <a:rPr lang="en-US" altLang="ja-JP" sz="2000" dirty="0" smtClean="0"/>
              <a:t>11</a:t>
            </a:r>
            <a:r>
              <a:rPr lang="ja-JP" altLang="en-US" sz="2000" dirty="0" smtClean="0"/>
              <a:t>番センサで</a:t>
            </a:r>
            <a:r>
              <a:rPr lang="ja-JP" altLang="en-US" sz="2000" dirty="0" smtClean="0"/>
              <a:t>固定とした．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出口は，駅郊外に接するセンサから確率で選ぶようにした．</a:t>
            </a:r>
            <a:endParaRPr kumimoji="1" lang="ja-JP" altLang="en-US" sz="2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42193" y="874060"/>
            <a:ext cx="329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対象者移動ルートの設定．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22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対象者の動き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4"/>
          <a:stretch/>
        </p:blipFill>
        <p:spPr>
          <a:xfrm>
            <a:off x="1259735" y="2186512"/>
            <a:ext cx="6658398" cy="39600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42193" y="1499116"/>
            <a:ext cx="6556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13</a:t>
            </a:r>
            <a:r>
              <a:rPr kumimoji="1" lang="ja-JP" altLang="en-US" sz="2000" dirty="0" smtClean="0"/>
              <a:t>番センサを通って流出する際の対象者移動ルート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42193" y="874060"/>
            <a:ext cx="329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対象者移動ルートの例．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933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丸い町のフレーム素材（小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32" y="2540726"/>
            <a:ext cx="3531068" cy="353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5796" y="993950"/>
            <a:ext cx="441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Internet</a:t>
            </a:r>
            <a:r>
              <a:rPr lang="ja-JP" altLang="en-US" sz="2400" dirty="0"/>
              <a:t> </a:t>
            </a:r>
            <a:r>
              <a:rPr lang="en-US" altLang="ja-JP" sz="2400" dirty="0" smtClean="0"/>
              <a:t>of Things </a:t>
            </a:r>
            <a:r>
              <a:rPr lang="ja-JP" altLang="en-US" sz="2400" dirty="0" smtClean="0"/>
              <a:t>の普及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58998" y="1670619"/>
            <a:ext cx="5091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様々な機器がインターネットに繋がる</a:t>
            </a:r>
            <a:endParaRPr kumimoji="1"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003741" y="2159098"/>
            <a:ext cx="3866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サービスの</a:t>
            </a:r>
            <a:r>
              <a:rPr lang="ja-JP" altLang="en-US" sz="2400" dirty="0" smtClean="0">
                <a:solidFill>
                  <a:srgbClr val="FF0000"/>
                </a:solidFill>
              </a:rPr>
              <a:t>開拓・高機能化</a:t>
            </a:r>
            <a:endParaRPr lang="ja-JP" alt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1604928" y="3943682"/>
            <a:ext cx="771027" cy="2324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2051858" y="3243147"/>
            <a:ext cx="409608" cy="9021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 flipH="1">
            <a:off x="2455380" y="3528002"/>
            <a:ext cx="611833" cy="648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 flipV="1">
            <a:off x="2461466" y="4187686"/>
            <a:ext cx="994967" cy="1923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 flipH="1" flipV="1">
            <a:off x="2449107" y="4206479"/>
            <a:ext cx="618105" cy="7140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 flipV="1">
            <a:off x="1886163" y="4214976"/>
            <a:ext cx="519742" cy="719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/>
          <p:cNvGrpSpPr/>
          <p:nvPr/>
        </p:nvGrpSpPr>
        <p:grpSpPr>
          <a:xfrm>
            <a:off x="5350951" y="2754541"/>
            <a:ext cx="3590036" cy="2903875"/>
            <a:chOff x="5350951" y="2754541"/>
            <a:chExt cx="3590036" cy="2903875"/>
          </a:xfrm>
        </p:grpSpPr>
        <p:sp>
          <p:nvSpPr>
            <p:cNvPr id="32" name="楕円 31"/>
            <p:cNvSpPr/>
            <p:nvPr/>
          </p:nvSpPr>
          <p:spPr>
            <a:xfrm>
              <a:off x="5350951" y="2754541"/>
              <a:ext cx="3590036" cy="2903875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2325" y="3698321"/>
              <a:ext cx="1296317" cy="988630"/>
            </a:xfrm>
            <a:prstGeom prst="rect">
              <a:avLst/>
            </a:prstGeom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375" y="3985224"/>
              <a:ext cx="1396437" cy="1403455"/>
            </a:xfrm>
            <a:prstGeom prst="rect">
              <a:avLst/>
            </a:prstGeom>
          </p:spPr>
        </p:pic>
      </p:grpSp>
      <p:sp>
        <p:nvSpPr>
          <p:cNvPr id="4" name="右矢印 3"/>
          <p:cNvSpPr/>
          <p:nvPr/>
        </p:nvSpPr>
        <p:spPr>
          <a:xfrm>
            <a:off x="3552890" y="2140600"/>
            <a:ext cx="1474157" cy="4001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監視カメラ・防犯カメラ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796" y="4037951"/>
            <a:ext cx="691488" cy="69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ドーム形の防犯カメラ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490" y="2695829"/>
            <a:ext cx="769213" cy="76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エアコン・クーラーのイラスト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62" y="3108341"/>
            <a:ext cx="1367222" cy="65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車のキャラクターのイラスト（赤）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98" y="4699308"/>
            <a:ext cx="1086060" cy="78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ドーム形の防犯カメラのイラスト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992" y="4708262"/>
            <a:ext cx="778440" cy="77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監視カメラ・防犯カメラのイラスト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57" y="3532597"/>
            <a:ext cx="758634" cy="75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/>
          <p:cNvSpPr txBox="1"/>
          <p:nvPr/>
        </p:nvSpPr>
        <p:spPr>
          <a:xfrm>
            <a:off x="905917" y="6068763"/>
            <a:ext cx="3544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全世界で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500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億台</a:t>
            </a:r>
            <a:r>
              <a:rPr kumimoji="1" lang="ja-JP" altLang="en-US" sz="2400" dirty="0" smtClean="0"/>
              <a:t>に及ぶ</a:t>
            </a:r>
            <a:endParaRPr kumimoji="1" lang="ja-JP" altLang="en-US" sz="2400" dirty="0"/>
          </a:p>
        </p:txBody>
      </p:sp>
      <p:sp>
        <p:nvSpPr>
          <p:cNvPr id="6" name="楕円 5"/>
          <p:cNvSpPr/>
          <p:nvPr/>
        </p:nvSpPr>
        <p:spPr>
          <a:xfrm>
            <a:off x="1938819" y="3684459"/>
            <a:ext cx="1115137" cy="11151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941119" y="3920645"/>
            <a:ext cx="1131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インターネット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091869" y="3146756"/>
            <a:ext cx="2108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例：</a:t>
            </a:r>
            <a:r>
              <a:rPr kumimoji="1" lang="en-US" altLang="ja-JP" sz="2000" dirty="0" smtClean="0"/>
              <a:t>amazon echo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72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シミュレーション内容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2998" y="1852210"/>
            <a:ext cx="847860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ja-JP" altLang="en-US" sz="2800" dirty="0" smtClean="0">
                <a:solidFill>
                  <a:srgbClr val="FF0000"/>
                </a:solidFill>
              </a:rPr>
              <a:t>時間毎（対象者</a:t>
            </a:r>
            <a:r>
              <a:rPr lang="en-US" altLang="ja-JP" sz="2800" dirty="0" smtClean="0">
                <a:solidFill>
                  <a:srgbClr val="FF0000"/>
                </a:solidFill>
              </a:rPr>
              <a:t>200</a:t>
            </a:r>
            <a:r>
              <a:rPr lang="ja-JP" altLang="en-US" sz="2800" dirty="0" smtClean="0">
                <a:solidFill>
                  <a:srgbClr val="FF0000"/>
                </a:solidFill>
              </a:rPr>
              <a:t>人）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ja-JP" altLang="en-US" sz="2400" dirty="0" smtClean="0"/>
              <a:t>センサデータ</a:t>
            </a:r>
            <a:r>
              <a:rPr lang="ja-JP" altLang="en-US" sz="2400" dirty="0" smtClean="0"/>
              <a:t>に</a:t>
            </a:r>
            <a:r>
              <a:rPr lang="ja-JP" altLang="en-US" sz="2400" dirty="0" smtClean="0"/>
              <a:t>時間毎の特徴を確認する</a:t>
            </a:r>
            <a:endParaRPr lang="en-US" altLang="ja-JP" sz="2400" dirty="0" smtClean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kumimoji="1" lang="ja-JP" altLang="en-US" sz="2800" dirty="0" smtClean="0">
                <a:solidFill>
                  <a:srgbClr val="FF0000"/>
                </a:solidFill>
              </a:rPr>
              <a:t>センサ毎（対象者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200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人）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altLang="ja-JP" sz="2400" dirty="0" smtClean="0"/>
              <a:t>19</a:t>
            </a:r>
            <a:r>
              <a:rPr lang="ja-JP" altLang="en-US" sz="2400" dirty="0" smtClean="0"/>
              <a:t>個のセンサ</a:t>
            </a:r>
            <a:r>
              <a:rPr lang="ja-JP" altLang="en-US" sz="2400" dirty="0" smtClean="0"/>
              <a:t>毎</a:t>
            </a:r>
            <a:r>
              <a:rPr lang="ja-JP" altLang="en-US" sz="2400" dirty="0"/>
              <a:t>の特徴を確認する</a:t>
            </a:r>
            <a:endParaRPr lang="en-US" altLang="ja-JP" sz="2400" dirty="0"/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ja-JP" altLang="en-US" sz="2800" dirty="0" smtClean="0">
                <a:solidFill>
                  <a:srgbClr val="FF0000"/>
                </a:solidFill>
              </a:rPr>
              <a:t>対象者</a:t>
            </a:r>
            <a:r>
              <a:rPr lang="ja-JP" altLang="en-US" sz="2800" dirty="0" smtClean="0">
                <a:solidFill>
                  <a:srgbClr val="FF0000"/>
                </a:solidFill>
              </a:rPr>
              <a:t>人数毎（対象者</a:t>
            </a:r>
            <a:r>
              <a:rPr lang="en-US" altLang="ja-JP" sz="2800" dirty="0" smtClean="0">
                <a:solidFill>
                  <a:srgbClr val="FF0000"/>
                </a:solidFill>
              </a:rPr>
              <a:t>0</a:t>
            </a:r>
            <a:r>
              <a:rPr lang="ja-JP" altLang="en-US" sz="2800" dirty="0">
                <a:solidFill>
                  <a:srgbClr val="FF0000"/>
                </a:solidFill>
              </a:rPr>
              <a:t>～</a:t>
            </a:r>
            <a:r>
              <a:rPr lang="en-US" altLang="ja-JP" sz="2800" dirty="0" smtClean="0">
                <a:solidFill>
                  <a:srgbClr val="FF0000"/>
                </a:solidFill>
              </a:rPr>
              <a:t>200</a:t>
            </a:r>
            <a:r>
              <a:rPr lang="ja-JP" altLang="en-US" sz="2800" dirty="0">
                <a:solidFill>
                  <a:srgbClr val="FF0000"/>
                </a:solidFill>
              </a:rPr>
              <a:t>，</a:t>
            </a:r>
            <a:r>
              <a:rPr lang="en-US" altLang="ja-JP" sz="2800" dirty="0" smtClean="0">
                <a:solidFill>
                  <a:srgbClr val="FF0000"/>
                </a:solidFill>
              </a:rPr>
              <a:t>10</a:t>
            </a:r>
            <a:r>
              <a:rPr lang="ja-JP" altLang="en-US" sz="2800" dirty="0" smtClean="0">
                <a:solidFill>
                  <a:srgbClr val="FF0000"/>
                </a:solidFill>
              </a:rPr>
              <a:t>人ずつ変化）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ja-JP" altLang="en-US" sz="2400" dirty="0" smtClean="0"/>
              <a:t>本サービスモデルの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「</a:t>
            </a:r>
            <a:r>
              <a:rPr lang="ja-JP" altLang="en-US" sz="2400" dirty="0"/>
              <a:t>サービスに</a:t>
            </a:r>
            <a:r>
              <a:rPr lang="ja-JP" altLang="en-US" sz="2400" dirty="0" smtClean="0"/>
              <a:t>は無関係なプライバシデータ</a:t>
            </a:r>
            <a:r>
              <a:rPr lang="ja-JP" altLang="en-US" sz="2400" dirty="0"/>
              <a:t>の</a:t>
            </a:r>
            <a:r>
              <a:rPr lang="ja-JP" altLang="en-US" sz="2400" dirty="0" smtClean="0"/>
              <a:t>流出比」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err="1"/>
              <a:t>を</a:t>
            </a:r>
            <a:r>
              <a:rPr lang="ja-JP" altLang="en-US" sz="2400" dirty="0" err="1" smtClean="0"/>
              <a:t>評</a:t>
            </a:r>
            <a:r>
              <a:rPr lang="ja-JP" altLang="en-US" sz="2400" dirty="0" smtClean="0"/>
              <a:t>価する．</a:t>
            </a:r>
            <a:endParaRPr kumimoji="1" lang="ja-JP" altLang="en-US" sz="2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12997" y="1089243"/>
            <a:ext cx="8178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本研究では次の観点に基づくシミュレーションを行った．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375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シミュレーション結果</a:t>
            </a: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305" y="1435152"/>
            <a:ext cx="6005576" cy="33947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1424305" y="5547116"/>
            <a:ext cx="6458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7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時から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8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時の</a:t>
            </a:r>
            <a:r>
              <a:rPr lang="ja-JP" altLang="en-US" sz="2400" dirty="0">
                <a:solidFill>
                  <a:srgbClr val="FF0000"/>
                </a:solidFill>
              </a:rPr>
              <a:t>時間帯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は特に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400" dirty="0" smtClean="0">
                <a:solidFill>
                  <a:srgbClr val="FF0000"/>
                </a:solidFill>
              </a:rPr>
            </a:br>
            <a:r>
              <a:rPr kumimoji="1" lang="ja-JP" altLang="en-US" sz="2400" dirty="0" smtClean="0">
                <a:solidFill>
                  <a:srgbClr val="FF0000"/>
                </a:solidFill>
              </a:rPr>
              <a:t>駅利用者の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人数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が少ない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といったことはない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1133" y="1133519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NPD</a:t>
            </a:r>
            <a:r>
              <a:rPr kumimoji="1" lang="ja-JP" altLang="en-US" dirty="0" smtClean="0"/>
              <a:t>比：</a:t>
            </a:r>
            <a:r>
              <a:rPr lang="ja-JP" altLang="en-US" dirty="0"/>
              <a:t>サービスに</a:t>
            </a:r>
            <a:r>
              <a:rPr lang="ja-JP" altLang="en-US" dirty="0" smtClean="0"/>
              <a:t>は無関係なプライバシデータ</a:t>
            </a:r>
            <a:r>
              <a:rPr lang="ja-JP" altLang="en-US" dirty="0"/>
              <a:t>の流出比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01133" y="787941"/>
            <a:ext cx="225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時間毎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3196128" y="1502851"/>
            <a:ext cx="0" cy="26162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7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シミュレーション結果</a:t>
            </a:r>
            <a:endParaRPr kumimoji="1" lang="ja-JP" altLang="en-US" dirty="0"/>
          </a:p>
        </p:txBody>
      </p:sp>
      <p:pic>
        <p:nvPicPr>
          <p:cNvPr id="5" name="図 4" descr="C:\Users\崚\source\repos\LplcOpenDataConverter\LplcOpenDataConverter\LplcOpenDataConverter\genko\センサ毎のNPD比\2018-12-19 (3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714" y="1325817"/>
            <a:ext cx="6266572" cy="36449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テキスト ボックス 2"/>
          <p:cNvSpPr txBox="1"/>
          <p:nvPr/>
        </p:nvSpPr>
        <p:spPr>
          <a:xfrm>
            <a:off x="852977" y="4950834"/>
            <a:ext cx="7438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0070C0"/>
                </a:solidFill>
              </a:rPr>
              <a:t>NPD</a:t>
            </a:r>
            <a:r>
              <a:rPr kumimoji="1" lang="ja-JP" altLang="en-US" sz="2400" dirty="0" smtClean="0">
                <a:solidFill>
                  <a:srgbClr val="0070C0"/>
                </a:solidFill>
              </a:rPr>
              <a:t>比が</a:t>
            </a:r>
            <a:r>
              <a:rPr kumimoji="1" lang="en-US" altLang="ja-JP" sz="2400" dirty="0" smtClean="0">
                <a:solidFill>
                  <a:srgbClr val="0070C0"/>
                </a:solidFill>
              </a:rPr>
              <a:t>100</a:t>
            </a:r>
            <a:r>
              <a:rPr kumimoji="1" lang="ja-JP" altLang="en-US" sz="2400" dirty="0" smtClean="0">
                <a:solidFill>
                  <a:srgbClr val="0070C0"/>
                </a:solidFill>
              </a:rPr>
              <a:t>％のセンサ</a:t>
            </a:r>
            <a:r>
              <a:rPr kumimoji="1" lang="ja-JP" altLang="en-US" sz="2400" dirty="0" smtClean="0"/>
              <a:t>がいくつかある．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このセンサはサービス</a:t>
            </a:r>
            <a:r>
              <a:rPr kumimoji="1" lang="ja-JP" altLang="en-US" sz="2400" dirty="0" smtClean="0"/>
              <a:t>に無関係なセンサ</a:t>
            </a:r>
            <a:r>
              <a:rPr kumimoji="1" lang="ja-JP" altLang="en-US" sz="2400" dirty="0" smtClean="0"/>
              <a:t>である</a:t>
            </a:r>
            <a:r>
              <a:rPr kumimoji="1" lang="ja-JP" altLang="en-US" sz="2400" dirty="0" smtClean="0"/>
              <a:t>．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しかし，対象者の動きが未知である以上，無視することは出来ない．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1133" y="945509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NPD</a:t>
            </a:r>
            <a:r>
              <a:rPr kumimoji="1" lang="ja-JP" altLang="en-US" dirty="0" smtClean="0"/>
              <a:t>比：</a:t>
            </a:r>
            <a:r>
              <a:rPr lang="ja-JP" altLang="en-US" dirty="0"/>
              <a:t>サービスに</a:t>
            </a:r>
            <a:r>
              <a:rPr lang="ja-JP" altLang="en-US" dirty="0" smtClean="0"/>
              <a:t>は無関係なプライバシデータ</a:t>
            </a:r>
            <a:r>
              <a:rPr lang="ja-JP" altLang="en-US" dirty="0"/>
              <a:t>の流出比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72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シミュレーション結果</a:t>
            </a:r>
            <a:endParaRPr kumimoji="1" lang="ja-JP" altLang="en-US" dirty="0"/>
          </a:p>
        </p:txBody>
      </p:sp>
      <p:pic>
        <p:nvPicPr>
          <p:cNvPr id="6" name="図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96" y="1316482"/>
            <a:ext cx="6477452" cy="395046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テキスト ボックス 2"/>
          <p:cNvSpPr txBox="1"/>
          <p:nvPr/>
        </p:nvSpPr>
        <p:spPr>
          <a:xfrm>
            <a:off x="1089111" y="5441542"/>
            <a:ext cx="6887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対象者人数が増えるに</a:t>
            </a:r>
            <a:r>
              <a:rPr lang="ja-JP" altLang="en-US" sz="2000" dirty="0" smtClean="0"/>
              <a:t>連れて</a:t>
            </a:r>
            <a:r>
              <a:rPr lang="en-US" altLang="ja-JP" sz="2000" dirty="0" smtClean="0"/>
              <a:t>NPD</a:t>
            </a:r>
            <a:r>
              <a:rPr lang="ja-JP" altLang="en-US" sz="2000" dirty="0" smtClean="0"/>
              <a:t>比が下がることがわかる．</a:t>
            </a:r>
            <a:endParaRPr lang="en-US" altLang="ja-JP" sz="2000" dirty="0" smtClean="0"/>
          </a:p>
          <a:p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0333" y="96929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NPD</a:t>
            </a:r>
            <a:r>
              <a:rPr kumimoji="1" lang="ja-JP" altLang="en-US" dirty="0" smtClean="0"/>
              <a:t>比：</a:t>
            </a:r>
            <a:r>
              <a:rPr lang="ja-JP" altLang="en-US" dirty="0"/>
              <a:t>サービスに</a:t>
            </a:r>
            <a:r>
              <a:rPr lang="ja-JP" altLang="en-US" dirty="0" smtClean="0"/>
              <a:t>は無関係なプライバシデータ</a:t>
            </a:r>
            <a:r>
              <a:rPr lang="ja-JP" altLang="en-US" dirty="0"/>
              <a:t>の流出比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53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34" y="1338629"/>
            <a:ext cx="7718205" cy="4639458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50333" y="96929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NPD</a:t>
            </a:r>
            <a:r>
              <a:rPr kumimoji="1" lang="ja-JP" altLang="en-US" dirty="0" smtClean="0"/>
              <a:t>比：</a:t>
            </a:r>
            <a:r>
              <a:rPr lang="ja-JP" altLang="en-US" dirty="0"/>
              <a:t>サービスに</a:t>
            </a:r>
            <a:r>
              <a:rPr lang="ja-JP" altLang="en-US" dirty="0" smtClean="0"/>
              <a:t>は無関係なプライバシデータ</a:t>
            </a:r>
            <a:r>
              <a:rPr lang="ja-JP" altLang="en-US" dirty="0"/>
              <a:t>の流出比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48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考察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24711" y="1407498"/>
            <a:ext cx="6486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本シミュレーション設定ではクラウドモデル</a:t>
            </a:r>
            <a:r>
              <a:rPr lang="ja-JP" altLang="en-US" sz="2400" dirty="0" smtClean="0"/>
              <a:t>の</a:t>
            </a:r>
            <a:r>
              <a:rPr kumimoji="1" lang="en-US" altLang="ja-JP" sz="2400" dirty="0" smtClean="0"/>
              <a:t>NPD</a:t>
            </a:r>
            <a:r>
              <a:rPr kumimoji="1" lang="ja-JP" altLang="en-US" sz="2400" dirty="0" smtClean="0"/>
              <a:t>流出比は，駅利用者における非対象者の割合と同様に</a:t>
            </a:r>
            <a:r>
              <a:rPr kumimoji="1" lang="ja-JP" altLang="en-US" sz="2400" dirty="0" smtClean="0"/>
              <a:t>なった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24711" y="2748155"/>
            <a:ext cx="6486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2400" dirty="0" smtClean="0">
                <a:solidFill>
                  <a:srgbClr val="FF0000"/>
                </a:solidFill>
              </a:rPr>
              <a:t>対象者を映さないカメラ</a:t>
            </a:r>
            <a:r>
              <a:rPr lang="ja-JP" altLang="en-US" sz="2400" dirty="0" smtClean="0"/>
              <a:t>のデータ収集をやめれば，</a:t>
            </a:r>
            <a:r>
              <a:rPr lang="en-US" altLang="ja-JP" sz="2400" dirty="0" smtClean="0"/>
              <a:t>NPD</a:t>
            </a:r>
            <a:r>
              <a:rPr lang="ja-JP" altLang="en-US" sz="2400" dirty="0" smtClean="0"/>
              <a:t>流出比は小さくなる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4710" y="4088812"/>
            <a:ext cx="6486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データ収集後に対象者か否かを識別する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>
                <a:solidFill>
                  <a:srgbClr val="0070C0"/>
                </a:solidFill>
              </a:rPr>
              <a:t>クラウドモデルでは不可能</a:t>
            </a:r>
            <a:endParaRPr kumimoji="1"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24456" y="5060137"/>
            <a:ext cx="669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NPD</a:t>
            </a:r>
            <a:r>
              <a:rPr kumimoji="1" lang="ja-JP" altLang="en-US" dirty="0" smtClean="0"/>
              <a:t>流出比</a:t>
            </a:r>
            <a:r>
              <a:rPr kumimoji="1" lang="ja-JP" altLang="en-US" dirty="0" smtClean="0"/>
              <a:t>：</a:t>
            </a:r>
            <a:r>
              <a:rPr lang="ja-JP" altLang="en-US" dirty="0"/>
              <a:t>サービスに</a:t>
            </a:r>
            <a:r>
              <a:rPr lang="ja-JP" altLang="en-US" dirty="0" smtClean="0"/>
              <a:t>は無関係なプライバシデータ</a:t>
            </a:r>
            <a:r>
              <a:rPr lang="ja-JP" altLang="en-US" dirty="0"/>
              <a:t>の流出比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152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31604" y="1407498"/>
            <a:ext cx="772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FF0000"/>
                </a:solidFill>
              </a:rPr>
              <a:t>実測値</a:t>
            </a:r>
            <a:r>
              <a:rPr lang="en-US" altLang="ja-JP" sz="2400" dirty="0"/>
              <a:t>(</a:t>
            </a:r>
            <a:r>
              <a:rPr lang="ja-JP" altLang="en-US" sz="2400" dirty="0"/>
              <a:t>オープンデータ</a:t>
            </a:r>
            <a:r>
              <a:rPr lang="en-US" altLang="ja-JP" sz="2400" dirty="0"/>
              <a:t>)</a:t>
            </a:r>
            <a:r>
              <a:rPr lang="ja-JP" altLang="en-US" sz="2400" dirty="0"/>
              <a:t>を用いて，クラウドモデルに</a:t>
            </a:r>
            <a:r>
              <a:rPr lang="ja-JP" altLang="en-US" sz="2400" dirty="0" smtClean="0"/>
              <a:t>おける</a:t>
            </a:r>
            <a:r>
              <a:rPr lang="ja-JP" altLang="en-US" sz="2400" dirty="0" smtClean="0">
                <a:solidFill>
                  <a:srgbClr val="FF0000"/>
                </a:solidFill>
              </a:rPr>
              <a:t>無関係なプライバシデータ</a:t>
            </a:r>
            <a:r>
              <a:rPr lang="ja-JP" altLang="en-US" sz="2400" dirty="0">
                <a:solidFill>
                  <a:srgbClr val="FF0000"/>
                </a:solidFill>
              </a:rPr>
              <a:t>流出比</a:t>
            </a:r>
            <a:r>
              <a:rPr lang="ja-JP" altLang="en-US" sz="2400" dirty="0"/>
              <a:t>について</a:t>
            </a:r>
            <a:r>
              <a:rPr lang="ja-JP" altLang="en-US" sz="2400" dirty="0" smtClean="0"/>
              <a:t>分析した．</a:t>
            </a:r>
            <a:endParaRPr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31604" y="2748155"/>
            <a:ext cx="8019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0070C0"/>
                </a:solidFill>
              </a:rPr>
              <a:t>クラウドモデル</a:t>
            </a:r>
            <a:r>
              <a:rPr lang="ja-JP" altLang="en-US" sz="2400" dirty="0"/>
              <a:t>での見守り</a:t>
            </a:r>
            <a:r>
              <a:rPr lang="ja-JP" altLang="en-US" sz="2400" dirty="0" smtClean="0"/>
              <a:t>サービスに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無関係なプライバシデータ</a:t>
            </a:r>
            <a:r>
              <a:rPr lang="ja-JP" altLang="en-US" sz="2400" dirty="0"/>
              <a:t>流出比</a:t>
            </a:r>
            <a:r>
              <a:rPr lang="ja-JP" altLang="en-US" sz="2400" dirty="0" smtClean="0"/>
              <a:t>の</a:t>
            </a:r>
            <a:r>
              <a:rPr lang="ja-JP" altLang="en-US" sz="2400" dirty="0" smtClean="0">
                <a:solidFill>
                  <a:srgbClr val="0070C0"/>
                </a:solidFill>
              </a:rPr>
              <a:t>削減は見込まれない．</a:t>
            </a:r>
            <a:endParaRPr lang="ja-JP" altLang="en-US" sz="2400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1603" y="4088812"/>
            <a:ext cx="6968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今後は</a:t>
            </a:r>
            <a:r>
              <a:rPr lang="ja-JP" altLang="en-US" sz="2400" dirty="0" smtClean="0"/>
              <a:t>プライバシデータ流通制御に</a:t>
            </a:r>
            <a:r>
              <a:rPr lang="ja-JP" altLang="en-US" sz="2400" dirty="0"/>
              <a:t>着目した</a:t>
            </a:r>
            <a:br>
              <a:rPr lang="ja-JP" altLang="en-US" sz="2400" dirty="0"/>
            </a:br>
            <a:r>
              <a:rPr lang="ja-JP" altLang="en-US" sz="2400" dirty="0"/>
              <a:t>アーキテクチャについて研究を進める</a:t>
            </a:r>
          </a:p>
        </p:txBody>
      </p:sp>
    </p:spTree>
    <p:extLst>
      <p:ext uri="{BB962C8B-B14F-4D97-AF65-F5344CB8AC3E}">
        <p14:creationId xmlns:p14="http://schemas.microsoft.com/office/powerpoint/2010/main" val="186996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172634" y="3136613"/>
            <a:ext cx="679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ご清聴頂きありがとうございました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3390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動機</a:t>
            </a:r>
            <a:endParaRPr kumimoji="1" lang="ja-JP" altLang="en-US" dirty="0"/>
          </a:p>
        </p:txBody>
      </p:sp>
      <p:grpSp>
        <p:nvGrpSpPr>
          <p:cNvPr id="43" name="グループ化 42"/>
          <p:cNvGrpSpPr/>
          <p:nvPr/>
        </p:nvGrpSpPr>
        <p:grpSpPr>
          <a:xfrm>
            <a:off x="1101524" y="1603509"/>
            <a:ext cx="6981825" cy="4126276"/>
            <a:chOff x="49404" y="990445"/>
            <a:chExt cx="10364358" cy="6317728"/>
          </a:xfrm>
        </p:grpSpPr>
        <p:sp>
          <p:nvSpPr>
            <p:cNvPr id="4" name="右矢印 3"/>
            <p:cNvSpPr/>
            <p:nvPr/>
          </p:nvSpPr>
          <p:spPr>
            <a:xfrm>
              <a:off x="2459339" y="2976999"/>
              <a:ext cx="857395" cy="559968"/>
            </a:xfrm>
            <a:prstGeom prst="rightArrow">
              <a:avLst/>
            </a:prstGeom>
            <a:solidFill>
              <a:srgbClr val="FF8E4F"/>
            </a:solidFill>
            <a:ln>
              <a:solidFill>
                <a:srgbClr val="FF6F1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latin typeface="Times New Roman" panose="02020603050405020304" pitchFamily="18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" name="曲折矢印 4"/>
            <p:cNvSpPr/>
            <p:nvPr/>
          </p:nvSpPr>
          <p:spPr>
            <a:xfrm rot="5400000">
              <a:off x="6659583" y="2444327"/>
              <a:ext cx="1102134" cy="2209913"/>
            </a:xfrm>
            <a:prstGeom prst="bentArrow">
              <a:avLst>
                <a:gd name="adj1" fmla="val 32872"/>
                <a:gd name="adj2" fmla="val 42428"/>
                <a:gd name="adj3" fmla="val 25000"/>
                <a:gd name="adj4" fmla="val 52102"/>
              </a:avLst>
            </a:prstGeom>
            <a:solidFill>
              <a:srgbClr val="FF8E4F"/>
            </a:solidFill>
            <a:ln>
              <a:solidFill>
                <a:srgbClr val="FF6F1F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8666" y="1267992"/>
              <a:ext cx="3111457" cy="2425565"/>
            </a:xfrm>
            <a:prstGeom prst="rect">
              <a:avLst/>
            </a:prstGeom>
          </p:spPr>
        </p:pic>
        <p:grpSp>
          <p:nvGrpSpPr>
            <p:cNvPr id="10" name="グループ化 9"/>
            <p:cNvGrpSpPr/>
            <p:nvPr/>
          </p:nvGrpSpPr>
          <p:grpSpPr>
            <a:xfrm>
              <a:off x="3236055" y="990445"/>
              <a:ext cx="3084631" cy="2594480"/>
              <a:chOff x="11606853" y="14952313"/>
              <a:chExt cx="8700907" cy="7318321"/>
            </a:xfrm>
          </p:grpSpPr>
          <p:pic>
            <p:nvPicPr>
              <p:cNvPr id="11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61737" y="18091720"/>
                <a:ext cx="1334779" cy="1248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67306" y="20962971"/>
                <a:ext cx="1334779" cy="1248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6" descr="https://2.bp.blogspot.com/-gwj84W9hV3U/V2vXpp8q23I/AAAAAAAA74E/ufde3GpkI-wmJ1MCHX1awIOrJ5NKxL5KQCLcB/s800/building_house7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39984" y="21045839"/>
                <a:ext cx="1312865" cy="12247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351230" y="19257199"/>
                <a:ext cx="956530" cy="9565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1606853" y="16444934"/>
                <a:ext cx="933113" cy="9331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60288" y="15497169"/>
                <a:ext cx="990942" cy="9909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2" descr="手をあげて横断歩道を渡る小学生のイラスト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97689" y="16911486"/>
                <a:ext cx="1622515" cy="1622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18" descr="上京したての人のイラスト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85254" y="14952313"/>
                <a:ext cx="1491269" cy="14912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" name="グループ化 20"/>
            <p:cNvGrpSpPr/>
            <p:nvPr/>
          </p:nvGrpSpPr>
          <p:grpSpPr>
            <a:xfrm>
              <a:off x="400169" y="1123949"/>
              <a:ext cx="2782657" cy="2594026"/>
              <a:chOff x="4076719" y="21602185"/>
              <a:chExt cx="6680077" cy="6860381"/>
            </a:xfrm>
          </p:grpSpPr>
          <p:grpSp>
            <p:nvGrpSpPr>
              <p:cNvPr id="22" name="グループ化 21"/>
              <p:cNvGrpSpPr/>
              <p:nvPr/>
            </p:nvGrpSpPr>
            <p:grpSpPr>
              <a:xfrm>
                <a:off x="4076719" y="21602188"/>
                <a:ext cx="6680077" cy="6860378"/>
                <a:chOff x="11324298" y="21372790"/>
                <a:chExt cx="6680074" cy="6860377"/>
              </a:xfrm>
            </p:grpSpPr>
            <p:sp>
              <p:nvSpPr>
                <p:cNvPr id="31" name="円/楕円 117"/>
                <p:cNvSpPr/>
                <p:nvPr/>
              </p:nvSpPr>
              <p:spPr>
                <a:xfrm>
                  <a:off x="11324298" y="21372790"/>
                  <a:ext cx="6680074" cy="686037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/>
                </a:p>
              </p:txBody>
            </p:sp>
            <p:sp>
              <p:nvSpPr>
                <p:cNvPr id="32" name="正方形/長方形 31"/>
                <p:cNvSpPr/>
                <p:nvPr/>
              </p:nvSpPr>
              <p:spPr>
                <a:xfrm>
                  <a:off x="11455917" y="24190533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/>
                </a:p>
              </p:txBody>
            </p:sp>
            <p:sp>
              <p:nvSpPr>
                <p:cNvPr id="33" name="正方形/長方形 32"/>
                <p:cNvSpPr/>
                <p:nvPr/>
              </p:nvSpPr>
              <p:spPr>
                <a:xfrm>
                  <a:off x="14101701" y="26263282"/>
                  <a:ext cx="3238033" cy="64105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/>
                </a:p>
              </p:txBody>
            </p:sp>
            <p:sp>
              <p:nvSpPr>
                <p:cNvPr id="34" name="正方形/長方形 33"/>
                <p:cNvSpPr/>
                <p:nvPr/>
              </p:nvSpPr>
              <p:spPr>
                <a:xfrm rot="5400000">
                  <a:off x="10696706" y="24587980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100"/>
                </a:p>
              </p:txBody>
            </p:sp>
          </p:grpSp>
          <p:pic>
            <p:nvPicPr>
              <p:cNvPr id="23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8815" y="24802987"/>
                <a:ext cx="1073565" cy="1073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8" descr="上京したての人のイラスト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7602" y="21602185"/>
                <a:ext cx="2048229" cy="20482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7379" y="21914775"/>
                <a:ext cx="1073565" cy="1073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210048" y="23776563"/>
                <a:ext cx="1073565" cy="1073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5800" y="24003617"/>
                <a:ext cx="1905001" cy="1781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12" descr="手をあげて横断歩道を渡る小学生のイラスト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4440" y="22923972"/>
                <a:ext cx="2360700" cy="2360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5501" y="26180328"/>
                <a:ext cx="1905001" cy="17811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6" descr="https://2.bp.blogspot.com/-gwj84W9hV3U/V2vXpp8q23I/AAAAAAAA74E/ufde3GpkI-wmJ1MCHX1awIOrJ5NKxL5KQCLcB/s800/building_house7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6758" y="25456930"/>
                <a:ext cx="2145481" cy="20015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5" name="正方形/長方形 34"/>
            <p:cNvSpPr/>
            <p:nvPr/>
          </p:nvSpPr>
          <p:spPr>
            <a:xfrm>
              <a:off x="49404" y="4144517"/>
              <a:ext cx="9411984" cy="3163656"/>
            </a:xfrm>
            <a:prstGeom prst="rect">
              <a:avLst/>
            </a:prstGeom>
            <a:noFill/>
            <a:ln w="38100">
              <a:solidFill>
                <a:srgbClr val="FF6F1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/>
            </a:p>
          </p:txBody>
        </p:sp>
        <p:grpSp>
          <p:nvGrpSpPr>
            <p:cNvPr id="36" name="グループ化 35"/>
            <p:cNvGrpSpPr/>
            <p:nvPr/>
          </p:nvGrpSpPr>
          <p:grpSpPr>
            <a:xfrm>
              <a:off x="6444681" y="1203744"/>
              <a:ext cx="3969081" cy="2011780"/>
              <a:chOff x="6771600" y="10991554"/>
              <a:chExt cx="3880695" cy="2183323"/>
            </a:xfrm>
          </p:grpSpPr>
          <p:sp>
            <p:nvSpPr>
              <p:cNvPr id="37" name="テキスト ボックス 36"/>
              <p:cNvSpPr txBox="1"/>
              <p:nvPr/>
            </p:nvSpPr>
            <p:spPr>
              <a:xfrm>
                <a:off x="6792528" y="10991554"/>
                <a:ext cx="3859767" cy="2183323"/>
              </a:xfrm>
              <a:prstGeom prst="roundRect">
                <a:avLst/>
              </a:prstGeom>
              <a:ln>
                <a:solidFill>
                  <a:srgbClr val="FF6F1F"/>
                </a:solidFill>
                <a:rou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kumimoji="1" lang="ja-JP" altLang="en-US" sz="1200" dirty="0"/>
              </a:p>
            </p:txBody>
          </p:sp>
          <p:sp>
            <p:nvSpPr>
              <p:cNvPr id="38" name="テキスト ボックス 37"/>
              <p:cNvSpPr txBox="1"/>
              <p:nvPr/>
            </p:nvSpPr>
            <p:spPr>
              <a:xfrm>
                <a:off x="6771600" y="11131116"/>
                <a:ext cx="3611860" cy="1943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人</a:t>
                </a:r>
                <a:r>
                  <a:rPr lang="ja-JP" altLang="en-US" sz="1400" dirty="0" smtClean="0"/>
                  <a:t>がマス上</a:t>
                </a:r>
                <a:r>
                  <a:rPr lang="ja-JP" altLang="en-US" sz="1400" dirty="0"/>
                  <a:t>にいる時間</a:t>
                </a:r>
                <a:r>
                  <a:rPr lang="ja-JP" altLang="en-US" sz="1400" dirty="0" smtClean="0"/>
                  <a:t>やカメラが有効な範囲などで</a:t>
                </a:r>
                <a:r>
                  <a:rPr lang="ja-JP" altLang="en-US" sz="1400" dirty="0"/>
                  <a:t>行列を生成する．</a:t>
                </a:r>
                <a:endParaRPr lang="en-US" altLang="ja-JP" sz="1400" dirty="0"/>
              </a:p>
              <a:p>
                <a:r>
                  <a:rPr lang="ja-JP" altLang="en-US" sz="1400" dirty="0"/>
                  <a:t>対象者</a:t>
                </a:r>
                <a:r>
                  <a:rPr lang="ja-JP" altLang="en-US" sz="1400" dirty="0" smtClean="0"/>
                  <a:t>と非対象者で</a:t>
                </a:r>
                <a:r>
                  <a:rPr lang="ja-JP" altLang="en-US" sz="1400" dirty="0"/>
                  <a:t>行列の種類を分けている．</a:t>
                </a:r>
              </a:p>
            </p:txBody>
          </p:sp>
        </p:grpSp>
        <p:sp>
          <p:nvSpPr>
            <p:cNvPr id="39" name="テキスト ボックス 38"/>
            <p:cNvSpPr txBox="1"/>
            <p:nvPr/>
          </p:nvSpPr>
          <p:spPr>
            <a:xfrm>
              <a:off x="1216844" y="6681830"/>
              <a:ext cx="1207237" cy="56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>
                  <a:ea typeface="ＭＳ Ｐゴシック" panose="020B0600070205080204" pitchFamily="50" charset="-128"/>
                </a:rPr>
                <a:t>行列</a:t>
              </a:r>
              <a:r>
                <a:rPr kumimoji="1" lang="en-US" altLang="ja-JP" dirty="0" smtClean="0">
                  <a:ea typeface="ＭＳ Ｐゴシック" panose="020B0600070205080204" pitchFamily="50" charset="-128"/>
                </a:rPr>
                <a:t>C</a:t>
              </a:r>
              <a:endParaRPr kumimoji="1" lang="ja-JP" altLang="en-US" dirty="0">
                <a:ea typeface="ＭＳ Ｐゴシック" panose="020B0600070205080204" pitchFamily="50" charset="-128"/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7208547" y="6689644"/>
              <a:ext cx="1364166" cy="56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>
                  <a:ea typeface="ＭＳ Ｐゴシック" panose="020B0600070205080204" pitchFamily="50" charset="-128"/>
                </a:rPr>
                <a:t>行列</a:t>
              </a:r>
              <a:r>
                <a:rPr kumimoji="1" lang="en-US" altLang="ja-JP" dirty="0" smtClean="0">
                  <a:ea typeface="ＭＳ Ｐゴシック" panose="020B0600070205080204" pitchFamily="50" charset="-128"/>
                </a:rPr>
                <a:t>H</a:t>
              </a:r>
              <a:endParaRPr kumimoji="1" lang="ja-JP" altLang="en-US" dirty="0">
                <a:ea typeface="ＭＳ Ｐゴシック" panose="020B0600070205080204" pitchFamily="50" charset="-128"/>
              </a:endParaRP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4310547" y="6681830"/>
              <a:ext cx="1207237" cy="56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>
                  <a:ea typeface="ＭＳ Ｐゴシック" panose="020B0600070205080204" pitchFamily="50" charset="-128"/>
                </a:rPr>
                <a:t>行列</a:t>
              </a:r>
              <a:r>
                <a:rPr kumimoji="1" lang="en-US" altLang="ja-JP" dirty="0" smtClean="0">
                  <a:ea typeface="ＭＳ Ｐゴシック" panose="020B0600070205080204" pitchFamily="50" charset="-128"/>
                </a:rPr>
                <a:t>S</a:t>
              </a:r>
              <a:endParaRPr kumimoji="1" lang="ja-JP" altLang="en-US" dirty="0">
                <a:ea typeface="ＭＳ Ｐゴシック" panose="020B0600070205080204" pitchFamily="50" charset="-128"/>
              </a:endParaRPr>
            </a:p>
          </p:txBody>
        </p:sp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2167" y="4330664"/>
              <a:ext cx="8878344" cy="2350384"/>
            </a:xfrm>
            <a:prstGeom prst="rect">
              <a:avLst/>
            </a:prstGeom>
          </p:spPr>
        </p:pic>
      </p:grpSp>
      <p:sp>
        <p:nvSpPr>
          <p:cNvPr id="44" name="テキスト ボックス 43"/>
          <p:cNvSpPr txBox="1"/>
          <p:nvPr/>
        </p:nvSpPr>
        <p:spPr>
          <a:xfrm>
            <a:off x="258998" y="885825"/>
            <a:ext cx="345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前研究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151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</a:t>
            </a:r>
            <a:r>
              <a:rPr lang="ja-JP" altLang="en-US" dirty="0"/>
              <a:t>動機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58998" y="885825"/>
            <a:ext cx="345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前研究</a:t>
            </a:r>
            <a:endParaRPr kumimoji="1" lang="ja-JP" altLang="en-US" sz="2800" dirty="0"/>
          </a:p>
        </p:txBody>
      </p:sp>
      <p:grpSp>
        <p:nvGrpSpPr>
          <p:cNvPr id="45" name="グループ化 44"/>
          <p:cNvGrpSpPr/>
          <p:nvPr/>
        </p:nvGrpSpPr>
        <p:grpSpPr>
          <a:xfrm>
            <a:off x="729821" y="1890354"/>
            <a:ext cx="7655150" cy="3121292"/>
            <a:chOff x="487933" y="22294650"/>
            <a:chExt cx="10315706" cy="3011841"/>
          </a:xfrm>
        </p:grpSpPr>
        <p:grpSp>
          <p:nvGrpSpPr>
            <p:cNvPr id="46" name="グループ化 45"/>
            <p:cNvGrpSpPr/>
            <p:nvPr/>
          </p:nvGrpSpPr>
          <p:grpSpPr>
            <a:xfrm>
              <a:off x="487933" y="22294650"/>
              <a:ext cx="10315706" cy="1530504"/>
              <a:chOff x="821580" y="23039354"/>
              <a:chExt cx="10315706" cy="1530504"/>
            </a:xfrm>
          </p:grpSpPr>
          <p:sp>
            <p:nvSpPr>
              <p:cNvPr id="48" name="テキスト ボックス 47"/>
              <p:cNvSpPr txBox="1"/>
              <p:nvPr/>
            </p:nvSpPr>
            <p:spPr>
              <a:xfrm>
                <a:off x="859937" y="23039354"/>
                <a:ext cx="10080000" cy="50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panose="020B0600070205080204" pitchFamily="50" charset="-128"/>
                  </a:rPr>
                  <a:t>不必要なプライバシデータの流通比</a:t>
                </a:r>
                <a:endParaRPr kumimoji="1" lang="ja-JP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正方形/長方形 48"/>
                  <p:cNvSpPr/>
                  <p:nvPr/>
                </p:nvSpPr>
                <p:spPr>
                  <a:xfrm>
                    <a:off x="821580" y="23572919"/>
                    <a:ext cx="10315706" cy="996939"/>
                  </a:xfrm>
                  <a:prstGeom prst="rect">
                    <a:avLst/>
                  </a:prstGeom>
                  <a:ln>
                    <a:solidFill>
                      <a:srgbClr val="FF0000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ja-JP" altLang="en-US" sz="24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ja-JP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ja-JP" altLang="en-US" sz="24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ja-JP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  <m:r>
                                <a:rPr lang="ja-JP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ja-JP" altLang="en-US" sz="24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ja-JP" alt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ja-JP" altLang="en-US" sz="24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ja-JP" alt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ja-JP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ja-JP" alt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den>
                          </m:f>
                        </m:oMath>
                      </m:oMathPara>
                    </a14:m>
                    <a:endParaRPr lang="ja-JP" altLang="en-US" sz="2400" dirty="0">
                      <a:latin typeface="Times New Roman" panose="02020603050405020304" pitchFamily="18" charset="0"/>
                      <a:ea typeface="ＭＳ Ｐゴシック" panose="020B060007020508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49" name="正方形/長方形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580" y="23572919"/>
                    <a:ext cx="10315706" cy="99693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テキスト ボックス 46"/>
            <p:cNvSpPr txBox="1"/>
            <p:nvPr/>
          </p:nvSpPr>
          <p:spPr>
            <a:xfrm>
              <a:off x="2601708" y="23880967"/>
              <a:ext cx="8063908" cy="14255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n: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アプリ有効範囲を区切る正方形の横方向の数</a:t>
              </a:r>
              <a:endParaRPr lang="en-US" altLang="ja-JP" dirty="0" smtClean="0">
                <a:latin typeface="Times New Roman" panose="02020603050405020304" pitchFamily="18" charset="0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m: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アプリ有効</a:t>
              </a:r>
              <a:r>
                <a:rPr lang="ja-JP" altLang="en-US" dirty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範囲を区切る正方形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の縦方向</a:t>
              </a:r>
              <a:r>
                <a:rPr lang="ja-JP" altLang="en-US" dirty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の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数</a:t>
              </a:r>
              <a:endParaRPr lang="en-US" altLang="ja-JP" dirty="0" smtClean="0">
                <a:latin typeface="Times New Roman" panose="02020603050405020304" pitchFamily="18" charset="0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C: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カメラの有効範囲を示す行列</a:t>
              </a:r>
              <a:endParaRPr lang="en-US" altLang="ja-JP" dirty="0" smtClean="0">
                <a:latin typeface="Times New Roman" panose="02020603050405020304" pitchFamily="18" charset="0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S:</a:t>
              </a:r>
              <a:r>
                <a:rPr lang="ja-JP" altLang="en-US" dirty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非対象者の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滞在</a:t>
              </a:r>
              <a:r>
                <a:rPr lang="ja-JP" altLang="en-US" dirty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時間を示す行列</a:t>
              </a:r>
              <a:endParaRPr lang="en-US" altLang="ja-JP" dirty="0" smtClean="0">
                <a:latin typeface="Times New Roman" panose="02020603050405020304" pitchFamily="18" charset="0"/>
                <a:ea typeface="ＭＳ Ｐゴシック" panose="020B0600070205080204" pitchFamily="50" charset="-128"/>
              </a:endParaRPr>
            </a:p>
            <a:p>
              <a:r>
                <a:rPr lang="en-US" altLang="ja-JP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H:</a:t>
              </a:r>
              <a:r>
                <a:rPr lang="ja-JP" altLang="en-US" dirty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対象者の</a:t>
              </a:r>
              <a:r>
                <a:rPr lang="ja-JP" altLang="en-US" dirty="0" smtClean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滞在</a:t>
              </a:r>
              <a:r>
                <a:rPr lang="ja-JP" altLang="en-US" dirty="0">
                  <a:latin typeface="Times New Roman" panose="02020603050405020304" pitchFamily="18" charset="0"/>
                  <a:ea typeface="ＭＳ Ｐゴシック" panose="020B0600070205080204" pitchFamily="50" charset="-128"/>
                </a:rPr>
                <a:t>時間を示す行列</a:t>
              </a:r>
              <a:endParaRPr lang="en-US" altLang="ja-JP" dirty="0" smtClean="0">
                <a:latin typeface="Times New Roman" panose="02020603050405020304" pitchFamily="18" charset="0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35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右矢印 22"/>
          <p:cNvSpPr/>
          <p:nvPr/>
        </p:nvSpPr>
        <p:spPr>
          <a:xfrm>
            <a:off x="3269358" y="3332220"/>
            <a:ext cx="2495405" cy="474097"/>
          </a:xfrm>
          <a:prstGeom prst="rightArrow">
            <a:avLst>
              <a:gd name="adj1" fmla="val 50000"/>
              <a:gd name="adj2" fmla="val 1250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研究背景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2041880" y="1539671"/>
            <a:ext cx="4723240" cy="2526365"/>
            <a:chOff x="2785968" y="4139584"/>
            <a:chExt cx="4723240" cy="2526365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785968" y="4139584"/>
              <a:ext cx="2640835" cy="2526365"/>
              <a:chOff x="4076720" y="21602180"/>
              <a:chExt cx="6680074" cy="6860377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4076720" y="21602180"/>
                <a:ext cx="6680074" cy="6860377"/>
                <a:chOff x="11324298" y="21372790"/>
                <a:chExt cx="6680074" cy="6860377"/>
              </a:xfrm>
            </p:grpSpPr>
            <p:sp>
              <p:nvSpPr>
                <p:cNvPr id="14" name="円/楕円 34"/>
                <p:cNvSpPr/>
                <p:nvPr/>
              </p:nvSpPr>
              <p:spPr>
                <a:xfrm>
                  <a:off x="11324298" y="21372790"/>
                  <a:ext cx="6680074" cy="686037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正方形/長方形 14"/>
                <p:cNvSpPr/>
                <p:nvPr/>
              </p:nvSpPr>
              <p:spPr>
                <a:xfrm>
                  <a:off x="11455917" y="24190533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正方形/長方形 15"/>
                <p:cNvSpPr/>
                <p:nvPr/>
              </p:nvSpPr>
              <p:spPr>
                <a:xfrm>
                  <a:off x="14101701" y="26263282"/>
                  <a:ext cx="3238033" cy="64105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/>
                <p:cNvSpPr/>
                <p:nvPr/>
              </p:nvSpPr>
              <p:spPr>
                <a:xfrm rot="5400000">
                  <a:off x="10696706" y="24587980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pic>
            <p:nvPicPr>
              <p:cNvPr id="6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8816" y="24802979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8" descr="上京したての人のイラスト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7601" y="21602180"/>
                <a:ext cx="2048230" cy="20482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7381" y="21914771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210050" y="23776558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5801" y="24003614"/>
                <a:ext cx="1905000" cy="1781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2" descr="手をあげて横断歩道を渡る小学生のイラスト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4441" y="22923969"/>
                <a:ext cx="2360700" cy="2360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5503" y="26180325"/>
                <a:ext cx="1905000" cy="1781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6" descr="https://2.bp.blogspot.com/-gwj84W9hV3U/V2vXpp8q23I/AAAAAAAA74E/ufde3GpkI-wmJ1MCHX1awIOrJ5NKxL5KQCLcB/s800/building_house7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6757" y="25456929"/>
                <a:ext cx="2145482" cy="20015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角丸四角形吹き出し 17"/>
            <p:cNvSpPr/>
            <p:nvPr/>
          </p:nvSpPr>
          <p:spPr>
            <a:xfrm>
              <a:off x="6250820" y="4411044"/>
              <a:ext cx="849624" cy="1148069"/>
            </a:xfrm>
            <a:prstGeom prst="wedgeRoundRectCallout">
              <a:avLst>
                <a:gd name="adj1" fmla="val -160746"/>
                <a:gd name="adj2" fmla="val 4458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32" name="Picture 8" descr="顔認証システムのイラスト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708" y="4213154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テキスト ボックス 28"/>
          <p:cNvSpPr txBox="1"/>
          <p:nvPr/>
        </p:nvSpPr>
        <p:spPr>
          <a:xfrm>
            <a:off x="1683396" y="1145960"/>
            <a:ext cx="2999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広域センサネットワーク</a:t>
            </a:r>
            <a:endParaRPr kumimoji="1" lang="ja-JP" altLang="en-US" sz="2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26258" y="848567"/>
            <a:ext cx="133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IoT</a:t>
            </a:r>
            <a:r>
              <a:rPr kumimoji="1" lang="ja-JP" altLang="en-US" sz="2000" dirty="0" smtClean="0"/>
              <a:t>による</a:t>
            </a:r>
            <a:endParaRPr kumimoji="1"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85945" y="1006067"/>
            <a:ext cx="51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＋</a:t>
            </a:r>
            <a:endParaRPr kumimoji="1" lang="ja-JP" altLang="en-US" sz="2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686180" y="1060034"/>
            <a:ext cx="299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高度な画像処理技術</a:t>
            </a:r>
            <a:endParaRPr kumimoji="1" lang="ja-JP" altLang="en-US" sz="2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931544" y="3267191"/>
            <a:ext cx="2980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屋外に及ぶ高精度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な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000" dirty="0" smtClean="0">
                <a:solidFill>
                  <a:srgbClr val="FF0000"/>
                </a:solidFill>
              </a:rPr>
            </a:br>
            <a:r>
              <a:rPr kumimoji="1" lang="ja-JP" altLang="en-US" sz="2000" dirty="0" smtClean="0">
                <a:solidFill>
                  <a:srgbClr val="FF0000"/>
                </a:solidFill>
              </a:rPr>
              <a:t>情報処理サービスの展開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838956" y="3943508"/>
            <a:ext cx="205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例：地域内見守り</a:t>
            </a:r>
            <a:endParaRPr lang="en-US" altLang="ja-JP" dirty="0" smtClean="0"/>
          </a:p>
          <a:p>
            <a:r>
              <a:rPr lang="ja-JP" altLang="en-US" dirty="0" smtClean="0"/>
              <a:t>         線路保全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532924" y="1579675"/>
            <a:ext cx="2536629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人間の認知処理に匹敵</a:t>
            </a:r>
            <a:endParaRPr kumimoji="1" lang="en-US" altLang="ja-JP" dirty="0" smtClean="0"/>
          </a:p>
          <a:p>
            <a:r>
              <a:rPr lang="ja-JP" altLang="en-US" dirty="0" smtClean="0"/>
              <a:t>指紋やカードなども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カメラ越しに確認可能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30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補足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LPLC</a:t>
            </a:r>
            <a:r>
              <a:rPr kumimoji="1" lang="ja-JP" altLang="en-US" dirty="0" smtClean="0"/>
              <a:t>やってて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8" y="1701712"/>
            <a:ext cx="8614395" cy="420660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6426437" y="6302794"/>
            <a:ext cx="846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 IPSJ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500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サービスモデル</a:t>
            </a:r>
            <a:endParaRPr kumimoji="1" lang="ja-JP" altLang="en-US" dirty="0"/>
          </a:p>
        </p:txBody>
      </p:sp>
      <p:pic>
        <p:nvPicPr>
          <p:cNvPr id="4" name="図 3" descr="C:\Users\tamura\AppData\Local\Microsoft\Windows\INetCache\Content.Word\plac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98" y="1448244"/>
            <a:ext cx="3949587" cy="22027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テキスト ボックス 6"/>
          <p:cNvSpPr txBox="1"/>
          <p:nvPr/>
        </p:nvSpPr>
        <p:spPr>
          <a:xfrm>
            <a:off x="4977130" y="1614355"/>
            <a:ext cx="3474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前</a:t>
            </a:r>
            <a:r>
              <a:rPr lang="ja-JP" altLang="en-US" sz="2000" dirty="0"/>
              <a:t>研究</a:t>
            </a:r>
            <a:r>
              <a:rPr lang="ja-JP" altLang="en-US" sz="2000" dirty="0" smtClean="0"/>
              <a:t>で提案したモデルにあてはめるため，公開されている松江</a:t>
            </a:r>
            <a:r>
              <a:rPr lang="ja-JP" altLang="en-US" sz="2000" dirty="0" err="1" smtClean="0"/>
              <a:t>駅駅</a:t>
            </a:r>
            <a:r>
              <a:rPr lang="ja-JP" altLang="en-US" sz="2000" dirty="0" smtClean="0"/>
              <a:t>構内図をマス目で表現した</a:t>
            </a:r>
            <a:endParaRPr kumimoji="1" lang="ja-JP" altLang="en-US" sz="20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05681"/>
            <a:ext cx="9144000" cy="175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9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3127760" y="2683379"/>
            <a:ext cx="2324456" cy="2324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方向矢印 4"/>
          <p:cNvSpPr/>
          <p:nvPr/>
        </p:nvSpPr>
        <p:spPr>
          <a:xfrm>
            <a:off x="2093718" y="1914258"/>
            <a:ext cx="2068083" cy="2068083"/>
          </a:xfrm>
          <a:prstGeom prst="leftUpArrow">
            <a:avLst>
              <a:gd name="adj1" fmla="val 12603"/>
              <a:gd name="adj2" fmla="val 18802"/>
              <a:gd name="adj3" fmla="val 2252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方向矢印 5"/>
          <p:cNvSpPr/>
          <p:nvPr/>
        </p:nvSpPr>
        <p:spPr>
          <a:xfrm rot="5400000">
            <a:off x="4418174" y="1914258"/>
            <a:ext cx="2068083" cy="2068083"/>
          </a:xfrm>
          <a:prstGeom prst="leftUpArrow">
            <a:avLst>
              <a:gd name="adj1" fmla="val 12603"/>
              <a:gd name="adj2" fmla="val 18802"/>
              <a:gd name="adj3" fmla="val 225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左右矢印 6"/>
          <p:cNvSpPr/>
          <p:nvPr/>
        </p:nvSpPr>
        <p:spPr>
          <a:xfrm>
            <a:off x="2093718" y="4213076"/>
            <a:ext cx="4392539" cy="794759"/>
          </a:xfrm>
          <a:prstGeom prst="leftRightArrow">
            <a:avLst>
              <a:gd name="adj1" fmla="val 39247"/>
              <a:gd name="adj2" fmla="val 5860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73793" y="1345032"/>
            <a:ext cx="251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out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31536" y="3370385"/>
            <a:ext cx="65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35691" y="3370385"/>
            <a:ext cx="65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10052" y="4425789"/>
            <a:ext cx="65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out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631536" y="4425789"/>
            <a:ext cx="65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02947" y="3078896"/>
            <a:ext cx="65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99286" y="3078896"/>
            <a:ext cx="65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089160" y="4075959"/>
            <a:ext cx="65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01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フローチャート: 順次アクセス記憶 57"/>
          <p:cNvSpPr/>
          <p:nvPr/>
        </p:nvSpPr>
        <p:spPr>
          <a:xfrm>
            <a:off x="1051621" y="1858170"/>
            <a:ext cx="1090170" cy="1077782"/>
          </a:xfrm>
          <a:prstGeom prst="flowChartMagneticTap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033795" y="22123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サービス</a:t>
            </a:r>
            <a:endParaRPr kumimoji="1" lang="en-US" altLang="ja-JP" b="1" dirty="0" smtClean="0"/>
          </a:p>
        </p:txBody>
      </p:sp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89" y="3637446"/>
            <a:ext cx="769758" cy="769758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812" y="3631624"/>
            <a:ext cx="899092" cy="833835"/>
          </a:xfrm>
          <a:prstGeom prst="rect">
            <a:avLst/>
          </a:prstGeom>
        </p:spPr>
      </p:pic>
      <p:cxnSp>
        <p:nvCxnSpPr>
          <p:cNvPr id="63" name="直線矢印コネクタ 62"/>
          <p:cNvCxnSpPr>
            <a:stCxn id="61" idx="0"/>
          </p:cNvCxnSpPr>
          <p:nvPr/>
        </p:nvCxnSpPr>
        <p:spPr>
          <a:xfrm flipV="1">
            <a:off x="1125468" y="2946144"/>
            <a:ext cx="488169" cy="691302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flipH="1" flipV="1">
            <a:off x="1669076" y="2935952"/>
            <a:ext cx="411410" cy="695672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フローチャート: 順次アクセス記憶 64"/>
          <p:cNvSpPr/>
          <p:nvPr/>
        </p:nvSpPr>
        <p:spPr>
          <a:xfrm>
            <a:off x="5074464" y="1837044"/>
            <a:ext cx="1090170" cy="1077782"/>
          </a:xfrm>
          <a:prstGeom prst="flowChartMagneticTap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056638" y="21912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サービス</a:t>
            </a:r>
            <a:endParaRPr kumimoji="1" lang="en-US" altLang="ja-JP" b="1" dirty="0" smtClean="0"/>
          </a:p>
          <a:p>
            <a:pPr algn="ctr"/>
            <a:r>
              <a:rPr kumimoji="1" lang="en-US" altLang="ja-JP" b="1" dirty="0" smtClean="0"/>
              <a:t>B</a:t>
            </a:r>
            <a:endParaRPr kumimoji="1" lang="ja-JP" altLang="en-US" b="1" dirty="0"/>
          </a:p>
        </p:txBody>
      </p:sp>
      <p:sp>
        <p:nvSpPr>
          <p:cNvPr id="67" name="フローチャート: 順次アクセス記憶 66"/>
          <p:cNvSpPr/>
          <p:nvPr/>
        </p:nvSpPr>
        <p:spPr>
          <a:xfrm>
            <a:off x="3512364" y="1837044"/>
            <a:ext cx="1090170" cy="1077782"/>
          </a:xfrm>
          <a:prstGeom prst="flowChartMagneticTap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3494538" y="21912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サービス</a:t>
            </a:r>
            <a:endParaRPr kumimoji="1" lang="en-US" altLang="ja-JP" b="1" dirty="0" smtClean="0"/>
          </a:p>
          <a:p>
            <a:pPr algn="ctr"/>
            <a:r>
              <a:rPr kumimoji="1" lang="en-US" altLang="ja-JP" b="1" dirty="0" smtClean="0"/>
              <a:t>A</a:t>
            </a:r>
            <a:endParaRPr kumimoji="1" lang="ja-JP" altLang="en-US" b="1" dirty="0"/>
          </a:p>
        </p:txBody>
      </p:sp>
      <p:pic>
        <p:nvPicPr>
          <p:cNvPr id="69" name="図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716" y="3743326"/>
            <a:ext cx="769758" cy="769758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56527" y="3802712"/>
            <a:ext cx="798237" cy="692685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447" y="3711287"/>
            <a:ext cx="899092" cy="833835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684" y="3775364"/>
            <a:ext cx="769758" cy="769758"/>
          </a:xfrm>
          <a:prstGeom prst="rect">
            <a:avLst/>
          </a:prstGeom>
        </p:spPr>
      </p:pic>
      <p:pic>
        <p:nvPicPr>
          <p:cNvPr id="73" name="図 72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59459" y="3808084"/>
            <a:ext cx="792046" cy="687313"/>
          </a:xfrm>
          <a:prstGeom prst="rect">
            <a:avLst/>
          </a:prstGeom>
        </p:spPr>
      </p:pic>
      <p:pic>
        <p:nvPicPr>
          <p:cNvPr id="74" name="図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2950" y="3904578"/>
            <a:ext cx="530398" cy="560881"/>
          </a:xfrm>
          <a:prstGeom prst="rect">
            <a:avLst/>
          </a:prstGeom>
        </p:spPr>
      </p:pic>
      <p:sp>
        <p:nvSpPr>
          <p:cNvPr id="75" name="角丸四角形 74"/>
          <p:cNvSpPr/>
          <p:nvPr/>
        </p:nvSpPr>
        <p:spPr>
          <a:xfrm>
            <a:off x="3114675" y="3663663"/>
            <a:ext cx="5276850" cy="975012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矢印コネクタ 75"/>
          <p:cNvCxnSpPr>
            <a:endCxn id="67" idx="2"/>
          </p:cNvCxnSpPr>
          <p:nvPr/>
        </p:nvCxnSpPr>
        <p:spPr>
          <a:xfrm flipV="1">
            <a:off x="4048536" y="2914826"/>
            <a:ext cx="8913" cy="77289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flipV="1">
            <a:off x="5669122" y="2930845"/>
            <a:ext cx="8913" cy="77289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/>
          <p:cNvSpPr/>
          <p:nvPr/>
        </p:nvSpPr>
        <p:spPr>
          <a:xfrm>
            <a:off x="419112" y="1314449"/>
            <a:ext cx="2476500" cy="375763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3007559" y="1323975"/>
            <a:ext cx="5479216" cy="3748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角丸四角形 79"/>
          <p:cNvSpPr/>
          <p:nvPr/>
        </p:nvSpPr>
        <p:spPr>
          <a:xfrm>
            <a:off x="523018" y="1028700"/>
            <a:ext cx="2257437" cy="51227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クローズな</a:t>
            </a:r>
            <a:r>
              <a:rPr kumimoji="1" lang="en-US" altLang="ja-JP" sz="2400" b="1" dirty="0" err="1" smtClean="0"/>
              <a:t>IoT</a:t>
            </a:r>
            <a:endParaRPr kumimoji="1" lang="ja-JP" altLang="en-US" sz="2400" b="1" dirty="0"/>
          </a:p>
        </p:txBody>
      </p:sp>
      <p:sp>
        <p:nvSpPr>
          <p:cNvPr id="81" name="角丸四角形 80"/>
          <p:cNvSpPr/>
          <p:nvPr/>
        </p:nvSpPr>
        <p:spPr>
          <a:xfrm>
            <a:off x="4534056" y="1028700"/>
            <a:ext cx="2257437" cy="51227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オープンな</a:t>
            </a:r>
            <a:r>
              <a:rPr kumimoji="1" lang="en-US" altLang="ja-JP" sz="2400" b="1" dirty="0" err="1" smtClean="0"/>
              <a:t>IoT</a:t>
            </a:r>
            <a:endParaRPr kumimoji="1" lang="ja-JP" altLang="en-US" sz="2400" b="1" dirty="0"/>
          </a:p>
        </p:txBody>
      </p:sp>
      <p:sp>
        <p:nvSpPr>
          <p:cNvPr id="82" name="フローチャート: 順次アクセス記憶 81"/>
          <p:cNvSpPr/>
          <p:nvPr/>
        </p:nvSpPr>
        <p:spPr>
          <a:xfrm>
            <a:off x="6618510" y="1848947"/>
            <a:ext cx="1090170" cy="1077782"/>
          </a:xfrm>
          <a:prstGeom prst="flowChartMagneticTap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6600684" y="22031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 smtClean="0"/>
              <a:t>サービス</a:t>
            </a:r>
            <a:endParaRPr kumimoji="1" lang="en-US" altLang="ja-JP" b="1" dirty="0" smtClean="0"/>
          </a:p>
          <a:p>
            <a:pPr algn="ctr"/>
            <a:r>
              <a:rPr kumimoji="1" lang="en-US" altLang="ja-JP" b="1" dirty="0" smtClean="0"/>
              <a:t>C</a:t>
            </a:r>
            <a:endParaRPr kumimoji="1" lang="ja-JP" altLang="en-US" b="1" dirty="0"/>
          </a:p>
        </p:txBody>
      </p:sp>
      <p:cxnSp>
        <p:nvCxnSpPr>
          <p:cNvPr id="84" name="直線矢印コネクタ 83"/>
          <p:cNvCxnSpPr/>
          <p:nvPr/>
        </p:nvCxnSpPr>
        <p:spPr>
          <a:xfrm flipV="1">
            <a:off x="7213168" y="2942748"/>
            <a:ext cx="8913" cy="772898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756370" y="444384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サービス専用の</a:t>
            </a:r>
            <a:endParaRPr kumimoji="1" lang="en-US" altLang="ja-JP" dirty="0" smtClean="0"/>
          </a:p>
          <a:p>
            <a:pPr algn="ctr"/>
            <a:r>
              <a:rPr kumimoji="1" lang="en-US" altLang="ja-JP" dirty="0" err="1" smtClean="0"/>
              <a:t>IoT</a:t>
            </a:r>
            <a:r>
              <a:rPr kumimoji="1" lang="ja-JP" altLang="en-US" dirty="0" smtClean="0"/>
              <a:t>機器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588712" y="4674178"/>
            <a:ext cx="416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サービス問わず相互利用できる</a:t>
            </a:r>
            <a:r>
              <a:rPr kumimoji="1" lang="en-US" altLang="ja-JP" dirty="0" err="1" smtClean="0"/>
              <a:t>IoT</a:t>
            </a:r>
            <a:r>
              <a:rPr kumimoji="1" lang="ja-JP" altLang="en-US" dirty="0" smtClean="0"/>
              <a:t>機器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4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補足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3" y="2432831"/>
            <a:ext cx="7886700" cy="1562126"/>
          </a:xfrm>
        </p:spPr>
      </p:pic>
    </p:spTree>
    <p:extLst>
      <p:ext uri="{BB962C8B-B14F-4D97-AF65-F5344CB8AC3E}">
        <p14:creationId xmlns:p14="http://schemas.microsoft.com/office/powerpoint/2010/main" val="19329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対象者の動き</a:t>
            </a:r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808881"/>
              </p:ext>
            </p:extLst>
          </p:nvPr>
        </p:nvGraphicFramePr>
        <p:xfrm>
          <a:off x="811827" y="1301187"/>
          <a:ext cx="7580144" cy="4903064"/>
        </p:xfrm>
        <a:graphic>
          <a:graphicData uri="http://schemas.openxmlformats.org/drawingml/2006/table">
            <a:tbl>
              <a:tblPr firstRow="1" firstCol="1" bandRow="1"/>
              <a:tblGrid>
                <a:gridCol w="214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65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82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883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センサ番号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883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</a:t>
                      </a:r>
                      <a:r>
                        <a:rPr lang="ja-JP" sz="2000" dirty="0" smtClean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通過のべ</a:t>
                      </a:r>
                      <a:r>
                        <a:rPr lang="ja-JP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人数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88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ja-JP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センサ番号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7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9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883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センサ通過のべ人数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94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14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68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452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514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88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ja-JP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センサ番号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13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14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883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センサ通過のべ人数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1181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277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811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883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ja-JP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センサ番号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16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17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kumimoji="1" lang="en-US" sz="2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19</a:t>
                      </a:r>
                      <a:endParaRPr kumimoji="1" lang="ja-JP" sz="2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ja-JP" sz="2000" b="1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総和</a:t>
                      </a:r>
                      <a:endParaRPr lang="ja-JP" sz="2000" dirty="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883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ja-JP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センサ通過のべ人数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</a:t>
                      </a:r>
                      <a:endParaRPr lang="ja-JP" sz="20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3415</a:t>
                      </a:r>
                      <a:endParaRPr lang="ja-JP" sz="2000" dirty="0">
                        <a:solidFill>
                          <a:srgbClr val="FFC000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718374" y="901137"/>
            <a:ext cx="6844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登校時人流センサ毎の非対象者の総データ量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切り上げ</a:t>
            </a:r>
            <a:r>
              <a:rPr kumimoji="1" lang="en-US" altLang="ja-JP" sz="2000" dirty="0" smtClean="0"/>
              <a:t>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96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シミュレーション結果</a:t>
            </a:r>
            <a:endParaRPr kumimoji="1" lang="ja-JP" altLang="en-US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83133"/>
              </p:ext>
            </p:extLst>
          </p:nvPr>
        </p:nvGraphicFramePr>
        <p:xfrm>
          <a:off x="2276857" y="1034066"/>
          <a:ext cx="4110100" cy="5349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60064">
                  <a:extLst>
                    <a:ext uri="{9D8B030D-6E8A-4147-A177-3AD203B41FA5}">
                      <a16:colId xmlns:a16="http://schemas.microsoft.com/office/drawing/2014/main" val="2875436721"/>
                    </a:ext>
                  </a:extLst>
                </a:gridCol>
                <a:gridCol w="926595">
                  <a:extLst>
                    <a:ext uri="{9D8B030D-6E8A-4147-A177-3AD203B41FA5}">
                      <a16:colId xmlns:a16="http://schemas.microsoft.com/office/drawing/2014/main" val="3183250735"/>
                    </a:ext>
                  </a:extLst>
                </a:gridCol>
                <a:gridCol w="926595">
                  <a:extLst>
                    <a:ext uri="{9D8B030D-6E8A-4147-A177-3AD203B41FA5}">
                      <a16:colId xmlns:a16="http://schemas.microsoft.com/office/drawing/2014/main" val="1752768818"/>
                    </a:ext>
                  </a:extLst>
                </a:gridCol>
                <a:gridCol w="996846">
                  <a:extLst>
                    <a:ext uri="{9D8B030D-6E8A-4147-A177-3AD203B41FA5}">
                      <a16:colId xmlns:a16="http://schemas.microsoft.com/office/drawing/2014/main" val="3445419894"/>
                    </a:ext>
                  </a:extLst>
                </a:gridCol>
              </a:tblGrid>
              <a:tr h="384953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 dirty="0">
                          <a:effectLst/>
                        </a:rPr>
                        <a:t>センサ</a:t>
                      </a:r>
                      <a:endParaRPr lang="ja-JP" sz="1300" kern="100" dirty="0">
                        <a:effectLst/>
                      </a:endParaRPr>
                    </a:p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 dirty="0">
                          <a:effectLst/>
                        </a:rPr>
                        <a:t>番号</a:t>
                      </a:r>
                      <a:endParaRPr lang="ja-JP" sz="13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NPD</a:t>
                      </a:r>
                      <a:r>
                        <a:rPr lang="ja-JP" sz="1300" kern="0">
                          <a:effectLst/>
                        </a:rPr>
                        <a:t>量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対象者</a:t>
                      </a:r>
                      <a:endParaRPr lang="ja-JP" sz="1300" kern="100">
                        <a:effectLst/>
                      </a:endParaRPr>
                    </a:p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データ量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NPD</a:t>
                      </a:r>
                      <a:endParaRPr lang="ja-JP" sz="1300" kern="100">
                        <a:effectLst/>
                      </a:endParaRPr>
                    </a:p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流出比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257818182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569498398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604121984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420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269930645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43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335753121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491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794854541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23832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5146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82.24%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1269923886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3732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2573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59.19%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1461269730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17328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1875967255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93567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7921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92.20%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2769108537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101864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7992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92.73%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759663176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297792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34599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89.59%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372240957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61536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4388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93.34%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4012873321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13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180524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19416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90.29%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2312366613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14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2163033818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15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-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-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- 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2527321127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16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4252013360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17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51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1009691462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48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4238817835"/>
                  </a:ext>
                </a:extLst>
              </a:tr>
              <a:tr h="192476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19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0.00%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140970994"/>
                  </a:ext>
                </a:extLst>
              </a:tr>
              <a:tr h="384953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 dirty="0">
                          <a:effectLst/>
                        </a:rPr>
                        <a:t>全センサ</a:t>
                      </a:r>
                      <a:r>
                        <a:rPr lang="ja-JP" sz="1300" kern="0" dirty="0" smtClean="0">
                          <a:effectLst/>
                        </a:rPr>
                        <a:t>の</a:t>
                      </a:r>
                      <a:r>
                        <a:rPr lang="en-US" altLang="ja-JP" sz="1300" kern="0" dirty="0" smtClean="0">
                          <a:effectLst/>
                        </a:rPr>
                        <a:t/>
                      </a:r>
                      <a:br>
                        <a:rPr lang="en-US" altLang="ja-JP" sz="1300" kern="0" dirty="0" smtClean="0">
                          <a:effectLst/>
                        </a:rPr>
                      </a:br>
                      <a:r>
                        <a:rPr lang="ja-JP" sz="1300" kern="0" dirty="0" smtClean="0">
                          <a:effectLst/>
                        </a:rPr>
                        <a:t>合計</a:t>
                      </a:r>
                      <a:endParaRPr lang="ja-JP" sz="13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781332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82035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90.50</a:t>
                      </a:r>
                      <a:r>
                        <a:rPr lang="ja-JP" sz="1300" kern="0">
                          <a:effectLst/>
                        </a:rPr>
                        <a:t>％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1690544847"/>
                  </a:ext>
                </a:extLst>
              </a:tr>
              <a:tr h="384953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100</a:t>
                      </a:r>
                      <a:r>
                        <a:rPr lang="ja-JP" sz="1300" kern="0">
                          <a:effectLst/>
                        </a:rPr>
                        <a:t>％以外</a:t>
                      </a:r>
                      <a:endParaRPr lang="ja-JP" sz="1300" kern="100">
                        <a:effectLst/>
                      </a:endParaRPr>
                    </a:p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センサ合計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762847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82035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effectLst/>
                        </a:rPr>
                        <a:t>90.29</a:t>
                      </a:r>
                      <a:r>
                        <a:rPr lang="ja-JP" sz="1300" kern="0" dirty="0">
                          <a:effectLst/>
                        </a:rPr>
                        <a:t>％</a:t>
                      </a:r>
                      <a:endParaRPr lang="ja-JP" sz="1300" kern="100" dirty="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3576538571"/>
                  </a:ext>
                </a:extLst>
              </a:tr>
              <a:tr h="384953"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ja-JP" sz="1300" kern="0">
                          <a:effectLst/>
                        </a:rPr>
                        <a:t>削減した</a:t>
                      </a:r>
                      <a:r>
                        <a:rPr lang="en-US" sz="1300" kern="0">
                          <a:effectLst/>
                        </a:rPr>
                        <a:t/>
                      </a:r>
                      <a:br>
                        <a:rPr lang="en-US" sz="1300" kern="0">
                          <a:effectLst/>
                        </a:rPr>
                      </a:br>
                      <a:r>
                        <a:rPr lang="ja-JP" sz="1300" kern="0">
                          <a:effectLst/>
                        </a:rPr>
                        <a:t>データ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18485</a:t>
                      </a:r>
                      <a:endParaRPr lang="ja-JP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300" kern="0">
                          <a:effectLst/>
                        </a:rPr>
                        <a:t>0</a:t>
                      </a:r>
                      <a:endParaRPr lang="ja-JP" sz="1300" kern="100"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tc>
                  <a:txBody>
                    <a:bodyPr/>
                    <a:lstStyle/>
                    <a:p>
                      <a:pPr indent="63500"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FF0000"/>
                          </a:solidFill>
                          <a:effectLst/>
                        </a:rPr>
                        <a:t>0.21</a:t>
                      </a:r>
                      <a:r>
                        <a:rPr lang="ja-JP" sz="1800" kern="0" dirty="0">
                          <a:solidFill>
                            <a:srgbClr val="FF0000"/>
                          </a:solidFill>
                          <a:effectLst/>
                        </a:rPr>
                        <a:t>％</a:t>
                      </a:r>
                      <a:endParaRPr lang="ja-JP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96038" marR="96038" marT="0" marB="0" anchor="ctr"/>
                </a:tc>
                <a:extLst>
                  <a:ext uri="{0D108BD9-81ED-4DB2-BD59-A6C34878D82A}">
                    <a16:rowId xmlns:a16="http://schemas.microsoft.com/office/drawing/2014/main" val="2046805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43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1465604" y="4324448"/>
            <a:ext cx="6161518" cy="1416581"/>
            <a:chOff x="294006" y="2397456"/>
            <a:chExt cx="7748524" cy="1865030"/>
          </a:xfrm>
        </p:grpSpPr>
        <p:sp>
          <p:nvSpPr>
            <p:cNvPr id="5" name="円/楕円 5"/>
            <p:cNvSpPr/>
            <p:nvPr/>
          </p:nvSpPr>
          <p:spPr>
            <a:xfrm>
              <a:off x="294006" y="2397456"/>
              <a:ext cx="7748524" cy="186503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66367" y="2782939"/>
              <a:ext cx="6803803" cy="1094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 smtClean="0"/>
                <a:t>このシミュレーションは実測値でなく，</a:t>
              </a:r>
              <a:r>
                <a:rPr lang="ja-JP" altLang="en-US" sz="2400" dirty="0" smtClean="0">
                  <a:solidFill>
                    <a:srgbClr val="0070C0"/>
                  </a:solidFill>
                </a:rPr>
                <a:t>現実的な</a:t>
              </a:r>
              <a:r>
                <a:rPr lang="en-US" altLang="ja-JP" sz="2400" dirty="0" smtClean="0">
                  <a:solidFill>
                    <a:srgbClr val="0070C0"/>
                  </a:solidFill>
                </a:rPr>
                <a:t>NP</a:t>
              </a:r>
              <a:r>
                <a:rPr lang="en-US" altLang="ja-JP" sz="2400" dirty="0" smtClean="0">
                  <a:solidFill>
                    <a:srgbClr val="0070C0"/>
                  </a:solidFill>
                </a:rPr>
                <a:t>D</a:t>
              </a:r>
              <a:r>
                <a:rPr lang="ja-JP" altLang="en-US" sz="2400" dirty="0">
                  <a:solidFill>
                    <a:srgbClr val="0070C0"/>
                  </a:solidFill>
                </a:rPr>
                <a:t>流出</a:t>
              </a:r>
              <a:r>
                <a:rPr lang="ja-JP" altLang="en-US" sz="2400" dirty="0" smtClean="0">
                  <a:solidFill>
                    <a:srgbClr val="0070C0"/>
                  </a:solidFill>
                </a:rPr>
                <a:t>比</a:t>
              </a:r>
              <a:r>
                <a:rPr lang="ja-JP" altLang="en-US" sz="2400" dirty="0" smtClean="0"/>
                <a:t>かはわからない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55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右矢印 31"/>
          <p:cNvSpPr/>
          <p:nvPr/>
        </p:nvSpPr>
        <p:spPr>
          <a:xfrm>
            <a:off x="3269358" y="3332220"/>
            <a:ext cx="2495405" cy="474097"/>
          </a:xfrm>
          <a:prstGeom prst="rightArrow">
            <a:avLst>
              <a:gd name="adj1" fmla="val 50000"/>
              <a:gd name="adj2" fmla="val 1250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Picture 4" descr="いろいろな防犯カメラを気にする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21" y="3576947"/>
            <a:ext cx="2032556" cy="203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研究背景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2041880" y="1539671"/>
            <a:ext cx="4723240" cy="2526365"/>
            <a:chOff x="2785968" y="4139584"/>
            <a:chExt cx="4723240" cy="2526365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785968" y="4139584"/>
              <a:ext cx="2640835" cy="2526365"/>
              <a:chOff x="4076720" y="21602180"/>
              <a:chExt cx="6680074" cy="6860377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4076720" y="21602180"/>
                <a:ext cx="6680074" cy="6860377"/>
                <a:chOff x="11324298" y="21372790"/>
                <a:chExt cx="6680074" cy="6860377"/>
              </a:xfrm>
            </p:grpSpPr>
            <p:sp>
              <p:nvSpPr>
                <p:cNvPr id="14" name="円/楕円 34"/>
                <p:cNvSpPr/>
                <p:nvPr/>
              </p:nvSpPr>
              <p:spPr>
                <a:xfrm>
                  <a:off x="11324298" y="21372790"/>
                  <a:ext cx="6680074" cy="686037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正方形/長方形 14"/>
                <p:cNvSpPr/>
                <p:nvPr/>
              </p:nvSpPr>
              <p:spPr>
                <a:xfrm>
                  <a:off x="11455917" y="24190533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正方形/長方形 15"/>
                <p:cNvSpPr/>
                <p:nvPr/>
              </p:nvSpPr>
              <p:spPr>
                <a:xfrm>
                  <a:off x="14101701" y="26263282"/>
                  <a:ext cx="3238033" cy="64105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/>
                <p:cNvSpPr/>
                <p:nvPr/>
              </p:nvSpPr>
              <p:spPr>
                <a:xfrm rot="5400000">
                  <a:off x="10696706" y="24587980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pic>
            <p:nvPicPr>
              <p:cNvPr id="6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8816" y="24802979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8" descr="上京したての人のイラスト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7601" y="21602180"/>
                <a:ext cx="2048230" cy="20482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7381" y="21914771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210050" y="23776558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5801" y="24003614"/>
                <a:ext cx="1905000" cy="1781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2" descr="手をあげて横断歩道を渡る小学生のイラスト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4441" y="22923969"/>
                <a:ext cx="2360700" cy="2360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5503" y="26180325"/>
                <a:ext cx="1905000" cy="1781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6" descr="https://2.bp.blogspot.com/-gwj84W9hV3U/V2vXpp8q23I/AAAAAAAA74E/ufde3GpkI-wmJ1MCHX1awIOrJ5NKxL5KQCLcB/s800/building_house7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6757" y="25456929"/>
                <a:ext cx="2145482" cy="20015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角丸四角形吹き出し 17"/>
            <p:cNvSpPr/>
            <p:nvPr/>
          </p:nvSpPr>
          <p:spPr>
            <a:xfrm>
              <a:off x="6250820" y="4411044"/>
              <a:ext cx="849624" cy="1148069"/>
            </a:xfrm>
            <a:prstGeom prst="wedgeRoundRectCallout">
              <a:avLst>
                <a:gd name="adj1" fmla="val -160746"/>
                <a:gd name="adj2" fmla="val 4458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32" name="Picture 8" descr="顔認証システムのイラスト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708" y="4213154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テキスト ボックス 28"/>
          <p:cNvSpPr txBox="1"/>
          <p:nvPr/>
        </p:nvSpPr>
        <p:spPr>
          <a:xfrm>
            <a:off x="1683396" y="1145960"/>
            <a:ext cx="2999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広域センサネットワーク</a:t>
            </a:r>
            <a:endParaRPr kumimoji="1" lang="ja-JP" altLang="en-US" sz="2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26258" y="848567"/>
            <a:ext cx="133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IoT</a:t>
            </a:r>
            <a:r>
              <a:rPr kumimoji="1" lang="ja-JP" altLang="en-US" sz="2000" dirty="0" smtClean="0"/>
              <a:t>による</a:t>
            </a:r>
            <a:endParaRPr kumimoji="1"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85945" y="1006067"/>
            <a:ext cx="51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＋</a:t>
            </a:r>
            <a:endParaRPr kumimoji="1" lang="ja-JP" altLang="en-US" sz="2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686180" y="1060034"/>
            <a:ext cx="299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高度な画像処理技術</a:t>
            </a:r>
            <a:endParaRPr kumimoji="1" lang="ja-JP" altLang="en-US" sz="20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532924" y="1579675"/>
            <a:ext cx="2536629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人間の認知処理に匹敵</a:t>
            </a:r>
            <a:endParaRPr kumimoji="1" lang="en-US" altLang="ja-JP" dirty="0" smtClean="0"/>
          </a:p>
          <a:p>
            <a:r>
              <a:rPr lang="ja-JP" altLang="en-US" dirty="0" smtClean="0"/>
              <a:t>指紋やカードなども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カメラ越しに確認可能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931544" y="3267191"/>
            <a:ext cx="2980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屋外に及ぶ高精度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な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000" dirty="0" smtClean="0">
                <a:solidFill>
                  <a:srgbClr val="FF0000"/>
                </a:solidFill>
              </a:rPr>
            </a:br>
            <a:r>
              <a:rPr kumimoji="1" lang="ja-JP" altLang="en-US" sz="2000" dirty="0" smtClean="0">
                <a:solidFill>
                  <a:srgbClr val="FF0000"/>
                </a:solidFill>
              </a:rPr>
              <a:t>情報処理サービスの展開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838956" y="3943508"/>
            <a:ext cx="205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例：地域内見守り</a:t>
            </a:r>
            <a:endParaRPr lang="en-US" altLang="ja-JP" dirty="0" smtClean="0"/>
          </a:p>
          <a:p>
            <a:r>
              <a:rPr lang="ja-JP" altLang="en-US" dirty="0" smtClean="0"/>
              <a:t>         線路保全</a:t>
            </a:r>
            <a:endParaRPr kumimoji="1" lang="ja-JP" altLang="en-US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194419" y="2425078"/>
            <a:ext cx="2558094" cy="1443976"/>
            <a:chOff x="194419" y="2425078"/>
            <a:chExt cx="2558094" cy="1443976"/>
          </a:xfrm>
        </p:grpSpPr>
        <p:sp>
          <p:nvSpPr>
            <p:cNvPr id="38" name="楕円 37"/>
            <p:cNvSpPr/>
            <p:nvPr/>
          </p:nvSpPr>
          <p:spPr>
            <a:xfrm>
              <a:off x="194419" y="2425078"/>
              <a:ext cx="1878127" cy="111210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215884" y="2945724"/>
              <a:ext cx="2536629" cy="923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高度な画像処理技術がすべて悪用されかねない</a:t>
              </a:r>
              <a:endParaRPr kumimoji="1" lang="ja-JP" altLang="en-US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425714" y="2548687"/>
              <a:ext cx="15898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>
                  <a:solidFill>
                    <a:schemeClr val="bg1"/>
                  </a:solidFill>
                </a:rPr>
                <a:t>デメリット</a:t>
              </a:r>
              <a:endParaRPr kumimoji="1" lang="ja-JP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1007292" y="5297701"/>
            <a:ext cx="2256565" cy="92333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一方，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非サービス</a:t>
            </a:r>
            <a:r>
              <a:rPr kumimoji="1" lang="ja-JP" altLang="en-US" dirty="0" smtClean="0"/>
              <a:t>利用者の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センシングが起こる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64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右矢印 36"/>
          <p:cNvSpPr/>
          <p:nvPr/>
        </p:nvSpPr>
        <p:spPr>
          <a:xfrm>
            <a:off x="3269358" y="3332220"/>
            <a:ext cx="2495405" cy="474097"/>
          </a:xfrm>
          <a:prstGeom prst="rightArrow">
            <a:avLst>
              <a:gd name="adj1" fmla="val 50000"/>
              <a:gd name="adj2" fmla="val 12508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Picture 4" descr="いろいろな防犯カメラを気にする人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621" y="3576947"/>
            <a:ext cx="2032556" cy="203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研究背景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2041880" y="1539671"/>
            <a:ext cx="4723240" cy="2526365"/>
            <a:chOff x="2785968" y="4139584"/>
            <a:chExt cx="4723240" cy="2526365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2785968" y="4139584"/>
              <a:ext cx="2640835" cy="2526365"/>
              <a:chOff x="4076720" y="21602180"/>
              <a:chExt cx="6680074" cy="6860377"/>
            </a:xfrm>
          </p:grpSpPr>
          <p:grpSp>
            <p:nvGrpSpPr>
              <p:cNvPr id="5" name="グループ化 4"/>
              <p:cNvGrpSpPr/>
              <p:nvPr/>
            </p:nvGrpSpPr>
            <p:grpSpPr>
              <a:xfrm>
                <a:off x="4076720" y="21602180"/>
                <a:ext cx="6680074" cy="6860377"/>
                <a:chOff x="11324298" y="21372790"/>
                <a:chExt cx="6680074" cy="6860377"/>
              </a:xfrm>
            </p:grpSpPr>
            <p:sp>
              <p:nvSpPr>
                <p:cNvPr id="14" name="円/楕円 34"/>
                <p:cNvSpPr/>
                <p:nvPr/>
              </p:nvSpPr>
              <p:spPr>
                <a:xfrm>
                  <a:off x="11324298" y="21372790"/>
                  <a:ext cx="6680074" cy="6860377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正方形/長方形 14"/>
                <p:cNvSpPr/>
                <p:nvPr/>
              </p:nvSpPr>
              <p:spPr>
                <a:xfrm>
                  <a:off x="11455917" y="24190533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正方形/長方形 15"/>
                <p:cNvSpPr/>
                <p:nvPr/>
              </p:nvSpPr>
              <p:spPr>
                <a:xfrm>
                  <a:off x="14101701" y="26263282"/>
                  <a:ext cx="3238033" cy="641057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/>
                <p:cNvSpPr/>
                <p:nvPr/>
              </p:nvSpPr>
              <p:spPr>
                <a:xfrm rot="5400000">
                  <a:off x="10696706" y="24587980"/>
                  <a:ext cx="6175412" cy="612445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pic>
            <p:nvPicPr>
              <p:cNvPr id="6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78816" y="24802979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8" descr="上京したての人のイラスト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7601" y="21602180"/>
                <a:ext cx="2048230" cy="20482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7381" y="21914771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監視カメラ・防犯カメラのイラスト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210050" y="23776558"/>
                <a:ext cx="1073564" cy="1073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5801" y="24003614"/>
                <a:ext cx="1905000" cy="1781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2" descr="手をあげて横断歩道を渡る小学生のイラスト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94441" y="22923969"/>
                <a:ext cx="2360700" cy="2360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4" descr="家のイラスト3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05503" y="26180325"/>
                <a:ext cx="1905000" cy="17811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6" descr="https://2.bp.blogspot.com/-gwj84W9hV3U/V2vXpp8q23I/AAAAAAAA74E/ufde3GpkI-wmJ1MCHX1awIOrJ5NKxL5KQCLcB/s800/building_house7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6757" y="25456929"/>
                <a:ext cx="2145482" cy="20015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角丸四角形吹き出し 17"/>
            <p:cNvSpPr/>
            <p:nvPr/>
          </p:nvSpPr>
          <p:spPr>
            <a:xfrm>
              <a:off x="6250820" y="4411044"/>
              <a:ext cx="849624" cy="1148069"/>
            </a:xfrm>
            <a:prstGeom prst="wedgeRoundRectCallout">
              <a:avLst>
                <a:gd name="adj1" fmla="val -160746"/>
                <a:gd name="adj2" fmla="val 4458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32" name="Picture 8" descr="顔認証システムのイラスト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4708" y="4213154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テキスト ボックス 28"/>
          <p:cNvSpPr txBox="1"/>
          <p:nvPr/>
        </p:nvSpPr>
        <p:spPr>
          <a:xfrm>
            <a:off x="1683396" y="1145960"/>
            <a:ext cx="2999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広域センサネットワーク</a:t>
            </a:r>
            <a:endParaRPr kumimoji="1" lang="ja-JP" altLang="en-US" sz="20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26258" y="848567"/>
            <a:ext cx="1333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err="1" smtClean="0"/>
              <a:t>IoT</a:t>
            </a:r>
            <a:r>
              <a:rPr kumimoji="1" lang="ja-JP" altLang="en-US" sz="2000" dirty="0" smtClean="0"/>
              <a:t>による</a:t>
            </a:r>
            <a:endParaRPr kumimoji="1"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85945" y="1006067"/>
            <a:ext cx="51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＋</a:t>
            </a:r>
            <a:endParaRPr kumimoji="1" lang="ja-JP" altLang="en-US" sz="2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686180" y="1060034"/>
            <a:ext cx="299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高度な画像処理技術</a:t>
            </a:r>
            <a:endParaRPr kumimoji="1" lang="ja-JP" altLang="en-US" sz="2000" dirty="0"/>
          </a:p>
        </p:txBody>
      </p:sp>
      <p:sp>
        <p:nvSpPr>
          <p:cNvPr id="32" name="右矢印 31"/>
          <p:cNvSpPr/>
          <p:nvPr/>
        </p:nvSpPr>
        <p:spPr>
          <a:xfrm>
            <a:off x="3316016" y="5495778"/>
            <a:ext cx="2545550" cy="474097"/>
          </a:xfrm>
          <a:prstGeom prst="rightArrow">
            <a:avLst>
              <a:gd name="adj1" fmla="val 50000"/>
              <a:gd name="adj2" fmla="val 519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 rot="18740943">
            <a:off x="5409981" y="4387106"/>
            <a:ext cx="1509060" cy="512560"/>
          </a:xfrm>
          <a:prstGeom prst="rightArrow">
            <a:avLst>
              <a:gd name="adj1" fmla="val 50000"/>
              <a:gd name="adj2" fmla="val 6311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18"/>
          <p:cNvSpPr/>
          <p:nvPr/>
        </p:nvSpPr>
        <p:spPr>
          <a:xfrm>
            <a:off x="4673939" y="4711950"/>
            <a:ext cx="3310467" cy="1624807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768175" y="5166988"/>
            <a:ext cx="3349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これを定量評価し，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サービス展開を円滑にする</a:t>
            </a:r>
            <a:endParaRPr kumimoji="1" lang="ja-JP" altLang="en-US" sz="20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813718" y="4764868"/>
            <a:ext cx="1040055" cy="36933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前研究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931544" y="3267191"/>
            <a:ext cx="2980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屋外に及ぶ高精度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な</a:t>
            </a:r>
            <a:r>
              <a:rPr kumimoji="1" lang="en-US" altLang="ja-JP" sz="20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000" dirty="0" smtClean="0">
                <a:solidFill>
                  <a:srgbClr val="FF0000"/>
                </a:solidFill>
              </a:rPr>
            </a:br>
            <a:r>
              <a:rPr kumimoji="1" lang="ja-JP" altLang="en-US" sz="2000" dirty="0" smtClean="0">
                <a:solidFill>
                  <a:srgbClr val="FF0000"/>
                </a:solidFill>
              </a:rPr>
              <a:t>情報処理サービスの展開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838956" y="3943508"/>
            <a:ext cx="205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例：地域内見守り</a:t>
            </a:r>
            <a:endParaRPr lang="en-US" altLang="ja-JP" dirty="0" smtClean="0"/>
          </a:p>
          <a:p>
            <a:r>
              <a:rPr lang="ja-JP" altLang="en-US" dirty="0" smtClean="0"/>
              <a:t>         線路保全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532924" y="1579675"/>
            <a:ext cx="2536629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人間の認知処理に匹敵</a:t>
            </a:r>
            <a:endParaRPr kumimoji="1" lang="en-US" altLang="ja-JP" dirty="0" smtClean="0"/>
          </a:p>
          <a:p>
            <a:r>
              <a:rPr lang="ja-JP" altLang="en-US" dirty="0" smtClean="0"/>
              <a:t>指紋やカードなども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カメラ越しに確認可能</a:t>
            </a:r>
            <a:endParaRPr kumimoji="1" lang="ja-JP" altLang="en-US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194419" y="2425078"/>
            <a:ext cx="2558094" cy="1443976"/>
            <a:chOff x="194419" y="2425078"/>
            <a:chExt cx="2558094" cy="1443976"/>
          </a:xfrm>
        </p:grpSpPr>
        <p:sp>
          <p:nvSpPr>
            <p:cNvPr id="43" name="楕円 42"/>
            <p:cNvSpPr/>
            <p:nvPr/>
          </p:nvSpPr>
          <p:spPr>
            <a:xfrm>
              <a:off x="194419" y="2425078"/>
              <a:ext cx="1878127" cy="1112105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215884" y="2945724"/>
              <a:ext cx="2536629" cy="923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人間の認知処理に匹敵</a:t>
              </a:r>
              <a:endParaRPr kumimoji="1" lang="en-US" altLang="ja-JP" dirty="0" smtClean="0"/>
            </a:p>
            <a:p>
              <a:r>
                <a:rPr lang="ja-JP" altLang="en-US" dirty="0" smtClean="0"/>
                <a:t>指紋やカードなども</a:t>
              </a:r>
              <a:r>
                <a:rPr lang="en-US" altLang="ja-JP" dirty="0" smtClean="0"/>
                <a:t/>
              </a:r>
              <a:br>
                <a:rPr lang="en-US" altLang="ja-JP" dirty="0" smtClean="0"/>
              </a:br>
              <a:r>
                <a:rPr lang="ja-JP" altLang="en-US" dirty="0" smtClean="0"/>
                <a:t>カメラ越しに確認可能</a:t>
              </a:r>
              <a:endParaRPr kumimoji="1" lang="ja-JP" altLang="en-US" dirty="0"/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425714" y="2548687"/>
              <a:ext cx="15898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 smtClean="0">
                  <a:solidFill>
                    <a:schemeClr val="bg1"/>
                  </a:solidFill>
                </a:rPr>
                <a:t>デメリット</a:t>
              </a:r>
              <a:endParaRPr kumimoji="1" lang="ja-JP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テキスト ボックス 45"/>
          <p:cNvSpPr txBox="1"/>
          <p:nvPr/>
        </p:nvSpPr>
        <p:spPr>
          <a:xfrm>
            <a:off x="1007292" y="5297701"/>
            <a:ext cx="2256565" cy="92333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一方，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非サービス</a:t>
            </a:r>
            <a:r>
              <a:rPr kumimoji="1" lang="ja-JP" altLang="en-US" dirty="0" smtClean="0"/>
              <a:t>利用者の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センシングが起こる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68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研究動機</a:t>
            </a: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6" y="1556804"/>
            <a:ext cx="2387820" cy="107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31" y="1622817"/>
            <a:ext cx="5413017" cy="26396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2752326" y="1055102"/>
            <a:ext cx="6269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簡易シミュレーション</a:t>
            </a:r>
            <a:r>
              <a:rPr kumimoji="1" lang="ja-JP" altLang="en-US" sz="2000" dirty="0" smtClean="0"/>
              <a:t>から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サービスに無関係なプライバシデータを算出した．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8998" y="885825"/>
            <a:ext cx="148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前研究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691" y="3487785"/>
            <a:ext cx="331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</a:t>
            </a:r>
            <a:r>
              <a:rPr kumimoji="1" lang="en-US" altLang="ja-JP" dirty="0" smtClean="0"/>
              <a:t>PD</a:t>
            </a:r>
            <a:r>
              <a:rPr kumimoji="1" lang="ja-JP" altLang="en-US" dirty="0" smtClean="0"/>
              <a:t>流出比：サービス</a:t>
            </a:r>
            <a:r>
              <a:rPr kumimoji="1" lang="ja-JP" altLang="en-US" dirty="0" smtClean="0"/>
              <a:t>に無関係なプライバシデー</a:t>
            </a:r>
            <a:r>
              <a:rPr lang="ja-JP" altLang="en-US" dirty="0" smtClean="0"/>
              <a:t>タ</a:t>
            </a:r>
            <a:r>
              <a:rPr lang="ja-JP" altLang="en-US" dirty="0" smtClean="0"/>
              <a:t>の流通比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12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研究動機</a:t>
            </a: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6" y="1556804"/>
            <a:ext cx="2387820" cy="107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31" y="1622817"/>
            <a:ext cx="5413017" cy="26396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テキスト ボックス 8"/>
          <p:cNvSpPr txBox="1"/>
          <p:nvPr/>
        </p:nvSpPr>
        <p:spPr>
          <a:xfrm>
            <a:off x="258998" y="885825"/>
            <a:ext cx="345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前研究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4691" y="3487785"/>
            <a:ext cx="331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</a:t>
            </a:r>
            <a:r>
              <a:rPr kumimoji="1" lang="en-US" altLang="ja-JP" dirty="0" smtClean="0"/>
              <a:t>PD</a:t>
            </a:r>
            <a:r>
              <a:rPr kumimoji="1" lang="ja-JP" altLang="en-US" dirty="0" smtClean="0"/>
              <a:t>流出比：サービス</a:t>
            </a:r>
            <a:r>
              <a:rPr kumimoji="1" lang="ja-JP" altLang="en-US" dirty="0" smtClean="0"/>
              <a:t>に無関係なプライバシデー</a:t>
            </a:r>
            <a:r>
              <a:rPr lang="ja-JP" altLang="en-US" dirty="0" smtClean="0"/>
              <a:t>タ</a:t>
            </a:r>
            <a:r>
              <a:rPr lang="ja-JP" altLang="en-US" dirty="0" smtClean="0"/>
              <a:t>の流通比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752326" y="1055102"/>
            <a:ext cx="6269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簡易シミュレーション</a:t>
            </a:r>
            <a:r>
              <a:rPr kumimoji="1" lang="ja-JP" altLang="en-US" sz="2000" dirty="0" smtClean="0"/>
              <a:t>から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サービスに無関係なプライバシデータを算出した．</a:t>
            </a:r>
            <a:endParaRPr kumimoji="1" lang="ja-JP" altLang="en-US" sz="20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175189" y="2587116"/>
            <a:ext cx="8968811" cy="1416581"/>
            <a:chOff x="294006" y="2397456"/>
            <a:chExt cx="7748524" cy="1865030"/>
          </a:xfrm>
        </p:grpSpPr>
        <p:sp>
          <p:nvSpPr>
            <p:cNvPr id="15" name="円/楕円 5"/>
            <p:cNvSpPr/>
            <p:nvPr/>
          </p:nvSpPr>
          <p:spPr>
            <a:xfrm>
              <a:off x="294006" y="2397456"/>
              <a:ext cx="7748524" cy="186503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766366" y="2569162"/>
              <a:ext cx="6803803" cy="158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/>
                <a:t>このシミュレーションは実測値でなく，</a:t>
              </a:r>
              <a:r>
                <a:rPr lang="en-US" altLang="ja-JP" sz="2400" dirty="0" smtClean="0"/>
                <a:t/>
              </a:r>
              <a:br>
                <a:rPr lang="en-US" altLang="ja-JP" sz="2400" dirty="0" smtClean="0"/>
              </a:br>
              <a:r>
                <a:rPr lang="ja-JP" altLang="en-US" sz="2400" dirty="0" smtClean="0">
                  <a:solidFill>
                    <a:srgbClr val="0070C0"/>
                  </a:solidFill>
                </a:rPr>
                <a:t>現実的</a:t>
              </a:r>
              <a:r>
                <a:rPr lang="ja-JP" altLang="en-US" sz="2400" dirty="0">
                  <a:solidFill>
                    <a:srgbClr val="0070C0"/>
                  </a:solidFill>
                </a:rPr>
                <a:t>なサービス</a:t>
              </a:r>
              <a:r>
                <a:rPr lang="ja-JP" altLang="en-US" sz="2400" dirty="0" smtClean="0">
                  <a:solidFill>
                    <a:srgbClr val="0070C0"/>
                  </a:solidFill>
                </a:rPr>
                <a:t>に無関係な</a:t>
              </a:r>
              <a:r>
                <a:rPr lang="ja-JP" altLang="en-US" sz="2400" dirty="0">
                  <a:solidFill>
                    <a:srgbClr val="0070C0"/>
                  </a:solidFill>
                </a:rPr>
                <a:t>プライバシデータの</a:t>
              </a:r>
              <a:r>
                <a:rPr lang="ja-JP" altLang="en-US" sz="2400" dirty="0" smtClean="0">
                  <a:solidFill>
                    <a:srgbClr val="0070C0"/>
                  </a:solidFill>
                </a:rPr>
                <a:t>流出比</a:t>
              </a:r>
              <a:r>
                <a:rPr lang="en-US" altLang="ja-JP" sz="2400" dirty="0" smtClean="0">
                  <a:solidFill>
                    <a:srgbClr val="0070C0"/>
                  </a:solidFill>
                </a:rPr>
                <a:t/>
              </a:r>
              <a:br>
                <a:rPr lang="en-US" altLang="ja-JP" sz="2400" dirty="0" smtClean="0">
                  <a:solidFill>
                    <a:srgbClr val="0070C0"/>
                  </a:solidFill>
                </a:rPr>
              </a:br>
              <a:r>
                <a:rPr lang="ja-JP" altLang="en-US" sz="2400" dirty="0" smtClean="0"/>
                <a:t>はわからない</a:t>
              </a:r>
              <a:endParaRPr kumimoji="1"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79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研究動機</a:t>
            </a:r>
            <a:endParaRPr kumimoji="1" lang="ja-JP" altLang="en-US" dirty="0"/>
          </a:p>
        </p:txBody>
      </p:sp>
      <p:pic>
        <p:nvPicPr>
          <p:cNvPr id="4" name="図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06" y="1556804"/>
            <a:ext cx="2387820" cy="107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図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31" y="1622817"/>
            <a:ext cx="5413017" cy="26396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テキスト ボックス 8"/>
          <p:cNvSpPr txBox="1"/>
          <p:nvPr/>
        </p:nvSpPr>
        <p:spPr>
          <a:xfrm>
            <a:off x="258998" y="885825"/>
            <a:ext cx="3453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前研究</a:t>
            </a:r>
            <a:endParaRPr kumimoji="1"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4691" y="3487785"/>
            <a:ext cx="331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</a:t>
            </a:r>
            <a:r>
              <a:rPr kumimoji="1" lang="en-US" altLang="ja-JP" dirty="0" smtClean="0"/>
              <a:t>PD</a:t>
            </a:r>
            <a:r>
              <a:rPr kumimoji="1" lang="ja-JP" altLang="en-US" dirty="0" smtClean="0"/>
              <a:t>流出比：サービス</a:t>
            </a:r>
            <a:r>
              <a:rPr kumimoji="1" lang="ja-JP" altLang="en-US" dirty="0" smtClean="0"/>
              <a:t>に無関係なプライバシデー</a:t>
            </a:r>
            <a:r>
              <a:rPr lang="ja-JP" altLang="en-US" dirty="0" smtClean="0"/>
              <a:t>タ</a:t>
            </a:r>
            <a:r>
              <a:rPr lang="ja-JP" altLang="en-US" dirty="0" smtClean="0"/>
              <a:t>の流通比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175189" y="2587116"/>
            <a:ext cx="8968811" cy="1416581"/>
            <a:chOff x="294006" y="2397456"/>
            <a:chExt cx="7748524" cy="1865030"/>
          </a:xfrm>
        </p:grpSpPr>
        <p:sp>
          <p:nvSpPr>
            <p:cNvPr id="6" name="円/楕円 5"/>
            <p:cNvSpPr/>
            <p:nvPr/>
          </p:nvSpPr>
          <p:spPr>
            <a:xfrm>
              <a:off x="294006" y="2397456"/>
              <a:ext cx="7748524" cy="186503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766366" y="2569162"/>
              <a:ext cx="6803803" cy="1580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 smtClean="0"/>
                <a:t>このシミュレーションは実測値でなく，</a:t>
              </a:r>
              <a:r>
                <a:rPr lang="en-US" altLang="ja-JP" sz="2400" dirty="0" smtClean="0"/>
                <a:t/>
              </a:r>
              <a:br>
                <a:rPr lang="en-US" altLang="ja-JP" sz="2400" dirty="0" smtClean="0"/>
              </a:br>
              <a:r>
                <a:rPr lang="ja-JP" altLang="en-US" sz="2400" dirty="0" smtClean="0">
                  <a:solidFill>
                    <a:srgbClr val="0070C0"/>
                  </a:solidFill>
                </a:rPr>
                <a:t>現実的</a:t>
              </a:r>
              <a:r>
                <a:rPr lang="ja-JP" altLang="en-US" sz="2400" dirty="0">
                  <a:solidFill>
                    <a:srgbClr val="0070C0"/>
                  </a:solidFill>
                </a:rPr>
                <a:t>なサービス</a:t>
              </a:r>
              <a:r>
                <a:rPr lang="ja-JP" altLang="en-US" sz="2400" dirty="0" smtClean="0">
                  <a:solidFill>
                    <a:srgbClr val="0070C0"/>
                  </a:solidFill>
                </a:rPr>
                <a:t>に無関係な</a:t>
              </a:r>
              <a:r>
                <a:rPr lang="ja-JP" altLang="en-US" sz="2400" dirty="0">
                  <a:solidFill>
                    <a:srgbClr val="0070C0"/>
                  </a:solidFill>
                </a:rPr>
                <a:t>プライバシデータの</a:t>
              </a:r>
              <a:r>
                <a:rPr lang="ja-JP" altLang="en-US" sz="2400" dirty="0" smtClean="0">
                  <a:solidFill>
                    <a:srgbClr val="0070C0"/>
                  </a:solidFill>
                </a:rPr>
                <a:t>流出比</a:t>
              </a:r>
              <a:r>
                <a:rPr lang="en-US" altLang="ja-JP" sz="2400" dirty="0" smtClean="0">
                  <a:solidFill>
                    <a:srgbClr val="0070C0"/>
                  </a:solidFill>
                </a:rPr>
                <a:t/>
              </a:r>
              <a:br>
                <a:rPr lang="en-US" altLang="ja-JP" sz="2400" dirty="0" smtClean="0">
                  <a:solidFill>
                    <a:srgbClr val="0070C0"/>
                  </a:solidFill>
                </a:rPr>
              </a:br>
              <a:r>
                <a:rPr lang="ja-JP" altLang="en-US" sz="2400" dirty="0" smtClean="0"/>
                <a:t>はわからない</a:t>
              </a:r>
              <a:endParaRPr kumimoji="1" lang="ja-JP" altLang="en-US" sz="2400" dirty="0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2752326" y="1055102"/>
            <a:ext cx="6269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簡易シミュレーション</a:t>
            </a:r>
            <a:r>
              <a:rPr kumimoji="1" lang="ja-JP" altLang="en-US" sz="2000" dirty="0" smtClean="0"/>
              <a:t>から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サービスに無関係なプライバシデータを算出した．</a:t>
            </a:r>
            <a:endParaRPr kumimoji="1" lang="ja-JP" altLang="en-US" sz="20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297621" y="4904366"/>
            <a:ext cx="8548758" cy="1767197"/>
            <a:chOff x="448230" y="4740032"/>
            <a:chExt cx="8548758" cy="1931531"/>
          </a:xfrm>
        </p:grpSpPr>
        <p:sp>
          <p:nvSpPr>
            <p:cNvPr id="15" name="円/楕円 5"/>
            <p:cNvSpPr/>
            <p:nvPr/>
          </p:nvSpPr>
          <p:spPr>
            <a:xfrm>
              <a:off x="448230" y="4740032"/>
              <a:ext cx="8548758" cy="193153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787401" y="5207410"/>
              <a:ext cx="8115993" cy="1311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>
                  <a:solidFill>
                    <a:srgbClr val="FF0000"/>
                  </a:solidFill>
                </a:rPr>
                <a:t>実測値</a:t>
              </a:r>
              <a:r>
                <a:rPr kumimoji="1" lang="en-US" altLang="ja-JP" sz="2400" dirty="0" smtClean="0"/>
                <a:t>(</a:t>
              </a:r>
              <a:r>
                <a:rPr kumimoji="1" lang="ja-JP" altLang="en-US" sz="2400" dirty="0" smtClean="0"/>
                <a:t>オープンデータ</a:t>
              </a:r>
              <a:r>
                <a:rPr kumimoji="1" lang="en-US" altLang="ja-JP" sz="2400" dirty="0" smtClean="0"/>
                <a:t>)</a:t>
              </a:r>
              <a:r>
                <a:rPr kumimoji="1" lang="ja-JP" altLang="en-US" sz="2400" dirty="0" smtClean="0"/>
                <a:t>を用いて</a:t>
              </a:r>
              <a:r>
                <a:rPr kumimoji="1" lang="ja-JP" altLang="en-US" sz="2400" dirty="0" smtClean="0"/>
                <a:t>，</a:t>
              </a:r>
              <a:r>
                <a:rPr kumimoji="1" lang="ja-JP" altLang="en-US" sz="2400" dirty="0" smtClean="0">
                  <a:solidFill>
                    <a:srgbClr val="FF0000"/>
                  </a:solidFill>
                </a:rPr>
                <a:t>より</a:t>
              </a:r>
              <a:r>
                <a:rPr kumimoji="1" lang="ja-JP" altLang="en-US" sz="2400" dirty="0" smtClean="0">
                  <a:solidFill>
                    <a:srgbClr val="FF0000"/>
                  </a:solidFill>
                </a:rPr>
                <a:t>現実に</a:t>
              </a:r>
              <a:r>
                <a:rPr kumimoji="1" lang="ja-JP" altLang="en-US" sz="2400" dirty="0" smtClean="0">
                  <a:solidFill>
                    <a:srgbClr val="FF0000"/>
                  </a:solidFill>
                </a:rPr>
                <a:t>即した</a:t>
              </a:r>
              <a:r>
                <a:rPr kumimoji="1" lang="en-US" altLang="ja-JP" sz="2400" dirty="0" smtClean="0">
                  <a:solidFill>
                    <a:srgbClr val="FF0000"/>
                  </a:solidFill>
                </a:rPr>
                <a:t/>
              </a:r>
              <a:br>
                <a:rPr kumimoji="1" lang="en-US" altLang="ja-JP" sz="2400" dirty="0" smtClean="0">
                  <a:solidFill>
                    <a:srgbClr val="FF0000"/>
                  </a:solidFill>
                </a:rPr>
              </a:br>
              <a:r>
                <a:rPr lang="ja-JP" altLang="en-US" sz="2400" dirty="0" smtClean="0"/>
                <a:t>サービスに無関係なプライバシデータ</a:t>
              </a:r>
              <a:r>
                <a:rPr lang="ja-JP" altLang="en-US" sz="2400" dirty="0"/>
                <a:t>の</a:t>
              </a:r>
              <a:r>
                <a:rPr lang="ja-JP" altLang="en-US" sz="2400" dirty="0" smtClean="0"/>
                <a:t>流出比</a:t>
              </a:r>
              <a:r>
                <a:rPr kumimoji="1" lang="ja-JP" altLang="en-US" sz="2400" dirty="0" smtClean="0"/>
                <a:t>について</a:t>
              </a:r>
              <a:r>
                <a:rPr kumimoji="1" lang="ja-JP" altLang="en-US" sz="2400" dirty="0" smtClean="0">
                  <a:solidFill>
                    <a:srgbClr val="FF0000"/>
                  </a:solidFill>
                </a:rPr>
                <a:t>分析</a:t>
              </a:r>
              <a:endParaRPr kumimoji="1" lang="ja-JP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下矢印 16"/>
          <p:cNvSpPr/>
          <p:nvPr/>
        </p:nvSpPr>
        <p:spPr>
          <a:xfrm>
            <a:off x="3979524" y="3917863"/>
            <a:ext cx="1184952" cy="111487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36792" y="4843163"/>
            <a:ext cx="1818541" cy="40011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本研究の目的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34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実測値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オープンデー</a:t>
            </a:r>
            <a:r>
              <a:rPr lang="ja-JP" altLang="en-US" dirty="0" smtClean="0"/>
              <a:t>タの活用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33557" y="2069272"/>
            <a:ext cx="64029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オープンデータは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人流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センサ</a:t>
            </a:r>
            <a:r>
              <a:rPr kumimoji="1" lang="ja-JP" altLang="en-US" sz="2000" dirty="0" smtClean="0"/>
              <a:t>を用いており</a:t>
            </a:r>
            <a:r>
              <a:rPr kumimoji="1" lang="ja-JP" altLang="en-US" sz="2000" dirty="0" smtClean="0"/>
              <a:t>，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lang="en-US" altLang="ja-JP" sz="2000" dirty="0" smtClean="0"/>
              <a:t>19</a:t>
            </a:r>
            <a:r>
              <a:rPr lang="ja-JP" altLang="en-US" sz="2000" dirty="0" smtClean="0"/>
              <a:t>個のセンサ毎に</a:t>
            </a:r>
            <a:r>
              <a:rPr lang="en-US" altLang="ja-JP" sz="2000" dirty="0" smtClean="0">
                <a:solidFill>
                  <a:srgbClr val="0070C0"/>
                </a:solidFill>
              </a:rPr>
              <a:t>in</a:t>
            </a:r>
            <a:r>
              <a:rPr lang="ja-JP" altLang="en-US" sz="2000" dirty="0" smtClean="0">
                <a:solidFill>
                  <a:srgbClr val="0070C0"/>
                </a:solidFill>
              </a:rPr>
              <a:t>データ</a:t>
            </a:r>
            <a:r>
              <a:rPr lang="ja-JP" altLang="en-US" sz="2000" dirty="0" smtClean="0"/>
              <a:t>と</a:t>
            </a:r>
            <a:r>
              <a:rPr lang="en-US" altLang="ja-JP" sz="2000" dirty="0" smtClean="0">
                <a:solidFill>
                  <a:srgbClr val="FF0000"/>
                </a:solidFill>
              </a:rPr>
              <a:t>out</a:t>
            </a:r>
            <a:r>
              <a:rPr lang="ja-JP" altLang="en-US" sz="2000" dirty="0" smtClean="0">
                <a:solidFill>
                  <a:srgbClr val="FF0000"/>
                </a:solidFill>
              </a:rPr>
              <a:t>データ</a:t>
            </a:r>
            <a:r>
              <a:rPr lang="ja-JP" altLang="en-US" sz="2000" dirty="0" smtClean="0"/>
              <a:t>が示されている．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センサデータは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分毎の更新．</a:t>
            </a:r>
            <a:endParaRPr kumimoji="1" lang="ja-JP" altLang="en-US" sz="2000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933557" y="984896"/>
            <a:ext cx="6821654" cy="1015663"/>
            <a:chOff x="373905" y="996590"/>
            <a:chExt cx="8139302" cy="1015663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373905" y="996590"/>
              <a:ext cx="81393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/>
                <a:t>G</a:t>
              </a:r>
              <a:r>
                <a:rPr lang="ja-JP" altLang="en-US" sz="2000" dirty="0"/>
                <a:t>空間情報センターの公表して</a:t>
              </a:r>
              <a:r>
                <a:rPr lang="ja-JP" altLang="en-US" sz="2000" dirty="0" smtClean="0"/>
                <a:t>いる</a:t>
              </a:r>
              <a:r>
                <a:rPr lang="en-US" altLang="ja-JP" sz="2000" dirty="0" smtClean="0"/>
                <a:t/>
              </a:r>
              <a:br>
                <a:rPr lang="en-US" altLang="ja-JP" sz="2000" dirty="0" smtClean="0"/>
              </a:br>
              <a:r>
                <a:rPr lang="ja-JP" altLang="en-US" sz="2000" dirty="0" smtClean="0"/>
                <a:t>松江駅</a:t>
              </a:r>
              <a:r>
                <a:rPr lang="ja-JP" altLang="en-US" sz="2000" dirty="0"/>
                <a:t>構内人流センサデータ（西日本旅客鉄道株式会社</a:t>
              </a:r>
              <a:r>
                <a:rPr lang="ja-JP" altLang="en-US" sz="2000" dirty="0" smtClean="0"/>
                <a:t>）</a:t>
              </a:r>
              <a:endParaRPr lang="en-US" altLang="ja-JP" sz="2000" dirty="0" smtClean="0"/>
            </a:p>
            <a:p>
              <a:r>
                <a:rPr lang="ja-JP" altLang="en-US" sz="2000" dirty="0" smtClean="0"/>
                <a:t>を</a:t>
              </a:r>
              <a:r>
                <a:rPr lang="ja-JP" altLang="en-US" sz="2000" dirty="0" smtClean="0"/>
                <a:t>使用</a:t>
              </a:r>
              <a:endParaRPr kumimoji="1" lang="ja-JP" altLang="en-US" sz="2000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582001" y="1592485"/>
              <a:ext cx="6696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https://www.geospatial.jp/ckan/organization/aigid-team</a:t>
              </a:r>
              <a:endParaRPr kumimoji="1" lang="ja-JP" altLang="en-US" dirty="0"/>
            </a:p>
          </p:txBody>
        </p:sp>
      </p:grpSp>
      <p:pic>
        <p:nvPicPr>
          <p:cNvPr id="8" name="図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342" y="4738065"/>
            <a:ext cx="5604869" cy="1819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図 8" descr="C:\Users\tamura\AppData\Local\Microsoft\Windows\INetCache\Content.Word\place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281" y="3244168"/>
            <a:ext cx="2678619" cy="14938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テキスト ボックス 9"/>
          <p:cNvSpPr txBox="1"/>
          <p:nvPr/>
        </p:nvSpPr>
        <p:spPr>
          <a:xfrm>
            <a:off x="450356" y="4807852"/>
            <a:ext cx="1701798" cy="36933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In/out</a:t>
            </a:r>
            <a:r>
              <a:rPr kumimoji="1" lang="ja-JP" altLang="en-US" dirty="0" smtClean="0"/>
              <a:t>の定義図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7480" y="3244168"/>
            <a:ext cx="2929465" cy="64633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公開されているオープンデータの人流センサ位置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91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2445</TotalTime>
  <Words>1384</Words>
  <Application>Microsoft Office PowerPoint</Application>
  <PresentationFormat>画面に合わせる (4:3)</PresentationFormat>
  <Paragraphs>364</Paragraphs>
  <Slides>37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9" baseType="lpstr">
      <vt:lpstr>HGｺﾞｼｯｸM</vt:lpstr>
      <vt:lpstr>ＭＳ Ｐゴシック</vt:lpstr>
      <vt:lpstr>ＭＳ 明朝</vt:lpstr>
      <vt:lpstr>游ゴシック</vt:lpstr>
      <vt:lpstr>游ゴシック Light</vt:lpstr>
      <vt:lpstr>Arial</vt:lpstr>
      <vt:lpstr>Calibri</vt:lpstr>
      <vt:lpstr>Calibri Light</vt:lpstr>
      <vt:lpstr>Cambria Math</vt:lpstr>
      <vt:lpstr>Times New Roman</vt:lpstr>
      <vt:lpstr>Wingdings</vt:lpstr>
      <vt:lpstr>Office テーマ</vt:lpstr>
      <vt:lpstr>多地点カメラを用いた見守りサービスにおける 第三者のプライバシデータ流出比の定量評価 </vt:lpstr>
      <vt:lpstr>研究背景</vt:lpstr>
      <vt:lpstr>研究背景</vt:lpstr>
      <vt:lpstr>研究背景</vt:lpstr>
      <vt:lpstr>研究背景</vt:lpstr>
      <vt:lpstr>研究動機</vt:lpstr>
      <vt:lpstr>研究動機</vt:lpstr>
      <vt:lpstr>研究動機</vt:lpstr>
      <vt:lpstr>実測値(オープンデータの活用)</vt:lpstr>
      <vt:lpstr>ユースケース定義</vt:lpstr>
      <vt:lpstr>ユースケース概要</vt:lpstr>
      <vt:lpstr>ユースケースにおけるプライバシデータ生成源</vt:lpstr>
      <vt:lpstr>サービスに無関係なプライバシデータの流出比</vt:lpstr>
      <vt:lpstr>非対象者の動き</vt:lpstr>
      <vt:lpstr>非対象者の動き</vt:lpstr>
      <vt:lpstr>非対象者の人数の概算</vt:lpstr>
      <vt:lpstr>対象者の人数</vt:lpstr>
      <vt:lpstr>対象者の動き</vt:lpstr>
      <vt:lpstr>対象者の動き</vt:lpstr>
      <vt:lpstr>シミュレーション内容</vt:lpstr>
      <vt:lpstr>シミュレーション結果</vt:lpstr>
      <vt:lpstr>シミュレーション結果</vt:lpstr>
      <vt:lpstr>シミュレーション結果</vt:lpstr>
      <vt:lpstr>PowerPoint プレゼンテーション</vt:lpstr>
      <vt:lpstr>考察</vt:lpstr>
      <vt:lpstr>まとめ</vt:lpstr>
      <vt:lpstr>PowerPoint プレゼンテーション</vt:lpstr>
      <vt:lpstr>研究動機</vt:lpstr>
      <vt:lpstr>研究動機</vt:lpstr>
      <vt:lpstr>補足</vt:lpstr>
      <vt:lpstr>サービスモデル</vt:lpstr>
      <vt:lpstr>PowerPoint プレゼンテーション</vt:lpstr>
      <vt:lpstr>PowerPoint プレゼンテーション</vt:lpstr>
      <vt:lpstr>補足</vt:lpstr>
      <vt:lpstr>対象者の動き</vt:lpstr>
      <vt:lpstr>シミュレーション結果</vt:lpstr>
      <vt:lpstr>PowerPoint プレゼンテーション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Hoshikawa</dc:creator>
  <cp:lastModifiedBy>tamura</cp:lastModifiedBy>
  <cp:revision>183</cp:revision>
  <dcterms:created xsi:type="dcterms:W3CDTF">2018-06-05T10:45:52Z</dcterms:created>
  <dcterms:modified xsi:type="dcterms:W3CDTF">2019-01-15T11:07:11Z</dcterms:modified>
</cp:coreProperties>
</file>