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07" r:id="rId2"/>
    <p:sldId id="350" r:id="rId3"/>
    <p:sldId id="359" r:id="rId4"/>
    <p:sldId id="358" r:id="rId5"/>
    <p:sldId id="357" r:id="rId6"/>
    <p:sldId id="332" r:id="rId7"/>
    <p:sldId id="333" r:id="rId8"/>
    <p:sldId id="309" r:id="rId9"/>
    <p:sldId id="360" r:id="rId10"/>
    <p:sldId id="334" r:id="rId11"/>
    <p:sldId id="354" r:id="rId12"/>
    <p:sldId id="352" r:id="rId13"/>
    <p:sldId id="343" r:id="rId14"/>
    <p:sldId id="361" r:id="rId15"/>
    <p:sldId id="340" r:id="rId16"/>
    <p:sldId id="310" r:id="rId17"/>
    <p:sldId id="344" r:id="rId18"/>
    <p:sldId id="327" r:id="rId19"/>
    <p:sldId id="345" r:id="rId20"/>
    <p:sldId id="325" r:id="rId21"/>
    <p:sldId id="348" r:id="rId22"/>
    <p:sldId id="312" r:id="rId23"/>
    <p:sldId id="320" r:id="rId24"/>
    <p:sldId id="313" r:id="rId25"/>
    <p:sldId id="321" r:id="rId26"/>
    <p:sldId id="355" r:id="rId27"/>
    <p:sldId id="328" r:id="rId28"/>
    <p:sldId id="364" r:id="rId29"/>
    <p:sldId id="363" r:id="rId30"/>
    <p:sldId id="335" r:id="rId31"/>
    <p:sldId id="311" r:id="rId32"/>
    <p:sldId id="316" r:id="rId33"/>
    <p:sldId id="323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333" autoAdjust="0"/>
  </p:normalViewPr>
  <p:slideViewPr>
    <p:cSldViewPr snapToGrid="0">
      <p:cViewPr varScale="1">
        <p:scale>
          <a:sx n="113" d="100"/>
          <a:sy n="113" d="100"/>
        </p:scale>
        <p:origin x="18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9676-B366-4D09-82E7-515095B1A8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D547C-AA81-4CD0-B938-13035F93D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7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6246813"/>
            <a:ext cx="72580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3" descr="ロゴマーク＋ロゴタイプ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50726" b="53160"/>
          <a:stretch>
            <a:fillRect/>
          </a:stretch>
        </p:blipFill>
        <p:spPr bwMode="auto">
          <a:xfrm>
            <a:off x="6669088" y="6246813"/>
            <a:ext cx="24749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3975"/>
            <a:ext cx="2432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747"/>
            <a:ext cx="7772400" cy="207721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1450088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2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7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6"/>
          <p:cNvGrpSpPr>
            <a:grpSpLocks/>
          </p:cNvGrpSpPr>
          <p:nvPr userDrawn="1"/>
        </p:nvGrpSpPr>
        <p:grpSpPr bwMode="auto">
          <a:xfrm>
            <a:off x="6697663" y="5384800"/>
            <a:ext cx="2446337" cy="1473200"/>
            <a:chOff x="6697133" y="5385328"/>
            <a:chExt cx="2446867" cy="1472672"/>
          </a:xfrm>
        </p:grpSpPr>
        <p:pic>
          <p:nvPicPr>
            <p:cNvPr id="12" name="図 4" descr="ロゴマーク＋ロゴタイプ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998" r="94910" b="53160"/>
            <a:stretch>
              <a:fillRect/>
            </a:stretch>
          </p:blipFill>
          <p:spPr bwMode="auto">
            <a:xfrm>
              <a:off x="6763808" y="5385329"/>
              <a:ext cx="2380192" cy="14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フリーフォーム 12"/>
            <p:cNvSpPr/>
            <p:nvPr/>
          </p:nvSpPr>
          <p:spPr>
            <a:xfrm>
              <a:off x="6697133" y="5385328"/>
              <a:ext cx="2446867" cy="1472672"/>
            </a:xfrm>
            <a:custGeom>
              <a:avLst/>
              <a:gdLst>
                <a:gd name="connsiteX0" fmla="*/ 14287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14287 w 2466975"/>
                <a:gd name="connsiteY3" fmla="*/ 1304925 h 1304925"/>
                <a:gd name="connsiteX0" fmla="*/ 65505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65505 w 2466975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975" h="1304925">
                  <a:moveTo>
                    <a:pt x="65505" y="1304925"/>
                  </a:moveTo>
                  <a:lnTo>
                    <a:pt x="2466975" y="0"/>
                  </a:lnTo>
                  <a:lnTo>
                    <a:pt x="0" y="0"/>
                  </a:lnTo>
                  <a:lnTo>
                    <a:pt x="65505" y="13049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pic>
        <p:nvPicPr>
          <p:cNvPr id="14" name="図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299200"/>
            <a:ext cx="1409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787941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99" y="1037685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ja-JP" sz="2800" dirty="0"/>
              <a:t>多地点カメラを用いた見守りサービスにおける</a:t>
            </a:r>
            <a:br>
              <a:rPr lang="ja-JP" altLang="ja-JP" sz="2800" dirty="0"/>
            </a:br>
            <a:r>
              <a:rPr lang="ja-JP" altLang="ja-JP" sz="2800" dirty="0"/>
              <a:t>第三者のプライバシデータ流出比の定量評価</a:t>
            </a:r>
            <a:br>
              <a:rPr lang="ja-JP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360420"/>
            <a:ext cx="6858000" cy="994410"/>
          </a:xfrm>
        </p:spPr>
        <p:txBody>
          <a:bodyPr/>
          <a:lstStyle/>
          <a:p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en-US" altLang="ja-JP" dirty="0" smtClean="0"/>
              <a:t>NWS</a:t>
            </a:r>
            <a:r>
              <a:rPr lang="ja-JP" altLang="en-US" dirty="0" smtClean="0"/>
              <a:t>研究会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11830" y="4572000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国立高専機構 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田村崚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国立高専機構 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　干川尚人</a:t>
            </a:r>
          </a:p>
          <a:p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　下馬場 朋禄</a:t>
            </a:r>
          </a:p>
          <a:p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千葉大学　伊藤 智義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4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/>
          <p:cNvGrpSpPr/>
          <p:nvPr/>
        </p:nvGrpSpPr>
        <p:grpSpPr>
          <a:xfrm>
            <a:off x="297621" y="4740032"/>
            <a:ext cx="8548758" cy="1931531"/>
            <a:chOff x="448230" y="4740032"/>
            <a:chExt cx="8548758" cy="1931531"/>
          </a:xfrm>
        </p:grpSpPr>
        <p:sp>
          <p:nvSpPr>
            <p:cNvPr id="6" name="円/楕円 5"/>
            <p:cNvSpPr/>
            <p:nvPr/>
          </p:nvSpPr>
          <p:spPr>
            <a:xfrm>
              <a:off x="448230" y="4740032"/>
              <a:ext cx="8548758" cy="193153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87401" y="5243273"/>
              <a:ext cx="81159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FF0000"/>
                  </a:solidFill>
                </a:rPr>
                <a:t>実測値</a:t>
              </a:r>
              <a:r>
                <a:rPr kumimoji="1" lang="en-US" altLang="ja-JP" sz="2400" dirty="0" smtClean="0"/>
                <a:t>(</a:t>
              </a:r>
              <a:r>
                <a:rPr kumimoji="1" lang="ja-JP" altLang="en-US" sz="2400" dirty="0" smtClean="0"/>
                <a:t>オープンデータ</a:t>
              </a:r>
              <a:r>
                <a:rPr kumimoji="1" lang="en-US" altLang="ja-JP" sz="2400" dirty="0" smtClean="0"/>
                <a:t>)</a:t>
              </a:r>
              <a:r>
                <a:rPr kumimoji="1" lang="ja-JP" altLang="en-US" sz="2400" dirty="0" smtClean="0"/>
                <a:t>を</a:t>
              </a:r>
              <a:r>
                <a:rPr kumimoji="1" lang="ja-JP" altLang="en-US" sz="2400" dirty="0" smtClean="0"/>
                <a:t>用いて，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より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現実に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即した</a:t>
              </a:r>
              <a:r>
                <a:rPr lang="ja-JP" altLang="en-US" sz="2400" dirty="0" smtClean="0"/>
                <a:t>サービスに不要</a:t>
              </a:r>
              <a:r>
                <a:rPr lang="ja-JP" altLang="en-US" sz="2400" dirty="0"/>
                <a:t>なプライバシデータの</a:t>
              </a:r>
              <a:r>
                <a:rPr lang="ja-JP" altLang="en-US" sz="2400" dirty="0" smtClean="0"/>
                <a:t>流出比</a:t>
              </a:r>
              <a:r>
                <a:rPr kumimoji="1" lang="ja-JP" altLang="en-US" sz="2400" dirty="0" smtClean="0"/>
                <a:t>に</a:t>
              </a:r>
              <a:r>
                <a:rPr kumimoji="1" lang="ja-JP" altLang="en-US" sz="2400" dirty="0" smtClean="0"/>
                <a:t>ついて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分析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75326" y="1166783"/>
            <a:ext cx="633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簡易シミュレーションから，数理モデルの評価をした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流出比：サービスに不要なプライバシデー</a:t>
            </a:r>
            <a:r>
              <a:rPr lang="ja-JP" altLang="en-US" dirty="0" smtClean="0"/>
              <a:t>タの流通比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982133" y="2397459"/>
            <a:ext cx="7179734" cy="1865030"/>
            <a:chOff x="706965" y="2397459"/>
            <a:chExt cx="7179734" cy="1865030"/>
          </a:xfrm>
        </p:grpSpPr>
        <p:sp>
          <p:nvSpPr>
            <p:cNvPr id="14" name="円/楕円 13"/>
            <p:cNvSpPr/>
            <p:nvPr/>
          </p:nvSpPr>
          <p:spPr>
            <a:xfrm>
              <a:off x="706965" y="2397459"/>
              <a:ext cx="7179734" cy="186503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93747" y="2828945"/>
              <a:ext cx="6606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ここで使ったシミュレーションの見守り非対象者の流入設定値は</a:t>
              </a:r>
              <a:r>
                <a:rPr lang="ja-JP" altLang="en-US" sz="2000" dirty="0" smtClean="0">
                  <a:solidFill>
                    <a:srgbClr val="0070C0"/>
                  </a:solidFill>
                </a:rPr>
                <a:t>乱数</a:t>
              </a:r>
              <a:r>
                <a:rPr lang="ja-JP" altLang="en-US" sz="2000" dirty="0" smtClean="0"/>
                <a:t>で設定したため，現実</a:t>
              </a:r>
              <a:r>
                <a:rPr lang="ja-JP" altLang="en-US" sz="2000" dirty="0" smtClean="0"/>
                <a:t>のサービスに不要</a:t>
              </a:r>
              <a:r>
                <a:rPr lang="ja-JP" altLang="en-US" sz="2000" dirty="0" smtClean="0"/>
                <a:t>なプライバシデータの</a:t>
              </a:r>
              <a:r>
                <a:rPr lang="ja-JP" altLang="en-US" sz="2000" dirty="0" smtClean="0"/>
                <a:t>流出比の評価に</a:t>
              </a:r>
              <a:r>
                <a:rPr lang="ja-JP" altLang="en-US" sz="2000" dirty="0" smtClean="0"/>
                <a:t>は</a:t>
              </a:r>
              <a:r>
                <a:rPr lang="ja-JP" altLang="en-US" sz="2000" dirty="0" smtClean="0"/>
                <a:t>至らず</a:t>
              </a:r>
              <a:endParaRPr kumimoji="1" lang="ja-JP" altLang="en-US" sz="2000" dirty="0"/>
            </a:p>
          </p:txBody>
        </p:sp>
      </p:grpSp>
      <p:sp>
        <p:nvSpPr>
          <p:cNvPr id="17" name="下矢印 16"/>
          <p:cNvSpPr/>
          <p:nvPr/>
        </p:nvSpPr>
        <p:spPr>
          <a:xfrm>
            <a:off x="3979524" y="4134116"/>
            <a:ext cx="1184952" cy="77464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6792" y="4843163"/>
            <a:ext cx="1818541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本研究の目的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58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オープンデー</a:t>
            </a:r>
            <a:r>
              <a:rPr lang="ja-JP" altLang="en-US" dirty="0" smtClean="0"/>
              <a:t>タ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1198" y="902938"/>
            <a:ext cx="912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</a:t>
            </a:r>
            <a:r>
              <a:rPr lang="ja-JP" altLang="en-US" sz="2400" dirty="0"/>
              <a:t>空間情報センターの公表して</a:t>
            </a:r>
            <a:r>
              <a:rPr lang="ja-JP" altLang="en-US" sz="2400" dirty="0" smtClean="0"/>
              <a:t>いる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松江駅</a:t>
            </a:r>
            <a:r>
              <a:rPr lang="ja-JP" altLang="en-US" sz="2400" dirty="0"/>
              <a:t>構内人流センサデータ（西日本旅客鉄道株式会社</a:t>
            </a:r>
            <a:r>
              <a:rPr lang="ja-JP" altLang="en-US" sz="2400" dirty="0" smtClean="0"/>
              <a:t>）を使用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0554" y="4967573"/>
            <a:ext cx="7738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人流センサを用いており，</a:t>
            </a:r>
            <a:r>
              <a:rPr lang="en-US" altLang="ja-JP" sz="2400" dirty="0" smtClean="0"/>
              <a:t>19</a:t>
            </a:r>
            <a:r>
              <a:rPr lang="ja-JP" altLang="en-US" sz="2400" dirty="0" smtClean="0"/>
              <a:t>個</a:t>
            </a:r>
            <a:r>
              <a:rPr lang="ja-JP" altLang="en-US" sz="2400" dirty="0" smtClean="0"/>
              <a:t>のセンサ毎に</a:t>
            </a:r>
            <a:r>
              <a:rPr lang="en-US" altLang="ja-JP" sz="2400" dirty="0" smtClean="0"/>
              <a:t>in</a:t>
            </a:r>
            <a:r>
              <a:rPr lang="ja-JP" altLang="en-US" sz="2400" dirty="0" smtClean="0"/>
              <a:t>データと</a:t>
            </a:r>
            <a:r>
              <a:rPr lang="en-US" altLang="ja-JP" sz="2400" dirty="0" smtClean="0"/>
              <a:t>out</a:t>
            </a:r>
            <a:r>
              <a:rPr lang="ja-JP" altLang="en-US" sz="2400" dirty="0" smtClean="0"/>
              <a:t>データ</a:t>
            </a:r>
            <a:r>
              <a:rPr lang="ja-JP" altLang="en-US" sz="2400" dirty="0" smtClean="0"/>
              <a:t>が示されている．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センサデータは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分毎の</a:t>
            </a:r>
            <a:r>
              <a:rPr lang="ja-JP" altLang="en-US" sz="2400" dirty="0" smtClean="0"/>
              <a:t>更新．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0180" y="4598241"/>
            <a:ext cx="559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https://www.geospatial.jp/ckan/organization/aigid-team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l="23931" t="9357" r="22926" b="29296"/>
          <a:stretch/>
        </p:blipFill>
        <p:spPr>
          <a:xfrm>
            <a:off x="1867281" y="1733935"/>
            <a:ext cx="4411133" cy="28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サービス定義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0020" y="1126080"/>
            <a:ext cx="61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実測値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オープンデータ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を活かした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広域トラッキングサービスの一例として</a:t>
            </a:r>
            <a:endParaRPr kumimoji="1" lang="ja-JP" altLang="en-US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426634" y="2645833"/>
            <a:ext cx="6290733" cy="1566334"/>
            <a:chOff x="1426634" y="2645833"/>
            <a:chExt cx="6290733" cy="1566334"/>
          </a:xfrm>
        </p:grpSpPr>
        <p:sp>
          <p:nvSpPr>
            <p:cNvPr id="12" name="円/楕円 11"/>
            <p:cNvSpPr/>
            <p:nvPr/>
          </p:nvSpPr>
          <p:spPr>
            <a:xfrm>
              <a:off x="1426634" y="2645833"/>
              <a:ext cx="6290733" cy="156633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744133" y="3136613"/>
              <a:ext cx="56049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駅構内登校者見守りサービス</a:t>
              </a:r>
              <a:endParaRPr kumimoji="1" lang="ja-JP" altLang="en-US" sz="3200" dirty="0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1010020" y="4900923"/>
            <a:ext cx="483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を</a:t>
            </a:r>
            <a:r>
              <a:rPr lang="ja-JP" altLang="en-US" sz="2400" dirty="0" smtClean="0"/>
              <a:t>提案，以下サービスを定義する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49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089373" y="2385809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943005" y="2027779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115058" y="1156857"/>
            <a:ext cx="2030844" cy="1219267"/>
            <a:chOff x="5712354" y="2150072"/>
            <a:chExt cx="4050771" cy="2431980"/>
          </a:xfrm>
        </p:grpSpPr>
        <p:pic>
          <p:nvPicPr>
            <p:cNvPr id="10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楕円 16"/>
          <p:cNvSpPr/>
          <p:nvPr/>
        </p:nvSpPr>
        <p:spPr>
          <a:xfrm>
            <a:off x="4920509" y="1424032"/>
            <a:ext cx="2547431" cy="7379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画像処理，</a:t>
            </a:r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見守り結果通知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91040" y="5190388"/>
            <a:ext cx="259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松江駅構内</a:t>
            </a:r>
            <a:endParaRPr kumimoji="1" lang="ja-JP" altLang="en-US" sz="2000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36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>
            <a:stCxn id="24" idx="0"/>
          </p:cNvCxnSpPr>
          <p:nvPr/>
        </p:nvCxnSpPr>
        <p:spPr>
          <a:xfrm flipV="1">
            <a:off x="3819828" y="2432676"/>
            <a:ext cx="665369" cy="170398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33" idx="0"/>
          </p:cNvCxnSpPr>
          <p:nvPr/>
        </p:nvCxnSpPr>
        <p:spPr>
          <a:xfrm flipV="1">
            <a:off x="4597783" y="2464257"/>
            <a:ext cx="164186" cy="1672404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4" idx="0"/>
          </p:cNvCxnSpPr>
          <p:nvPr/>
        </p:nvCxnSpPr>
        <p:spPr>
          <a:xfrm flipH="1" flipV="1">
            <a:off x="5038741" y="2470548"/>
            <a:ext cx="336997" cy="166611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5" idx="0"/>
          </p:cNvCxnSpPr>
          <p:nvPr/>
        </p:nvCxnSpPr>
        <p:spPr>
          <a:xfrm flipH="1" flipV="1">
            <a:off x="5375737" y="2461505"/>
            <a:ext cx="777956" cy="167515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089373" y="4872977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189171" y="4202586"/>
            <a:ext cx="11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91040" y="6109917"/>
            <a:ext cx="418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2018</a:t>
            </a:r>
            <a:r>
              <a:rPr kumimoji="1" lang="ja-JP" altLang="en-US" sz="2000" dirty="0" smtClean="0"/>
              <a:t>年</a:t>
            </a:r>
            <a:r>
              <a:rPr kumimoji="1" lang="en-US" altLang="ja-JP" sz="2000" dirty="0" smtClean="0"/>
              <a:t>6</a:t>
            </a:r>
            <a:r>
              <a:rPr kumimoji="1" lang="ja-JP" altLang="en-US" sz="2000" dirty="0" smtClean="0"/>
              <a:t>月の平日，午前</a:t>
            </a:r>
            <a:r>
              <a:rPr kumimoji="1" lang="en-US" altLang="ja-JP" sz="2000" dirty="0" smtClean="0"/>
              <a:t>7</a:t>
            </a:r>
            <a:r>
              <a:rPr kumimoji="1" lang="ja-JP" altLang="en-US" sz="2000" dirty="0" smtClean="0"/>
              <a:t>時から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時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/>
        </p:nvSpPr>
        <p:spPr>
          <a:xfrm>
            <a:off x="6381046" y="3901528"/>
            <a:ext cx="1446726" cy="660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秒更新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218009" y="1195616"/>
            <a:ext cx="1742727" cy="812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218009" y="3982523"/>
            <a:ext cx="1742727" cy="812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センサ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218009" y="4974977"/>
            <a:ext cx="1742727" cy="812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サービス有効範囲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218009" y="5888983"/>
            <a:ext cx="1742727" cy="81200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サービス稼働時間</a:t>
            </a:r>
            <a:endParaRPr kumimoji="1" lang="ja-JP" altLang="en-US" dirty="0"/>
          </a:p>
        </p:txBody>
      </p:sp>
      <p:pic>
        <p:nvPicPr>
          <p:cNvPr id="33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91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46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01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2189171" y="1416984"/>
            <a:ext cx="18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クラウドモデル</a:t>
            </a:r>
            <a:endParaRPr kumimoji="1" lang="ja-JP" altLang="en-US" dirty="0"/>
          </a:p>
        </p:txBody>
      </p:sp>
      <p:pic>
        <p:nvPicPr>
          <p:cNvPr id="45" name="図 44" descr="C:\Users\tamura\AppData\Local\Microsoft\Windows\INetCache\Content.Word\place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12" y="4949680"/>
            <a:ext cx="1681571" cy="93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非対象者定義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6667" y="1464733"/>
            <a:ext cx="750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見守り対象者でない松江駅利用者を非対象者とする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6667" y="2514600"/>
            <a:ext cx="7501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ここではオープンデータを全て非対象者とし，対象者は別途用意する．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49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非対象者</a:t>
            </a:r>
            <a:r>
              <a:rPr kumimoji="1"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8395" y="967017"/>
            <a:ext cx="6321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実測値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オープンデー</a:t>
            </a:r>
            <a:r>
              <a:rPr lang="ja-JP" altLang="en-US" sz="2000" dirty="0"/>
              <a:t>タ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から非対象者の動きを作る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8395" y="2101758"/>
            <a:ext cx="713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人流センサ群の情報から「非対象者の動き」を設定する．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04" y="4745396"/>
            <a:ext cx="5604869" cy="181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 descr="C:\Users\tamura\AppData\Local\Microsoft\Windows\INetCache\Content.Word\plac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998" y="2518302"/>
            <a:ext cx="3697212" cy="20619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1026618" y="1374322"/>
            <a:ext cx="776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オープンデータ</a:t>
            </a:r>
            <a:r>
              <a:rPr kumimoji="1" lang="ja-JP" altLang="en-US" dirty="0" smtClean="0"/>
              <a:t>は人流センサを用いており，</a:t>
            </a:r>
            <a:r>
              <a:rPr lang="en-US" altLang="ja-JP" dirty="0" smtClean="0"/>
              <a:t>19</a:t>
            </a:r>
            <a:r>
              <a:rPr lang="ja-JP" altLang="en-US" dirty="0" smtClean="0"/>
              <a:t>個</a:t>
            </a:r>
            <a:r>
              <a:rPr lang="ja-JP" altLang="en-US" dirty="0" smtClean="0"/>
              <a:t>のセンサ毎に</a:t>
            </a:r>
            <a:r>
              <a:rPr lang="en-US" altLang="ja-JP" dirty="0" smtClean="0"/>
              <a:t>in</a:t>
            </a:r>
            <a:r>
              <a:rPr lang="ja-JP" altLang="en-US" dirty="0" smtClean="0"/>
              <a:t>データと</a:t>
            </a:r>
            <a:r>
              <a:rPr lang="en-US" altLang="ja-JP" dirty="0" smtClean="0"/>
              <a:t>out</a:t>
            </a:r>
            <a:r>
              <a:rPr lang="ja-JP" altLang="en-US" dirty="0" smtClean="0"/>
              <a:t>データ</a:t>
            </a:r>
            <a:r>
              <a:rPr lang="ja-JP" altLang="en-US" dirty="0" smtClean="0"/>
              <a:t>が示されている．</a:t>
            </a:r>
            <a:r>
              <a:rPr lang="ja-JP" altLang="en-US" dirty="0" smtClean="0"/>
              <a:t>時刻は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分毎の</a:t>
            </a:r>
            <a:r>
              <a:rPr lang="ja-JP" altLang="en-US" dirty="0" smtClean="0"/>
              <a:t>更新である．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99535" y="4641644"/>
            <a:ext cx="170179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In/out</a:t>
            </a:r>
            <a:r>
              <a:rPr kumimoji="1" lang="ja-JP" altLang="en-US" dirty="0" smtClean="0"/>
              <a:t>の定義図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3534" y="4099065"/>
            <a:ext cx="1815276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678</a:t>
            </a:r>
            <a:r>
              <a:rPr kumimoji="1" lang="ja-JP" altLang="en-US" dirty="0" smtClean="0"/>
              <a:t>のデータを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補足資料に用意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3934" y="2550384"/>
            <a:ext cx="292946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公開されているオープンデータの人流センサ位置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7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非対象者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4" y="2864991"/>
            <a:ext cx="7036095" cy="27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729403" y="1441142"/>
            <a:ext cx="6983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このようにカメラを設置し，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人流センサデータをプライバシデータへ変換した．</a:t>
            </a:r>
            <a:endParaRPr kumimoji="1" lang="ja-JP" altLang="en-US" sz="2400" dirty="0"/>
          </a:p>
        </p:txBody>
      </p:sp>
      <p:sp>
        <p:nvSpPr>
          <p:cNvPr id="3" name="左右矢印 2"/>
          <p:cNvSpPr/>
          <p:nvPr/>
        </p:nvSpPr>
        <p:spPr>
          <a:xfrm>
            <a:off x="1381126" y="4846320"/>
            <a:ext cx="2755264" cy="5080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15m</a:t>
            </a:r>
            <a:endParaRPr kumimoji="1" lang="ja-JP" altLang="en-US" dirty="0"/>
          </a:p>
        </p:txBody>
      </p:sp>
      <p:sp>
        <p:nvSpPr>
          <p:cNvPr id="9" name="左右矢印 8"/>
          <p:cNvSpPr/>
          <p:nvPr/>
        </p:nvSpPr>
        <p:spPr>
          <a:xfrm>
            <a:off x="4612640" y="4846320"/>
            <a:ext cx="2755264" cy="5080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15m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65624"/>
              </p:ext>
            </p:extLst>
          </p:nvPr>
        </p:nvGraphicFramePr>
        <p:xfrm>
          <a:off x="811827" y="1301187"/>
          <a:ext cx="7486128" cy="4938312"/>
        </p:xfrm>
        <a:graphic>
          <a:graphicData uri="http://schemas.openxmlformats.org/drawingml/2006/table">
            <a:tbl>
              <a:tblPr firstRow="1" firstCol="1" bandRow="1"/>
              <a:tblGrid>
                <a:gridCol w="2117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30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30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74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30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74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</a:t>
                      </a:r>
                      <a:r>
                        <a:rPr lang="ja-JP" sz="2000" dirty="0" smtClea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通過のべ</a:t>
                      </a: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514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13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1181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277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811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17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19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総和</a:t>
                      </a:r>
                      <a:endParaRPr lang="ja-JP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7289">
                <a:tc>
                  <a:txBody>
                    <a:bodyPr/>
                    <a:lstStyle/>
                    <a:p>
                      <a:pPr indent="1143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143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3415</a:t>
                      </a:r>
                      <a:endParaRPr lang="ja-JP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18374" y="901137"/>
            <a:ext cx="684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登校時人流センサ毎の非対象者の総データ量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切り上げ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96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対象者設定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1973" y="1222373"/>
            <a:ext cx="6090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ある人物が駅を通過するには二つのセンサを通る</a:t>
            </a:r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2085974" y="1622483"/>
            <a:ext cx="3848100" cy="1988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>
          <a:xfrm>
            <a:off x="881973" y="2882507"/>
            <a:ext cx="7084777" cy="638175"/>
          </a:xfrm>
          <a:prstGeom prst="rightArrow">
            <a:avLst>
              <a:gd name="adj1" fmla="val 50000"/>
              <a:gd name="adj2" fmla="val 11865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駅を通過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2104261" y="2082303"/>
            <a:ext cx="1548000" cy="792000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in</a:t>
            </a:r>
            <a:r>
              <a:rPr kumimoji="1" lang="ja-JP" altLang="en-US" sz="2000" dirty="0" smtClean="0"/>
              <a:t>データ</a:t>
            </a:r>
            <a:endParaRPr kumimoji="1" lang="ja-JP" altLang="en-US" sz="2000" dirty="0"/>
          </a:p>
        </p:txBody>
      </p:sp>
      <p:sp>
        <p:nvSpPr>
          <p:cNvPr id="11" name="右矢印 10"/>
          <p:cNvSpPr/>
          <p:nvPr/>
        </p:nvSpPr>
        <p:spPr>
          <a:xfrm>
            <a:off x="5952362" y="2082303"/>
            <a:ext cx="1548000" cy="792000"/>
          </a:xfrm>
          <a:prstGeom prst="rightArrow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o</a:t>
            </a:r>
            <a:r>
              <a:rPr kumimoji="1" lang="en-US" altLang="ja-JP" sz="2000" dirty="0" smtClean="0"/>
              <a:t>ut</a:t>
            </a:r>
            <a:r>
              <a:rPr kumimoji="1" lang="ja-JP" altLang="en-US" sz="2000" dirty="0" smtClean="0"/>
              <a:t>データ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085973" y="1622484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駅構内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60199" y="3829282"/>
            <a:ext cx="557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前述</a:t>
            </a:r>
            <a:r>
              <a:rPr kumimoji="1" lang="ja-JP" altLang="en-US" sz="2000" dirty="0" smtClean="0"/>
              <a:t>の表から，非対象者の人数を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>1700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人</a:t>
            </a:r>
            <a:r>
              <a:rPr kumimoji="1" lang="ja-JP" altLang="en-US" sz="2000" dirty="0" smtClean="0"/>
              <a:t>と概算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4505" y="4263730"/>
            <a:ext cx="945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dirty="0"/>
              <a:t>鉄道利用者に占める学生の割合は全体の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ja-JP" altLang="en-US" dirty="0" smtClean="0">
                <a:solidFill>
                  <a:srgbClr val="FF0000"/>
                </a:solidFill>
              </a:rPr>
              <a:t>程度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ja-JP" dirty="0"/>
              <a:t>関東交通広告協議会，“交通広告調査レポート</a:t>
            </a:r>
            <a:r>
              <a:rPr lang="en-US" altLang="ja-JP" dirty="0"/>
              <a:t> 2009</a:t>
            </a:r>
            <a:r>
              <a:rPr lang="ja-JP" altLang="ja-JP" dirty="0" err="1"/>
              <a:t>，</a:t>
            </a:r>
            <a:r>
              <a:rPr lang="ja-JP" altLang="ja-JP" dirty="0"/>
              <a:t>”鉄道利用者プロフィール，</a:t>
            </a:r>
            <a:r>
              <a:rPr lang="en-US" altLang="ja-JP" dirty="0" smtClean="0"/>
              <a:t>pp39)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17373" y="5205995"/>
            <a:ext cx="7206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対象者の最大人数を</a:t>
            </a:r>
            <a:r>
              <a:rPr lang="en-US" altLang="ja-JP" sz="2800" dirty="0" smtClean="0">
                <a:solidFill>
                  <a:srgbClr val="FF0000"/>
                </a:solidFill>
              </a:rPr>
              <a:t>200</a:t>
            </a:r>
            <a:r>
              <a:rPr lang="ja-JP" altLang="en-US" sz="2800" dirty="0" smtClean="0">
                <a:solidFill>
                  <a:srgbClr val="FF0000"/>
                </a:solidFill>
              </a:rPr>
              <a:t>人</a:t>
            </a:r>
            <a:r>
              <a:rPr lang="en-US" altLang="ja-JP" sz="2800" dirty="0" smtClean="0">
                <a:solidFill>
                  <a:srgbClr val="FF0000"/>
                </a:solidFill>
              </a:rPr>
              <a:t>(10%</a:t>
            </a:r>
            <a:r>
              <a:rPr lang="ja-JP" altLang="en-US" sz="2800" dirty="0" smtClean="0">
                <a:solidFill>
                  <a:srgbClr val="FF0000"/>
                </a:solidFill>
              </a:rPr>
              <a:t>程度</a:t>
            </a:r>
            <a:r>
              <a:rPr lang="en-US" altLang="ja-JP" sz="2800" dirty="0" smtClean="0">
                <a:solidFill>
                  <a:srgbClr val="FF0000"/>
                </a:solidFill>
              </a:rPr>
              <a:t>)</a:t>
            </a:r>
            <a:r>
              <a:rPr lang="ja-JP" altLang="en-US" sz="2800" dirty="0" smtClean="0"/>
              <a:t>と設定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01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対象者設定</a:t>
            </a:r>
            <a:endParaRPr kumimoji="1" lang="ja-JP" altLang="en-US" dirty="0"/>
          </a:p>
        </p:txBody>
      </p:sp>
      <p:pic>
        <p:nvPicPr>
          <p:cNvPr id="4" name="Picture 2" descr="流出割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17" y="2065733"/>
            <a:ext cx="6634967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42194" y="1329511"/>
            <a:ext cx="751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センサ毎の非対象者の割合から，対象者の使用する出口を設定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入口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改札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番センサで固定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2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丸い町のフレーム素材（小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2" y="2540726"/>
            <a:ext cx="3531068" cy="35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796" y="993950"/>
            <a:ext cx="441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Internet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of Things </a:t>
            </a:r>
            <a:r>
              <a:rPr lang="ja-JP" altLang="en-US" sz="2400" dirty="0" smtClean="0"/>
              <a:t>の普及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8998" y="1670619"/>
            <a:ext cx="509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様々な機器がインターネットに繋がる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741" y="2159098"/>
            <a:ext cx="3316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</a:rPr>
              <a:t>サービスの</a:t>
            </a:r>
            <a:r>
              <a:rPr lang="ja-JP" altLang="en-US" sz="2000" dirty="0" smtClean="0">
                <a:solidFill>
                  <a:srgbClr val="FF0000"/>
                </a:solidFill>
              </a:rPr>
              <a:t>開拓・高機能化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95" y="2695829"/>
            <a:ext cx="1296317" cy="98863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45" y="2982732"/>
            <a:ext cx="1396437" cy="1403455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3456432" y="2152306"/>
            <a:ext cx="1474157" cy="400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監視カメラ・防犯カメラ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96" y="4037951"/>
            <a:ext cx="691488" cy="6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ドーム形の防犯カメラ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90" y="2695829"/>
            <a:ext cx="769213" cy="7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エアコン・クーラ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62" y="3108341"/>
            <a:ext cx="1367222" cy="6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車のキャラクターのイラスト（赤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98" y="4699308"/>
            <a:ext cx="1086060" cy="7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ドーム形の防犯カメラ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92" y="4708262"/>
            <a:ext cx="778440" cy="7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監視カメラ・防犯カメラのイラスト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7" y="3532597"/>
            <a:ext cx="758634" cy="7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>
            <a:endCxn id="1028" idx="1"/>
          </p:cNvCxnSpPr>
          <p:nvPr/>
        </p:nvCxnSpPr>
        <p:spPr>
          <a:xfrm>
            <a:off x="1996096" y="3465042"/>
            <a:ext cx="1217700" cy="9186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21" idx="3"/>
            <a:endCxn id="1028" idx="1"/>
          </p:cNvCxnSpPr>
          <p:nvPr/>
        </p:nvCxnSpPr>
        <p:spPr>
          <a:xfrm>
            <a:off x="1806191" y="3911914"/>
            <a:ext cx="1407605" cy="4717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0" idx="0"/>
          </p:cNvCxnSpPr>
          <p:nvPr/>
        </p:nvCxnSpPr>
        <p:spPr>
          <a:xfrm flipH="1" flipV="1">
            <a:off x="1996096" y="3464709"/>
            <a:ext cx="1071116" cy="12435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034" idx="0"/>
          </p:cNvCxnSpPr>
          <p:nvPr/>
        </p:nvCxnSpPr>
        <p:spPr>
          <a:xfrm flipV="1">
            <a:off x="1811628" y="3768025"/>
            <a:ext cx="1464460" cy="9312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538698" y="6076389"/>
            <a:ext cx="354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全世界で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500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億台</a:t>
            </a:r>
            <a:r>
              <a:rPr kumimoji="1" lang="ja-JP" altLang="en-US" sz="2400" dirty="0" smtClean="0"/>
              <a:t>に及ぶ</a:t>
            </a:r>
            <a:endParaRPr kumimoji="1" lang="ja-JP" altLang="en-US" sz="2400" dirty="0"/>
          </a:p>
        </p:txBody>
      </p:sp>
      <p:cxnSp>
        <p:nvCxnSpPr>
          <p:cNvPr id="42" name="直線コネクタ 41"/>
          <p:cNvCxnSpPr>
            <a:stCxn id="1030" idx="2"/>
            <a:endCxn id="1034" idx="0"/>
          </p:cNvCxnSpPr>
          <p:nvPr/>
        </p:nvCxnSpPr>
        <p:spPr>
          <a:xfrm flipH="1">
            <a:off x="1811628" y="3465042"/>
            <a:ext cx="184469" cy="12342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対象者設定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"/>
          <a:stretch/>
        </p:blipFill>
        <p:spPr>
          <a:xfrm>
            <a:off x="1259735" y="2049786"/>
            <a:ext cx="6658398" cy="396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47672" y="1284562"/>
            <a:ext cx="655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例：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番センサを通って流出する際の対象者移動ルート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3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シミュレーション内容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2998" y="1852210"/>
            <a:ext cx="847860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FF0000"/>
                </a:solidFill>
              </a:rPr>
              <a:t>時間</a:t>
            </a:r>
            <a:r>
              <a:rPr lang="ja-JP" altLang="en-US" sz="2800" dirty="0" smtClean="0"/>
              <a:t>毎</a:t>
            </a:r>
            <a:r>
              <a:rPr lang="ja-JP" altLang="en-US" sz="2800" dirty="0" smtClean="0"/>
              <a:t>（対象者</a:t>
            </a:r>
            <a:r>
              <a:rPr lang="en-US" altLang="ja-JP" sz="2800" dirty="0" smtClean="0"/>
              <a:t>200</a:t>
            </a:r>
            <a:r>
              <a:rPr lang="ja-JP" altLang="en-US" sz="2800" dirty="0" smtClean="0"/>
              <a:t>人</a:t>
            </a:r>
            <a:r>
              <a:rPr lang="ja-JP" altLang="en-US" sz="2800" dirty="0" smtClean="0"/>
              <a:t>）</a:t>
            </a:r>
            <a:endParaRPr lang="en-US" altLang="ja-JP" sz="2800" dirty="0" smtClean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ja-JP" sz="2400" dirty="0" smtClean="0"/>
              <a:t>7</a:t>
            </a:r>
            <a:r>
              <a:rPr lang="ja-JP" altLang="en-US" sz="2400" dirty="0"/>
              <a:t>時</a:t>
            </a:r>
            <a:r>
              <a:rPr lang="ja-JP" altLang="en-US" sz="2400" dirty="0" smtClean="0"/>
              <a:t>から</a:t>
            </a:r>
            <a:r>
              <a:rPr lang="en-US" altLang="ja-JP" sz="2400" dirty="0" smtClean="0"/>
              <a:t>8</a:t>
            </a:r>
            <a:r>
              <a:rPr lang="ja-JP" altLang="en-US" sz="2400" dirty="0" smtClean="0"/>
              <a:t>時のセンサデータは他の時間と比べ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異常ではないか</a:t>
            </a:r>
            <a:endParaRPr lang="en-US" altLang="ja-JP" sz="24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センサ</a:t>
            </a:r>
            <a:r>
              <a:rPr kumimoji="1" lang="ja-JP" altLang="en-US" sz="2800" dirty="0" smtClean="0"/>
              <a:t>毎</a:t>
            </a:r>
            <a:r>
              <a:rPr kumimoji="1" lang="ja-JP" altLang="en-US" sz="2800" dirty="0" smtClean="0"/>
              <a:t>（対象者</a:t>
            </a:r>
            <a:r>
              <a:rPr kumimoji="1" lang="en-US" altLang="ja-JP" sz="2800" dirty="0" smtClean="0"/>
              <a:t>200</a:t>
            </a:r>
            <a:r>
              <a:rPr kumimoji="1" lang="ja-JP" altLang="en-US" sz="2800" dirty="0" smtClean="0"/>
              <a:t>人</a:t>
            </a:r>
            <a:r>
              <a:rPr kumimoji="1" lang="ja-JP" altLang="en-US" sz="2800" dirty="0" smtClean="0"/>
              <a:t>）</a:t>
            </a:r>
            <a:endParaRPr kumimoji="1" lang="en-US" altLang="ja-JP" sz="2800" dirty="0" smtClean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ja-JP" sz="2400" dirty="0" smtClean="0"/>
              <a:t>19</a:t>
            </a:r>
            <a:r>
              <a:rPr lang="ja-JP" altLang="en-US" sz="2400" dirty="0" smtClean="0"/>
              <a:t>個のセンサ毎に特徴は見られないか</a:t>
            </a:r>
            <a:endParaRPr kumimoji="1" lang="en-US" altLang="ja-JP" sz="24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FF0000"/>
                </a:solidFill>
              </a:rPr>
              <a:t>対象者</a:t>
            </a:r>
            <a:r>
              <a:rPr lang="ja-JP" altLang="en-US" sz="2800" dirty="0" smtClean="0">
                <a:solidFill>
                  <a:srgbClr val="FF0000"/>
                </a:solidFill>
              </a:rPr>
              <a:t>人数</a:t>
            </a:r>
            <a:r>
              <a:rPr lang="ja-JP" altLang="en-US" sz="2800" dirty="0" smtClean="0"/>
              <a:t>毎</a:t>
            </a:r>
            <a:r>
              <a:rPr lang="ja-JP" altLang="en-US" sz="2800" dirty="0" smtClean="0"/>
              <a:t>（対象者</a:t>
            </a:r>
            <a:r>
              <a:rPr lang="en-US" altLang="ja-JP" sz="2800" dirty="0" smtClean="0"/>
              <a:t>0</a:t>
            </a:r>
            <a:r>
              <a:rPr lang="ja-JP" altLang="en-US" sz="2800" dirty="0"/>
              <a:t>～</a:t>
            </a:r>
            <a:r>
              <a:rPr lang="en-US" altLang="ja-JP" sz="2800" dirty="0" smtClean="0"/>
              <a:t>200</a:t>
            </a:r>
            <a:r>
              <a:rPr lang="ja-JP" altLang="en-US" sz="2800" dirty="0"/>
              <a:t>，</a:t>
            </a:r>
            <a:r>
              <a:rPr lang="en-US" altLang="ja-JP" sz="2800" dirty="0" smtClean="0"/>
              <a:t>10</a:t>
            </a:r>
            <a:r>
              <a:rPr lang="ja-JP" altLang="en-US" sz="2800" dirty="0" smtClean="0"/>
              <a:t>人</a:t>
            </a:r>
            <a:r>
              <a:rPr lang="ja-JP" altLang="en-US" sz="2800" dirty="0" smtClean="0"/>
              <a:t>ずつ変化）</a:t>
            </a:r>
            <a:endParaRPr lang="en-US" altLang="ja-JP" sz="2800" dirty="0" smtClean="0"/>
          </a:p>
          <a:p>
            <a:pPr marL="914400" lvl="1" indent="-457200"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ja-JP" altLang="en-US" sz="2400" dirty="0" smtClean="0"/>
              <a:t>本サービスモデルの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</a:t>
            </a:r>
            <a:r>
              <a:rPr lang="ja-JP" altLang="en-US" sz="2400" dirty="0"/>
              <a:t>サービスには不要なプライバシデータの</a:t>
            </a:r>
            <a:r>
              <a:rPr lang="ja-JP" altLang="en-US" sz="2400" dirty="0" smtClean="0"/>
              <a:t>流出比」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の評価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37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05" y="1435152"/>
            <a:ext cx="6005576" cy="33947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897128" y="4946904"/>
            <a:ext cx="7232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早朝，深夜の時に</a:t>
            </a:r>
            <a:r>
              <a:rPr kumimoji="1" lang="ja-JP" altLang="en-US" dirty="0" smtClean="0"/>
              <a:t>大きく</a:t>
            </a:r>
            <a:r>
              <a:rPr lang="ja-JP" altLang="en-US" dirty="0"/>
              <a:t>「サービスには不要なプライバシデータの流出比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が</a:t>
            </a:r>
            <a:r>
              <a:rPr kumimoji="1" lang="ja-JP" altLang="en-US" dirty="0" smtClean="0"/>
              <a:t>下がるが</a:t>
            </a:r>
            <a:r>
              <a:rPr kumimoji="1" lang="ja-JP" altLang="en-US" dirty="0" smtClean="0"/>
              <a:t>，登校者見守り</a:t>
            </a:r>
            <a:r>
              <a:rPr kumimoji="1" lang="ja-JP" altLang="en-US" dirty="0" smtClean="0"/>
              <a:t>サービスとしては考えにくい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9906" y="5593235"/>
            <a:ext cx="7074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時から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時のサービスは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特別に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400" dirty="0" smtClean="0">
                <a:solidFill>
                  <a:srgbClr val="FF0000"/>
                </a:solidFill>
              </a:rPr>
            </a:br>
            <a:r>
              <a:rPr kumimoji="1" lang="ja-JP" altLang="en-US" sz="2400" dirty="0" smtClean="0">
                <a:solidFill>
                  <a:srgbClr val="FF0000"/>
                </a:solidFill>
              </a:rPr>
              <a:t>非対象者の人数が多い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/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少ないといったことはない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133" y="1133519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サービスには不要なプライバシデータの流出比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17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5" name="図 4" descr="C:\Users\崚\source\repos\LplcOpenDataConverter\LplcOpenDataConverter\LplcOpenDataConverter\genko\センサ毎のNPD比\2018-12-19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28" y="1624924"/>
            <a:ext cx="6266572" cy="36449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944740" y="5265059"/>
            <a:ext cx="559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NPD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比が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100</a:t>
            </a:r>
            <a:r>
              <a:rPr kumimoji="1" lang="ja-JP" altLang="en-US" sz="2000" dirty="0" smtClean="0">
                <a:solidFill>
                  <a:srgbClr val="0070C0"/>
                </a:solidFill>
              </a:rPr>
              <a:t>％のセンサ</a:t>
            </a:r>
            <a:r>
              <a:rPr kumimoji="1" lang="ja-JP" altLang="en-US" sz="2000" dirty="0" smtClean="0"/>
              <a:t>がいくつかある</a:t>
            </a:r>
            <a:r>
              <a:rPr kumimoji="1" lang="ja-JP" altLang="en-US" sz="2000" dirty="0" smtClean="0"/>
              <a:t>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この</a:t>
            </a:r>
            <a:r>
              <a:rPr kumimoji="1" lang="ja-JP" altLang="en-US" sz="2000" dirty="0" smtClean="0"/>
              <a:t>センサはサービスに不要なセンサである．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3800" y="5977807"/>
            <a:ext cx="628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もし取り除ければ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NPD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比，量ともによくなる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133" y="1133519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サービスには不要なプライバシデータの流出比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83133"/>
              </p:ext>
            </p:extLst>
          </p:nvPr>
        </p:nvGraphicFramePr>
        <p:xfrm>
          <a:off x="2276857" y="1034066"/>
          <a:ext cx="4110100" cy="5349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0064">
                  <a:extLst>
                    <a:ext uri="{9D8B030D-6E8A-4147-A177-3AD203B41FA5}">
                      <a16:colId xmlns:a16="http://schemas.microsoft.com/office/drawing/2014/main" xmlns="" val="2875436721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xmlns="" val="3183250735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xmlns="" val="1752768818"/>
                    </a:ext>
                  </a:extLst>
                </a:gridCol>
                <a:gridCol w="996846">
                  <a:extLst>
                    <a:ext uri="{9D8B030D-6E8A-4147-A177-3AD203B41FA5}">
                      <a16:colId xmlns:a16="http://schemas.microsoft.com/office/drawing/2014/main" xmlns="" val="3445419894"/>
                    </a:ext>
                  </a:extLst>
                </a:gridCol>
              </a:tblGrid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センサ</a:t>
                      </a:r>
                      <a:endParaRPr lang="ja-JP" sz="1300" kern="100" dirty="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番号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r>
                        <a:rPr lang="ja-JP" sz="1300" kern="0">
                          <a:effectLst/>
                        </a:rPr>
                        <a:t>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対象者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データ量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流出比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57818182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56949839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604121984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69930645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33575312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491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79485454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23832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5146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82.24%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26992388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3732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2573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59.19%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46126973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17328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87596725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93567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7921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92.20%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76910853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101864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92.73%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75966317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297792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34599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89.59%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372240957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61536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4388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93.34%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401287332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180524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19416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90.29%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3123666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16303381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 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52732112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425201336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009691462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423881783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40970994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全センサ</a:t>
                      </a:r>
                      <a:r>
                        <a:rPr lang="ja-JP" sz="1300" kern="0" dirty="0" smtClean="0">
                          <a:effectLst/>
                        </a:rPr>
                        <a:t>の</a:t>
                      </a:r>
                      <a:r>
                        <a:rPr lang="en-US" altLang="ja-JP" sz="1300" kern="0" dirty="0" smtClean="0">
                          <a:effectLst/>
                        </a:rPr>
                        <a:t/>
                      </a:r>
                      <a:br>
                        <a:rPr lang="en-US" altLang="ja-JP" sz="1300" kern="0" dirty="0" smtClean="0">
                          <a:effectLst/>
                        </a:rPr>
                      </a:br>
                      <a:r>
                        <a:rPr lang="ja-JP" sz="1300" kern="0" dirty="0" smtClean="0">
                          <a:effectLst/>
                        </a:rPr>
                        <a:t>合計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781332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90.50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1690544847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r>
                        <a:rPr lang="ja-JP" sz="1300" kern="0">
                          <a:effectLst/>
                        </a:rPr>
                        <a:t>％以外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センサ合計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762847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90.29</a:t>
                      </a:r>
                      <a:r>
                        <a:rPr lang="ja-JP" sz="1300" kern="0" dirty="0">
                          <a:effectLst/>
                        </a:rPr>
                        <a:t>％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3576538571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削減した</a:t>
                      </a:r>
                      <a:r>
                        <a:rPr lang="en-US" sz="1300" kern="0">
                          <a:effectLst/>
                        </a:rPr>
                        <a:t/>
                      </a:r>
                      <a:br>
                        <a:rPr lang="en-US" sz="1300" kern="0">
                          <a:effectLst/>
                        </a:rPr>
                      </a:br>
                      <a:r>
                        <a:rPr lang="ja-JP" sz="1300" kern="0">
                          <a:effectLst/>
                        </a:rPr>
                        <a:t>データ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18485</a:t>
                      </a:r>
                      <a:endParaRPr lang="ja-JP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0.21</a:t>
                      </a:r>
                      <a:r>
                        <a:rPr lang="ja-JP" sz="1800" kern="0" dirty="0">
                          <a:solidFill>
                            <a:srgbClr val="FF0000"/>
                          </a:solidFill>
                          <a:effectLst/>
                        </a:rPr>
                        <a:t>％</a:t>
                      </a:r>
                      <a:endParaRPr lang="ja-JP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xmlns="" val="204680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96" y="1316482"/>
            <a:ext cx="6477452" cy="39504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404909" y="5448300"/>
            <a:ext cx="606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一見線形に変化しているように見える</a:t>
            </a:r>
            <a:endParaRPr kumimoji="1" lang="en-US" altLang="ja-JP" dirty="0" smtClean="0"/>
          </a:p>
          <a:p>
            <a:r>
              <a:rPr lang="ja-JP" altLang="en-US" dirty="0" smtClean="0"/>
              <a:t>今回対象者人数の最大値は全体の</a:t>
            </a:r>
            <a:r>
              <a:rPr lang="en-US" altLang="ja-JP" dirty="0" smtClean="0"/>
              <a:t>10</a:t>
            </a:r>
            <a:r>
              <a:rPr lang="ja-JP" altLang="en-US" dirty="0" smtClean="0"/>
              <a:t>％と設定したが，その時の</a:t>
            </a:r>
            <a:r>
              <a:rPr lang="en-US" altLang="ja-JP" dirty="0" smtClean="0"/>
              <a:t>NPD</a:t>
            </a:r>
            <a:r>
              <a:rPr lang="ja-JP" altLang="en-US" dirty="0" smtClean="0"/>
              <a:t>比は</a:t>
            </a:r>
            <a:r>
              <a:rPr lang="en-US" altLang="ja-JP" dirty="0" smtClean="0"/>
              <a:t>90</a:t>
            </a:r>
            <a:r>
              <a:rPr lang="ja-JP" altLang="en-US" dirty="0" smtClean="0"/>
              <a:t>％程．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NPD</a:t>
            </a:r>
            <a:r>
              <a:rPr kumimoji="1" lang="ja-JP" altLang="en-US" dirty="0" smtClean="0">
                <a:solidFill>
                  <a:srgbClr val="FF0000"/>
                </a:solidFill>
              </a:rPr>
              <a:t>比は全体のうち，非対象者の割合と一致すると予想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333" y="96929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サービスには不要なプライバシデータの流出比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5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333" y="96929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サービスには不要なプライバシデータの流出比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79" y="1424228"/>
            <a:ext cx="7445591" cy="446857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414867" y="5300133"/>
            <a:ext cx="27347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人数割合も載せる？？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4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4711" y="1407498"/>
            <a:ext cx="64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クラウドモデル</a:t>
            </a:r>
            <a:r>
              <a:rPr lang="ja-JP" altLang="en-US" sz="2400" dirty="0" smtClean="0"/>
              <a:t>での</a:t>
            </a:r>
            <a:r>
              <a:rPr kumimoji="1" lang="en-US" altLang="ja-JP" sz="2400" dirty="0" smtClean="0"/>
              <a:t>NPD</a:t>
            </a:r>
            <a:r>
              <a:rPr kumimoji="1" lang="ja-JP" altLang="en-US" sz="2400" dirty="0" smtClean="0"/>
              <a:t>流出比は，駅利用者における非対象者の割合と同様になる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4711" y="2748155"/>
            <a:ext cx="64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rgbClr val="FF0000"/>
                </a:solidFill>
              </a:rPr>
              <a:t>対象者を映さないカメラ</a:t>
            </a:r>
            <a:r>
              <a:rPr lang="ja-JP" altLang="en-US" sz="2400" dirty="0" smtClean="0"/>
              <a:t>のデータ収集をやめれば，</a:t>
            </a:r>
            <a:r>
              <a:rPr lang="en-US" altLang="ja-JP" sz="2400" dirty="0" smtClean="0"/>
              <a:t>NPD</a:t>
            </a:r>
            <a:r>
              <a:rPr lang="ja-JP" altLang="en-US" sz="2400" dirty="0" smtClean="0"/>
              <a:t>流出比は小さくなる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710" y="4088812"/>
            <a:ext cx="64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データ収集後に対象者か否かを識別</a:t>
            </a:r>
            <a:r>
              <a:rPr lang="ja-JP" altLang="en-US" sz="2400" dirty="0" smtClean="0"/>
              <a:t>する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>
                <a:solidFill>
                  <a:srgbClr val="0070C0"/>
                </a:solidFill>
              </a:rPr>
              <a:t>クラウドモデルでは</a:t>
            </a:r>
            <a:r>
              <a:rPr lang="ja-JP" altLang="en-US" sz="2400" dirty="0" smtClean="0">
                <a:solidFill>
                  <a:srgbClr val="0070C0"/>
                </a:solidFill>
              </a:rPr>
              <a:t>不可能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31066" y="506013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サービスには不要なプライバシデータの流出比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5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4711" y="1407498"/>
            <a:ext cx="648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実測値</a:t>
            </a:r>
            <a:r>
              <a:rPr lang="en-US" altLang="ja-JP" sz="2400" dirty="0"/>
              <a:t>(</a:t>
            </a:r>
            <a:r>
              <a:rPr lang="ja-JP" altLang="en-US" sz="2400" dirty="0"/>
              <a:t>オープンデータ</a:t>
            </a:r>
            <a:r>
              <a:rPr lang="en-US" altLang="ja-JP" sz="2400" dirty="0"/>
              <a:t>)</a:t>
            </a:r>
            <a:r>
              <a:rPr lang="ja-JP" altLang="en-US" sz="2400" dirty="0"/>
              <a:t>を用いて，クラウドモデルにおける</a:t>
            </a:r>
            <a:r>
              <a:rPr lang="ja-JP" altLang="en-US" sz="2400" dirty="0">
                <a:solidFill>
                  <a:srgbClr val="FF0000"/>
                </a:solidFill>
              </a:rPr>
              <a:t>不要なプライバシデータ流出比</a:t>
            </a:r>
            <a:r>
              <a:rPr lang="ja-JP" altLang="en-US" sz="2400" dirty="0"/>
              <a:t>について分析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4711" y="2748155"/>
            <a:ext cx="64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0070C0"/>
                </a:solidFill>
              </a:rPr>
              <a:t>クラウドモデル</a:t>
            </a:r>
            <a:r>
              <a:rPr lang="ja-JP" altLang="en-US" sz="2400" dirty="0"/>
              <a:t>での見守りサービスで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プライバシ</a:t>
            </a:r>
            <a:r>
              <a:rPr lang="ja-JP" altLang="en-US" sz="2400" dirty="0">
                <a:solidFill>
                  <a:srgbClr val="0070C0"/>
                </a:solidFill>
              </a:rPr>
              <a:t>問題の解決は見込まれない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710" y="4088812"/>
            <a:ext cx="64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今後はプライバシ保護に着目した</a:t>
            </a:r>
            <a:br>
              <a:rPr lang="ja-JP" altLang="en-US" sz="2400" dirty="0"/>
            </a:br>
            <a:r>
              <a:rPr lang="ja-JP" altLang="en-US" sz="2400" dirty="0"/>
              <a:t>アーキテクチャについて研究を進める</a:t>
            </a:r>
          </a:p>
        </p:txBody>
      </p:sp>
    </p:spTree>
    <p:extLst>
      <p:ext uri="{BB962C8B-B14F-4D97-AF65-F5344CB8AC3E}">
        <p14:creationId xmlns:p14="http://schemas.microsoft.com/office/powerpoint/2010/main" val="18699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72634" y="3136613"/>
            <a:ext cx="679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ご清聴頂きありがとうございました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39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3354818" y="3545867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12734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テキスト ボックス 21"/>
          <p:cNvSpPr txBox="1"/>
          <p:nvPr/>
        </p:nvSpPr>
        <p:spPr>
          <a:xfrm>
            <a:off x="6017004" y="3480838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6885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10933" y="855134"/>
            <a:ext cx="133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による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7140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7164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430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r>
              <a:rPr kumimoji="1" lang="ja-JP" altLang="en-US" dirty="0" smtClean="0"/>
              <a:t>やってて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8" y="1701712"/>
            <a:ext cx="8614395" cy="420660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426437" y="6302794"/>
            <a:ext cx="8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IPSJ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0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シミュレータの設計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505" y="833840"/>
            <a:ext cx="266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サービスモデル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64592" y="2231346"/>
            <a:ext cx="259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サービス有効</a:t>
            </a:r>
            <a:r>
              <a:rPr lang="ja-JP" altLang="en-US" sz="2000" dirty="0"/>
              <a:t>範囲</a:t>
            </a:r>
            <a:endParaRPr kumimoji="1" lang="ja-JP" altLang="en-US" sz="2000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16" y="1485498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928" y="1509052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849" y="1546257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小波 85"/>
          <p:cNvSpPr/>
          <p:nvPr/>
        </p:nvSpPr>
        <p:spPr>
          <a:xfrm rot="820648">
            <a:off x="973839" y="4303734"/>
            <a:ext cx="7538284" cy="1060704"/>
          </a:xfrm>
          <a:prstGeom prst="doubleWave">
            <a:avLst>
              <a:gd name="adj1" fmla="val 12500"/>
              <a:gd name="adj2" fmla="val -49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18" y="15504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直線コネクタ 75"/>
          <p:cNvCxnSpPr/>
          <p:nvPr/>
        </p:nvCxnSpPr>
        <p:spPr>
          <a:xfrm>
            <a:off x="1028834" y="2167128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スキップする学生のイラスト（女子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36" y="3445370"/>
            <a:ext cx="1444478" cy="144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通学している男子学生のイラスト（学ラン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7105" y="4017738"/>
            <a:ext cx="1339041" cy="133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電車が来た駅のイラスト（開いた状態・背景素材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" y="2744997"/>
            <a:ext cx="2859956" cy="16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スキップする学生のイラスト（男子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930" y="3686940"/>
            <a:ext cx="1376979" cy="137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095129" y="3541059"/>
            <a:ext cx="923365" cy="31466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kumimoji="1" lang="ja-JP" altLang="en-US" dirty="0" smtClean="0"/>
              <a:t>駅郊外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1473" y="5452222"/>
            <a:ext cx="255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午前</a:t>
            </a:r>
            <a:r>
              <a:rPr kumimoji="1" lang="en-US" altLang="ja-JP" sz="2000" dirty="0" smtClean="0"/>
              <a:t>7</a:t>
            </a:r>
            <a:r>
              <a:rPr kumimoji="1" lang="ja-JP" altLang="en-US" sz="2000" dirty="0" smtClean="0"/>
              <a:t>時から午前</a:t>
            </a:r>
            <a:r>
              <a:rPr kumimoji="1" lang="en-US" altLang="ja-JP" sz="2000" dirty="0" smtClean="0"/>
              <a:t>8</a:t>
            </a:r>
            <a:r>
              <a:rPr lang="ja-JP" altLang="en-US" sz="2000" dirty="0"/>
              <a:t>時</a:t>
            </a:r>
            <a:endParaRPr kumimoji="1" lang="en-US" altLang="ja-JP" sz="2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1472" y="5821776"/>
            <a:ext cx="255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平日のみ</a:t>
            </a:r>
            <a:endParaRPr kumimoji="1" lang="en-US" altLang="ja-JP" sz="20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719187" y="1346202"/>
            <a:ext cx="117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</a:t>
            </a:r>
            <a:r>
              <a:rPr lang="ja-JP" altLang="en-US" sz="2000" dirty="0"/>
              <a:t>秒</a:t>
            </a:r>
            <a:r>
              <a:rPr kumimoji="1" lang="ja-JP" altLang="en-US" sz="2000" dirty="0" smtClean="0"/>
              <a:t>更新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4556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pic>
        <p:nvPicPr>
          <p:cNvPr id="4" name="図 3" descr="C:\Users\tamura\AppData\Local\Microsoft\Windows\INetCache\Content.Word\pl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8" y="1448244"/>
            <a:ext cx="3949587" cy="22027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977130" y="1614355"/>
            <a:ext cx="34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前</a:t>
            </a:r>
            <a:r>
              <a:rPr lang="ja-JP" altLang="en-US" sz="2000" dirty="0"/>
              <a:t>研究</a:t>
            </a:r>
            <a:r>
              <a:rPr lang="ja-JP" altLang="en-US" sz="2000" dirty="0" smtClean="0"/>
              <a:t>で提案したモデルにあてはめるため，公開されて</a:t>
            </a:r>
            <a:r>
              <a:rPr lang="ja-JP" altLang="en-US" sz="2000" dirty="0" smtClean="0"/>
              <a:t>いる松江</a:t>
            </a:r>
            <a:r>
              <a:rPr lang="ja-JP" altLang="en-US" sz="2000" dirty="0" err="1" smtClean="0"/>
              <a:t>駅駅</a:t>
            </a:r>
            <a:r>
              <a:rPr lang="ja-JP" altLang="en-US" sz="2000" dirty="0" smtClean="0"/>
              <a:t>構内図をマス目で表現した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681"/>
            <a:ext cx="9144000" cy="17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2432831"/>
            <a:ext cx="7886700" cy="1562126"/>
          </a:xfrm>
        </p:spPr>
      </p:pic>
    </p:spTree>
    <p:extLst>
      <p:ext uri="{BB962C8B-B14F-4D97-AF65-F5344CB8AC3E}">
        <p14:creationId xmlns:p14="http://schemas.microsoft.com/office/powerpoint/2010/main" val="1932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3354818" y="3545867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1" y="3576947"/>
            <a:ext cx="2032556" cy="2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12734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477164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7004" y="3480838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9875" y="5336987"/>
            <a:ext cx="44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</a:rPr>
              <a:t>一方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で非サービス利用者の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/>
            </a:r>
            <a:br>
              <a:rPr kumimoji="1" lang="en-US" altLang="ja-JP" sz="2400" dirty="0" smtClean="0">
                <a:solidFill>
                  <a:srgbClr val="0070C0"/>
                </a:solidFill>
              </a:rPr>
            </a:br>
            <a:r>
              <a:rPr kumimoji="1" lang="ja-JP" altLang="en-US" sz="2400" dirty="0" smtClean="0">
                <a:solidFill>
                  <a:srgbClr val="0070C0"/>
                </a:solidFill>
              </a:rPr>
              <a:t>センシングが起こってしまう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6885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10933" y="855134"/>
            <a:ext cx="133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による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7140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470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3354818" y="3545867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1" y="3576947"/>
            <a:ext cx="2032556" cy="2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12734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テキスト ボックス 19"/>
          <p:cNvSpPr txBox="1"/>
          <p:nvPr/>
        </p:nvSpPr>
        <p:spPr>
          <a:xfrm>
            <a:off x="477164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17004" y="3480838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19875" y="5336987"/>
            <a:ext cx="44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</a:rPr>
              <a:t>一方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で非サービス利用者の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/>
            </a:r>
            <a:br>
              <a:rPr kumimoji="1" lang="en-US" altLang="ja-JP" sz="2400" dirty="0" smtClean="0">
                <a:solidFill>
                  <a:srgbClr val="0070C0"/>
                </a:solidFill>
              </a:rPr>
            </a:br>
            <a:r>
              <a:rPr kumimoji="1" lang="ja-JP" altLang="en-US" sz="2400" dirty="0" smtClean="0">
                <a:solidFill>
                  <a:srgbClr val="0070C0"/>
                </a:solidFill>
              </a:rPr>
              <a:t>センシングが起こってしまう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6885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10933" y="855134"/>
            <a:ext cx="133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による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4404172" y="5425363"/>
            <a:ext cx="1099161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/>
          <p:cNvSpPr/>
          <p:nvPr/>
        </p:nvSpPr>
        <p:spPr>
          <a:xfrm rot="18740943">
            <a:off x="6212192" y="4447509"/>
            <a:ext cx="1509060" cy="512560"/>
          </a:xfrm>
          <a:prstGeom prst="rightArrow">
            <a:avLst>
              <a:gd name="adj1" fmla="val 50000"/>
              <a:gd name="adj2" fmla="val 631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503333" y="4562894"/>
            <a:ext cx="3310467" cy="2036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648165" y="5191574"/>
            <a:ext cx="334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これを定量評価し，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サービス展開を円滑にする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926667" y="4795228"/>
            <a:ext cx="104005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前研究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67140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59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動機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1101524" y="1603509"/>
            <a:ext cx="6981825" cy="4126276"/>
            <a:chOff x="49404" y="990445"/>
            <a:chExt cx="10364358" cy="6317728"/>
          </a:xfrm>
        </p:grpSpPr>
        <p:sp>
          <p:nvSpPr>
            <p:cNvPr id="4" name="右矢印 3"/>
            <p:cNvSpPr/>
            <p:nvPr/>
          </p:nvSpPr>
          <p:spPr>
            <a:xfrm>
              <a:off x="2459339" y="2976999"/>
              <a:ext cx="857395" cy="559968"/>
            </a:xfrm>
            <a:prstGeom prst="rightArrow">
              <a:avLst/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曲折矢印 4"/>
            <p:cNvSpPr/>
            <p:nvPr/>
          </p:nvSpPr>
          <p:spPr>
            <a:xfrm rot="5400000">
              <a:off x="6659583" y="2444327"/>
              <a:ext cx="1102134" cy="2209913"/>
            </a:xfrm>
            <a:prstGeom prst="bentArrow">
              <a:avLst>
                <a:gd name="adj1" fmla="val 32872"/>
                <a:gd name="adj2" fmla="val 42428"/>
                <a:gd name="adj3" fmla="val 25000"/>
                <a:gd name="adj4" fmla="val 52102"/>
              </a:avLst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666" y="1267992"/>
              <a:ext cx="3111457" cy="2425565"/>
            </a:xfrm>
            <a:prstGeom prst="rect">
              <a:avLst/>
            </a:prstGeom>
          </p:spPr>
        </p:pic>
        <p:grpSp>
          <p:nvGrpSpPr>
            <p:cNvPr id="10" name="グループ化 9"/>
            <p:cNvGrpSpPr/>
            <p:nvPr/>
          </p:nvGrpSpPr>
          <p:grpSpPr>
            <a:xfrm>
              <a:off x="3236055" y="990445"/>
              <a:ext cx="3084631" cy="2594480"/>
              <a:chOff x="11606853" y="14952313"/>
              <a:chExt cx="8700907" cy="7318321"/>
            </a:xfrm>
          </p:grpSpPr>
          <p:pic>
            <p:nvPicPr>
              <p:cNvPr id="11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61737" y="18091720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7306" y="20962971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39984" y="21045839"/>
                <a:ext cx="1312865" cy="1224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51230" y="19257199"/>
                <a:ext cx="956530" cy="95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606853" y="16444934"/>
                <a:ext cx="933113" cy="93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60288" y="15497169"/>
                <a:ext cx="990942" cy="990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7689" y="16911486"/>
                <a:ext cx="1622515" cy="1622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5254" y="14952313"/>
                <a:ext cx="1491269" cy="1491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400169" y="1123949"/>
              <a:ext cx="2782657" cy="2594026"/>
              <a:chOff x="4076719" y="21602185"/>
              <a:chExt cx="6680077" cy="6860381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076719" y="21602188"/>
                <a:ext cx="6680077" cy="6860378"/>
                <a:chOff x="11324298" y="21372790"/>
                <a:chExt cx="6680074" cy="6860377"/>
              </a:xfrm>
            </p:grpSpPr>
            <p:sp>
              <p:nvSpPr>
                <p:cNvPr id="31" name="円/楕円 117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4" name="正方形/長方形 33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</p:grpSp>
          <p:pic>
            <p:nvPicPr>
              <p:cNvPr id="23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5" y="24802987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2" y="21602185"/>
                <a:ext cx="2048229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79" y="21914775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48" y="23776563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0" y="24003617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0" y="22923972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1" y="26180328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8" y="25456930"/>
                <a:ext cx="2145481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正方形/長方形 34"/>
            <p:cNvSpPr/>
            <p:nvPr/>
          </p:nvSpPr>
          <p:spPr>
            <a:xfrm>
              <a:off x="49404" y="4144517"/>
              <a:ext cx="9411984" cy="3163656"/>
            </a:xfrm>
            <a:prstGeom prst="rect">
              <a:avLst/>
            </a:prstGeom>
            <a:noFill/>
            <a:ln w="38100">
              <a:solidFill>
                <a:srgbClr val="FF6F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6444681" y="1203744"/>
              <a:ext cx="3969081" cy="2011780"/>
              <a:chOff x="6771600" y="10991554"/>
              <a:chExt cx="3880695" cy="2183323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6792528" y="10991554"/>
                <a:ext cx="3859767" cy="2183323"/>
              </a:xfrm>
              <a:prstGeom prst="roundRect">
                <a:avLst/>
              </a:prstGeom>
              <a:ln>
                <a:solidFill>
                  <a:srgbClr val="FF6F1F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kumimoji="1" lang="ja-JP" altLang="en-US" sz="1200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771600" y="11131116"/>
                <a:ext cx="3611860" cy="194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人</a:t>
                </a:r>
                <a:r>
                  <a:rPr lang="ja-JP" altLang="en-US" sz="1400" dirty="0" smtClean="0"/>
                  <a:t>がマス上</a:t>
                </a:r>
                <a:r>
                  <a:rPr lang="ja-JP" altLang="en-US" sz="1400" dirty="0"/>
                  <a:t>にいる時間</a:t>
                </a:r>
                <a:r>
                  <a:rPr lang="ja-JP" altLang="en-US" sz="1400" dirty="0" smtClean="0"/>
                  <a:t>やカメラが有効な範囲などで</a:t>
                </a:r>
                <a:r>
                  <a:rPr lang="ja-JP" altLang="en-US" sz="1400" dirty="0"/>
                  <a:t>行列を生成する．</a:t>
                </a:r>
                <a:endParaRPr lang="en-US" altLang="ja-JP" sz="1400" dirty="0"/>
              </a:p>
              <a:p>
                <a:r>
                  <a:rPr lang="ja-JP" altLang="en-US" sz="1400" dirty="0"/>
                  <a:t>対象者</a:t>
                </a:r>
                <a:r>
                  <a:rPr lang="ja-JP" altLang="en-US" sz="1400" dirty="0" smtClean="0"/>
                  <a:t>と非対象者で</a:t>
                </a:r>
                <a:r>
                  <a:rPr lang="ja-JP" altLang="en-US" sz="1400" dirty="0"/>
                  <a:t>行列の種類を分けている．</a:t>
                </a: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1216844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C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208547" y="6689644"/>
              <a:ext cx="1364166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H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310547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S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167" y="4330664"/>
              <a:ext cx="8878344" cy="2350384"/>
            </a:xfrm>
            <a:prstGeom prst="rect">
              <a:avLst/>
            </a:prstGeom>
          </p:spPr>
        </p:pic>
      </p:grpSp>
      <p:sp>
        <p:nvSpPr>
          <p:cNvPr id="44" name="テキスト ボックス 43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895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動機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729821" y="1890354"/>
            <a:ext cx="7655150" cy="3121292"/>
            <a:chOff x="487933" y="22294650"/>
            <a:chExt cx="10315706" cy="301184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487933" y="22294650"/>
              <a:ext cx="10315706" cy="1530504"/>
              <a:chOff x="821580" y="23039354"/>
              <a:chExt cx="10315706" cy="1530504"/>
            </a:xfrm>
          </p:grpSpPr>
          <p:sp>
            <p:nvSpPr>
              <p:cNvPr id="48" name="テキスト ボックス 47"/>
              <p:cNvSpPr txBox="1"/>
              <p:nvPr/>
            </p:nvSpPr>
            <p:spPr>
              <a:xfrm>
                <a:off x="859937" y="23039354"/>
                <a:ext cx="10080000" cy="5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rPr>
                  <a:t>不必要なプライバシデータの流通比</a:t>
                </a:r>
                <a:endParaRPr kumimoji="1" lang="ja-JP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ja-JP" altLang="en-US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49" name="正方形/長方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テキスト ボックス 46"/>
            <p:cNvSpPr txBox="1"/>
            <p:nvPr/>
          </p:nvSpPr>
          <p:spPr>
            <a:xfrm>
              <a:off x="2601708" y="23880967"/>
              <a:ext cx="8063908" cy="1425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n: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アプリ有効範囲を区切る正方形の横方向の数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m: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範囲を区切る正方形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の縦方向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C: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カメラの有効範囲を示す行列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S: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非対象者の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H: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7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575326" y="1166783"/>
            <a:ext cx="664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簡易シミュレーション</a:t>
            </a:r>
            <a:r>
              <a:rPr kumimoji="1" lang="ja-JP" altLang="en-US" sz="2000" dirty="0" smtClean="0"/>
              <a:t>から，数理モデルの評価をした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8" y="885825"/>
            <a:ext cx="148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流出比：サービスに不要なプライバシデー</a:t>
            </a:r>
            <a:r>
              <a:rPr lang="ja-JP" altLang="en-US" dirty="0" smtClean="0"/>
              <a:t>タの流通比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2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75326" y="1166783"/>
            <a:ext cx="633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簡易シミュレーションから，数理モデルの評価をした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流出比：サービスに不要なプライバシデー</a:t>
            </a:r>
            <a:r>
              <a:rPr lang="ja-JP" altLang="en-US" dirty="0" smtClean="0"/>
              <a:t>タの流通比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982133" y="2397459"/>
            <a:ext cx="7179734" cy="1865030"/>
            <a:chOff x="706965" y="2397459"/>
            <a:chExt cx="7179734" cy="1865030"/>
          </a:xfrm>
        </p:grpSpPr>
        <p:sp>
          <p:nvSpPr>
            <p:cNvPr id="6" name="円/楕円 5"/>
            <p:cNvSpPr/>
            <p:nvPr/>
          </p:nvSpPr>
          <p:spPr>
            <a:xfrm>
              <a:off x="706965" y="2397459"/>
              <a:ext cx="7179734" cy="186503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93747" y="2828945"/>
              <a:ext cx="66061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 smtClean="0"/>
                <a:t>ここで使ったシミュレーションの見守り非対象者の流入設定値は</a:t>
              </a:r>
              <a:r>
                <a:rPr lang="ja-JP" altLang="en-US" sz="2000" dirty="0" smtClean="0">
                  <a:solidFill>
                    <a:srgbClr val="0070C0"/>
                  </a:solidFill>
                </a:rPr>
                <a:t>乱数</a:t>
              </a:r>
              <a:r>
                <a:rPr lang="ja-JP" altLang="en-US" sz="2000" dirty="0" smtClean="0"/>
                <a:t>で設定したため，現実</a:t>
              </a:r>
              <a:r>
                <a:rPr lang="ja-JP" altLang="en-US" sz="2000" dirty="0" smtClean="0"/>
                <a:t>のサービスに不要</a:t>
              </a:r>
              <a:r>
                <a:rPr lang="ja-JP" altLang="en-US" sz="2000" dirty="0" smtClean="0"/>
                <a:t>なプライバシデータの</a:t>
              </a:r>
              <a:r>
                <a:rPr lang="ja-JP" altLang="en-US" sz="2000" dirty="0" smtClean="0"/>
                <a:t>流出比の評価に</a:t>
              </a:r>
              <a:r>
                <a:rPr lang="ja-JP" altLang="en-US" sz="2000" dirty="0" smtClean="0"/>
                <a:t>は</a:t>
              </a:r>
              <a:r>
                <a:rPr lang="ja-JP" altLang="en-US" sz="2000" dirty="0" smtClean="0"/>
                <a:t>至らず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22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1881</TotalTime>
  <Words>1231</Words>
  <Application>Microsoft Office PowerPoint</Application>
  <PresentationFormat>画面に合わせる (4:3)</PresentationFormat>
  <Paragraphs>307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HGｺﾞｼｯｸM</vt:lpstr>
      <vt:lpstr>ＭＳ Ｐゴシック</vt:lpstr>
      <vt:lpstr>ＭＳ 明朝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多地点カメラを用いた見守りサービスにおける 第三者のプライバシデータ流出比の定量評価 </vt:lpstr>
      <vt:lpstr>研究背景</vt:lpstr>
      <vt:lpstr>研究背景</vt:lpstr>
      <vt:lpstr>研究背景</vt:lpstr>
      <vt:lpstr>研究背景</vt:lpstr>
      <vt:lpstr>研究動機</vt:lpstr>
      <vt:lpstr>研究動機</vt:lpstr>
      <vt:lpstr>研究動機</vt:lpstr>
      <vt:lpstr>研究動機</vt:lpstr>
      <vt:lpstr>研究動機</vt:lpstr>
      <vt:lpstr>オープンデータ</vt:lpstr>
      <vt:lpstr>サービス定義</vt:lpstr>
      <vt:lpstr>サービスモデル</vt:lpstr>
      <vt:lpstr>非対象者定義</vt:lpstr>
      <vt:lpstr>非対象者設定</vt:lpstr>
      <vt:lpstr>非対象者設定</vt:lpstr>
      <vt:lpstr>対象者設定</vt:lpstr>
      <vt:lpstr>対象者設定</vt:lpstr>
      <vt:lpstr>対象者設定</vt:lpstr>
      <vt:lpstr>対象者設定</vt:lpstr>
      <vt:lpstr>シミュレーション内容</vt:lpstr>
      <vt:lpstr>シミュレーション結果</vt:lpstr>
      <vt:lpstr>シミュレーション結果</vt:lpstr>
      <vt:lpstr>シミュレーション結果</vt:lpstr>
      <vt:lpstr>シミュレーション結果</vt:lpstr>
      <vt:lpstr>シミュレーション結果</vt:lpstr>
      <vt:lpstr>考察</vt:lpstr>
      <vt:lpstr>まとめ</vt:lpstr>
      <vt:lpstr>PowerPoint プレゼンテーション</vt:lpstr>
      <vt:lpstr>補足</vt:lpstr>
      <vt:lpstr>シミュレータの設計</vt:lpstr>
      <vt:lpstr>サービスモデル</vt:lpstr>
      <vt:lpstr>補足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Hoshikawa</dc:creator>
  <cp:lastModifiedBy>田村 崚</cp:lastModifiedBy>
  <cp:revision>146</cp:revision>
  <dcterms:created xsi:type="dcterms:W3CDTF">2018-06-05T10:45:52Z</dcterms:created>
  <dcterms:modified xsi:type="dcterms:W3CDTF">2019-01-14T19:18:57Z</dcterms:modified>
</cp:coreProperties>
</file>