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7" r:id="rId2"/>
    <p:sldId id="324" r:id="rId3"/>
    <p:sldId id="330" r:id="rId4"/>
    <p:sldId id="336" r:id="rId5"/>
    <p:sldId id="308" r:id="rId6"/>
    <p:sldId id="332" r:id="rId7"/>
    <p:sldId id="333" r:id="rId8"/>
    <p:sldId id="309" r:id="rId9"/>
    <p:sldId id="334" r:id="rId10"/>
    <p:sldId id="341" r:id="rId11"/>
    <p:sldId id="342" r:id="rId12"/>
    <p:sldId id="343" r:id="rId13"/>
    <p:sldId id="340" r:id="rId14"/>
    <p:sldId id="316" r:id="rId15"/>
    <p:sldId id="310" r:id="rId16"/>
    <p:sldId id="344" r:id="rId17"/>
    <p:sldId id="327" r:id="rId18"/>
    <p:sldId id="345" r:id="rId19"/>
    <p:sldId id="325" r:id="rId20"/>
    <p:sldId id="347" r:id="rId21"/>
    <p:sldId id="318" r:id="rId22"/>
    <p:sldId id="331" r:id="rId23"/>
    <p:sldId id="346" r:id="rId24"/>
    <p:sldId id="348" r:id="rId25"/>
    <p:sldId id="312" r:id="rId26"/>
    <p:sldId id="320" r:id="rId27"/>
    <p:sldId id="313" r:id="rId28"/>
    <p:sldId id="321" r:id="rId29"/>
    <p:sldId id="328" r:id="rId30"/>
    <p:sldId id="329" r:id="rId31"/>
    <p:sldId id="335" r:id="rId32"/>
    <p:sldId id="323" r:id="rId33"/>
    <p:sldId id="311" r:id="rId34"/>
    <p:sldId id="349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333" autoAdjust="0"/>
  </p:normalViewPr>
  <p:slideViewPr>
    <p:cSldViewPr snapToGrid="0">
      <p:cViewPr varScale="1">
        <p:scale>
          <a:sx n="112" d="100"/>
          <a:sy n="112" d="100"/>
        </p:scale>
        <p:origin x="19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9676-B366-4D09-82E7-515095B1A86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D547C-AA81-4CD0-B938-13035F93D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7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6246813"/>
            <a:ext cx="72580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3" descr="ロゴマーク＋ロゴタイプ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50726" b="53160"/>
          <a:stretch>
            <a:fillRect/>
          </a:stretch>
        </p:blipFill>
        <p:spPr bwMode="auto">
          <a:xfrm>
            <a:off x="6669088" y="6246813"/>
            <a:ext cx="24749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3975"/>
            <a:ext cx="2432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747"/>
            <a:ext cx="7772400" cy="207721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1450088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2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7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6"/>
          <p:cNvGrpSpPr>
            <a:grpSpLocks/>
          </p:cNvGrpSpPr>
          <p:nvPr userDrawn="1"/>
        </p:nvGrpSpPr>
        <p:grpSpPr bwMode="auto">
          <a:xfrm>
            <a:off x="6697663" y="5384800"/>
            <a:ext cx="2446337" cy="1473200"/>
            <a:chOff x="6697133" y="5385328"/>
            <a:chExt cx="2446867" cy="1472672"/>
          </a:xfrm>
        </p:grpSpPr>
        <p:pic>
          <p:nvPicPr>
            <p:cNvPr id="12" name="図 4" descr="ロゴマーク＋ロゴタイプ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998" r="94910" b="53160"/>
            <a:stretch>
              <a:fillRect/>
            </a:stretch>
          </p:blipFill>
          <p:spPr bwMode="auto">
            <a:xfrm>
              <a:off x="6763808" y="5385329"/>
              <a:ext cx="2380192" cy="14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フリーフォーム 12"/>
            <p:cNvSpPr/>
            <p:nvPr/>
          </p:nvSpPr>
          <p:spPr>
            <a:xfrm>
              <a:off x="6697133" y="5385328"/>
              <a:ext cx="2446867" cy="1472672"/>
            </a:xfrm>
            <a:custGeom>
              <a:avLst/>
              <a:gdLst>
                <a:gd name="connsiteX0" fmla="*/ 14287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14287 w 2466975"/>
                <a:gd name="connsiteY3" fmla="*/ 1304925 h 1304925"/>
                <a:gd name="connsiteX0" fmla="*/ 65505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65505 w 2466975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975" h="1304925">
                  <a:moveTo>
                    <a:pt x="65505" y="1304925"/>
                  </a:moveTo>
                  <a:lnTo>
                    <a:pt x="2466975" y="0"/>
                  </a:lnTo>
                  <a:lnTo>
                    <a:pt x="0" y="0"/>
                  </a:lnTo>
                  <a:lnTo>
                    <a:pt x="65505" y="13049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pic>
        <p:nvPicPr>
          <p:cNvPr id="14" name="図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299200"/>
            <a:ext cx="1409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787941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99" y="1037685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6425-26CA-4FA9-9A49-01310C10763C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jpeg"/><Relationship Id="rId7" Type="http://schemas.openxmlformats.org/officeDocument/2006/relationships/image" Target="../media/image9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ja-JP" sz="2800" dirty="0"/>
              <a:t>多地点カメラを用いた見守りサービスにおける</a:t>
            </a:r>
            <a:br>
              <a:rPr lang="ja-JP" altLang="ja-JP" sz="2800" dirty="0"/>
            </a:br>
            <a:r>
              <a:rPr lang="ja-JP" altLang="ja-JP" sz="2800" dirty="0"/>
              <a:t>第三者のプライバシデータ流出比の定量評価</a:t>
            </a:r>
            <a:br>
              <a:rPr lang="ja-JP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360420"/>
            <a:ext cx="6858000" cy="994410"/>
          </a:xfrm>
        </p:spPr>
        <p:txBody>
          <a:bodyPr/>
          <a:lstStyle/>
          <a:p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en-US" altLang="ja-JP" dirty="0" smtClean="0"/>
              <a:t>NWS</a:t>
            </a:r>
            <a:r>
              <a:rPr lang="ja-JP" altLang="en-US" dirty="0" smtClean="0"/>
              <a:t>研究会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11830" y="4572000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国立高専機構 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田村崚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国立高専機構 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干川尚人</a:t>
            </a:r>
          </a:p>
          <a:p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　下馬場 朋禄</a:t>
            </a:r>
          </a:p>
          <a:p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千葉大学　伊藤 智義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4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実測値</a:t>
            </a:r>
            <a:r>
              <a:rPr lang="en-US" altLang="ja-JP" dirty="0"/>
              <a:t>(</a:t>
            </a:r>
            <a:r>
              <a:rPr lang="ja-JP" altLang="en-US" dirty="0"/>
              <a:t>オープンデータ</a:t>
            </a:r>
            <a:r>
              <a:rPr lang="en-US" altLang="ja-JP" dirty="0"/>
              <a:t>)</a:t>
            </a:r>
            <a:r>
              <a:rPr lang="ja-JP" altLang="en-US" dirty="0"/>
              <a:t>を用いてより現実に即した</a:t>
            </a:r>
            <a:r>
              <a:rPr lang="en-US" altLang="ja-JP" dirty="0"/>
              <a:t>NPD</a:t>
            </a:r>
            <a:r>
              <a:rPr lang="ja-JP" altLang="en-US" dirty="0"/>
              <a:t>流出比について分析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52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こういうサービスを考えれば目的を示せる</a:t>
            </a:r>
            <a:endParaRPr kumimoji="1" lang="en-US" altLang="ja-JP" dirty="0" smtClean="0"/>
          </a:p>
          <a:p>
            <a:r>
              <a:rPr lang="ja-JP" altLang="en-US" dirty="0" smtClean="0"/>
              <a:t>登校者見守りサービス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カメラ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画像処理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クラウド</a:t>
            </a:r>
            <a:endParaRPr lang="en-US" altLang="ja-JP" dirty="0" smtClean="0"/>
          </a:p>
          <a:p>
            <a:pPr lvl="1"/>
            <a:r>
              <a:rPr lang="ja-JP" altLang="en-US" dirty="0"/>
              <a:t>トラッキング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63739" y="5019691"/>
            <a:ext cx="35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サービス定義終わり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97303" y="4409187"/>
            <a:ext cx="160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変数</a:t>
            </a:r>
            <a:r>
              <a:rPr kumimoji="1" lang="ja-JP" altLang="en-US" dirty="0" smtClean="0"/>
              <a:t>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06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23240" y="3148584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58441" y="2798071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3623990" y="1919632"/>
            <a:ext cx="2030844" cy="1219267"/>
            <a:chOff x="5712354" y="2150072"/>
            <a:chExt cx="4050771" cy="2431980"/>
          </a:xfrm>
        </p:grpSpPr>
        <p:pic>
          <p:nvPicPr>
            <p:cNvPr id="10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楕円 16"/>
          <p:cNvSpPr/>
          <p:nvPr/>
        </p:nvSpPr>
        <p:spPr>
          <a:xfrm>
            <a:off x="4429441" y="2186807"/>
            <a:ext cx="2547431" cy="7379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画像処理，</a:t>
            </a:r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見守り結果通知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3275" y="5751237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22" y="4954122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34" y="4977676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55" y="501488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24" y="5019085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V="1">
            <a:off x="2797513" y="3324296"/>
            <a:ext cx="890485" cy="152630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948520" y="3329032"/>
            <a:ext cx="328997" cy="152845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4763526" y="3292056"/>
            <a:ext cx="468952" cy="16031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 flipV="1">
            <a:off x="5247846" y="3319346"/>
            <a:ext cx="908169" cy="153804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123240" y="5635752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4505" y="833840"/>
            <a:ext cx="26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サービスモデル</a:t>
            </a:r>
            <a:endParaRPr kumimoji="1" lang="ja-JP" altLang="en-US" sz="2400" dirty="0"/>
          </a:p>
        </p:txBody>
      </p:sp>
      <p:sp>
        <p:nvSpPr>
          <p:cNvPr id="3" name="円/楕円 2"/>
          <p:cNvSpPr/>
          <p:nvPr/>
        </p:nvSpPr>
        <p:spPr>
          <a:xfrm>
            <a:off x="5833333" y="1181742"/>
            <a:ext cx="2570480" cy="6112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クラウド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13593" y="4896142"/>
            <a:ext cx="11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8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非対象者設定値</a:t>
            </a:r>
            <a:endParaRPr kumimoji="1" lang="ja-JP" altLang="en-US" dirty="0"/>
          </a:p>
        </p:txBody>
      </p:sp>
      <p:pic>
        <p:nvPicPr>
          <p:cNvPr id="4" name="図 3" descr="C:\Users\tamura\AppData\Local\Microsoft\Windows\INetCache\Content.Word\pl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21" y="3082612"/>
            <a:ext cx="5673460" cy="31641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748395" y="1580097"/>
            <a:ext cx="7738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オープンデータは</a:t>
            </a:r>
            <a:r>
              <a:rPr lang="ja-JP" altLang="ja-JP" sz="2000" dirty="0"/>
              <a:t>「センサ</a:t>
            </a:r>
            <a:r>
              <a:rPr lang="en-US" altLang="ja-JP" sz="2000" dirty="0"/>
              <a:t>ID, </a:t>
            </a:r>
            <a:r>
              <a:rPr lang="ja-JP" altLang="ja-JP" sz="2000" dirty="0"/>
              <a:t>日付</a:t>
            </a:r>
            <a:r>
              <a:rPr lang="en-US" altLang="ja-JP" sz="2000" dirty="0"/>
              <a:t>, </a:t>
            </a:r>
            <a:r>
              <a:rPr lang="ja-JP" altLang="ja-JP" sz="2000" dirty="0"/>
              <a:t>時刻</a:t>
            </a:r>
            <a:r>
              <a:rPr lang="en-US" altLang="ja-JP" sz="2000" dirty="0"/>
              <a:t>, In, Out, In</a:t>
            </a:r>
            <a:r>
              <a:rPr lang="ja-JP" altLang="ja-JP" sz="2000" dirty="0"/>
              <a:t>累計</a:t>
            </a:r>
            <a:r>
              <a:rPr lang="en-US" altLang="ja-JP" sz="2000" dirty="0"/>
              <a:t>, Out</a:t>
            </a:r>
            <a:r>
              <a:rPr lang="ja-JP" altLang="ja-JP" sz="2000" dirty="0"/>
              <a:t>累計</a:t>
            </a:r>
            <a:r>
              <a:rPr lang="ja-JP" altLang="ja-JP" sz="2000" dirty="0" smtClean="0"/>
              <a:t>」</a:t>
            </a:r>
            <a:r>
              <a:rPr lang="ja-JP" altLang="en-US" sz="2000" dirty="0" smtClean="0"/>
              <a:t>と表記されている</a:t>
            </a:r>
            <a:r>
              <a:rPr lang="ja-JP" altLang="en-US" sz="2000" dirty="0" smtClean="0"/>
              <a:t>．時刻は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分毎の更新となっている．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この値から</a:t>
            </a:r>
            <a:r>
              <a:rPr lang="en-US" altLang="ja-JP" sz="2000" strike="sngStrike" dirty="0" smtClean="0"/>
              <a:t>NPD</a:t>
            </a:r>
            <a:r>
              <a:rPr lang="ja-JP" altLang="en-US" sz="2000" dirty="0" smtClean="0"/>
              <a:t>流出比を導出するために次の操作を</a:t>
            </a:r>
            <a:r>
              <a:rPr lang="ja-JP" altLang="en-US" sz="2000" dirty="0" smtClean="0"/>
              <a:t>行った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「このデータは</a:t>
            </a:r>
            <a:r>
              <a:rPr lang="ja-JP" altLang="en-US" sz="2000" dirty="0" smtClean="0"/>
              <a:t>～～のための</a:t>
            </a:r>
            <a:r>
              <a:rPr kumimoji="1" lang="ja-JP" altLang="en-US" sz="2000" dirty="0" smtClean="0"/>
              <a:t>データでプライバシ～～ではない」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8045" y="1210765"/>
            <a:ext cx="381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OPD</a:t>
            </a:r>
            <a:r>
              <a:rPr kumimoji="1" lang="ja-JP" altLang="en-US" dirty="0" smtClean="0"/>
              <a:t>で非対象者を作ります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7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pic>
        <p:nvPicPr>
          <p:cNvPr id="4" name="図 3" descr="C:\Users\tamura\AppData\Local\Microsoft\Windows\INetCache\Content.Word\pl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8" y="1448244"/>
            <a:ext cx="3949587" cy="220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30" y="2860134"/>
            <a:ext cx="5604869" cy="18192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514349" y="960120"/>
            <a:ext cx="533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①</a:t>
            </a:r>
            <a:r>
              <a:rPr lang="ja-JP" altLang="en-US" sz="2400" dirty="0"/>
              <a:t>マップ</a:t>
            </a:r>
            <a:r>
              <a:rPr kumimoji="1" lang="ja-JP" altLang="en-US" sz="2400" dirty="0" smtClean="0"/>
              <a:t>のモデル化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前研究と同様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54930" y="1546622"/>
            <a:ext cx="34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前</a:t>
            </a:r>
            <a:r>
              <a:rPr lang="ja-JP" altLang="en-US" sz="2000" dirty="0"/>
              <a:t>研究</a:t>
            </a:r>
            <a:r>
              <a:rPr lang="ja-JP" altLang="en-US" sz="2000" dirty="0" smtClean="0"/>
              <a:t>で提案したモデルにあてはめるため，公開されている駅構内図をマス目で表現した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0814"/>
            <a:ext cx="9144000" cy="175035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947589" y="4097285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In/out</a:t>
            </a:r>
            <a:r>
              <a:rPr kumimoji="1" lang="ja-JP" altLang="en-US" dirty="0" smtClean="0"/>
              <a:t>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4" y="2864991"/>
            <a:ext cx="7036095" cy="27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58997" y="1062990"/>
            <a:ext cx="693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②人流センサデータをプライバシデータへ変換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74470" y="1627361"/>
            <a:ext cx="599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このようにカメラを設置し，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人流センサデータをプライバシデータへ変換した．</a:t>
            </a:r>
            <a:endParaRPr kumimoji="1" lang="ja-JP" altLang="en-US" sz="2000" dirty="0"/>
          </a:p>
        </p:txBody>
      </p:sp>
      <p:sp>
        <p:nvSpPr>
          <p:cNvPr id="3" name="左右矢印 2"/>
          <p:cNvSpPr/>
          <p:nvPr/>
        </p:nvSpPr>
        <p:spPr>
          <a:xfrm>
            <a:off x="1381126" y="4846320"/>
            <a:ext cx="2755264" cy="5080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15m</a:t>
            </a:r>
            <a:endParaRPr kumimoji="1" lang="ja-JP" altLang="en-US" dirty="0"/>
          </a:p>
        </p:txBody>
      </p:sp>
      <p:sp>
        <p:nvSpPr>
          <p:cNvPr id="9" name="左右矢印 8"/>
          <p:cNvSpPr/>
          <p:nvPr/>
        </p:nvSpPr>
        <p:spPr>
          <a:xfrm>
            <a:off x="4612640" y="4846320"/>
            <a:ext cx="2755264" cy="5080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15m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8997" y="1062990"/>
            <a:ext cx="693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②非対称の設定</a:t>
            </a:r>
            <a:endParaRPr kumimoji="1" lang="ja-JP" altLang="en-US" sz="24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13354"/>
              </p:ext>
            </p:extLst>
          </p:nvPr>
        </p:nvGraphicFramePr>
        <p:xfrm>
          <a:off x="811827" y="1741454"/>
          <a:ext cx="7486128" cy="4938312"/>
        </p:xfrm>
        <a:graphic>
          <a:graphicData uri="http://schemas.openxmlformats.org/drawingml/2006/table">
            <a:tbl>
              <a:tblPr firstRow="1" firstCol="1" bandRow="1"/>
              <a:tblGrid>
                <a:gridCol w="211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</a:t>
                      </a:r>
                      <a:r>
                        <a:rPr lang="ja-JP" sz="2000" dirty="0" smtClea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通過のべ</a:t>
                      </a: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514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13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1181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277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811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17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19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b="1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総和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3415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18374" y="1341404"/>
            <a:ext cx="684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登校時人流センサ毎</a:t>
            </a:r>
            <a:r>
              <a:rPr kumimoji="1" lang="ja-JP" altLang="en-US" sz="2000" dirty="0" smtClean="0"/>
              <a:t>の非対象者の総データ量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切り上げ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96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1973" y="1704975"/>
            <a:ext cx="609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ある人物が駅を通過するには二つのセンサを通る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2085974" y="2105085"/>
            <a:ext cx="3848100" cy="1988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881973" y="3365109"/>
            <a:ext cx="7084777" cy="638175"/>
          </a:xfrm>
          <a:prstGeom prst="rightArrow">
            <a:avLst>
              <a:gd name="adj1" fmla="val 50000"/>
              <a:gd name="adj2" fmla="val 11865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駅を通過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2104261" y="2564905"/>
            <a:ext cx="1548000" cy="792000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</a:t>
            </a:r>
            <a:r>
              <a:rPr kumimoji="1" lang="ja-JP" altLang="en-US" sz="2000" dirty="0" smtClean="0"/>
              <a:t>データ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5952362" y="2564905"/>
            <a:ext cx="1548000" cy="792000"/>
          </a:xfrm>
          <a:prstGeom prst="rightArrow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o</a:t>
            </a:r>
            <a:r>
              <a:rPr kumimoji="1" lang="en-US" altLang="ja-JP" sz="2000" dirty="0" smtClean="0"/>
              <a:t>ut</a:t>
            </a:r>
            <a:r>
              <a:rPr kumimoji="1" lang="ja-JP" altLang="en-US" sz="2000" dirty="0" smtClean="0"/>
              <a:t>データ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85973" y="2105086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駅構内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60199" y="4311884"/>
            <a:ext cx="557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前述</a:t>
            </a:r>
            <a:r>
              <a:rPr kumimoji="1" lang="ja-JP" altLang="en-US" sz="2000" dirty="0" smtClean="0"/>
              <a:t>の表から，非対象者の人数を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1700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人</a:t>
            </a:r>
            <a:r>
              <a:rPr kumimoji="1" lang="ja-JP" altLang="en-US" sz="2000" dirty="0" smtClean="0"/>
              <a:t>と概算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05" y="4746332"/>
            <a:ext cx="945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dirty="0"/>
              <a:t>鉄道利用者に占める学生の割合は全体の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ja-JP" altLang="en-US" dirty="0" smtClean="0">
                <a:solidFill>
                  <a:srgbClr val="FF0000"/>
                </a:solidFill>
              </a:rPr>
              <a:t>程度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ja-JP" dirty="0"/>
              <a:t>関東交通広告協議会，“交通広告調査レポート</a:t>
            </a:r>
            <a:r>
              <a:rPr lang="en-US" altLang="ja-JP" dirty="0"/>
              <a:t> 2009</a:t>
            </a:r>
            <a:r>
              <a:rPr lang="ja-JP" altLang="ja-JP" dirty="0" err="1"/>
              <a:t>，</a:t>
            </a:r>
            <a:r>
              <a:rPr lang="ja-JP" altLang="ja-JP" dirty="0"/>
              <a:t>”鉄道利用者プロフィール，</a:t>
            </a:r>
            <a:r>
              <a:rPr lang="en-US" altLang="ja-JP" dirty="0" smtClean="0"/>
              <a:t>pp39)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62074" y="5930932"/>
            <a:ext cx="557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対象者の最大人数を</a:t>
            </a:r>
            <a:r>
              <a:rPr lang="en-US" altLang="ja-JP" sz="2000" dirty="0" smtClean="0">
                <a:solidFill>
                  <a:srgbClr val="FF0000"/>
                </a:solidFill>
              </a:rPr>
              <a:t>200</a:t>
            </a:r>
            <a:r>
              <a:rPr lang="ja-JP" altLang="en-US" sz="2000" dirty="0" smtClean="0">
                <a:solidFill>
                  <a:srgbClr val="FF0000"/>
                </a:solidFill>
              </a:rPr>
              <a:t>人</a:t>
            </a:r>
            <a:r>
              <a:rPr lang="en-US" altLang="ja-JP" sz="2000" dirty="0" smtClean="0">
                <a:solidFill>
                  <a:srgbClr val="FF0000"/>
                </a:solidFill>
              </a:rPr>
              <a:t>(10%</a:t>
            </a:r>
            <a:r>
              <a:rPr lang="ja-JP" altLang="en-US" sz="2000" dirty="0" smtClean="0">
                <a:solidFill>
                  <a:srgbClr val="FF0000"/>
                </a:solidFill>
              </a:rPr>
              <a:t>程度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  <a:r>
              <a:rPr lang="ja-JP" altLang="en-US" sz="2000" dirty="0" smtClean="0"/>
              <a:t>と</a:t>
            </a:r>
            <a:r>
              <a:rPr lang="ja-JP" altLang="en-US" sz="2000" dirty="0" smtClean="0"/>
              <a:t>設定</a:t>
            </a:r>
            <a:endParaRPr kumimoji="1" lang="ja-JP" altLang="en-US" sz="2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8997" y="1062990"/>
            <a:ext cx="693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②非対称の設定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01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8997" y="1062990"/>
            <a:ext cx="693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②対象者の設定</a:t>
            </a:r>
            <a:endParaRPr kumimoji="1" lang="ja-JP" altLang="en-US" sz="2400" dirty="0"/>
          </a:p>
        </p:txBody>
      </p:sp>
      <p:pic>
        <p:nvPicPr>
          <p:cNvPr id="4" name="Picture 2" descr="流出割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3" y="2316799"/>
            <a:ext cx="6270670" cy="374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42194" y="1608913"/>
            <a:ext cx="751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センサ毎の非対象者の割合から，対象者の使用する出口を設定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入口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改札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番センサで固定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2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"/>
          <a:stretch/>
        </p:blipFill>
        <p:spPr>
          <a:xfrm>
            <a:off x="871154" y="2190060"/>
            <a:ext cx="6403388" cy="38083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4505" y="833840"/>
            <a:ext cx="26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対象者設定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7672" y="1682496"/>
            <a:ext cx="655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例：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番センサを通って流出する際の対象者移動ルート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3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796" y="993950"/>
            <a:ext cx="441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Internet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of Things </a:t>
            </a:r>
            <a:r>
              <a:rPr lang="ja-JP" altLang="en-US" sz="2400" dirty="0" smtClean="0"/>
              <a:t>の普及</a:t>
            </a:r>
            <a:endParaRPr kumimoji="1" lang="ja-JP" altLang="en-US" sz="24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1365" y="2864980"/>
            <a:ext cx="4289586" cy="3237822"/>
            <a:chOff x="2201728" y="2194790"/>
            <a:chExt cx="2360765" cy="1781929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2432" y="2194790"/>
              <a:ext cx="1936648" cy="1781929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2201728" y="2994774"/>
              <a:ext cx="2360765" cy="38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 err="1" smtClean="0">
                  <a:ln w="22225">
                    <a:solidFill>
                      <a:srgbClr val="FF0000">
                        <a:alpha val="50000"/>
                      </a:srgb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IoT</a:t>
              </a:r>
              <a:r>
                <a:rPr kumimoji="1" lang="ja-JP" altLang="en-US" sz="4000" b="1" dirty="0" smtClean="0">
                  <a:ln w="22225">
                    <a:solidFill>
                      <a:srgbClr val="FF0000">
                        <a:alpha val="50000"/>
                      </a:srgb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デバイス</a:t>
              </a:r>
              <a:endParaRPr kumimoji="1" lang="ja-JP" altLang="en-US" sz="4000" b="1" dirty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4132313" y="5241468"/>
            <a:ext cx="209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 smtClean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500</a:t>
            </a:r>
            <a:r>
              <a:rPr kumimoji="1" lang="ja-JP" altLang="en-US" sz="3600" b="1" dirty="0" smtClean="0">
                <a:ln w="22225">
                  <a:solidFill>
                    <a:srgbClr val="FF0000">
                      <a:alpha val="5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億台</a:t>
            </a:r>
            <a:endParaRPr kumimoji="1" lang="ja-JP" altLang="en-US" sz="3600" b="1" dirty="0">
              <a:ln w="22225">
                <a:solidFill>
                  <a:srgbClr val="FF0000">
                    <a:alpha val="5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17397" y="5795025"/>
            <a:ext cx="160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※2020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年の予測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8998" y="1670619"/>
            <a:ext cx="509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様々な機器がインターネットに繋がる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741" y="2159098"/>
            <a:ext cx="331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サービスの</a:t>
            </a:r>
            <a:r>
              <a:rPr lang="ja-JP" altLang="en-US" sz="2000" dirty="0" smtClean="0">
                <a:solidFill>
                  <a:srgbClr val="FF0000"/>
                </a:solidFill>
              </a:rPr>
              <a:t>開拓・高機能化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40" y="2793533"/>
            <a:ext cx="1296317" cy="98863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90" y="3080436"/>
            <a:ext cx="1396437" cy="1403455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3456432" y="2152306"/>
            <a:ext cx="1474157" cy="400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3825" y="4954307"/>
            <a:ext cx="626406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smtClean="0"/>
              <a:t>自分で作り直す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31129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8997" y="1062990"/>
            <a:ext cx="693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②対象者の設定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60199" y="4311884"/>
            <a:ext cx="557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前述</a:t>
            </a:r>
            <a:r>
              <a:rPr kumimoji="1" lang="ja-JP" altLang="en-US" sz="2000" dirty="0" smtClean="0"/>
              <a:t>の表から，非対象者の人数を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1700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人</a:t>
            </a:r>
            <a:r>
              <a:rPr kumimoji="1" lang="ja-JP" altLang="en-US" sz="2000" dirty="0" smtClean="0"/>
              <a:t>と概算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505" y="4746332"/>
            <a:ext cx="945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dirty="0"/>
              <a:t>鉄道利用者に占める学生の割合は全体の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ja-JP" altLang="en-US" dirty="0" smtClean="0">
                <a:solidFill>
                  <a:srgbClr val="FF0000"/>
                </a:solidFill>
              </a:rPr>
              <a:t>程度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ja-JP" dirty="0"/>
              <a:t>関東交通広告協議会，“交通広告調査レポート</a:t>
            </a:r>
            <a:r>
              <a:rPr lang="en-US" altLang="ja-JP" dirty="0"/>
              <a:t> 2009</a:t>
            </a:r>
            <a:r>
              <a:rPr lang="ja-JP" altLang="ja-JP" dirty="0" err="1"/>
              <a:t>，</a:t>
            </a:r>
            <a:r>
              <a:rPr lang="ja-JP" altLang="ja-JP" dirty="0"/>
              <a:t>”鉄道利用者プロフィール，</a:t>
            </a:r>
            <a:r>
              <a:rPr lang="en-US" altLang="ja-JP" dirty="0" smtClean="0"/>
              <a:t>pp39)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62074" y="5930932"/>
            <a:ext cx="557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対象者の最大人数を</a:t>
            </a:r>
            <a:r>
              <a:rPr lang="en-US" altLang="ja-JP" sz="2000" dirty="0" smtClean="0">
                <a:solidFill>
                  <a:srgbClr val="FF0000"/>
                </a:solidFill>
              </a:rPr>
              <a:t>200</a:t>
            </a:r>
            <a:r>
              <a:rPr lang="ja-JP" altLang="en-US" sz="2000" dirty="0" smtClean="0">
                <a:solidFill>
                  <a:srgbClr val="FF0000"/>
                </a:solidFill>
              </a:rPr>
              <a:t>人</a:t>
            </a:r>
            <a:r>
              <a:rPr lang="en-US" altLang="ja-JP" sz="2000" dirty="0" smtClean="0">
                <a:solidFill>
                  <a:srgbClr val="FF0000"/>
                </a:solidFill>
              </a:rPr>
              <a:t>(10%</a:t>
            </a:r>
            <a:r>
              <a:rPr lang="ja-JP" altLang="en-US" sz="2000" dirty="0" smtClean="0">
                <a:solidFill>
                  <a:srgbClr val="FF0000"/>
                </a:solidFill>
              </a:rPr>
              <a:t>程度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  <a:r>
              <a:rPr lang="ja-JP" altLang="en-US" sz="2000" dirty="0" smtClean="0"/>
              <a:t>と</a:t>
            </a:r>
            <a:r>
              <a:rPr lang="ja-JP" altLang="en-US" sz="2000" dirty="0" smtClean="0"/>
              <a:t>設定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05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23240" y="3148584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58441" y="2798071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3623990" y="1919632"/>
            <a:ext cx="2030844" cy="1219267"/>
            <a:chOff x="5712354" y="2150072"/>
            <a:chExt cx="4050771" cy="2431980"/>
          </a:xfrm>
        </p:grpSpPr>
        <p:pic>
          <p:nvPicPr>
            <p:cNvPr id="10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楕円 16"/>
          <p:cNvSpPr/>
          <p:nvPr/>
        </p:nvSpPr>
        <p:spPr>
          <a:xfrm>
            <a:off x="4429441" y="2186807"/>
            <a:ext cx="2547431" cy="7379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画像処理，</a:t>
            </a:r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見守り結果通知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3275" y="5751237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22" y="4954122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34" y="4977676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55" y="501488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24" y="5019085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/>
          <p:nvPr/>
        </p:nvCxnSpPr>
        <p:spPr>
          <a:xfrm flipV="1">
            <a:off x="2797513" y="3324296"/>
            <a:ext cx="890485" cy="152630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948520" y="3329032"/>
            <a:ext cx="328997" cy="152845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4763526" y="3292056"/>
            <a:ext cx="468952" cy="16031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H="1" flipV="1">
            <a:off x="5247846" y="3319346"/>
            <a:ext cx="908169" cy="153804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123240" y="5635752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4505" y="833840"/>
            <a:ext cx="26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サービスモデル</a:t>
            </a:r>
            <a:endParaRPr kumimoji="1" lang="ja-JP" altLang="en-US" sz="2400" dirty="0"/>
          </a:p>
        </p:txBody>
      </p:sp>
      <p:sp>
        <p:nvSpPr>
          <p:cNvPr id="3" name="円/楕円 2"/>
          <p:cNvSpPr/>
          <p:nvPr/>
        </p:nvSpPr>
        <p:spPr>
          <a:xfrm>
            <a:off x="5833333" y="1181742"/>
            <a:ext cx="2570480" cy="6112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クラウド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13593" y="4896142"/>
            <a:ext cx="11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pic>
        <p:nvPicPr>
          <p:cNvPr id="22" name="Picture 2" descr="スキップする学生のイラスト（女子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6" y="5751237"/>
            <a:ext cx="851969" cy="85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05" y="833840"/>
            <a:ext cx="26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サービスモデル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4592" y="2231346"/>
            <a:ext cx="259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サービス有効</a:t>
            </a:r>
            <a:r>
              <a:rPr lang="ja-JP" altLang="en-US" sz="2000" dirty="0"/>
              <a:t>範囲</a:t>
            </a:r>
            <a:endParaRPr kumimoji="1" lang="ja-JP" altLang="en-US" sz="2000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16" y="1485498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8" y="1509052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49" y="1546257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18" y="15504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/>
          <p:cNvCxnSpPr/>
          <p:nvPr/>
        </p:nvCxnSpPr>
        <p:spPr>
          <a:xfrm>
            <a:off x="1028834" y="2167128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32803" y="1172796"/>
            <a:ext cx="117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</a:t>
            </a:r>
            <a:r>
              <a:rPr lang="ja-JP" altLang="en-US" sz="2000" dirty="0"/>
              <a:t>秒</a:t>
            </a:r>
            <a:r>
              <a:rPr kumimoji="1" lang="ja-JP" altLang="en-US" sz="2000" dirty="0" smtClean="0"/>
              <a:t>更新</a:t>
            </a:r>
            <a:endParaRPr kumimoji="1" lang="en-US" altLang="ja-JP" sz="2000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1" y="2617935"/>
            <a:ext cx="9144000" cy="175035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28834" y="4418984"/>
            <a:ext cx="284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駅構内全域</a:t>
            </a:r>
            <a:endParaRPr kumimoji="1" lang="ja-JP" altLang="en-US" sz="2000" dirty="0"/>
          </a:p>
        </p:txBody>
      </p:sp>
      <p:sp>
        <p:nvSpPr>
          <p:cNvPr id="7" name="円形吹き出し 6"/>
          <p:cNvSpPr/>
          <p:nvPr/>
        </p:nvSpPr>
        <p:spPr>
          <a:xfrm>
            <a:off x="1545336" y="3109136"/>
            <a:ext cx="246888" cy="310896"/>
          </a:xfrm>
          <a:prstGeom prst="wedgeEllipseCallout">
            <a:avLst>
              <a:gd name="adj1" fmla="val 408797"/>
              <a:gd name="adj2" fmla="val -384559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2889504" y="3275286"/>
            <a:ext cx="459317" cy="214273"/>
          </a:xfrm>
          <a:prstGeom prst="wedgeEllipseCallout">
            <a:avLst>
              <a:gd name="adj1" fmla="val 179857"/>
              <a:gd name="adj2" fmla="val -615002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形吹き出し 25"/>
          <p:cNvSpPr/>
          <p:nvPr/>
        </p:nvSpPr>
        <p:spPr>
          <a:xfrm>
            <a:off x="4902849" y="3489559"/>
            <a:ext cx="249005" cy="384048"/>
          </a:xfrm>
          <a:prstGeom prst="wedgeEllipseCallout">
            <a:avLst>
              <a:gd name="adj1" fmla="val 47657"/>
              <a:gd name="adj2" fmla="val -405478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形吹き出し 26"/>
          <p:cNvSpPr/>
          <p:nvPr/>
        </p:nvSpPr>
        <p:spPr>
          <a:xfrm>
            <a:off x="7679638" y="3526472"/>
            <a:ext cx="249005" cy="384048"/>
          </a:xfrm>
          <a:prstGeom prst="wedgeEllipseCallout">
            <a:avLst>
              <a:gd name="adj1" fmla="val -701475"/>
              <a:gd name="adj2" fmla="val -412621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91656" y="1651630"/>
            <a:ext cx="111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22160" y="1519131"/>
            <a:ext cx="20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他のセンサも同様にカメラを設置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9413" y="4606183"/>
            <a:ext cx="415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コンコースのみとかでやり直し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05" y="833840"/>
            <a:ext cx="26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サービスモデル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1473" y="5452222"/>
            <a:ext cx="255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午前</a:t>
            </a:r>
            <a:r>
              <a:rPr kumimoji="1" lang="en-US" altLang="ja-JP" sz="2000" dirty="0" smtClean="0"/>
              <a:t>7</a:t>
            </a:r>
            <a:r>
              <a:rPr kumimoji="1" lang="ja-JP" altLang="en-US" sz="2000" dirty="0" smtClean="0"/>
              <a:t>時から午前</a:t>
            </a:r>
            <a:r>
              <a:rPr kumimoji="1" lang="en-US" altLang="ja-JP" sz="2000" dirty="0" smtClean="0"/>
              <a:t>8</a:t>
            </a:r>
            <a:r>
              <a:rPr lang="ja-JP" altLang="en-US" sz="2000" dirty="0"/>
              <a:t>時</a:t>
            </a:r>
            <a:endParaRPr kumimoji="1" lang="en-US" altLang="ja-JP" sz="20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1472" y="5821776"/>
            <a:ext cx="255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平日のみ</a:t>
            </a:r>
            <a:endParaRPr kumimoji="1" lang="en-US" altLang="ja-JP" sz="2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41472" y="6191330"/>
            <a:ext cx="255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2018</a:t>
            </a:r>
            <a:r>
              <a:rPr kumimoji="1" lang="ja-JP" altLang="en-US" sz="2000" dirty="0" smtClean="0"/>
              <a:t>年</a:t>
            </a:r>
            <a:r>
              <a:rPr kumimoji="1" lang="en-US" altLang="ja-JP" sz="2000" dirty="0" smtClean="0"/>
              <a:t>6</a:t>
            </a:r>
            <a:r>
              <a:rPr kumimoji="1" lang="ja-JP" altLang="en-US" sz="2000" dirty="0" smtClean="0"/>
              <a:t>月のみ</a:t>
            </a:r>
            <a:endParaRPr kumimoji="1" lang="en-US" altLang="ja-JP" sz="20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9914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73163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328185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79302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1954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2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9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0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9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6045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695913" y="1010646"/>
            <a:ext cx="3529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登場人物整理</a:t>
            </a:r>
            <a:endParaRPr kumimoji="1" lang="en-US" altLang="ja-JP" dirty="0" smtClean="0"/>
          </a:p>
          <a:p>
            <a:r>
              <a:rPr lang="ja-JP" altLang="en-US" dirty="0" smtClean="0"/>
              <a:t>対象者</a:t>
            </a:r>
            <a:endParaRPr lang="en-US" altLang="ja-JP" dirty="0" smtClean="0"/>
          </a:p>
          <a:p>
            <a:r>
              <a:rPr kumimoji="1" lang="ja-JP" altLang="en-US" dirty="0" smtClean="0"/>
              <a:t>非対象者</a:t>
            </a:r>
            <a:endParaRPr kumimoji="1" lang="en-US" altLang="ja-JP" dirty="0" smtClean="0"/>
          </a:p>
          <a:p>
            <a:r>
              <a:rPr lang="ja-JP" altLang="en-US" dirty="0" smtClean="0"/>
              <a:t>カメラ</a:t>
            </a:r>
            <a:endParaRPr lang="en-US" altLang="ja-JP" dirty="0" smtClean="0"/>
          </a:p>
          <a:p>
            <a:r>
              <a:rPr kumimoji="1" lang="ja-JP" altLang="en-US" dirty="0" smtClean="0"/>
              <a:t>時間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0594" y="1504060"/>
            <a:ext cx="811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シミュレーション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通りやった</a:t>
            </a:r>
            <a:endParaRPr kumimoji="1" lang="en-US" altLang="ja-JP" dirty="0" smtClean="0"/>
          </a:p>
          <a:p>
            <a:r>
              <a:rPr lang="en-US" altLang="ja-JP" dirty="0" smtClean="0"/>
              <a:t>1.</a:t>
            </a:r>
            <a:r>
              <a:rPr lang="ja-JP" altLang="en-US" dirty="0" smtClean="0"/>
              <a:t>時間毎（</a:t>
            </a:r>
            <a:r>
              <a:rPr lang="en-US" altLang="ja-JP" dirty="0" smtClean="0"/>
              <a:t>200</a:t>
            </a:r>
            <a:r>
              <a:rPr lang="ja-JP" altLang="en-US" dirty="0" smtClean="0"/>
              <a:t>人）</a:t>
            </a:r>
            <a:endParaRPr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センサ毎（</a:t>
            </a:r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人）</a:t>
            </a:r>
            <a:endParaRPr kumimoji="1" lang="en-US" altLang="ja-JP" dirty="0" smtClean="0"/>
          </a:p>
          <a:p>
            <a:r>
              <a:rPr lang="en-US" altLang="ja-JP" dirty="0" smtClean="0"/>
              <a:t>3.</a:t>
            </a:r>
            <a:r>
              <a:rPr lang="ja-JP" altLang="en-US" dirty="0" smtClean="0"/>
              <a:t>対象者人数毎（</a:t>
            </a:r>
            <a:r>
              <a:rPr lang="en-US" altLang="ja-JP" dirty="0" smtClean="0"/>
              <a:t>0</a:t>
            </a:r>
            <a:r>
              <a:rPr lang="ja-JP" altLang="en-US" dirty="0"/>
              <a:t>～</a:t>
            </a:r>
            <a:r>
              <a:rPr lang="en-US" altLang="ja-JP" dirty="0" smtClean="0"/>
              <a:t>200</a:t>
            </a:r>
            <a:r>
              <a:rPr lang="ja-JP" altLang="en-US" dirty="0" smtClean="0"/>
              <a:t>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人ずつ）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375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05" y="1435152"/>
            <a:ext cx="6005576" cy="33947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897128" y="4946904"/>
            <a:ext cx="723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早朝，深夜の時に大きく</a:t>
            </a:r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比が下がるが，登校者見守りサービスとしては考えにくい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7048" y="5710202"/>
            <a:ext cx="5926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登校者見守りサービスは特別に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非対象者の人数が多い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/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少ないといったことはない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5" name="図 4" descr="C:\Users\崚\source\repos\LplcOpenDataConverter\LplcOpenDataConverter\LplcOpenDataConverter\genko\センサ毎のNPD比\2018-12-19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8" y="905256"/>
            <a:ext cx="6266572" cy="36449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368668" y="4550228"/>
            <a:ext cx="559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NPD</a:t>
            </a:r>
            <a:r>
              <a:rPr kumimoji="1" lang="ja-JP" altLang="en-US" dirty="0" smtClean="0">
                <a:solidFill>
                  <a:srgbClr val="0000CC"/>
                </a:solidFill>
              </a:rPr>
              <a:t>比が</a:t>
            </a:r>
            <a:r>
              <a:rPr kumimoji="1" lang="en-US" altLang="ja-JP" dirty="0" smtClean="0">
                <a:solidFill>
                  <a:srgbClr val="0000CC"/>
                </a:solidFill>
              </a:rPr>
              <a:t>100</a:t>
            </a:r>
            <a:r>
              <a:rPr kumimoji="1" lang="ja-JP" altLang="en-US" dirty="0" smtClean="0">
                <a:solidFill>
                  <a:srgbClr val="0000CC"/>
                </a:solidFill>
              </a:rPr>
              <a:t>％のセンサ</a:t>
            </a:r>
            <a:r>
              <a:rPr kumimoji="1" lang="ja-JP" altLang="en-US" dirty="0" smtClean="0"/>
              <a:t>がいくつかある．このセンサはサービスに不要なセンサである．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520" y="5605272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もし取り除ければ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NPD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比，量ともによくなる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11324"/>
              </p:ext>
            </p:extLst>
          </p:nvPr>
        </p:nvGraphicFramePr>
        <p:xfrm>
          <a:off x="2276857" y="1034066"/>
          <a:ext cx="4110100" cy="5349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0064">
                  <a:extLst>
                    <a:ext uri="{9D8B030D-6E8A-4147-A177-3AD203B41FA5}">
                      <a16:colId xmlns:a16="http://schemas.microsoft.com/office/drawing/2014/main" val="2875436721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val="3183250735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val="1752768818"/>
                    </a:ext>
                  </a:extLst>
                </a:gridCol>
                <a:gridCol w="996846">
                  <a:extLst>
                    <a:ext uri="{9D8B030D-6E8A-4147-A177-3AD203B41FA5}">
                      <a16:colId xmlns:a16="http://schemas.microsoft.com/office/drawing/2014/main" val="3445419894"/>
                    </a:ext>
                  </a:extLst>
                </a:gridCol>
              </a:tblGrid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センサ</a:t>
                      </a:r>
                      <a:endParaRPr lang="ja-JP" sz="1300" kern="100" dirty="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番号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r>
                        <a:rPr lang="ja-JP" sz="1300" kern="0">
                          <a:effectLst/>
                        </a:rPr>
                        <a:t>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対象者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データ量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流出比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57818182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56949839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604121984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69930645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3575312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491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79485454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23832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5146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82.24%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26992388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3732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2573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59.19%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46126973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17328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87596725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93567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7921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92.20%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76910853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101864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92.73%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75966317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297792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34599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89.59%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72240957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61536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4388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93.34%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01287332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180524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19416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90.29%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3123666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16303381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 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52732112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25201336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009691462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23881783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40970994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全センサ</a:t>
                      </a:r>
                      <a:r>
                        <a:rPr lang="ja-JP" sz="1300" kern="0" dirty="0" smtClean="0">
                          <a:effectLst/>
                        </a:rPr>
                        <a:t>の</a:t>
                      </a:r>
                      <a:r>
                        <a:rPr lang="en-US" altLang="ja-JP" sz="1300" kern="0" dirty="0" smtClean="0">
                          <a:effectLst/>
                        </a:rPr>
                        <a:t/>
                      </a:r>
                      <a:br>
                        <a:rPr lang="en-US" altLang="ja-JP" sz="1300" kern="0" dirty="0" smtClean="0">
                          <a:effectLst/>
                        </a:rPr>
                      </a:br>
                      <a:r>
                        <a:rPr lang="ja-JP" sz="1300" kern="0" dirty="0" smtClean="0">
                          <a:effectLst/>
                        </a:rPr>
                        <a:t>合計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781332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90.50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690544847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r>
                        <a:rPr lang="ja-JP" sz="1300" kern="0">
                          <a:effectLst/>
                        </a:rPr>
                        <a:t>％以外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センサ合計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762847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90.29</a:t>
                      </a:r>
                      <a:r>
                        <a:rPr lang="ja-JP" sz="1300" kern="0" dirty="0">
                          <a:effectLst/>
                        </a:rPr>
                        <a:t>％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576538571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削減した</a:t>
                      </a:r>
                      <a:r>
                        <a:rPr lang="en-US" sz="1300" kern="0">
                          <a:effectLst/>
                        </a:rPr>
                        <a:t/>
                      </a:r>
                      <a:br>
                        <a:rPr lang="en-US" sz="1300" kern="0">
                          <a:effectLst/>
                        </a:rPr>
                      </a:br>
                      <a:r>
                        <a:rPr lang="ja-JP" sz="1300" kern="0">
                          <a:effectLst/>
                        </a:rPr>
                        <a:t>データ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FF0000"/>
                          </a:solidFill>
                          <a:effectLst/>
                        </a:rPr>
                        <a:t>18485</a:t>
                      </a:r>
                      <a:endParaRPr lang="ja-JP" sz="13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FF0000"/>
                          </a:solidFill>
                          <a:effectLst/>
                        </a:rPr>
                        <a:t>0.21</a:t>
                      </a:r>
                      <a:r>
                        <a:rPr lang="ja-JP" sz="1300" kern="0" dirty="0">
                          <a:solidFill>
                            <a:srgbClr val="FF0000"/>
                          </a:solidFill>
                          <a:effectLst/>
                        </a:rPr>
                        <a:t>％</a:t>
                      </a:r>
                      <a:endParaRPr lang="ja-JP" sz="13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04680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96" y="1316482"/>
            <a:ext cx="6477452" cy="39504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404909" y="5448300"/>
            <a:ext cx="606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一見線形に変化しているように見える</a:t>
            </a:r>
            <a:endParaRPr kumimoji="1" lang="en-US" altLang="ja-JP" dirty="0" smtClean="0"/>
          </a:p>
          <a:p>
            <a:r>
              <a:rPr lang="ja-JP" altLang="en-US" dirty="0" smtClean="0"/>
              <a:t>今回対象者人数の最大値は全体の</a:t>
            </a:r>
            <a:r>
              <a:rPr lang="en-US" altLang="ja-JP" dirty="0" smtClean="0"/>
              <a:t>10</a:t>
            </a:r>
            <a:r>
              <a:rPr lang="ja-JP" altLang="en-US" dirty="0" smtClean="0"/>
              <a:t>％と設定したが，その時の</a:t>
            </a:r>
            <a:r>
              <a:rPr lang="en-US" altLang="ja-JP" dirty="0" smtClean="0"/>
              <a:t>NPD</a:t>
            </a:r>
            <a:r>
              <a:rPr lang="ja-JP" altLang="en-US" dirty="0" smtClean="0"/>
              <a:t>比は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％程．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NPD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比は全体のうち，非対象者の割合と一致すると予想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4049" y="5125134"/>
            <a:ext cx="24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横軸を％に直したのも用意する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5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4712" y="1399032"/>
            <a:ext cx="59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クラウドモデル</a:t>
            </a:r>
            <a:r>
              <a:rPr lang="ja-JP" altLang="en-US" sz="2000" dirty="0" smtClean="0"/>
              <a:t>で</a:t>
            </a:r>
            <a:r>
              <a:rPr lang="ja-JP" altLang="en-US" sz="2000" dirty="0"/>
              <a:t>の</a:t>
            </a:r>
            <a:r>
              <a:rPr kumimoji="1" lang="en-US" altLang="ja-JP" sz="2000" dirty="0" smtClean="0"/>
              <a:t>NPD</a:t>
            </a:r>
            <a:r>
              <a:rPr kumimoji="1" lang="ja-JP" altLang="en-US" sz="2000" dirty="0" smtClean="0"/>
              <a:t>流出比は，駅利用者における非対象者の</a:t>
            </a:r>
            <a:r>
              <a:rPr kumimoji="1" lang="ja-JP" altLang="en-US" sz="2000" dirty="0" smtClean="0"/>
              <a:t>割合と同様</a:t>
            </a:r>
            <a:r>
              <a:rPr kumimoji="1" lang="ja-JP" altLang="en-US" sz="2000" dirty="0" smtClean="0"/>
              <a:t>になる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4712" y="2333288"/>
            <a:ext cx="59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対象者を映さないカメラのデータ収集をやめれば，</a:t>
            </a:r>
            <a:r>
              <a:rPr lang="en-US" altLang="ja-JP" sz="2000" dirty="0" smtClean="0"/>
              <a:t>NPD</a:t>
            </a:r>
            <a:r>
              <a:rPr lang="ja-JP" altLang="en-US" sz="2000" dirty="0" smtClean="0"/>
              <a:t>流出比は小さくなる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712" y="3267544"/>
            <a:ext cx="59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データ収集後に対象者か否かを識別するクラウドモデルにそれは</a:t>
            </a:r>
            <a:r>
              <a:rPr lang="ja-JP" altLang="en-US" sz="2000" dirty="0" smtClean="0">
                <a:solidFill>
                  <a:srgbClr val="0000CC"/>
                </a:solidFill>
              </a:rPr>
              <a:t>不可能</a:t>
            </a:r>
            <a:endParaRPr kumimoji="1" lang="ja-JP" alt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3405618" y="384220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178140" y="1836004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4822440" y="1356367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67804" y="377717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より有用な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9656" y="1442293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2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おわり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4712" y="2027743"/>
            <a:ext cx="59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クラウドモデル</a:t>
            </a:r>
            <a:r>
              <a:rPr lang="ja-JP" altLang="en-US" sz="2000" dirty="0" smtClean="0"/>
              <a:t>での見守り</a:t>
            </a:r>
            <a:r>
              <a:rPr lang="ja-JP" altLang="en-US" sz="2000" dirty="0" smtClean="0"/>
              <a:t>サービスでは</a:t>
            </a:r>
            <a:r>
              <a:rPr lang="ja-JP" altLang="en-US" sz="2000" dirty="0" smtClean="0"/>
              <a:t>プライバシ問題が解決できない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4711" y="1141885"/>
            <a:ext cx="6314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実測値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オープンデータ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を用いて，クラウドモデルにおける不要なプライバシデータ流出比について分析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712" y="3267544"/>
            <a:ext cx="590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今後はプライバシ保護に着目したアーキテクチャについて研究を進める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4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r>
              <a:rPr kumimoji="1" lang="ja-JP" altLang="en-US" dirty="0" smtClean="0"/>
              <a:t>やってて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8" y="1701712"/>
            <a:ext cx="8614395" cy="420660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426437" y="6302794"/>
            <a:ext cx="8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IPSJ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0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2432831"/>
            <a:ext cx="7886700" cy="1562126"/>
          </a:xfrm>
        </p:spPr>
      </p:pic>
    </p:spTree>
    <p:extLst>
      <p:ext uri="{BB962C8B-B14F-4D97-AF65-F5344CB8AC3E}">
        <p14:creationId xmlns:p14="http://schemas.microsoft.com/office/powerpoint/2010/main" val="1932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05" y="833840"/>
            <a:ext cx="26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サービスモデル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4592" y="2231346"/>
            <a:ext cx="259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サービス有効</a:t>
            </a:r>
            <a:r>
              <a:rPr lang="ja-JP" altLang="en-US" sz="2000" dirty="0"/>
              <a:t>範囲</a:t>
            </a:r>
            <a:endParaRPr kumimoji="1" lang="ja-JP" altLang="en-US" sz="2000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16" y="1485498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8" y="1509052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49" y="1546257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小波 85"/>
          <p:cNvSpPr/>
          <p:nvPr/>
        </p:nvSpPr>
        <p:spPr>
          <a:xfrm rot="820648">
            <a:off x="973839" y="4303734"/>
            <a:ext cx="7538284" cy="1060704"/>
          </a:xfrm>
          <a:prstGeom prst="doubleWave">
            <a:avLst>
              <a:gd name="adj1" fmla="val 12500"/>
              <a:gd name="adj2" fmla="val -49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18" y="15504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/>
          <p:cNvCxnSpPr/>
          <p:nvPr/>
        </p:nvCxnSpPr>
        <p:spPr>
          <a:xfrm>
            <a:off x="1028834" y="2167128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スキップする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36" y="3445370"/>
            <a:ext cx="1444478" cy="14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通学している男子学生のイラスト（学ラン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7105" y="4017738"/>
            <a:ext cx="1339041" cy="133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電車が来た駅のイラスト（開いた状態・背景素材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2744997"/>
            <a:ext cx="2859956" cy="16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キップする学生のイラスト（男子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30" y="3686940"/>
            <a:ext cx="1376979" cy="13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095129" y="3541059"/>
            <a:ext cx="923365" cy="3146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dirty="0" smtClean="0"/>
              <a:t>駅郊外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1473" y="5452222"/>
            <a:ext cx="255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午前</a:t>
            </a:r>
            <a:r>
              <a:rPr kumimoji="1" lang="en-US" altLang="ja-JP" sz="2000" dirty="0" smtClean="0"/>
              <a:t>7</a:t>
            </a:r>
            <a:r>
              <a:rPr kumimoji="1" lang="ja-JP" altLang="en-US" sz="2000" dirty="0" smtClean="0"/>
              <a:t>時から午前</a:t>
            </a:r>
            <a:r>
              <a:rPr kumimoji="1" lang="en-US" altLang="ja-JP" sz="2000" dirty="0" smtClean="0"/>
              <a:t>8</a:t>
            </a:r>
            <a:r>
              <a:rPr lang="ja-JP" altLang="en-US" sz="2000" dirty="0"/>
              <a:t>時</a:t>
            </a:r>
            <a:endParaRPr kumimoji="1" lang="en-US" altLang="ja-JP" sz="2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1472" y="5821776"/>
            <a:ext cx="255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平日のみ</a:t>
            </a:r>
            <a:endParaRPr kumimoji="1" lang="en-US" altLang="ja-JP" sz="2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9187" y="1346202"/>
            <a:ext cx="117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</a:t>
            </a:r>
            <a:r>
              <a:rPr lang="ja-JP" altLang="en-US" sz="2000" dirty="0"/>
              <a:t>秒</a:t>
            </a:r>
            <a:r>
              <a:rPr kumimoji="1" lang="ja-JP" altLang="en-US" sz="2000" dirty="0" smtClean="0"/>
              <a:t>更新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4556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310896" y="1762506"/>
            <a:ext cx="8339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329184" y="2896362"/>
            <a:ext cx="8439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37744" y="4085082"/>
            <a:ext cx="852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57200" y="5218938"/>
            <a:ext cx="8238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37744" y="1485507"/>
            <a:ext cx="1947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パブリックネット</a:t>
            </a:r>
            <a:endParaRPr lang="ja-JP" altLang="en-US" sz="135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744" y="2619362"/>
            <a:ext cx="1947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エッジ</a:t>
            </a:r>
            <a:endParaRPr lang="ja-JP" altLang="en-US" sz="135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37744" y="3841978"/>
            <a:ext cx="1947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サービス有効</a:t>
            </a:r>
            <a:r>
              <a:rPr lang="ja-JP" altLang="en-US" sz="1350" dirty="0"/>
              <a:t>範囲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7744" y="4954866"/>
            <a:ext cx="1947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サービス有効</a:t>
            </a:r>
            <a:r>
              <a:rPr lang="ja-JP" altLang="en-US" sz="1350" dirty="0"/>
              <a:t>範囲</a:t>
            </a:r>
          </a:p>
        </p:txBody>
      </p:sp>
      <p:grpSp>
        <p:nvGrpSpPr>
          <p:cNvPr id="44" name="グループ化 43"/>
          <p:cNvGrpSpPr/>
          <p:nvPr/>
        </p:nvGrpSpPr>
        <p:grpSpPr>
          <a:xfrm>
            <a:off x="3960086" y="1109013"/>
            <a:ext cx="1040948" cy="624959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グループ化 46"/>
          <p:cNvGrpSpPr/>
          <p:nvPr/>
        </p:nvGrpSpPr>
        <p:grpSpPr>
          <a:xfrm>
            <a:off x="1850134" y="4577531"/>
            <a:ext cx="670565" cy="607512"/>
            <a:chOff x="1332577" y="3645685"/>
            <a:chExt cx="1670364" cy="1513301"/>
          </a:xfrm>
        </p:grpSpPr>
        <p:pic>
          <p:nvPicPr>
            <p:cNvPr id="4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楕円 4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2938270" y="4577531"/>
            <a:ext cx="670565" cy="607512"/>
            <a:chOff x="1332577" y="3645685"/>
            <a:chExt cx="1670364" cy="1513301"/>
          </a:xfrm>
        </p:grpSpPr>
        <p:pic>
          <p:nvPicPr>
            <p:cNvPr id="5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4082791" y="4577531"/>
            <a:ext cx="670565" cy="607512"/>
            <a:chOff x="1332577" y="3645685"/>
            <a:chExt cx="1670364" cy="1513301"/>
          </a:xfrm>
        </p:grpSpPr>
        <p:pic>
          <p:nvPicPr>
            <p:cNvPr id="5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4942327" y="4577531"/>
            <a:ext cx="670565" cy="607512"/>
            <a:chOff x="1332577" y="3645685"/>
            <a:chExt cx="1670364" cy="1513301"/>
          </a:xfrm>
        </p:grpSpPr>
        <p:pic>
          <p:nvPicPr>
            <p:cNvPr id="6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楕円 6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5829868" y="4577531"/>
            <a:ext cx="670565" cy="607512"/>
            <a:chOff x="1332577" y="3645685"/>
            <a:chExt cx="1670364" cy="1513301"/>
          </a:xfrm>
        </p:grpSpPr>
        <p:pic>
          <p:nvPicPr>
            <p:cNvPr id="6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771127" y="4577531"/>
            <a:ext cx="670565" cy="607512"/>
            <a:chOff x="1332577" y="3645685"/>
            <a:chExt cx="1670364" cy="1513301"/>
          </a:xfrm>
        </p:grpSpPr>
        <p:pic>
          <p:nvPicPr>
            <p:cNvPr id="6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楕円 6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7475215" y="4577531"/>
            <a:ext cx="670565" cy="607512"/>
            <a:chOff x="1332577" y="3645685"/>
            <a:chExt cx="1670364" cy="1513301"/>
          </a:xfrm>
        </p:grpSpPr>
        <p:pic>
          <p:nvPicPr>
            <p:cNvPr id="7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楕円 7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8162848" y="4577531"/>
            <a:ext cx="670565" cy="607512"/>
            <a:chOff x="1332577" y="3645685"/>
            <a:chExt cx="1670364" cy="1513301"/>
          </a:xfrm>
        </p:grpSpPr>
        <p:pic>
          <p:nvPicPr>
            <p:cNvPr id="7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VSS</a:t>
              </a:r>
              <a:endParaRPr lang="ja-JP" altLang="en-US" dirty="0"/>
            </a:p>
          </p:txBody>
        </p:sp>
      </p:grpSp>
      <p:pic>
        <p:nvPicPr>
          <p:cNvPr id="1026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39" y="3538247"/>
            <a:ext cx="524320" cy="5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9" y="3538247"/>
            <a:ext cx="524320" cy="5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64" y="3538247"/>
            <a:ext cx="524320" cy="5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2" y="3538247"/>
            <a:ext cx="524320" cy="5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77" y="3538247"/>
            <a:ext cx="524320" cy="5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スマホの二台持ちのイラスト（男性）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57" y="2222409"/>
            <a:ext cx="657006" cy="65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/>
          <p:cNvCxnSpPr/>
          <p:nvPr/>
        </p:nvCxnSpPr>
        <p:spPr>
          <a:xfrm flipV="1">
            <a:off x="7024884" y="2879415"/>
            <a:ext cx="329944" cy="76277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7706910" y="2887889"/>
            <a:ext cx="761011" cy="77124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7832480" y="2417658"/>
            <a:ext cx="801748" cy="4617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lang="ja-JP" altLang="en-US" sz="13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4753355" y="1659718"/>
            <a:ext cx="2729501" cy="88250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567773" y="3326892"/>
            <a:ext cx="19476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VSS</a:t>
            </a:r>
            <a:r>
              <a:rPr lang="ja-JP" altLang="en-US" sz="1350" dirty="0"/>
              <a:t>情報提供サーバ</a:t>
            </a:r>
            <a:endParaRPr lang="ja-JP" altLang="en-US" sz="1350" dirty="0"/>
          </a:p>
        </p:txBody>
      </p:sp>
      <p:cxnSp>
        <p:nvCxnSpPr>
          <p:cNvPr id="96" name="直線矢印コネクタ 95"/>
          <p:cNvCxnSpPr>
            <a:endCxn id="1026" idx="2"/>
          </p:cNvCxnSpPr>
          <p:nvPr/>
        </p:nvCxnSpPr>
        <p:spPr>
          <a:xfrm flipH="1" flipV="1">
            <a:off x="2124900" y="4062567"/>
            <a:ext cx="60602" cy="6670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2361985" y="4085082"/>
            <a:ext cx="917870" cy="6352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85" idx="2"/>
          </p:cNvCxnSpPr>
          <p:nvPr/>
        </p:nvCxnSpPr>
        <p:spPr>
          <a:xfrm flipH="1" flipV="1">
            <a:off x="4311889" y="4062566"/>
            <a:ext cx="54577" cy="57435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4435522" y="4139417"/>
            <a:ext cx="825857" cy="537704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5981501" y="4174697"/>
            <a:ext cx="250555" cy="502424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7086914" y="4139417"/>
            <a:ext cx="22424" cy="557877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7858631" y="4118978"/>
            <a:ext cx="450462" cy="57831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 flipV="1">
            <a:off x="8437620" y="4030218"/>
            <a:ext cx="60602" cy="6670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341523" y="951925"/>
            <a:ext cx="8460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センサによる</a:t>
            </a:r>
            <a:r>
              <a:rPr lang="ja-JP" altLang="en-US" sz="2400" b="1" dirty="0" smtClean="0"/>
              <a:t>追跡アプリケーション</a:t>
            </a:r>
            <a:r>
              <a:rPr lang="ja-JP" altLang="en-US" sz="2400" dirty="0" smtClean="0"/>
              <a:t>のサポート範囲が広がり，より高度になると</a:t>
            </a:r>
            <a:r>
              <a:rPr lang="en-US" altLang="ja-JP" sz="2400" dirty="0" smtClean="0"/>
              <a:t>…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523" y="5378007"/>
            <a:ext cx="872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00CC"/>
                </a:solidFill>
              </a:rPr>
              <a:t>人手が必要だった広範囲な「見守り」を自動化</a:t>
            </a:r>
            <a:r>
              <a:rPr lang="ja-JP" altLang="en-US" sz="2800" dirty="0" smtClean="0">
                <a:solidFill>
                  <a:srgbClr val="0000CC"/>
                </a:solidFill>
              </a:rPr>
              <a:t>　　　　</a:t>
            </a:r>
            <a:endParaRPr lang="en-US" altLang="ja-JP" sz="2800" dirty="0">
              <a:solidFill>
                <a:srgbClr val="0000CC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029748" y="2779157"/>
            <a:ext cx="3946082" cy="2158559"/>
            <a:chOff x="6444208" y="3790423"/>
            <a:chExt cx="2699792" cy="1476822"/>
          </a:xfrm>
        </p:grpSpPr>
        <p:sp>
          <p:nvSpPr>
            <p:cNvPr id="18" name="円/楕円 91"/>
            <p:cNvSpPr/>
            <p:nvPr/>
          </p:nvSpPr>
          <p:spPr bwMode="auto">
            <a:xfrm>
              <a:off x="6444208" y="3914694"/>
              <a:ext cx="2304256" cy="1138744"/>
            </a:xfrm>
            <a:prstGeom prst="ellipse">
              <a:avLst/>
            </a:prstGeom>
            <a:solidFill>
              <a:sysClr val="window" lastClr="FFFFFF"/>
            </a:solidFill>
            <a:ln w="9525" algn="ctr">
              <a:solidFill>
                <a:srgbClr val="1F497D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glow rad="63500">
                <a:srgbClr val="4F81BD">
                  <a:satMod val="175000"/>
                  <a:alpha val="40000"/>
                </a:srgb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lIns="72000" tIns="72000" rIns="72000" bIns="72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pic>
          <p:nvPicPr>
            <p:cNvPr id="19" name="Picture 10" descr="C:\Users\demizu\Desktop\documents\素材\クリップアート\clipart_factory\health_0166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650"/>
            <a:stretch/>
          </p:blipFill>
          <p:spPr bwMode="auto">
            <a:xfrm>
              <a:off x="6732240" y="4112649"/>
              <a:ext cx="633424" cy="82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6516216" y="5014559"/>
              <a:ext cx="2376264" cy="252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 smtClean="0">
                  <a:solidFill>
                    <a:srgbClr val="4F81BD">
                      <a:lumMod val="75000"/>
                    </a:srgbClr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機器</a:t>
              </a:r>
              <a:r>
                <a:rPr lang="ja-JP" altLang="en-US" b="1" dirty="0">
                  <a:solidFill>
                    <a:srgbClr val="4F81BD">
                      <a:lumMod val="75000"/>
                    </a:srgbClr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が活動をサポート</a:t>
              </a:r>
            </a:p>
          </p:txBody>
        </p:sp>
        <p:pic>
          <p:nvPicPr>
            <p:cNvPr id="22" name="Picture 100" descr="http://free-illustrations-ls01.gatag.net/images/lgi01a20131019170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3934439"/>
              <a:ext cx="576064" cy="39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52320" y="4582511"/>
              <a:ext cx="299322" cy="440328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366487"/>
              <a:ext cx="461203" cy="359813"/>
            </a:xfrm>
            <a:prstGeom prst="rect">
              <a:avLst/>
            </a:prstGeom>
          </p:spPr>
        </p:pic>
        <p:sp>
          <p:nvSpPr>
            <p:cNvPr id="32" name="円形吹き出し 31"/>
            <p:cNvSpPr/>
            <p:nvPr/>
          </p:nvSpPr>
          <p:spPr>
            <a:xfrm>
              <a:off x="7956376" y="3790423"/>
              <a:ext cx="1187624" cy="504056"/>
            </a:xfrm>
            <a:prstGeom prst="wedgeEllipseCallout">
              <a:avLst>
                <a:gd name="adj1" fmla="val -45365"/>
                <a:gd name="adj2" fmla="val 88665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56376" y="3862431"/>
              <a:ext cx="1187624" cy="357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 dirty="0">
                  <a:solidFill>
                    <a:prstClr val="black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前方、段差</a:t>
              </a:r>
              <a:r>
                <a:rPr lang="ja-JP" altLang="en-US" sz="1400" b="1" dirty="0" smtClean="0">
                  <a:solidFill>
                    <a:prstClr val="black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に</a:t>
              </a:r>
              <a:endParaRPr lang="en-US" altLang="ja-JP" sz="1400" b="1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algn="ctr"/>
              <a:r>
                <a:rPr lang="ja-JP" altLang="en-US" sz="1400" b="1" dirty="0" smtClean="0">
                  <a:solidFill>
                    <a:prstClr val="black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注意</a:t>
              </a:r>
              <a:r>
                <a:rPr lang="ja-JP" altLang="en-US" sz="1400" b="1" dirty="0">
                  <a:solidFill>
                    <a:prstClr val="black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してください</a:t>
              </a: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1404199" y="1849777"/>
            <a:ext cx="28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0000CC"/>
                </a:solidFill>
              </a:rPr>
              <a:t>室内・施設内</a:t>
            </a:r>
            <a:endParaRPr lang="en-US" altLang="ja-JP" sz="3200" b="1" dirty="0" smtClean="0">
              <a:solidFill>
                <a:srgbClr val="0000CC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43202" y="1866543"/>
            <a:ext cx="238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FF0000"/>
                </a:solidFill>
              </a:rPr>
              <a:t>⇒街中</a:t>
            </a:r>
            <a:endParaRPr lang="en-US" altLang="ja-JP" sz="3200" b="1" dirty="0">
              <a:solidFill>
                <a:srgbClr val="FF000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5455761" y="2643783"/>
            <a:ext cx="2640835" cy="2526365"/>
            <a:chOff x="4076720" y="21602180"/>
            <a:chExt cx="6680074" cy="686037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4076720" y="21602180"/>
              <a:ext cx="6680074" cy="6860377"/>
              <a:chOff x="11324298" y="21372790"/>
              <a:chExt cx="6680074" cy="6860377"/>
            </a:xfrm>
          </p:grpSpPr>
          <p:sp>
            <p:nvSpPr>
              <p:cNvPr id="48" name="円/楕円 34"/>
              <p:cNvSpPr/>
              <p:nvPr/>
            </p:nvSpPr>
            <p:spPr>
              <a:xfrm>
                <a:off x="11324298" y="21372790"/>
                <a:ext cx="6680074" cy="686037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11455917" y="24190533"/>
                <a:ext cx="6175412" cy="6124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14101701" y="26263282"/>
                <a:ext cx="3238033" cy="6410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 rot="5400000">
                <a:off x="10696706" y="24587980"/>
                <a:ext cx="6175412" cy="6124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0" name="Picture 2" descr="監視カメラ・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816" y="24802979"/>
              <a:ext cx="1073564" cy="107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8" descr="上京したての人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601" y="21602180"/>
              <a:ext cx="2048230" cy="2048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監視カメラ・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381" y="21914771"/>
              <a:ext cx="1073564" cy="107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監視カメラ・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10050" y="23776558"/>
              <a:ext cx="1073564" cy="107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4" descr="家のイラスト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801" y="24003614"/>
              <a:ext cx="190500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手をあげて横断歩道を渡る小学生のイラスト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441" y="22923969"/>
              <a:ext cx="2360700" cy="236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4" descr="家のイラスト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503" y="26180325"/>
              <a:ext cx="190500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6" descr="https://2.bp.blogspot.com/-gwj84W9hV3U/V2vXpp8q23I/AAAAAAAA74E/ufde3GpkI-wmJ1MCHX1awIOrJ5NKxL5KQCLcB/s800/building_house7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757" y="25456929"/>
              <a:ext cx="2145482" cy="2001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435733" y="5854604"/>
            <a:ext cx="8725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効用例：高齢者の生活の質（</a:t>
            </a:r>
            <a:r>
              <a:rPr lang="en-US" altLang="ja-JP" sz="2800" dirty="0" err="1" smtClean="0"/>
              <a:t>QoL</a:t>
            </a:r>
            <a:r>
              <a:rPr lang="ja-JP" altLang="en-US" sz="2800" dirty="0" smtClean="0"/>
              <a:t>）向上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　⇒医療費削減？</a:t>
            </a:r>
            <a:endParaRPr lang="en-US" altLang="ja-JP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98506" y="403828"/>
            <a:ext cx="303375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ほしかわさんの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6305" y="4398372"/>
            <a:ext cx="20253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図をかえる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41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3405618" y="384220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2" y="406972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178140" y="1836004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4822440" y="1356367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67804" y="377717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～～（具体的）な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8226" y="5801911"/>
            <a:ext cx="504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</a:rPr>
              <a:t>一方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で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>(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具体的に，プライバシ侵害について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>)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が課題（大事）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19656" y="1442293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動機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1101524" y="1603509"/>
            <a:ext cx="6981825" cy="4126276"/>
            <a:chOff x="49404" y="990445"/>
            <a:chExt cx="10364358" cy="6317728"/>
          </a:xfrm>
        </p:grpSpPr>
        <p:sp>
          <p:nvSpPr>
            <p:cNvPr id="4" name="右矢印 3"/>
            <p:cNvSpPr/>
            <p:nvPr/>
          </p:nvSpPr>
          <p:spPr>
            <a:xfrm>
              <a:off x="2459339" y="2976999"/>
              <a:ext cx="857395" cy="559968"/>
            </a:xfrm>
            <a:prstGeom prst="rightArrow">
              <a:avLst/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曲折矢印 4"/>
            <p:cNvSpPr/>
            <p:nvPr/>
          </p:nvSpPr>
          <p:spPr>
            <a:xfrm rot="5400000">
              <a:off x="6659583" y="2444327"/>
              <a:ext cx="1102134" cy="2209913"/>
            </a:xfrm>
            <a:prstGeom prst="bentArrow">
              <a:avLst>
                <a:gd name="adj1" fmla="val 32872"/>
                <a:gd name="adj2" fmla="val 42428"/>
                <a:gd name="adj3" fmla="val 25000"/>
                <a:gd name="adj4" fmla="val 52102"/>
              </a:avLst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666" y="1267992"/>
              <a:ext cx="3111457" cy="2425565"/>
            </a:xfrm>
            <a:prstGeom prst="rect">
              <a:avLst/>
            </a:prstGeom>
          </p:spPr>
        </p:pic>
        <p:grpSp>
          <p:nvGrpSpPr>
            <p:cNvPr id="10" name="グループ化 9"/>
            <p:cNvGrpSpPr/>
            <p:nvPr/>
          </p:nvGrpSpPr>
          <p:grpSpPr>
            <a:xfrm>
              <a:off x="3236055" y="990445"/>
              <a:ext cx="3084631" cy="2594480"/>
              <a:chOff x="11606853" y="14952313"/>
              <a:chExt cx="8700907" cy="7318321"/>
            </a:xfrm>
          </p:grpSpPr>
          <p:pic>
            <p:nvPicPr>
              <p:cNvPr id="11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61737" y="18091720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7306" y="20962971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39984" y="21045839"/>
                <a:ext cx="1312865" cy="1224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51230" y="19257199"/>
                <a:ext cx="956530" cy="95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606853" y="16444934"/>
                <a:ext cx="933113" cy="93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60288" y="15497169"/>
                <a:ext cx="990942" cy="990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7689" y="16911486"/>
                <a:ext cx="1622515" cy="1622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5254" y="14952313"/>
                <a:ext cx="1491269" cy="1491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400169" y="1123949"/>
              <a:ext cx="2782657" cy="2594026"/>
              <a:chOff x="4076719" y="21602185"/>
              <a:chExt cx="6680077" cy="6860381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076719" y="21602188"/>
                <a:ext cx="6680077" cy="6860378"/>
                <a:chOff x="11324298" y="21372790"/>
                <a:chExt cx="6680074" cy="6860377"/>
              </a:xfrm>
            </p:grpSpPr>
            <p:sp>
              <p:nvSpPr>
                <p:cNvPr id="31" name="円/楕円 117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4" name="正方形/長方形 33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</p:grpSp>
          <p:pic>
            <p:nvPicPr>
              <p:cNvPr id="23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5" y="24802987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2" y="21602185"/>
                <a:ext cx="2048229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79" y="21914775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48" y="23776563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0" y="24003617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0" y="22923972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1" y="26180328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8" y="25456930"/>
                <a:ext cx="2145481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正方形/長方形 34"/>
            <p:cNvSpPr/>
            <p:nvPr/>
          </p:nvSpPr>
          <p:spPr>
            <a:xfrm>
              <a:off x="49404" y="4144517"/>
              <a:ext cx="9411984" cy="3163656"/>
            </a:xfrm>
            <a:prstGeom prst="rect">
              <a:avLst/>
            </a:prstGeom>
            <a:noFill/>
            <a:ln w="38100">
              <a:solidFill>
                <a:srgbClr val="FF6F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6444681" y="1203744"/>
              <a:ext cx="3969081" cy="2011780"/>
              <a:chOff x="6771600" y="10991554"/>
              <a:chExt cx="3880695" cy="2183323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6792528" y="10991554"/>
                <a:ext cx="3859767" cy="2183323"/>
              </a:xfrm>
              <a:prstGeom prst="roundRect">
                <a:avLst/>
              </a:prstGeom>
              <a:ln>
                <a:solidFill>
                  <a:srgbClr val="FF6F1F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kumimoji="1" lang="ja-JP" altLang="en-US" sz="1200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771600" y="11131116"/>
                <a:ext cx="3611860" cy="194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人</a:t>
                </a:r>
                <a:r>
                  <a:rPr lang="ja-JP" altLang="en-US" sz="1400" dirty="0" smtClean="0"/>
                  <a:t>がマス上</a:t>
                </a:r>
                <a:r>
                  <a:rPr lang="ja-JP" altLang="en-US" sz="1400" dirty="0"/>
                  <a:t>にいる時間</a:t>
                </a:r>
                <a:r>
                  <a:rPr lang="ja-JP" altLang="en-US" sz="1400" dirty="0" smtClean="0"/>
                  <a:t>やカメラが有効な範囲などで</a:t>
                </a:r>
                <a:r>
                  <a:rPr lang="ja-JP" altLang="en-US" sz="1400" dirty="0"/>
                  <a:t>行列を生成する．</a:t>
                </a:r>
                <a:endParaRPr lang="en-US" altLang="ja-JP" sz="1400" dirty="0"/>
              </a:p>
              <a:p>
                <a:r>
                  <a:rPr lang="ja-JP" altLang="en-US" sz="1400" dirty="0"/>
                  <a:t>対象者</a:t>
                </a:r>
                <a:r>
                  <a:rPr lang="ja-JP" altLang="en-US" sz="1400" dirty="0" smtClean="0"/>
                  <a:t>と非対象者で</a:t>
                </a:r>
                <a:r>
                  <a:rPr lang="ja-JP" altLang="en-US" sz="1400" dirty="0"/>
                  <a:t>行列の種類を分けている．</a:t>
                </a: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1216844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C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208547" y="6689644"/>
              <a:ext cx="1364166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H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310547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S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167" y="4330664"/>
              <a:ext cx="8878344" cy="2350384"/>
            </a:xfrm>
            <a:prstGeom prst="rect">
              <a:avLst/>
            </a:prstGeom>
          </p:spPr>
        </p:pic>
      </p:grpSp>
      <p:sp>
        <p:nvSpPr>
          <p:cNvPr id="44" name="テキスト ボックス 43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95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動機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729821" y="1890354"/>
            <a:ext cx="7655150" cy="3121292"/>
            <a:chOff x="487933" y="22294650"/>
            <a:chExt cx="10315706" cy="301184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487933" y="22294650"/>
              <a:ext cx="10315706" cy="1530504"/>
              <a:chOff x="821580" y="23039354"/>
              <a:chExt cx="10315706" cy="1530504"/>
            </a:xfrm>
          </p:grpSpPr>
          <p:sp>
            <p:nvSpPr>
              <p:cNvPr id="48" name="テキスト ボックス 47"/>
              <p:cNvSpPr txBox="1"/>
              <p:nvPr/>
            </p:nvSpPr>
            <p:spPr>
              <a:xfrm>
                <a:off x="859937" y="23039354"/>
                <a:ext cx="10080000" cy="5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rPr>
                  <a:t>不必要なプライバシデータの流通比</a:t>
                </a:r>
                <a:endParaRPr kumimoji="1" lang="ja-JP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ja-JP" altLang="en-US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</a:endParaRPr>
                  </a:p>
                </p:txBody>
              </p:sp>
            </mc:Choice>
            <mc:Fallback>
              <p:sp>
                <p:nvSpPr>
                  <p:cNvPr id="49" name="正方形/長方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テキスト ボックス 46"/>
            <p:cNvSpPr txBox="1"/>
            <p:nvPr/>
          </p:nvSpPr>
          <p:spPr>
            <a:xfrm>
              <a:off x="2601708" y="23880967"/>
              <a:ext cx="8063908" cy="1425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n: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アプリ有効範囲を区切る正方形の横方向の数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m: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範囲を区切る正方形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の縦方向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C: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カメラの有効範囲を示す行列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S: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非対象者の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H: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7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575326" y="1166783"/>
            <a:ext cx="664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シミュレーションから，数理モデルの評価をした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8" y="885825"/>
            <a:ext cx="148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2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楕円 11"/>
          <p:cNvSpPr/>
          <p:nvPr/>
        </p:nvSpPr>
        <p:spPr>
          <a:xfrm>
            <a:off x="0" y="5281301"/>
            <a:ext cx="1358781" cy="5383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148862" y="4190040"/>
            <a:ext cx="7266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ここで使ったシミュレーション</a:t>
            </a:r>
            <a:r>
              <a:rPr lang="ja-JP" altLang="en-US" sz="2000" dirty="0" smtClean="0"/>
              <a:t>の見守り非対象者の流入設定値</a:t>
            </a:r>
            <a:r>
              <a:rPr lang="ja-JP" altLang="en-US" sz="2000" dirty="0" smtClean="0"/>
              <a:t>は</a:t>
            </a:r>
            <a:r>
              <a:rPr lang="ja-JP" altLang="en-US" sz="2000" dirty="0" smtClean="0">
                <a:solidFill>
                  <a:srgbClr val="0070C0"/>
                </a:solidFill>
              </a:rPr>
              <a:t>乱数</a:t>
            </a:r>
            <a:r>
              <a:rPr lang="ja-JP" altLang="en-US" sz="2000" dirty="0" smtClean="0"/>
              <a:t>で設定したため</a:t>
            </a:r>
            <a:r>
              <a:rPr lang="ja-JP" altLang="en-US" sz="2000" dirty="0" smtClean="0"/>
              <a:t>，現実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NPD</a:t>
            </a:r>
            <a:r>
              <a:rPr lang="ja-JP" altLang="en-US" sz="2000" dirty="0" smtClean="0"/>
              <a:t>流出比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サービスには不要なプライバシデータの流出比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</a:t>
            </a:r>
            <a:r>
              <a:rPr lang="ja-JP" altLang="en-US" sz="2000" dirty="0" smtClean="0"/>
              <a:t>評価には</a:t>
            </a:r>
            <a:r>
              <a:rPr lang="ja-JP" altLang="en-US" sz="2000" dirty="0" smtClean="0"/>
              <a:t>至らず，現実的でない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4506" y="5663236"/>
            <a:ext cx="79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実測値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オープンデータ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を用いてより現実に即した</a:t>
            </a:r>
            <a:r>
              <a:rPr kumimoji="1" lang="en-US" altLang="ja-JP" sz="2400" strike="sngStrike" dirty="0" smtClean="0">
                <a:solidFill>
                  <a:srgbClr val="FF0000"/>
                </a:solidFill>
              </a:rPr>
              <a:t>NPD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流出比について分析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3875433" y="5203376"/>
            <a:ext cx="1271016" cy="4621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75326" y="1166783"/>
            <a:ext cx="633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簡易シミュレーションから，数理モデルの評価をした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40038" y="3168702"/>
            <a:ext cx="257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：～～～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図毎に載せてしまっても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8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1257</Words>
  <Application>Microsoft Office PowerPoint</Application>
  <PresentationFormat>画面に合わせる (4:3)</PresentationFormat>
  <Paragraphs>336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7" baseType="lpstr">
      <vt:lpstr>HGP創英角ｺﾞｼｯｸUB</vt:lpstr>
      <vt:lpstr>HGｺﾞｼｯｸM</vt:lpstr>
      <vt:lpstr>Meiryo UI</vt:lpstr>
      <vt:lpstr>ＭＳ Ｐゴシック</vt:lpstr>
      <vt:lpstr>ＭＳ 明朝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テーマ</vt:lpstr>
      <vt:lpstr>多地点カメラを用いた見守りサービスにおける 第三者のプライバシデータ流出比の定量評価 </vt:lpstr>
      <vt:lpstr>研究背景</vt:lpstr>
      <vt:lpstr>研究背景</vt:lpstr>
      <vt:lpstr>背景</vt:lpstr>
      <vt:lpstr>研究背景</vt:lpstr>
      <vt:lpstr>研究動機</vt:lpstr>
      <vt:lpstr>研究動機</vt:lpstr>
      <vt:lpstr>研究動機</vt:lpstr>
      <vt:lpstr>研究動機</vt:lpstr>
      <vt:lpstr>研究目的</vt:lpstr>
      <vt:lpstr>サービス定義</vt:lpstr>
      <vt:lpstr>シミュレータの設計</vt:lpstr>
      <vt:lpstr>非対象者設定値</vt:lpstr>
      <vt:lpstr>提案手法</vt:lpstr>
      <vt:lpstr>提案手法</vt:lpstr>
      <vt:lpstr>提案手法</vt:lpstr>
      <vt:lpstr>シミュレータの設計</vt:lpstr>
      <vt:lpstr>提案手法</vt:lpstr>
      <vt:lpstr>シミュレータの設計</vt:lpstr>
      <vt:lpstr>提案手法</vt:lpstr>
      <vt:lpstr>シミュレータの設計</vt:lpstr>
      <vt:lpstr>シミュレータの設計</vt:lpstr>
      <vt:lpstr>シミュレータの設計</vt:lpstr>
      <vt:lpstr>PowerPoint プレゼンテーション</vt:lpstr>
      <vt:lpstr>シミュレーション結果</vt:lpstr>
      <vt:lpstr>シミュレーション結果</vt:lpstr>
      <vt:lpstr>シミュレーション結果</vt:lpstr>
      <vt:lpstr>シミュレーション結果</vt:lpstr>
      <vt:lpstr>考察</vt:lpstr>
      <vt:lpstr>おわりに</vt:lpstr>
      <vt:lpstr>補足</vt:lpstr>
      <vt:lpstr>補足</vt:lpstr>
      <vt:lpstr>シミュレータの設計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Hoshikawa</dc:creator>
  <cp:lastModifiedBy>tamura</cp:lastModifiedBy>
  <cp:revision>115</cp:revision>
  <dcterms:created xsi:type="dcterms:W3CDTF">2018-06-05T10:45:52Z</dcterms:created>
  <dcterms:modified xsi:type="dcterms:W3CDTF">2019-01-11T10:04:27Z</dcterms:modified>
</cp:coreProperties>
</file>