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7" r:id="rId2"/>
    <p:sldId id="350" r:id="rId3"/>
    <p:sldId id="359" r:id="rId4"/>
    <p:sldId id="372" r:id="rId5"/>
    <p:sldId id="379" r:id="rId6"/>
    <p:sldId id="380" r:id="rId7"/>
    <p:sldId id="309" r:id="rId8"/>
    <p:sldId id="381" r:id="rId9"/>
    <p:sldId id="354" r:id="rId10"/>
    <p:sldId id="352" r:id="rId11"/>
    <p:sldId id="343" r:id="rId12"/>
    <p:sldId id="378" r:id="rId13"/>
    <p:sldId id="377" r:id="rId14"/>
    <p:sldId id="340" r:id="rId15"/>
    <p:sldId id="310" r:id="rId16"/>
    <p:sldId id="327" r:id="rId17"/>
    <p:sldId id="376" r:id="rId18"/>
    <p:sldId id="345" r:id="rId19"/>
    <p:sldId id="325" r:id="rId20"/>
    <p:sldId id="348" r:id="rId21"/>
    <p:sldId id="312" r:id="rId22"/>
    <p:sldId id="320" r:id="rId23"/>
    <p:sldId id="321" r:id="rId24"/>
    <p:sldId id="366" r:id="rId25"/>
    <p:sldId id="328" r:id="rId26"/>
    <p:sldId id="364" r:id="rId27"/>
    <p:sldId id="363" r:id="rId28"/>
    <p:sldId id="369" r:id="rId29"/>
    <p:sldId id="370" r:id="rId30"/>
    <p:sldId id="335" r:id="rId31"/>
    <p:sldId id="316" r:id="rId32"/>
    <p:sldId id="323" r:id="rId33"/>
    <p:sldId id="365" r:id="rId34"/>
    <p:sldId id="368" r:id="rId35"/>
    <p:sldId id="344" r:id="rId36"/>
    <p:sldId id="313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ura" initials="t" lastIdx="1" clrIdx="0">
    <p:extLst>
      <p:ext uri="{19B8F6BF-5375-455C-9EA6-DF929625EA0E}">
        <p15:presenceInfo xmlns:p15="http://schemas.microsoft.com/office/powerpoint/2012/main" userId="t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3333" autoAdjust="0"/>
  </p:normalViewPr>
  <p:slideViewPr>
    <p:cSldViewPr snapToGrid="0">
      <p:cViewPr varScale="1">
        <p:scale>
          <a:sx n="113" d="100"/>
          <a:sy n="113" d="100"/>
        </p:scale>
        <p:origin x="18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9676-B366-4D09-82E7-515095B1A86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547C-AA81-4CD0-B938-13035F93D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D547C-AA81-4CD0-B938-13035F93DAE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D547C-AA81-4CD0-B938-13035F93DAE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3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6246813"/>
            <a:ext cx="72580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3" descr="ロゴマーク＋ロゴタイプ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50726" b="53160"/>
          <a:stretch>
            <a:fillRect/>
          </a:stretch>
        </p:blipFill>
        <p:spPr bwMode="auto">
          <a:xfrm>
            <a:off x="6669088" y="6246813"/>
            <a:ext cx="24749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975"/>
            <a:ext cx="2432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747"/>
            <a:ext cx="7772400" cy="207721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1450088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6"/>
          <p:cNvGrpSpPr>
            <a:grpSpLocks/>
          </p:cNvGrpSpPr>
          <p:nvPr userDrawn="1"/>
        </p:nvGrpSpPr>
        <p:grpSpPr bwMode="auto">
          <a:xfrm>
            <a:off x="6697663" y="5384800"/>
            <a:ext cx="2446337" cy="1473200"/>
            <a:chOff x="6697133" y="5385328"/>
            <a:chExt cx="2446867" cy="1472672"/>
          </a:xfrm>
        </p:grpSpPr>
        <p:pic>
          <p:nvPicPr>
            <p:cNvPr id="12" name="図 4" descr="ロゴマーク＋ロゴタイプ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998" r="94910" b="53160"/>
            <a:stretch>
              <a:fillRect/>
            </a:stretch>
          </p:blipFill>
          <p:spPr bwMode="auto">
            <a:xfrm>
              <a:off x="6763808" y="5385329"/>
              <a:ext cx="2380192" cy="14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フリーフォーム 12"/>
            <p:cNvSpPr/>
            <p:nvPr/>
          </p:nvSpPr>
          <p:spPr>
            <a:xfrm>
              <a:off x="6697133" y="5385328"/>
              <a:ext cx="2446867" cy="1472672"/>
            </a:xfrm>
            <a:custGeom>
              <a:avLst/>
              <a:gdLst>
                <a:gd name="connsiteX0" fmla="*/ 14287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14287 w 2466975"/>
                <a:gd name="connsiteY3" fmla="*/ 1304925 h 1304925"/>
                <a:gd name="connsiteX0" fmla="*/ 65505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65505 w 2466975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975" h="1304925">
                  <a:moveTo>
                    <a:pt x="65505" y="1304925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65505" y="13049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4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299200"/>
            <a:ext cx="140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787941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99" y="1037685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425-26CA-4FA9-9A49-01310C10763C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ja-JP" sz="2800" dirty="0"/>
              <a:t>多地点カメラを用いた見守りサービスにおける</a:t>
            </a:r>
            <a:br>
              <a:rPr lang="ja-JP" altLang="ja-JP" sz="2800" dirty="0"/>
            </a:br>
            <a:r>
              <a:rPr lang="ja-JP" altLang="ja-JP" sz="2800" dirty="0"/>
              <a:t>第三者のプライバシデータ流出比の定量評価</a:t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60420"/>
            <a:ext cx="6858000" cy="994410"/>
          </a:xfrm>
        </p:spPr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NWS</a:t>
            </a:r>
            <a:r>
              <a:rPr lang="ja-JP" altLang="en-US" dirty="0" smtClean="0"/>
              <a:t>研究会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1830" y="457200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 田村崚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干川尚人</a:t>
            </a: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　下馬場 朋禄</a:t>
            </a:r>
          </a:p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千葉大学　伊藤 智義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ユース</a:t>
            </a:r>
            <a:r>
              <a:rPr lang="ja-JP" altLang="en-US" dirty="0"/>
              <a:t>ケース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5275" y="1153948"/>
            <a:ext cx="6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実測値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オープンデータ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を活かした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広域トラッキングサービスの一例として</a:t>
            </a:r>
            <a:endParaRPr kumimoji="1" lang="ja-JP" altLang="en-US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066363" y="2518833"/>
            <a:ext cx="7011272" cy="1691109"/>
            <a:chOff x="1426634" y="2645833"/>
            <a:chExt cx="6290733" cy="1691109"/>
          </a:xfrm>
        </p:grpSpPr>
        <p:sp>
          <p:nvSpPr>
            <p:cNvPr id="12" name="円/楕円 11"/>
            <p:cNvSpPr/>
            <p:nvPr/>
          </p:nvSpPr>
          <p:spPr>
            <a:xfrm>
              <a:off x="1426634" y="2645833"/>
              <a:ext cx="6290733" cy="15663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744133" y="3136613"/>
              <a:ext cx="5604934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/>
                <a:t>駅構内登校者見守りサービス</a:t>
              </a:r>
              <a:endParaRPr kumimoji="1" lang="ja-JP" altLang="en-US" sz="3600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706093" y="4873055"/>
            <a:ext cx="773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をユースケースとして研究を行った．</a:t>
            </a:r>
            <a:endParaRPr lang="en-US" altLang="ja-JP" sz="2400" dirty="0" smtClean="0"/>
          </a:p>
          <a:p>
            <a:r>
              <a:rPr lang="ja-JP" altLang="en-US" sz="2400" dirty="0"/>
              <a:t>以降</a:t>
            </a:r>
            <a:r>
              <a:rPr lang="ja-JP" altLang="en-US" sz="2400" dirty="0" smtClean="0"/>
              <a:t>のスライドでユースケースを具体的に設定をする．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9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5063764" y="1268454"/>
            <a:ext cx="2822935" cy="876563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画像</a:t>
            </a:r>
            <a:r>
              <a:rPr kumimoji="1"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処理</a:t>
            </a:r>
            <a:r>
              <a:rPr kumimoji="1" lang="en-US" altLang="ja-JP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見守り結果通知</a:t>
            </a:r>
            <a:endParaRPr kumimoji="1" lang="ja-JP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ユースケース概要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089373" y="2385809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4115058" y="1156857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2191040" y="5190388"/>
            <a:ext cx="259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松江駅構内</a:t>
            </a:r>
            <a:endParaRPr kumimoji="1" lang="ja-JP" altLang="en-US" sz="24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3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>
            <a:stCxn id="24" idx="0"/>
          </p:cNvCxnSpPr>
          <p:nvPr/>
        </p:nvCxnSpPr>
        <p:spPr>
          <a:xfrm flipV="1">
            <a:off x="3819828" y="2432676"/>
            <a:ext cx="665369" cy="170398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3" idx="0"/>
          </p:cNvCxnSpPr>
          <p:nvPr/>
        </p:nvCxnSpPr>
        <p:spPr>
          <a:xfrm flipV="1">
            <a:off x="4597783" y="2464257"/>
            <a:ext cx="164186" cy="1672404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4" idx="0"/>
          </p:cNvCxnSpPr>
          <p:nvPr/>
        </p:nvCxnSpPr>
        <p:spPr>
          <a:xfrm flipH="1" flipV="1">
            <a:off x="5038741" y="2470548"/>
            <a:ext cx="336997" cy="166611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5" idx="0"/>
          </p:cNvCxnSpPr>
          <p:nvPr/>
        </p:nvCxnSpPr>
        <p:spPr>
          <a:xfrm flipH="1" flipV="1">
            <a:off x="5375737" y="2461505"/>
            <a:ext cx="777956" cy="167515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89373" y="4872977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189171" y="4202586"/>
            <a:ext cx="115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カメラ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91039" y="6109917"/>
            <a:ext cx="49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2018</a:t>
            </a:r>
            <a:r>
              <a:rPr kumimoji="1" lang="ja-JP" altLang="en-US" sz="2400" dirty="0" smtClean="0"/>
              <a:t>年</a:t>
            </a:r>
            <a:r>
              <a:rPr kumimoji="1" lang="en-US" altLang="ja-JP" sz="2400" dirty="0" smtClean="0"/>
              <a:t>6</a:t>
            </a:r>
            <a:r>
              <a:rPr kumimoji="1" lang="ja-JP" altLang="en-US" sz="2400" dirty="0" smtClean="0"/>
              <a:t>月の平日，午前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時から</a:t>
            </a:r>
            <a:r>
              <a:rPr kumimoji="1" lang="en-US" altLang="ja-JP" sz="2400" dirty="0" smtClean="0"/>
              <a:t>8</a:t>
            </a:r>
            <a:r>
              <a:rPr kumimoji="1" lang="ja-JP" altLang="en-US" sz="2400" dirty="0" smtClean="0"/>
              <a:t>時</a:t>
            </a:r>
            <a:endParaRPr kumimoji="1" lang="ja-JP" altLang="en-US" sz="2400" dirty="0"/>
          </a:p>
        </p:txBody>
      </p:sp>
      <p:sp>
        <p:nvSpPr>
          <p:cNvPr id="8" name="円/楕円 7"/>
          <p:cNvSpPr/>
          <p:nvPr/>
        </p:nvSpPr>
        <p:spPr>
          <a:xfrm>
            <a:off x="6516869" y="3895350"/>
            <a:ext cx="1543398" cy="660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秒更新</a:t>
            </a:r>
            <a:endParaRPr kumimoji="1" lang="ja-JP" altLang="en-US" sz="2000" dirty="0"/>
          </a:p>
        </p:txBody>
      </p:sp>
      <p:sp>
        <p:nvSpPr>
          <p:cNvPr id="27" name="円/楕円 26"/>
          <p:cNvSpPr/>
          <p:nvPr/>
        </p:nvSpPr>
        <p:spPr>
          <a:xfrm>
            <a:off x="218009" y="1195616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サービスモデル</a:t>
            </a:r>
            <a:endParaRPr kumimoji="1" lang="ja-JP" altLang="en-US" sz="2000" dirty="0"/>
          </a:p>
        </p:txBody>
      </p:sp>
      <p:sp>
        <p:nvSpPr>
          <p:cNvPr id="29" name="円/楕円 28"/>
          <p:cNvSpPr/>
          <p:nvPr/>
        </p:nvSpPr>
        <p:spPr>
          <a:xfrm>
            <a:off x="218009" y="3982523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センサ</a:t>
            </a:r>
            <a:endParaRPr kumimoji="1" lang="ja-JP" altLang="en-US" sz="2000" dirty="0"/>
          </a:p>
        </p:txBody>
      </p:sp>
      <p:sp>
        <p:nvSpPr>
          <p:cNvPr id="30" name="円/楕円 29"/>
          <p:cNvSpPr/>
          <p:nvPr/>
        </p:nvSpPr>
        <p:spPr>
          <a:xfrm>
            <a:off x="218009" y="4974977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サービス有効範囲</a:t>
            </a:r>
            <a:endParaRPr kumimoji="1" lang="ja-JP" altLang="en-US" sz="2000" dirty="0"/>
          </a:p>
        </p:txBody>
      </p:sp>
      <p:sp>
        <p:nvSpPr>
          <p:cNvPr id="32" name="円/楕円 31"/>
          <p:cNvSpPr/>
          <p:nvPr/>
        </p:nvSpPr>
        <p:spPr>
          <a:xfrm>
            <a:off x="218009" y="5888983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サービス稼働時間</a:t>
            </a:r>
            <a:endParaRPr kumimoji="1" lang="ja-JP" altLang="en-US" sz="2000" dirty="0"/>
          </a:p>
        </p:txBody>
      </p:sp>
      <p:pic>
        <p:nvPicPr>
          <p:cNvPr id="33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9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4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0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2189171" y="1416984"/>
            <a:ext cx="240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クラウドモデル</a:t>
            </a:r>
            <a:endParaRPr kumimoji="1" lang="ja-JP" altLang="en-US" sz="2400" dirty="0"/>
          </a:p>
        </p:txBody>
      </p:sp>
      <p:pic>
        <p:nvPicPr>
          <p:cNvPr id="45" name="図 44" descr="C:\Users\tamura\AppData\Local\Microsoft\Windows\INetCache\Content.Word\plac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12" y="4949680"/>
            <a:ext cx="1681571" cy="93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8756815" cy="660433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ユースケースにおけるプライバシデータ生成源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0274" y="1458775"/>
            <a:ext cx="855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見守り対象者でない松江駅利用者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非見守り対象者</a:t>
            </a:r>
            <a:r>
              <a:rPr kumimoji="1" lang="ja-JP" altLang="en-US" sz="2400" dirty="0" smtClean="0"/>
              <a:t>とする</a:t>
            </a:r>
            <a:r>
              <a:rPr kumimoji="1" lang="ja-JP" altLang="en-US" sz="2400" dirty="0" smtClean="0"/>
              <a:t>．</a:t>
            </a:r>
            <a:endParaRPr kumimoji="1" lang="en-US" altLang="ja-JP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0274" y="2003677"/>
            <a:ext cx="788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見守り対象者</a:t>
            </a:r>
            <a:r>
              <a:rPr lang="ja-JP" altLang="en-US" sz="2400" dirty="0"/>
              <a:t>の動きはオープンデータを元にモデルを生成する．</a:t>
            </a:r>
            <a:r>
              <a:rPr lang="en-US" altLang="ja-JP" sz="2400" dirty="0"/>
              <a:t>(</a:t>
            </a:r>
            <a:r>
              <a:rPr lang="ja-JP" altLang="en-US" sz="2400" dirty="0"/>
              <a:t>後述</a:t>
            </a:r>
            <a:r>
              <a:rPr lang="en-US" altLang="ja-JP" sz="2400" dirty="0" smtClean="0"/>
              <a:t>)</a:t>
            </a:r>
            <a:endParaRPr kumimoji="1" lang="en-US" altLang="ja-JP" sz="2400" dirty="0" smtClean="0">
              <a:solidFill>
                <a:srgbClr val="0070C0"/>
              </a:solidFill>
            </a:endParaRPr>
          </a:p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非見守り対象者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動きはオープンデータから生成する</a:t>
            </a:r>
            <a:r>
              <a:rPr kumimoji="1" lang="ja-JP" altLang="en-US" sz="2400" dirty="0" smtClean="0"/>
              <a:t>．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0274" y="954053"/>
            <a:ext cx="713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松江駅構内で登校を行う学生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見守り対象</a:t>
            </a:r>
            <a:r>
              <a:rPr kumimoji="1" lang="ja-JP" altLang="en-US" sz="2400" dirty="0" smtClean="0"/>
              <a:t>とする</a:t>
            </a:r>
            <a:r>
              <a:rPr kumimoji="1" lang="ja-JP" altLang="en-US" sz="2400" dirty="0" smtClean="0"/>
              <a:t>．</a:t>
            </a:r>
            <a:endParaRPr kumimoji="1" lang="en-US" altLang="ja-JP" sz="24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160972" y="3470742"/>
            <a:ext cx="3255428" cy="2402357"/>
            <a:chOff x="886219" y="3287243"/>
            <a:chExt cx="3255428" cy="2402357"/>
          </a:xfrm>
        </p:grpSpPr>
        <p:pic>
          <p:nvPicPr>
            <p:cNvPr id="1026" name="Picture 2" descr="旅行に行く学生のイラスト（学ラン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25" y="3424977"/>
              <a:ext cx="2832952" cy="176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886219" y="3287243"/>
              <a:ext cx="3255428" cy="240235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497933" y="4960018"/>
              <a:ext cx="20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</a:rPr>
                <a:t>見守り対象者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849072" y="3470741"/>
            <a:ext cx="3255428" cy="2402357"/>
            <a:chOff x="4749177" y="3578101"/>
            <a:chExt cx="3255428" cy="2402357"/>
          </a:xfrm>
        </p:grpSpPr>
        <p:pic>
          <p:nvPicPr>
            <p:cNvPr id="1028" name="Picture 4" descr="歩く男性会社員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240" y="3943834"/>
              <a:ext cx="1298575" cy="129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歩く女性会社員のイラスト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281" y="3860950"/>
              <a:ext cx="1098610" cy="1098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グループ化 11"/>
            <p:cNvGrpSpPr/>
            <p:nvPr/>
          </p:nvGrpSpPr>
          <p:grpSpPr>
            <a:xfrm>
              <a:off x="4749177" y="3578101"/>
              <a:ext cx="3255428" cy="2402357"/>
              <a:chOff x="886219" y="3287243"/>
              <a:chExt cx="3255428" cy="2402357"/>
            </a:xfrm>
          </p:grpSpPr>
          <p:sp>
            <p:nvSpPr>
              <p:cNvPr id="14" name="円/楕円 13"/>
              <p:cNvSpPr/>
              <p:nvPr/>
            </p:nvSpPr>
            <p:spPr>
              <a:xfrm>
                <a:off x="886219" y="3287243"/>
                <a:ext cx="3255428" cy="2402357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328598" y="4951551"/>
                <a:ext cx="2343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solidFill>
                      <a:srgbClr val="0070C0"/>
                    </a:solidFill>
                  </a:rPr>
                  <a:t>非見守り対象者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8756815" cy="660433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サービスに無関係なプライバシデータの流出比</a:t>
            </a:r>
            <a:endParaRPr kumimoji="1" lang="ja-JP" altLang="en-US" sz="3200" dirty="0"/>
          </a:p>
        </p:txBody>
      </p:sp>
      <p:sp>
        <p:nvSpPr>
          <p:cNvPr id="9" name="右矢印 8"/>
          <p:cNvSpPr/>
          <p:nvPr/>
        </p:nvSpPr>
        <p:spPr>
          <a:xfrm>
            <a:off x="3583370" y="4410833"/>
            <a:ext cx="971050" cy="660400"/>
          </a:xfrm>
          <a:prstGeom prst="rightArrow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3611" y="1096727"/>
            <a:ext cx="8449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>
                <a:solidFill>
                  <a:srgbClr val="0070C0"/>
                </a:solidFill>
              </a:rPr>
              <a:t>非対象者のプライバシデータ</a:t>
            </a:r>
            <a:r>
              <a:rPr kumimoji="1" lang="ja-JP" altLang="en-US" sz="2200" dirty="0" smtClean="0"/>
              <a:t>はサービスに不要である．</a:t>
            </a:r>
            <a:endParaRPr kumimoji="1" lang="en-US" altLang="ja-JP" sz="2200" dirty="0" smtClean="0"/>
          </a:p>
          <a:p>
            <a:r>
              <a:rPr lang="ja-JP" altLang="en-US" sz="2200" dirty="0"/>
              <a:t>サービス</a:t>
            </a:r>
            <a:r>
              <a:rPr lang="ja-JP" altLang="en-US" sz="2200" dirty="0" smtClean="0"/>
              <a:t>に</a:t>
            </a:r>
            <a:r>
              <a:rPr lang="ja-JP" altLang="en-US" sz="2200" dirty="0"/>
              <a:t>無関係</a:t>
            </a:r>
            <a:r>
              <a:rPr lang="ja-JP" altLang="en-US" sz="2200" dirty="0" smtClean="0"/>
              <a:t>な</a:t>
            </a:r>
            <a:r>
              <a:rPr lang="ja-JP" altLang="en-US" sz="2200" dirty="0"/>
              <a:t>プライバシデータの流出比を表現</a:t>
            </a:r>
            <a:r>
              <a:rPr lang="ja-JP" altLang="en-US" sz="2200" dirty="0" smtClean="0"/>
              <a:t>するために，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kumimoji="1" lang="ja-JP" altLang="en-US" sz="2200" dirty="0" smtClean="0"/>
              <a:t>次の式のように</a:t>
            </a:r>
            <a:r>
              <a:rPr kumimoji="1" lang="en-US" altLang="ja-JP" sz="2200" dirty="0" smtClean="0"/>
              <a:t>NPD</a:t>
            </a:r>
            <a:r>
              <a:rPr kumimoji="1" lang="ja-JP" altLang="en-US" sz="2200" dirty="0" smtClean="0"/>
              <a:t>流出比を定義した．</a:t>
            </a:r>
            <a:endParaRPr kumimoji="1" lang="en-US" altLang="ja-JP" sz="22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-10894" y="2647391"/>
            <a:ext cx="9338929" cy="901460"/>
            <a:chOff x="179171" y="4829916"/>
            <a:chExt cx="9941130" cy="90146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179171" y="5029971"/>
              <a:ext cx="21855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200" dirty="0" smtClean="0"/>
                <a:t>NPD</a:t>
              </a:r>
              <a:r>
                <a:rPr kumimoji="1" lang="ja-JP" altLang="en-US" sz="2200" dirty="0" smtClean="0"/>
                <a:t>流出比 </a:t>
              </a:r>
              <a:r>
                <a:rPr kumimoji="1" lang="ja-JP" altLang="en-US" sz="2200" dirty="0" smtClean="0"/>
                <a:t>＝</a:t>
              </a:r>
              <a:endParaRPr kumimoji="1" lang="ja-JP" altLang="en-US" sz="22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931348" y="5300489"/>
              <a:ext cx="81889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200" dirty="0" smtClean="0">
                  <a:solidFill>
                    <a:srgbClr val="FF0000"/>
                  </a:solidFill>
                </a:rPr>
                <a:t>対象者のプライバシデータ </a:t>
              </a:r>
              <a:r>
                <a:rPr kumimoji="1" lang="ja-JP" altLang="en-US" sz="2200" dirty="0" smtClean="0"/>
                <a:t>＋ </a:t>
              </a:r>
              <a:r>
                <a:rPr kumimoji="1" lang="ja-JP" altLang="en-US" sz="2200" dirty="0" smtClean="0">
                  <a:solidFill>
                    <a:srgbClr val="0070C0"/>
                  </a:solidFill>
                </a:rPr>
                <a:t>非対象者のプライバシデータ</a:t>
              </a:r>
              <a:endParaRPr kumimoji="1" lang="ja-JP" altLang="en-US" sz="22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2162087" y="5230026"/>
              <a:ext cx="76245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733795" y="4829916"/>
              <a:ext cx="4160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200" dirty="0">
                  <a:solidFill>
                    <a:srgbClr val="0070C0"/>
                  </a:solidFill>
                </a:rPr>
                <a:t>非対象者</a:t>
              </a:r>
              <a:r>
                <a:rPr lang="ja-JP" altLang="en-US" sz="2200" dirty="0" smtClean="0">
                  <a:solidFill>
                    <a:srgbClr val="0070C0"/>
                  </a:solidFill>
                </a:rPr>
                <a:t>のプライバシデータ</a:t>
              </a:r>
              <a:endParaRPr kumimoji="1" lang="ja-JP" altLang="en-US" sz="2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24546" y="4068969"/>
            <a:ext cx="3435409" cy="1344128"/>
            <a:chOff x="355069" y="4927126"/>
            <a:chExt cx="3435409" cy="1162228"/>
          </a:xfrm>
        </p:grpSpPr>
        <p:sp>
          <p:nvSpPr>
            <p:cNvPr id="17" name="楕円 16"/>
            <p:cNvSpPr/>
            <p:nvPr/>
          </p:nvSpPr>
          <p:spPr>
            <a:xfrm>
              <a:off x="355069" y="4927126"/>
              <a:ext cx="3435409" cy="1162228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1942" y="5260473"/>
              <a:ext cx="3364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rgbClr val="0070C0"/>
                  </a:solidFill>
                </a:rPr>
                <a:t>NPD</a:t>
              </a:r>
              <a:r>
                <a:rPr lang="ja-JP" altLang="en-US" sz="2800" dirty="0">
                  <a:solidFill>
                    <a:srgbClr val="0070C0"/>
                  </a:solidFill>
                </a:rPr>
                <a:t>流出比</a:t>
              </a:r>
              <a:r>
                <a:rPr lang="ja-JP" altLang="en-US" sz="2800" dirty="0"/>
                <a:t>が</a:t>
              </a:r>
              <a:r>
                <a:rPr lang="ja-JP" altLang="en-US" sz="2800" dirty="0" smtClean="0"/>
                <a:t>小さい</a:t>
              </a:r>
              <a:endParaRPr lang="ja-JP" altLang="en-US" sz="28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664490" y="3890280"/>
            <a:ext cx="3683643" cy="1738313"/>
            <a:chOff x="4637405" y="4709571"/>
            <a:chExt cx="4025069" cy="1384830"/>
          </a:xfrm>
        </p:grpSpPr>
        <p:sp>
          <p:nvSpPr>
            <p:cNvPr id="18" name="楕円 17"/>
            <p:cNvSpPr/>
            <p:nvPr/>
          </p:nvSpPr>
          <p:spPr>
            <a:xfrm>
              <a:off x="4637405" y="4709571"/>
              <a:ext cx="4025069" cy="138483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79350" y="4946635"/>
              <a:ext cx="3316300" cy="858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>
                  <a:solidFill>
                    <a:srgbClr val="FF0000"/>
                  </a:solidFill>
                </a:rPr>
                <a:t>プライバシ</a:t>
              </a:r>
              <a:r>
                <a:rPr lang="ja-JP" altLang="en-US" sz="3200" dirty="0" smtClean="0">
                  <a:solidFill>
                    <a:srgbClr val="FF0000"/>
                  </a:solidFill>
                </a:rPr>
                <a:t>保護</a:t>
              </a:r>
              <a:r>
                <a:rPr lang="en-US" altLang="ja-JP" sz="3200" dirty="0" smtClean="0">
                  <a:solidFill>
                    <a:srgbClr val="FF0000"/>
                  </a:solidFill>
                </a:rPr>
                <a:t/>
              </a:r>
              <a:br>
                <a:rPr lang="en-US" altLang="ja-JP" sz="3200" dirty="0" smtClean="0">
                  <a:solidFill>
                    <a:srgbClr val="FF0000"/>
                  </a:solidFill>
                </a:rPr>
              </a:br>
              <a:r>
                <a:rPr lang="ja-JP" altLang="en-US" sz="3200" dirty="0" smtClean="0">
                  <a:solidFill>
                    <a:srgbClr val="FF0000"/>
                  </a:solidFill>
                </a:rPr>
                <a:t>に優れる</a:t>
              </a:r>
              <a:endParaRPr kumimoji="1" lang="ja-JP" altLang="en-US" sz="3200" dirty="0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532364" y="1864893"/>
            <a:ext cx="32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 : non-relation privacy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非対象者の動き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1548" y="932972"/>
            <a:ext cx="556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人流センサ群の情報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オープンデータ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  <a:r>
              <a:rPr lang="ja-JP" altLang="en-US" sz="2400" dirty="0" smtClean="0">
                <a:solidFill>
                  <a:srgbClr val="FF0000"/>
                </a:solidFill>
              </a:rPr>
              <a:t>を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非対象者</a:t>
            </a:r>
            <a:r>
              <a:rPr lang="ja-JP" altLang="en-US" sz="2400" dirty="0" smtClean="0">
                <a:solidFill>
                  <a:srgbClr val="FF0000"/>
                </a:solidFill>
              </a:rPr>
              <a:t>の動きに変換する．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8" y="3949784"/>
            <a:ext cx="5604869" cy="181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 descr="C:\Users\tamura\AppData\Local\Microsoft\Windows\INetCache\Content.Word\pla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7" y="1805248"/>
            <a:ext cx="3697212" cy="20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33017" y="5878202"/>
            <a:ext cx="77668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オープンデータは人流センサを用いており，</a:t>
            </a:r>
            <a:r>
              <a:rPr lang="en-US" altLang="ja-JP" dirty="0" smtClean="0"/>
              <a:t>19</a:t>
            </a:r>
            <a:r>
              <a:rPr lang="ja-JP" altLang="en-US" dirty="0" smtClean="0"/>
              <a:t>個のセンサ毎に</a:t>
            </a:r>
            <a:r>
              <a:rPr lang="en-US" altLang="ja-JP" dirty="0" smtClean="0"/>
              <a:t>in</a:t>
            </a:r>
            <a:r>
              <a:rPr lang="ja-JP" altLang="en-US" dirty="0" smtClean="0"/>
              <a:t>データと</a:t>
            </a:r>
            <a:r>
              <a:rPr lang="en-US" altLang="ja-JP" dirty="0" smtClean="0"/>
              <a:t>out</a:t>
            </a:r>
            <a:r>
              <a:rPr lang="ja-JP" altLang="en-US" dirty="0" smtClean="0"/>
              <a:t>データが示されている．時刻は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分毎の更新である．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7139" y="3846032"/>
            <a:ext cx="1701798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の定義図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0084" y="1845619"/>
            <a:ext cx="2929465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公開されているオープンデータの人流センサ位置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7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非対象者の動き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6991" y="2052185"/>
            <a:ext cx="755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そこで図のようにカメラを設置し</a:t>
            </a:r>
            <a:r>
              <a:rPr kumimoji="1" lang="ja-JP" altLang="en-US" sz="2400" dirty="0" smtClean="0"/>
              <a:t>，人流センサデータからプライバシデータへの変換を実現する</a:t>
            </a:r>
            <a:r>
              <a:rPr kumimoji="1" lang="ja-JP" altLang="en-US" sz="2400" dirty="0" smtClean="0"/>
              <a:t>．</a:t>
            </a:r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35835" y="3103565"/>
            <a:ext cx="8244892" cy="3138326"/>
            <a:chOff x="418744" y="2436993"/>
            <a:chExt cx="8244892" cy="3138326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1010560" y="3444383"/>
              <a:ext cx="3292289" cy="1995712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1" name="角丸四角形吹き出し 10"/>
            <p:cNvSpPr/>
            <p:nvPr/>
          </p:nvSpPr>
          <p:spPr>
            <a:xfrm flipH="1">
              <a:off x="4779531" y="3444383"/>
              <a:ext cx="3292289" cy="1995712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pic>
          <p:nvPicPr>
            <p:cNvPr id="1026" name="Picture 2" descr="歩く男性会社員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382" y="3744525"/>
              <a:ext cx="1009312" cy="100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302849" y="2436993"/>
              <a:ext cx="476682" cy="313832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2000" dirty="0" smtClean="0"/>
                <a:t>人流</a:t>
              </a:r>
              <a:r>
                <a:rPr kumimoji="1" lang="ja-JP" altLang="en-US" sz="2000" dirty="0" smtClean="0"/>
                <a:t>センサ</a:t>
              </a:r>
              <a:endParaRPr kumimoji="1" lang="ja-JP" altLang="en-US" sz="2000" dirty="0"/>
            </a:p>
          </p:txBody>
        </p:sp>
        <p:sp>
          <p:nvSpPr>
            <p:cNvPr id="13" name="左矢印 12"/>
            <p:cNvSpPr/>
            <p:nvPr/>
          </p:nvSpPr>
          <p:spPr>
            <a:xfrm>
              <a:off x="2164157" y="4164486"/>
              <a:ext cx="2138692" cy="555504"/>
            </a:xfrm>
            <a:prstGeom prst="leftArrow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i</a:t>
              </a:r>
              <a:r>
                <a:rPr kumimoji="1" lang="en-US" altLang="ja-JP" sz="2000" dirty="0" smtClean="0"/>
                <a:t>n</a:t>
              </a:r>
              <a:r>
                <a:rPr kumimoji="1" lang="ja-JP" altLang="en-US" sz="2000" dirty="0" smtClean="0"/>
                <a:t>データ</a:t>
              </a:r>
              <a:endParaRPr kumimoji="1" lang="ja-JP" altLang="en-US" sz="2000" dirty="0"/>
            </a:p>
          </p:txBody>
        </p:sp>
        <p:pic>
          <p:nvPicPr>
            <p:cNvPr id="14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44" y="2436993"/>
              <a:ext cx="702313" cy="70231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歩く男性会社員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79531" y="3744525"/>
              <a:ext cx="1009312" cy="100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61323" y="2436993"/>
              <a:ext cx="702313" cy="70231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右矢印 15"/>
            <p:cNvSpPr/>
            <p:nvPr/>
          </p:nvSpPr>
          <p:spPr>
            <a:xfrm>
              <a:off x="4779531" y="4164486"/>
              <a:ext cx="2138692" cy="555504"/>
            </a:xfrm>
            <a:prstGeom prst="rightArrow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o</a:t>
              </a:r>
              <a:r>
                <a:rPr kumimoji="1" lang="en-US" altLang="ja-JP" sz="2000" dirty="0" smtClean="0"/>
                <a:t>ut</a:t>
              </a:r>
              <a:r>
                <a:rPr kumimoji="1" lang="ja-JP" altLang="en-US" sz="2000" dirty="0" smtClean="0"/>
                <a:t>データ</a:t>
              </a:r>
              <a:endParaRPr kumimoji="1"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240737" y="3543993"/>
              <a:ext cx="2049394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カメラ有効範囲</a:t>
              </a:r>
              <a:endParaRPr kumimoji="1" lang="ja-JP" altLang="en-US" sz="2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933128" y="3543993"/>
              <a:ext cx="2028196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カメラ有効範囲</a:t>
              </a:r>
              <a:endParaRPr kumimoji="1" lang="ja-JP" altLang="en-US" sz="2000" dirty="0"/>
            </a:p>
          </p:txBody>
        </p:sp>
        <p:sp>
          <p:nvSpPr>
            <p:cNvPr id="9" name="左右矢印 8"/>
            <p:cNvSpPr/>
            <p:nvPr/>
          </p:nvSpPr>
          <p:spPr>
            <a:xfrm>
              <a:off x="4814236" y="4745707"/>
              <a:ext cx="3231946" cy="5080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15m</a:t>
              </a:r>
              <a:endParaRPr kumimoji="1" lang="ja-JP" altLang="en-US" dirty="0"/>
            </a:p>
          </p:txBody>
        </p:sp>
        <p:sp>
          <p:nvSpPr>
            <p:cNvPr id="19" name="左右矢印 18"/>
            <p:cNvSpPr/>
            <p:nvPr/>
          </p:nvSpPr>
          <p:spPr>
            <a:xfrm>
              <a:off x="1045265" y="4745707"/>
              <a:ext cx="3231946" cy="5080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15m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786991" y="1034800"/>
            <a:ext cx="770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人流</a:t>
            </a:r>
            <a:r>
              <a:rPr lang="ja-JP" altLang="en-US" sz="2400" dirty="0" smtClean="0">
                <a:solidFill>
                  <a:srgbClr val="FF0000"/>
                </a:solidFill>
              </a:rPr>
              <a:t>センサデータ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オープンデータ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  <a:r>
              <a:rPr lang="ja-JP" altLang="en-US" sz="2400" dirty="0" smtClean="0"/>
              <a:t>を非対象者の動きへ，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非対象者の動きを</a:t>
            </a:r>
            <a:r>
              <a:rPr lang="ja-JP" altLang="en-US" sz="2400" dirty="0" smtClean="0">
                <a:solidFill>
                  <a:srgbClr val="0070C0"/>
                </a:solidFill>
              </a:rPr>
              <a:t>プライバシデータ</a:t>
            </a:r>
            <a:r>
              <a:rPr lang="ja-JP" altLang="en-US" sz="2400" dirty="0" smtClean="0"/>
              <a:t>へ変換する．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0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非対象者の人数の概算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643" y="1216967"/>
            <a:ext cx="821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ある人物が駅を通過するには最低でも二つのセンサを通る．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75951" y="2271131"/>
            <a:ext cx="3848100" cy="198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右矢印 8"/>
          <p:cNvSpPr/>
          <p:nvPr/>
        </p:nvSpPr>
        <p:spPr>
          <a:xfrm>
            <a:off x="1171950" y="3531155"/>
            <a:ext cx="7084777" cy="638175"/>
          </a:xfrm>
          <a:prstGeom prst="rightArrow">
            <a:avLst>
              <a:gd name="adj1" fmla="val 50000"/>
              <a:gd name="adj2" fmla="val 11865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駅を通過</a:t>
            </a:r>
            <a:endParaRPr kumimoji="1" lang="ja-JP" altLang="en-US" sz="2000" dirty="0"/>
          </a:p>
        </p:txBody>
      </p:sp>
      <p:sp>
        <p:nvSpPr>
          <p:cNvPr id="10" name="右矢印 9"/>
          <p:cNvSpPr/>
          <p:nvPr/>
        </p:nvSpPr>
        <p:spPr>
          <a:xfrm>
            <a:off x="2394238" y="2730951"/>
            <a:ext cx="1665014" cy="792000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</a:t>
            </a:r>
            <a:r>
              <a:rPr kumimoji="1" lang="ja-JP" altLang="en-US" sz="2400" dirty="0" smtClean="0"/>
              <a:t>データ</a:t>
            </a:r>
            <a:endParaRPr kumimoji="1" lang="ja-JP" altLang="en-US" sz="2400" dirty="0"/>
          </a:p>
        </p:txBody>
      </p:sp>
      <p:sp>
        <p:nvSpPr>
          <p:cNvPr id="11" name="右矢印 10"/>
          <p:cNvSpPr/>
          <p:nvPr/>
        </p:nvSpPr>
        <p:spPr>
          <a:xfrm>
            <a:off x="6242338" y="2730951"/>
            <a:ext cx="1747979" cy="792000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</a:t>
            </a:r>
            <a:r>
              <a:rPr kumimoji="1" lang="en-US" altLang="ja-JP" sz="2400" dirty="0" smtClean="0"/>
              <a:t>ut</a:t>
            </a:r>
            <a:r>
              <a:rPr kumimoji="1" lang="ja-JP" altLang="en-US" sz="2400" dirty="0" smtClean="0"/>
              <a:t>データ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75950" y="2271132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駅構内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8910" y="4575270"/>
            <a:ext cx="6497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オープンデー</a:t>
            </a:r>
            <a:r>
              <a:rPr lang="ja-JP" altLang="en-US" sz="2400" dirty="0"/>
              <a:t>タ</a:t>
            </a:r>
            <a:r>
              <a:rPr kumimoji="1" lang="ja-JP" altLang="en-US" sz="2400" dirty="0" smtClean="0"/>
              <a:t>から約</a:t>
            </a:r>
            <a:r>
              <a:rPr kumimoji="1" lang="en-US" altLang="ja-JP" sz="2400" dirty="0" smtClean="0"/>
              <a:t>3400</a:t>
            </a:r>
            <a:r>
              <a:rPr kumimoji="1" lang="ja-JP" altLang="en-US" sz="2400" dirty="0" smtClean="0"/>
              <a:t>個の</a:t>
            </a:r>
            <a:r>
              <a:rPr kumimoji="1" lang="en-US" altLang="ja-JP" sz="2400" dirty="0" smtClean="0"/>
              <a:t>in/out</a:t>
            </a:r>
            <a:r>
              <a:rPr kumimoji="1" lang="ja-JP" altLang="en-US" sz="2400" dirty="0" smtClean="0"/>
              <a:t>データが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確認できるので，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非対象者の人数を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1700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人</a:t>
            </a:r>
            <a:r>
              <a:rPr kumimoji="1" lang="ja-JP" altLang="en-US" sz="2400" dirty="0" smtClean="0"/>
              <a:t>と概算した．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01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対象者の人数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1592" y="1141626"/>
            <a:ext cx="703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/>
              <a:t>鉄道利用者の内，学生</a:t>
            </a:r>
            <a:r>
              <a:rPr lang="ja-JP" altLang="en-US" sz="2400" dirty="0"/>
              <a:t>の割合は全体の</a:t>
            </a:r>
            <a:r>
              <a:rPr lang="en-US" altLang="ja-JP" sz="3200" dirty="0">
                <a:solidFill>
                  <a:srgbClr val="FF0000"/>
                </a:solidFill>
              </a:rPr>
              <a:t>7</a:t>
            </a:r>
            <a:r>
              <a:rPr lang="ja-JP" altLang="en-US" sz="3200" dirty="0">
                <a:solidFill>
                  <a:srgbClr val="FF0000"/>
                </a:solidFill>
              </a:rPr>
              <a:t>％</a:t>
            </a:r>
            <a:r>
              <a:rPr lang="ja-JP" altLang="en-US" sz="3200" dirty="0" smtClean="0">
                <a:solidFill>
                  <a:srgbClr val="FF0000"/>
                </a:solidFill>
              </a:rPr>
              <a:t>程度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41592" y="4519365"/>
            <a:ext cx="68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上の式より，対象者の最大人数を</a:t>
            </a:r>
            <a:r>
              <a:rPr lang="en-US" altLang="ja-JP" sz="3200" dirty="0" smtClean="0">
                <a:solidFill>
                  <a:srgbClr val="FF0000"/>
                </a:solidFill>
              </a:rPr>
              <a:t>200</a:t>
            </a:r>
            <a:r>
              <a:rPr lang="ja-JP" altLang="en-US" sz="3200" dirty="0" smtClean="0">
                <a:solidFill>
                  <a:srgbClr val="FF0000"/>
                </a:solidFill>
              </a:rPr>
              <a:t>人</a:t>
            </a:r>
            <a:r>
              <a:rPr lang="ja-JP" altLang="en-US" sz="2400" dirty="0" smtClean="0"/>
              <a:t>と設定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819" y="5623462"/>
            <a:ext cx="470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/>
              <a:t>(</a:t>
            </a:r>
            <a:r>
              <a:rPr lang="ja-JP" altLang="ja-JP" dirty="0"/>
              <a:t>関東交通広告協議会，“交通広告調査レポート</a:t>
            </a:r>
            <a:r>
              <a:rPr lang="en-US" altLang="ja-JP" dirty="0"/>
              <a:t> 2009</a:t>
            </a:r>
            <a:r>
              <a:rPr lang="ja-JP" altLang="ja-JP" dirty="0" err="1"/>
              <a:t>，</a:t>
            </a:r>
            <a:r>
              <a:rPr lang="ja-JP" altLang="ja-JP" dirty="0"/>
              <a:t>”鉄道利用者プロフィール，</a:t>
            </a:r>
            <a:r>
              <a:rPr lang="en-US" altLang="ja-JP" dirty="0"/>
              <a:t>pp39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1592" y="1700777"/>
            <a:ext cx="7035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ここでは余裕をもって，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最大で駅利用者全体の</a:t>
            </a:r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％が学生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対象者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とする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643372" y="2861733"/>
            <a:ext cx="5811416" cy="1467353"/>
            <a:chOff x="1350236" y="3081908"/>
            <a:chExt cx="4477996" cy="1467353"/>
          </a:xfrm>
        </p:grpSpPr>
        <p:sp>
          <p:nvSpPr>
            <p:cNvPr id="27" name="楕円 26"/>
            <p:cNvSpPr/>
            <p:nvPr/>
          </p:nvSpPr>
          <p:spPr>
            <a:xfrm>
              <a:off x="1350236" y="3081908"/>
              <a:ext cx="4477996" cy="1467353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560546" y="3718265"/>
              <a:ext cx="3305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70C0"/>
                  </a:solidFill>
                </a:rPr>
                <a:t>1700</a:t>
              </a:r>
              <a:r>
                <a:rPr kumimoji="1" lang="ja-JP" altLang="en-US" sz="2400" dirty="0" smtClean="0">
                  <a:solidFill>
                    <a:srgbClr val="0070C0"/>
                  </a:solidFill>
                </a:rPr>
                <a:t>人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sz="2400" dirty="0" smtClean="0"/>
                <a:t>+ </a:t>
              </a:r>
              <a:r>
                <a:rPr lang="ja-JP" altLang="en-US" sz="2400" dirty="0" smtClean="0">
                  <a:solidFill>
                    <a:srgbClr val="FF0000"/>
                  </a:solidFill>
                </a:rPr>
                <a:t>対象者の最大人数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623702" y="3698945"/>
              <a:ext cx="28628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1907461" y="3291173"/>
              <a:ext cx="2488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FF0000"/>
                  </a:solidFill>
                </a:rPr>
                <a:t>対象者の最大人数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583637" y="3498890"/>
              <a:ext cx="1110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≒</a:t>
              </a:r>
              <a:r>
                <a:rPr kumimoji="1" lang="en-US" altLang="ja-JP" sz="2400" dirty="0" smtClean="0"/>
                <a:t> 10</a:t>
              </a:r>
              <a:r>
                <a:rPr kumimoji="1" lang="ja-JP" altLang="en-US" sz="2400" dirty="0" smtClean="0"/>
                <a:t> </a:t>
              </a:r>
              <a:r>
                <a:rPr kumimoji="1" lang="en-US" altLang="ja-JP" sz="2400" dirty="0" smtClean="0"/>
                <a:t>(%)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5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対象者の動き</a:t>
            </a:r>
            <a:endParaRPr kumimoji="1" lang="ja-JP" altLang="en-US" dirty="0"/>
          </a:p>
        </p:txBody>
      </p:sp>
      <p:pic>
        <p:nvPicPr>
          <p:cNvPr id="4" name="Picture 2" descr="流出割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17" y="2727727"/>
            <a:ext cx="6634967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126064" y="1806426"/>
            <a:ext cx="635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</a:rPr>
              <a:t>入口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11</a:t>
            </a:r>
            <a:r>
              <a:rPr lang="ja-JP" altLang="en-US" sz="2400" dirty="0" smtClean="0"/>
              <a:t>番</a:t>
            </a:r>
            <a:r>
              <a:rPr lang="ja-JP" altLang="en-US" sz="2400" dirty="0" smtClean="0"/>
              <a:t>センサ</a:t>
            </a:r>
            <a:r>
              <a:rPr lang="en-US" altLang="ja-JP" sz="2400" dirty="0"/>
              <a:t>(</a:t>
            </a:r>
            <a:r>
              <a:rPr lang="ja-JP" altLang="en-US" sz="2400" dirty="0"/>
              <a:t>改札</a:t>
            </a:r>
            <a:r>
              <a:rPr lang="en-US" altLang="ja-JP" sz="2400" dirty="0"/>
              <a:t>)</a:t>
            </a:r>
            <a:r>
              <a:rPr lang="ja-JP" altLang="en-US" sz="2400" dirty="0" smtClean="0"/>
              <a:t>で</a:t>
            </a:r>
            <a:r>
              <a:rPr lang="ja-JP" altLang="en-US" sz="2400" dirty="0" smtClean="0"/>
              <a:t>固定とした．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>
                <a:solidFill>
                  <a:srgbClr val="FF0000"/>
                </a:solidFill>
              </a:rPr>
              <a:t>出口</a:t>
            </a:r>
            <a:r>
              <a:rPr lang="ja-JP" altLang="en-US" sz="2400" dirty="0" smtClean="0"/>
              <a:t>は駅</a:t>
            </a:r>
            <a:r>
              <a:rPr lang="ja-JP" altLang="en-US" sz="2400" dirty="0" smtClean="0"/>
              <a:t>郊外に接するセンサから確率で</a:t>
            </a:r>
            <a:r>
              <a:rPr lang="ja-JP" altLang="en-US" sz="2400" dirty="0" smtClean="0"/>
              <a:t>選ぶ．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6065" y="878244"/>
            <a:ext cx="696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対象者の動きを設定するにあたって，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駅構内への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入口</a:t>
            </a:r>
            <a:r>
              <a:rPr kumimoji="1" lang="ja-JP" altLang="en-US" sz="2400" dirty="0" smtClean="0"/>
              <a:t>と駅構内からの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出口</a:t>
            </a:r>
            <a:r>
              <a:rPr kumimoji="1" lang="ja-JP" altLang="en-US" sz="2400" dirty="0" smtClean="0"/>
              <a:t>を設定する．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2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対象者の動き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>
          <a:xfrm>
            <a:off x="1242801" y="2728379"/>
            <a:ext cx="6658398" cy="396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42801" y="1753117"/>
            <a:ext cx="601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出口が</a:t>
            </a:r>
            <a:r>
              <a:rPr kumimoji="1" lang="en-US" altLang="ja-JP" sz="2400" dirty="0" smtClean="0"/>
              <a:t>13</a:t>
            </a:r>
            <a:r>
              <a:rPr kumimoji="1" lang="ja-JP" altLang="en-US" sz="2400" dirty="0" smtClean="0"/>
              <a:t>番</a:t>
            </a:r>
            <a:r>
              <a:rPr kumimoji="1" lang="ja-JP" altLang="en-US" sz="2400" dirty="0" smtClean="0"/>
              <a:t>センサ</a:t>
            </a:r>
            <a:r>
              <a:rPr lang="ja-JP" altLang="en-US" sz="2400" dirty="0" smtClean="0"/>
              <a:t>の時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対象者移動ルート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2801" y="1030952"/>
            <a:ext cx="329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対象者移動ルートの例．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9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丸い町のフレーム素材（小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540726"/>
            <a:ext cx="3531068" cy="35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796" y="993950"/>
            <a:ext cx="441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Internet</a:t>
            </a:r>
            <a:r>
              <a:rPr lang="ja-JP" altLang="en-US" sz="2800" dirty="0"/>
              <a:t> </a:t>
            </a:r>
            <a:r>
              <a:rPr lang="en-US" altLang="ja-JP" sz="2800" dirty="0" smtClean="0"/>
              <a:t>of Things </a:t>
            </a:r>
            <a:r>
              <a:rPr lang="ja-JP" altLang="en-US" sz="2800" dirty="0" smtClean="0"/>
              <a:t>の普及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8998" y="1670619"/>
            <a:ext cx="538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様々な機器がインターネットに繋がる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3747" y="2094796"/>
            <a:ext cx="453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サービスの</a:t>
            </a:r>
            <a:r>
              <a:rPr lang="ja-JP" altLang="en-US" sz="2800" dirty="0" smtClean="0">
                <a:solidFill>
                  <a:srgbClr val="FF0000"/>
                </a:solidFill>
              </a:rPr>
              <a:t>開拓・高機能化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604928" y="3943682"/>
            <a:ext cx="771027" cy="232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051858" y="3243147"/>
            <a:ext cx="409608" cy="902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455380" y="3528002"/>
            <a:ext cx="611833" cy="64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2461466" y="4187686"/>
            <a:ext cx="994967" cy="192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2449107" y="4206479"/>
            <a:ext cx="618105" cy="714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1886163" y="4214976"/>
            <a:ext cx="519742" cy="719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5350951" y="2754541"/>
            <a:ext cx="3590036" cy="2903875"/>
            <a:chOff x="5350951" y="2754541"/>
            <a:chExt cx="3590036" cy="2903875"/>
          </a:xfrm>
        </p:grpSpPr>
        <p:sp>
          <p:nvSpPr>
            <p:cNvPr id="32" name="楕円 31"/>
            <p:cNvSpPr/>
            <p:nvPr/>
          </p:nvSpPr>
          <p:spPr>
            <a:xfrm>
              <a:off x="5350951" y="2754541"/>
              <a:ext cx="3590036" cy="290387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325" y="3698321"/>
              <a:ext cx="1296317" cy="98863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375" y="3985224"/>
              <a:ext cx="1396437" cy="1403455"/>
            </a:xfrm>
            <a:prstGeom prst="rect">
              <a:avLst/>
            </a:prstGeom>
          </p:spPr>
        </p:pic>
      </p:grpSp>
      <p:sp>
        <p:nvSpPr>
          <p:cNvPr id="4" name="右矢印 3"/>
          <p:cNvSpPr/>
          <p:nvPr/>
        </p:nvSpPr>
        <p:spPr>
          <a:xfrm>
            <a:off x="2859590" y="2151023"/>
            <a:ext cx="1474157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96" y="4037951"/>
            <a:ext cx="691488" cy="6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90" y="2695829"/>
            <a:ext cx="769213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アコン・クーラ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62" y="3108341"/>
            <a:ext cx="1367222" cy="6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車のキャラクターのイラスト（赤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98" y="4699308"/>
            <a:ext cx="1086060" cy="7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92" y="4708262"/>
            <a:ext cx="778440" cy="7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7" y="3532597"/>
            <a:ext cx="758634" cy="7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05917" y="6068763"/>
            <a:ext cx="354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全世界で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500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億台</a:t>
            </a:r>
            <a:r>
              <a:rPr kumimoji="1" lang="ja-JP" altLang="en-US" sz="2400" dirty="0" smtClean="0"/>
              <a:t>に及ぶ</a:t>
            </a:r>
            <a:endParaRPr kumimoji="1" lang="ja-JP" altLang="en-US" sz="2400" dirty="0"/>
          </a:p>
        </p:txBody>
      </p:sp>
      <p:sp>
        <p:nvSpPr>
          <p:cNvPr id="6" name="楕円 5"/>
          <p:cNvSpPr/>
          <p:nvPr/>
        </p:nvSpPr>
        <p:spPr>
          <a:xfrm>
            <a:off x="1938819" y="3684459"/>
            <a:ext cx="1115137" cy="11151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941119" y="3920645"/>
            <a:ext cx="113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インターネット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91869" y="3146756"/>
            <a:ext cx="210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例：</a:t>
            </a:r>
            <a:r>
              <a:rPr kumimoji="1" lang="en-US" altLang="ja-JP" sz="2000" dirty="0" smtClean="0"/>
              <a:t>amazon echo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2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シミュレーション内容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2998" y="1852210"/>
            <a:ext cx="8478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時間毎（対象者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 smtClean="0">
                <a:solidFill>
                  <a:srgbClr val="FF0000"/>
                </a:solidFill>
              </a:rPr>
              <a:t>人）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センサデータの時間</a:t>
            </a:r>
            <a:r>
              <a:rPr lang="ja-JP" altLang="en-US" sz="2400" dirty="0" smtClean="0"/>
              <a:t>毎の特徴を確認する</a:t>
            </a:r>
            <a:endParaRPr lang="en-US" altLang="ja-JP" sz="24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センサ毎（対象者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200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人）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19</a:t>
            </a:r>
            <a:r>
              <a:rPr lang="ja-JP" altLang="en-US" sz="2400" dirty="0" smtClean="0"/>
              <a:t>個のセンサ毎</a:t>
            </a:r>
            <a:r>
              <a:rPr lang="ja-JP" altLang="en-US" sz="2400" dirty="0"/>
              <a:t>の特徴を確認する</a:t>
            </a:r>
            <a:endParaRPr lang="en-US" altLang="ja-JP" sz="24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対象者人数毎（対象者</a:t>
            </a:r>
            <a:r>
              <a:rPr lang="en-US" altLang="ja-JP" sz="2800" dirty="0" smtClean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～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>
                <a:solidFill>
                  <a:srgbClr val="FF0000"/>
                </a:solidFill>
              </a:rPr>
              <a:t>，</a:t>
            </a:r>
            <a:r>
              <a:rPr lang="en-US" altLang="ja-JP" sz="2800" dirty="0" smtClean="0">
                <a:solidFill>
                  <a:srgbClr val="FF0000"/>
                </a:solidFill>
              </a:rPr>
              <a:t>10</a:t>
            </a:r>
            <a:r>
              <a:rPr lang="ja-JP" altLang="en-US" sz="2800" dirty="0" smtClean="0">
                <a:solidFill>
                  <a:srgbClr val="FF0000"/>
                </a:solidFill>
              </a:rPr>
              <a:t>人ずつ変化）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本サービスモデル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0070C0"/>
                </a:solidFill>
              </a:rPr>
              <a:t>サービス</a:t>
            </a:r>
            <a:r>
              <a:rPr lang="ja-JP" altLang="en-US" sz="2400" dirty="0">
                <a:solidFill>
                  <a:srgbClr val="0070C0"/>
                </a:solidFill>
              </a:rPr>
              <a:t>に</a:t>
            </a:r>
            <a:r>
              <a:rPr lang="ja-JP" altLang="en-US" sz="2400" dirty="0" smtClean="0">
                <a:solidFill>
                  <a:srgbClr val="0070C0"/>
                </a:solidFill>
              </a:rPr>
              <a:t>は無関係なプライバシデータ</a:t>
            </a:r>
            <a:r>
              <a:rPr lang="ja-JP" altLang="en-US" sz="2400" dirty="0">
                <a:solidFill>
                  <a:srgbClr val="0070C0"/>
                </a:solidFill>
              </a:rPr>
              <a:t>の</a:t>
            </a:r>
            <a:r>
              <a:rPr lang="ja-JP" altLang="en-US" sz="2400" dirty="0" smtClean="0">
                <a:solidFill>
                  <a:srgbClr val="0070C0"/>
                </a:solidFill>
              </a:rPr>
              <a:t>流出比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評価する．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2997" y="1089243"/>
            <a:ext cx="81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本研究では次の観点に基づくシミュレーションを行った．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37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7880" y="5450342"/>
            <a:ext cx="6458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時から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時の</a:t>
            </a:r>
            <a:r>
              <a:rPr lang="ja-JP" altLang="en-US" sz="2400" dirty="0">
                <a:solidFill>
                  <a:srgbClr val="FF0000"/>
                </a:solidFill>
              </a:rPr>
              <a:t>時間帯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は特に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</a:rPr>
            </a:br>
            <a:r>
              <a:rPr kumimoji="1" lang="ja-JP" altLang="en-US" sz="2400" dirty="0" smtClean="0">
                <a:solidFill>
                  <a:srgbClr val="FF0000"/>
                </a:solidFill>
              </a:rPr>
              <a:t>駅利用者の人数が少ないといったことはない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427880" y="1755407"/>
            <a:ext cx="6005576" cy="3394785"/>
            <a:chOff x="1424305" y="1435152"/>
            <a:chExt cx="6005576" cy="3394785"/>
          </a:xfrm>
        </p:grpSpPr>
        <p:pic>
          <p:nvPicPr>
            <p:cNvPr id="4" name="図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305" y="1435152"/>
              <a:ext cx="6005576" cy="33947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線コネクタ 8"/>
            <p:cNvCxnSpPr/>
            <p:nvPr/>
          </p:nvCxnSpPr>
          <p:spPr>
            <a:xfrm>
              <a:off x="3196128" y="1502851"/>
              <a:ext cx="0" cy="26162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テキスト ボックス 2"/>
            <p:cNvSpPr txBox="1"/>
            <p:nvPr/>
          </p:nvSpPr>
          <p:spPr>
            <a:xfrm>
              <a:off x="2971800" y="4119073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7</a:t>
              </a:r>
              <a:r>
                <a:rPr kumimoji="1" lang="ja-JP" altLang="en-US" dirty="0" smtClean="0"/>
                <a:t>時</a:t>
              </a:r>
              <a:endParaRPr kumimoji="1" lang="ja-JP" altLang="en-US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58998" y="926440"/>
            <a:ext cx="678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時間毎（対象者</a:t>
            </a:r>
            <a:r>
              <a:rPr lang="en-US" altLang="ja-JP" sz="2400" dirty="0">
                <a:solidFill>
                  <a:srgbClr val="FF0000"/>
                </a:solidFill>
              </a:rPr>
              <a:t>200</a:t>
            </a:r>
            <a:r>
              <a:rPr lang="ja-JP" altLang="en-US" sz="2400" dirty="0">
                <a:solidFill>
                  <a:srgbClr val="FF0000"/>
                </a:solidFill>
              </a:rPr>
              <a:t>人</a:t>
            </a:r>
            <a:r>
              <a:rPr lang="ja-JP" altLang="en-US" sz="2400" dirty="0" smtClean="0">
                <a:solidFill>
                  <a:srgbClr val="FF0000"/>
                </a:solidFill>
              </a:rPr>
              <a:t>）</a:t>
            </a:r>
            <a:r>
              <a:rPr lang="ja-JP" altLang="en-US" sz="2400" dirty="0" smtClean="0"/>
              <a:t>のシミュレーション結果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44799" y="1386075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C:\Users\崚\source\repos\LplcOpenDataConverter\LplcOpenDataConverter\LplcOpenDataConverter\genko\センサ毎のNPD比\2018-12-19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13" y="1712262"/>
            <a:ext cx="6266572" cy="36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852977" y="5357234"/>
            <a:ext cx="743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NPD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比が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100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％のセンサ</a:t>
            </a:r>
            <a:r>
              <a:rPr kumimoji="1" lang="ja-JP" altLang="en-US" sz="2400" dirty="0" smtClean="0"/>
              <a:t>がいくつかある．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このセンサ</a:t>
            </a:r>
            <a:r>
              <a:rPr kumimoji="1" lang="ja-JP" altLang="en-US" sz="2400" dirty="0" smtClean="0"/>
              <a:t>は結果的にサービスに不要だが</a:t>
            </a:r>
            <a:r>
              <a:rPr lang="ja-JP" altLang="en-US" sz="2400" dirty="0" smtClean="0"/>
              <a:t>，</a:t>
            </a:r>
            <a:r>
              <a:rPr lang="ja-JP" altLang="en-US" sz="2400" dirty="0" smtClean="0"/>
              <a:t>対象者の動きが未知で</a:t>
            </a:r>
            <a:r>
              <a:rPr lang="ja-JP" altLang="en-US" sz="2400" dirty="0" smtClean="0"/>
              <a:t>あるため</a:t>
            </a:r>
            <a:r>
              <a:rPr lang="ja-JP" altLang="en-US" sz="2400" dirty="0" smtClean="0">
                <a:solidFill>
                  <a:srgbClr val="0070C0"/>
                </a:solidFill>
              </a:rPr>
              <a:t>排除はできない</a:t>
            </a:r>
            <a:r>
              <a:rPr lang="ja-JP" altLang="en-US" sz="2400" dirty="0" smtClean="0"/>
              <a:t>．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4799" y="1386075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8998" y="926440"/>
            <a:ext cx="716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センサ毎（対象者</a:t>
            </a:r>
            <a:r>
              <a:rPr lang="en-US" altLang="ja-JP" sz="2400" dirty="0">
                <a:solidFill>
                  <a:srgbClr val="FF0000"/>
                </a:solidFill>
              </a:rPr>
              <a:t>200</a:t>
            </a:r>
            <a:r>
              <a:rPr lang="ja-JP" altLang="en-US" sz="2400" dirty="0">
                <a:solidFill>
                  <a:srgbClr val="FF0000"/>
                </a:solidFill>
              </a:rPr>
              <a:t>人</a:t>
            </a:r>
            <a:r>
              <a:rPr lang="ja-JP" altLang="en-US" sz="2400" dirty="0" smtClean="0">
                <a:solidFill>
                  <a:srgbClr val="FF0000"/>
                </a:solidFill>
              </a:rPr>
              <a:t>）</a:t>
            </a:r>
            <a:r>
              <a:rPr lang="ja-JP" altLang="en-US" sz="2400" dirty="0" smtClean="0"/>
              <a:t>のシミュレーション結果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93" y="2139972"/>
            <a:ext cx="5984014" cy="36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2112433" y="5881809"/>
            <a:ext cx="491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対象者人数が増えるに</a:t>
            </a:r>
            <a:r>
              <a:rPr lang="ja-JP" altLang="en-US" sz="2400" dirty="0" smtClean="0"/>
              <a:t>連れ，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NPD</a:t>
            </a:r>
            <a:r>
              <a:rPr lang="ja-JP" altLang="en-US" sz="2400" dirty="0" smtClean="0"/>
              <a:t>流出比</a:t>
            </a:r>
            <a:r>
              <a:rPr lang="ja-JP" altLang="en-US" sz="2400" dirty="0" smtClean="0"/>
              <a:t>が下がることがわかる</a:t>
            </a:r>
            <a:r>
              <a:rPr lang="ja-JP" altLang="en-US" sz="2400" dirty="0" smtClean="0"/>
              <a:t>．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9" y="926440"/>
            <a:ext cx="667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対象者人数毎（対象者</a:t>
            </a:r>
            <a:r>
              <a:rPr lang="en-US" altLang="ja-JP" sz="2400" dirty="0">
                <a:solidFill>
                  <a:srgbClr val="FF0000"/>
                </a:solidFill>
              </a:rPr>
              <a:t>0</a:t>
            </a:r>
            <a:r>
              <a:rPr lang="ja-JP" altLang="en-US" sz="2400" dirty="0">
                <a:solidFill>
                  <a:srgbClr val="FF0000"/>
                </a:solidFill>
              </a:rPr>
              <a:t>～</a:t>
            </a:r>
            <a:r>
              <a:rPr lang="en-US" altLang="ja-JP" sz="2400" dirty="0">
                <a:solidFill>
                  <a:srgbClr val="FF0000"/>
                </a:solidFill>
              </a:rPr>
              <a:t>200</a:t>
            </a:r>
            <a:r>
              <a:rPr lang="ja-JP" altLang="en-US" sz="2400" dirty="0" err="1">
                <a:solidFill>
                  <a:srgbClr val="FF0000"/>
                </a:solidFill>
              </a:rPr>
              <a:t>，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人ずつ</a:t>
            </a:r>
            <a:r>
              <a:rPr lang="ja-JP" altLang="en-US" sz="2400" dirty="0" smtClean="0">
                <a:solidFill>
                  <a:srgbClr val="FF0000"/>
                </a:solidFill>
              </a:rPr>
              <a:t>変化</a:t>
            </a:r>
            <a:r>
              <a:rPr lang="ja-JP" altLang="en-US" sz="2400" dirty="0">
                <a:solidFill>
                  <a:srgbClr val="FF0000"/>
                </a:solidFill>
              </a:rPr>
              <a:t>）</a:t>
            </a:r>
            <a:r>
              <a:rPr lang="ja-JP" altLang="en-US" sz="2400" dirty="0" smtClean="0"/>
              <a:t>のシミュレーション結果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78666" y="1678328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895599" y="1678328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9" y="926440"/>
            <a:ext cx="667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対象者人数毎（対象者</a:t>
            </a:r>
            <a:r>
              <a:rPr lang="en-US" altLang="ja-JP" sz="2400" dirty="0">
                <a:solidFill>
                  <a:srgbClr val="FF0000"/>
                </a:solidFill>
              </a:rPr>
              <a:t>0</a:t>
            </a:r>
            <a:r>
              <a:rPr lang="ja-JP" altLang="en-US" sz="2400" dirty="0">
                <a:solidFill>
                  <a:srgbClr val="FF0000"/>
                </a:solidFill>
              </a:rPr>
              <a:t>～</a:t>
            </a:r>
            <a:r>
              <a:rPr lang="en-US" altLang="ja-JP" sz="2400" dirty="0">
                <a:solidFill>
                  <a:srgbClr val="FF0000"/>
                </a:solidFill>
              </a:rPr>
              <a:t>200</a:t>
            </a:r>
            <a:r>
              <a:rPr lang="ja-JP" altLang="en-US" sz="2400" dirty="0" err="1">
                <a:solidFill>
                  <a:srgbClr val="FF0000"/>
                </a:solidFill>
              </a:rPr>
              <a:t>，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人ずつ</a:t>
            </a:r>
            <a:r>
              <a:rPr lang="ja-JP" altLang="en-US" sz="2400" dirty="0" smtClean="0">
                <a:solidFill>
                  <a:srgbClr val="FF0000"/>
                </a:solidFill>
              </a:rPr>
              <a:t>変化</a:t>
            </a:r>
            <a:r>
              <a:rPr lang="ja-JP" altLang="en-US" sz="2400" dirty="0">
                <a:solidFill>
                  <a:srgbClr val="FF0000"/>
                </a:solidFill>
              </a:rPr>
              <a:t>）</a:t>
            </a:r>
            <a:r>
              <a:rPr lang="ja-JP" altLang="en-US" sz="2400" dirty="0" smtClean="0"/>
              <a:t>のシミュレーション結果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7" y="2046387"/>
            <a:ext cx="7718205" cy="4639458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2111" y="1407498"/>
            <a:ext cx="824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本シミュレーション設定で</a:t>
            </a:r>
            <a:r>
              <a:rPr kumimoji="1" lang="ja-JP" altLang="en-US" sz="2400" dirty="0" smtClean="0"/>
              <a:t>は，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クラウドモデル</a:t>
            </a:r>
            <a:r>
              <a:rPr lang="ja-JP" altLang="en-US" sz="2400" dirty="0" smtClean="0">
                <a:solidFill>
                  <a:srgbClr val="0070C0"/>
                </a:solidFill>
              </a:rPr>
              <a:t>の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NPD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流出比</a:t>
            </a:r>
            <a:r>
              <a:rPr kumimoji="1" lang="ja-JP" altLang="en-US" sz="2400" dirty="0" smtClean="0"/>
              <a:t>と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駅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利用者における非対象者の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割合</a:t>
            </a:r>
            <a:r>
              <a:rPr lang="ja-JP" altLang="en-US" sz="2400" dirty="0"/>
              <a:t>に</a:t>
            </a:r>
            <a:r>
              <a:rPr kumimoji="1" lang="ja-JP" altLang="en-US" sz="2400" dirty="0" smtClean="0"/>
              <a:t>強い相関が見られた．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111" y="2748155"/>
            <a:ext cx="824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rgbClr val="FF0000"/>
                </a:solidFill>
              </a:rPr>
              <a:t>対象者を</a:t>
            </a:r>
            <a:r>
              <a:rPr lang="ja-JP" altLang="en-US" sz="2400" dirty="0" smtClean="0">
                <a:solidFill>
                  <a:srgbClr val="FF0000"/>
                </a:solidFill>
              </a:rPr>
              <a:t>映さないカメラ</a:t>
            </a:r>
            <a:r>
              <a:rPr lang="ja-JP" altLang="en-US" sz="2400" dirty="0" smtClean="0"/>
              <a:t>を確認した</a:t>
            </a:r>
            <a:r>
              <a:rPr lang="ja-JP" altLang="en-US" sz="2400" dirty="0" smtClean="0"/>
              <a:t>．もしこのカメラのセンシングが避けられれば，</a:t>
            </a:r>
            <a:r>
              <a:rPr lang="en-US" altLang="ja-JP" sz="2400" dirty="0" smtClean="0"/>
              <a:t>NPD</a:t>
            </a:r>
            <a:r>
              <a:rPr lang="ja-JP" altLang="en-US" sz="2400" dirty="0" smtClean="0"/>
              <a:t>流出比は小さくなる．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110" y="4088812"/>
            <a:ext cx="824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しかし，データ</a:t>
            </a:r>
            <a:r>
              <a:rPr lang="ja-JP" altLang="en-US" sz="2400" dirty="0" smtClean="0"/>
              <a:t>収集後に対象者か否かを識別</a:t>
            </a:r>
            <a:r>
              <a:rPr lang="ja-JP" altLang="en-US" sz="2400" dirty="0" smtClean="0"/>
              <a:t>する</a:t>
            </a:r>
            <a:r>
              <a:rPr lang="ja-JP" altLang="en-US" sz="2400" dirty="0" smtClean="0">
                <a:solidFill>
                  <a:srgbClr val="0070C0"/>
                </a:solidFill>
              </a:rPr>
              <a:t>クラウドモデル</a:t>
            </a:r>
            <a:r>
              <a:rPr lang="ja-JP" altLang="en-US" sz="2400" dirty="0" smtClean="0">
                <a:solidFill>
                  <a:srgbClr val="0070C0"/>
                </a:solidFill>
              </a:rPr>
              <a:t>では</a:t>
            </a:r>
            <a:r>
              <a:rPr lang="ja-JP" altLang="en-US" sz="2400" dirty="0" smtClean="0">
                <a:solidFill>
                  <a:srgbClr val="0070C0"/>
                </a:solidFill>
              </a:rPr>
              <a:t>不可能．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4456" y="5060137"/>
            <a:ext cx="66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流出比：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9999" y="1407498"/>
            <a:ext cx="816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実測値</a:t>
            </a:r>
            <a:r>
              <a:rPr lang="en-US" altLang="ja-JP" sz="2400" dirty="0"/>
              <a:t>(</a:t>
            </a:r>
            <a:r>
              <a:rPr lang="ja-JP" altLang="en-US" sz="2400" dirty="0"/>
              <a:t>オープンデータ</a:t>
            </a:r>
            <a:r>
              <a:rPr lang="en-US" altLang="ja-JP" sz="2400" dirty="0"/>
              <a:t>)</a:t>
            </a:r>
            <a:r>
              <a:rPr lang="ja-JP" altLang="en-US" sz="2400" dirty="0"/>
              <a:t>を用いて，クラウドモデルに</a:t>
            </a:r>
            <a:r>
              <a:rPr lang="ja-JP" altLang="en-US" sz="2400" dirty="0" smtClean="0"/>
              <a:t>おける無関係なプライバシデータ</a:t>
            </a:r>
            <a:r>
              <a:rPr lang="ja-JP" altLang="en-US" sz="2400" dirty="0"/>
              <a:t>流出比について</a:t>
            </a:r>
            <a:r>
              <a:rPr lang="ja-JP" altLang="en-US" sz="2400" dirty="0" smtClean="0"/>
              <a:t>分析した．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0000" y="2748155"/>
            <a:ext cx="8227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70C0"/>
                </a:solidFill>
              </a:rPr>
              <a:t>クラウドモデル</a:t>
            </a:r>
            <a:r>
              <a:rPr lang="ja-JP" altLang="en-US" sz="2400" dirty="0"/>
              <a:t>での見守り</a:t>
            </a:r>
            <a:r>
              <a:rPr lang="ja-JP" altLang="en-US" sz="2400" dirty="0" smtClean="0"/>
              <a:t>サービスに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サービスに無関係</a:t>
            </a:r>
            <a:r>
              <a:rPr lang="ja-JP" altLang="en-US" sz="2400" dirty="0" smtClean="0"/>
              <a:t>なプライバシデータ</a:t>
            </a:r>
            <a:r>
              <a:rPr lang="ja-JP" altLang="en-US" sz="2400" dirty="0"/>
              <a:t>流出比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0070C0"/>
                </a:solidFill>
              </a:rPr>
              <a:t>削減は見込まれない．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9999" y="4088812"/>
            <a:ext cx="822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今後は</a:t>
            </a:r>
            <a:r>
              <a:rPr lang="ja-JP" altLang="en-US" sz="2400" dirty="0" smtClean="0"/>
              <a:t>プライバシデータ流通制御に</a:t>
            </a:r>
            <a:r>
              <a:rPr lang="ja-JP" altLang="en-US" sz="2400" dirty="0"/>
              <a:t>着目</a:t>
            </a:r>
            <a:r>
              <a:rPr lang="ja-JP" altLang="en-US" sz="2400" dirty="0" smtClean="0"/>
              <a:t>したアーキテクチャ</a:t>
            </a:r>
            <a:r>
              <a:rPr lang="ja-JP" altLang="en-US" sz="2400" dirty="0"/>
              <a:t>について研究を進める</a:t>
            </a:r>
          </a:p>
        </p:txBody>
      </p:sp>
    </p:spTree>
    <p:extLst>
      <p:ext uri="{BB962C8B-B14F-4D97-AF65-F5344CB8AC3E}">
        <p14:creationId xmlns:p14="http://schemas.microsoft.com/office/powerpoint/2010/main" val="18699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72634" y="3136613"/>
            <a:ext cx="679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ご清聴頂きありがとうございました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39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前研究内容</a:t>
            </a:r>
            <a:r>
              <a:rPr lang="en-US" altLang="ja-JP" dirty="0" smtClean="0"/>
              <a:t>(</a:t>
            </a:r>
            <a:r>
              <a:rPr lang="ja-JP" altLang="en-US" dirty="0" smtClean="0"/>
              <a:t>数理モデル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101524" y="1603509"/>
            <a:ext cx="6981825" cy="4126276"/>
            <a:chOff x="49404" y="990445"/>
            <a:chExt cx="10364358" cy="6317728"/>
          </a:xfrm>
        </p:grpSpPr>
        <p:sp>
          <p:nvSpPr>
            <p:cNvPr id="4" name="右矢印 3"/>
            <p:cNvSpPr/>
            <p:nvPr/>
          </p:nvSpPr>
          <p:spPr>
            <a:xfrm>
              <a:off x="2459339" y="2976999"/>
              <a:ext cx="857395" cy="559968"/>
            </a:xfrm>
            <a:prstGeom prst="rightArrow">
              <a:avLst/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曲折矢印 4"/>
            <p:cNvSpPr/>
            <p:nvPr/>
          </p:nvSpPr>
          <p:spPr>
            <a:xfrm rot="5400000">
              <a:off x="6659583" y="2444327"/>
              <a:ext cx="1102134" cy="2209913"/>
            </a:xfrm>
            <a:prstGeom prst="bentArrow">
              <a:avLst>
                <a:gd name="adj1" fmla="val 32872"/>
                <a:gd name="adj2" fmla="val 42428"/>
                <a:gd name="adj3" fmla="val 25000"/>
                <a:gd name="adj4" fmla="val 52102"/>
              </a:avLst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666" y="1267992"/>
              <a:ext cx="3111457" cy="2425565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3236055" y="990445"/>
              <a:ext cx="3084631" cy="2594480"/>
              <a:chOff x="11606853" y="14952313"/>
              <a:chExt cx="8700907" cy="7318321"/>
            </a:xfrm>
          </p:grpSpPr>
          <p:pic>
            <p:nvPicPr>
              <p:cNvPr id="11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1737" y="18091720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7306" y="20962971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9984" y="21045839"/>
                <a:ext cx="1312865" cy="1224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1230" y="19257199"/>
                <a:ext cx="956530" cy="95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606853" y="16444934"/>
                <a:ext cx="933113" cy="93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0288" y="15497169"/>
                <a:ext cx="990942" cy="990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7689" y="16911486"/>
                <a:ext cx="1622515" cy="162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5254" y="14952313"/>
                <a:ext cx="1491269" cy="1491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400169" y="1123949"/>
              <a:ext cx="2782657" cy="2594026"/>
              <a:chOff x="4076719" y="21602185"/>
              <a:chExt cx="6680077" cy="6860381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76719" y="21602188"/>
                <a:ext cx="6680077" cy="6860378"/>
                <a:chOff x="11324298" y="21372790"/>
                <a:chExt cx="6680074" cy="6860377"/>
              </a:xfrm>
            </p:grpSpPr>
            <p:sp>
              <p:nvSpPr>
                <p:cNvPr id="31" name="円/楕円 117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</p:grpSp>
          <p:pic>
            <p:nvPicPr>
              <p:cNvPr id="23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5" y="24802987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2" y="21602185"/>
                <a:ext cx="2048229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79" y="21914775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48" y="23776563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0" y="24003617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0" y="22923972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1" y="26180328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8" y="25456930"/>
                <a:ext cx="2145481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正方形/長方形 34"/>
            <p:cNvSpPr/>
            <p:nvPr/>
          </p:nvSpPr>
          <p:spPr>
            <a:xfrm>
              <a:off x="49404" y="4144517"/>
              <a:ext cx="9411984" cy="3163656"/>
            </a:xfrm>
            <a:prstGeom prst="rect">
              <a:avLst/>
            </a:prstGeom>
            <a:noFill/>
            <a:ln w="38100">
              <a:solidFill>
                <a:srgbClr val="FF6F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6444681" y="1203744"/>
              <a:ext cx="3969081" cy="2011780"/>
              <a:chOff x="6771600" y="10991554"/>
              <a:chExt cx="3880695" cy="2183323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6792528" y="10991554"/>
                <a:ext cx="3859767" cy="2183323"/>
              </a:xfrm>
              <a:prstGeom prst="roundRect">
                <a:avLst/>
              </a:prstGeom>
              <a:ln>
                <a:solidFill>
                  <a:srgbClr val="FF6F1F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kumimoji="1" lang="ja-JP" altLang="en-US" sz="1200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771600" y="11131116"/>
                <a:ext cx="3611860" cy="194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人</a:t>
                </a:r>
                <a:r>
                  <a:rPr lang="ja-JP" altLang="en-US" sz="1400" dirty="0" smtClean="0"/>
                  <a:t>がマス上</a:t>
                </a:r>
                <a:r>
                  <a:rPr lang="ja-JP" altLang="en-US" sz="1400" dirty="0"/>
                  <a:t>にいる時間</a:t>
                </a:r>
                <a:r>
                  <a:rPr lang="ja-JP" altLang="en-US" sz="1400" dirty="0" smtClean="0"/>
                  <a:t>やカメラが有効な範囲などで</a:t>
                </a:r>
                <a:r>
                  <a:rPr lang="ja-JP" altLang="en-US" sz="1400" dirty="0"/>
                  <a:t>行列を生成する．</a:t>
                </a:r>
                <a:endParaRPr lang="en-US" altLang="ja-JP" sz="1400" dirty="0"/>
              </a:p>
              <a:p>
                <a:r>
                  <a:rPr lang="ja-JP" altLang="en-US" sz="1400" dirty="0"/>
                  <a:t>対象者</a:t>
                </a:r>
                <a:r>
                  <a:rPr lang="ja-JP" altLang="en-US" sz="1400" dirty="0" smtClean="0"/>
                  <a:t>と非対象者で</a:t>
                </a:r>
                <a:r>
                  <a:rPr lang="ja-JP" altLang="en-US" sz="1400" dirty="0"/>
                  <a:t>行列の種類を分けている．</a:t>
                </a: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1216844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C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08547" y="6689644"/>
              <a:ext cx="1364166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H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310547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S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167" y="4330664"/>
              <a:ext cx="8878344" cy="235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729821" y="1890354"/>
            <a:ext cx="7655150" cy="3121292"/>
            <a:chOff x="487933" y="22294650"/>
            <a:chExt cx="10315706" cy="301184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487933" y="22294650"/>
              <a:ext cx="10315706" cy="1530504"/>
              <a:chOff x="821580" y="23039354"/>
              <a:chExt cx="10315706" cy="1530504"/>
            </a:xfrm>
          </p:grpSpPr>
          <p:sp>
            <p:nvSpPr>
              <p:cNvPr id="48" name="テキスト ボックス 47"/>
              <p:cNvSpPr txBox="1"/>
              <p:nvPr/>
            </p:nvSpPr>
            <p:spPr>
              <a:xfrm>
                <a:off x="859937" y="23039354"/>
                <a:ext cx="10080000" cy="5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rPr>
                  <a:t>不必要なプライバシデータの流通比</a:t>
                </a:r>
                <a:endParaRPr kumimoji="1" lang="ja-JP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ja-JP" altLang="en-US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49" name="正方形/長方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テキスト ボックス 46"/>
            <p:cNvSpPr txBox="1"/>
            <p:nvPr/>
          </p:nvSpPr>
          <p:spPr>
            <a:xfrm>
              <a:off x="2601708" y="23880967"/>
              <a:ext cx="8063908" cy="1425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n: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アプリ有効範囲を区切る正方形の横方向の数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m: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範囲を区切る正方形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の縦方向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C: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カメラの有効範囲を示す行列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S: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非対象者の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H: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/>
          <a:lstStyle/>
          <a:p>
            <a:r>
              <a:rPr lang="ja-JP" altLang="en-US" dirty="0" smtClean="0"/>
              <a:t>前研究内容</a:t>
            </a:r>
            <a:r>
              <a:rPr lang="en-US" altLang="ja-JP" dirty="0" smtClean="0"/>
              <a:t>(</a:t>
            </a:r>
            <a:r>
              <a:rPr lang="ja-JP" altLang="en-US" dirty="0" smtClean="0"/>
              <a:t>数理モデル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12883" y="1410751"/>
            <a:ext cx="253662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アーキテクチャ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8" y="1701712"/>
            <a:ext cx="8614395" cy="420660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426437" y="6302794"/>
            <a:ext cx="8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IPSJ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松江駅構内図の数理モデル化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8" y="1448244"/>
            <a:ext cx="3949587" cy="22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977130" y="1614355"/>
            <a:ext cx="34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前</a:t>
            </a:r>
            <a:r>
              <a:rPr lang="ja-JP" altLang="en-US" sz="2000" dirty="0"/>
              <a:t>研究</a:t>
            </a:r>
            <a:r>
              <a:rPr lang="ja-JP" altLang="en-US" sz="2000" dirty="0" smtClean="0"/>
              <a:t>で提案したモデルにあてはめるため，公開されている松江</a:t>
            </a:r>
            <a:r>
              <a:rPr lang="ja-JP" altLang="en-US" sz="2000" dirty="0" err="1" smtClean="0"/>
              <a:t>駅駅</a:t>
            </a:r>
            <a:r>
              <a:rPr lang="ja-JP" altLang="en-US" sz="2000" dirty="0" smtClean="0"/>
              <a:t>構内図をマス目で表現した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681"/>
            <a:ext cx="9144000" cy="17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松江駅構内に設置したカメラ図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9" y="2398963"/>
            <a:ext cx="8876462" cy="1758169"/>
          </a:xfrm>
        </p:spPr>
      </p:pic>
    </p:spTree>
    <p:extLst>
      <p:ext uri="{BB962C8B-B14F-4D97-AF65-F5344CB8AC3E}">
        <p14:creationId xmlns:p14="http://schemas.microsoft.com/office/powerpoint/2010/main" val="1932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センサ</a:t>
            </a:r>
            <a:r>
              <a:rPr kumimoji="1" lang="en-US" altLang="ja-JP" dirty="0" smtClean="0"/>
              <a:t>6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7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27760" y="2683379"/>
            <a:ext cx="2324456" cy="232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方向矢印 4"/>
          <p:cNvSpPr/>
          <p:nvPr/>
        </p:nvSpPr>
        <p:spPr>
          <a:xfrm>
            <a:off x="2093718" y="1914258"/>
            <a:ext cx="2068083" cy="2068083"/>
          </a:xfrm>
          <a:prstGeom prst="leftUpArrow">
            <a:avLst>
              <a:gd name="adj1" fmla="val 12603"/>
              <a:gd name="adj2" fmla="val 18802"/>
              <a:gd name="adj3" fmla="val 225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方向矢印 5"/>
          <p:cNvSpPr/>
          <p:nvPr/>
        </p:nvSpPr>
        <p:spPr>
          <a:xfrm rot="5400000">
            <a:off x="4418174" y="1914258"/>
            <a:ext cx="2068083" cy="2068083"/>
          </a:xfrm>
          <a:prstGeom prst="leftUpArrow">
            <a:avLst>
              <a:gd name="adj1" fmla="val 12603"/>
              <a:gd name="adj2" fmla="val 18802"/>
              <a:gd name="adj3" fmla="val 22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右矢印 6"/>
          <p:cNvSpPr/>
          <p:nvPr/>
        </p:nvSpPr>
        <p:spPr>
          <a:xfrm>
            <a:off x="2093718" y="4213076"/>
            <a:ext cx="4392539" cy="794759"/>
          </a:xfrm>
          <a:prstGeom prst="leftRightArrow">
            <a:avLst>
              <a:gd name="adj1" fmla="val 39247"/>
              <a:gd name="adj2" fmla="val 58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73793" y="1345032"/>
            <a:ext cx="25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31536" y="3370385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35691" y="3370385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0052" y="442578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31536" y="442578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2947" y="3078896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99286" y="3078896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89160" y="407595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フローチャート: 順次アクセス記憶 57"/>
          <p:cNvSpPr/>
          <p:nvPr/>
        </p:nvSpPr>
        <p:spPr>
          <a:xfrm>
            <a:off x="1051621" y="1858170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33795" y="2212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9" y="3637446"/>
            <a:ext cx="769758" cy="769758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12" y="3631624"/>
            <a:ext cx="899092" cy="83383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61" idx="0"/>
          </p:cNvCxnSpPr>
          <p:nvPr/>
        </p:nvCxnSpPr>
        <p:spPr>
          <a:xfrm flipV="1">
            <a:off x="1125468" y="2946144"/>
            <a:ext cx="488169" cy="69130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 flipV="1">
            <a:off x="1669076" y="2935952"/>
            <a:ext cx="411410" cy="69567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順次アクセス記憶 64"/>
          <p:cNvSpPr/>
          <p:nvPr/>
        </p:nvSpPr>
        <p:spPr>
          <a:xfrm>
            <a:off x="5074464" y="1837044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056638" y="21912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67" name="フローチャート: 順次アクセス記憶 66"/>
          <p:cNvSpPr/>
          <p:nvPr/>
        </p:nvSpPr>
        <p:spPr>
          <a:xfrm>
            <a:off x="3512364" y="1837044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494538" y="21912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A</a:t>
            </a:r>
            <a:endParaRPr kumimoji="1" lang="ja-JP" altLang="en-US" b="1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16" y="3743326"/>
            <a:ext cx="769758" cy="769758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6527" y="3802712"/>
            <a:ext cx="798237" cy="69268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7" y="3711287"/>
            <a:ext cx="899092" cy="8338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84" y="3775364"/>
            <a:ext cx="769758" cy="769758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9459" y="3808084"/>
            <a:ext cx="792046" cy="687313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950" y="3904578"/>
            <a:ext cx="530398" cy="560881"/>
          </a:xfrm>
          <a:prstGeom prst="rect">
            <a:avLst/>
          </a:prstGeom>
        </p:spPr>
      </p:pic>
      <p:sp>
        <p:nvSpPr>
          <p:cNvPr id="75" name="角丸四角形 74"/>
          <p:cNvSpPr/>
          <p:nvPr/>
        </p:nvSpPr>
        <p:spPr>
          <a:xfrm>
            <a:off x="3114675" y="3663663"/>
            <a:ext cx="5276850" cy="9750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>
            <a:endCxn id="67" idx="2"/>
          </p:cNvCxnSpPr>
          <p:nvPr/>
        </p:nvCxnSpPr>
        <p:spPr>
          <a:xfrm flipV="1">
            <a:off x="4048536" y="2914826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5669122" y="2930845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419112" y="1314449"/>
            <a:ext cx="2476500" cy="3757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3007559" y="1323975"/>
            <a:ext cx="5479216" cy="3748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523018" y="1028700"/>
            <a:ext cx="2257437" cy="5122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クローズな</a:t>
            </a:r>
            <a:r>
              <a:rPr kumimoji="1" lang="en-US" altLang="ja-JP" sz="2400" b="1" dirty="0" err="1" smtClean="0"/>
              <a:t>IoT</a:t>
            </a:r>
            <a:endParaRPr kumimoji="1" lang="ja-JP" altLang="en-US" sz="2400" b="1" dirty="0"/>
          </a:p>
        </p:txBody>
      </p:sp>
      <p:sp>
        <p:nvSpPr>
          <p:cNvPr id="81" name="角丸四角形 80"/>
          <p:cNvSpPr/>
          <p:nvPr/>
        </p:nvSpPr>
        <p:spPr>
          <a:xfrm>
            <a:off x="4534056" y="1028700"/>
            <a:ext cx="2257437" cy="5122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オープンな</a:t>
            </a:r>
            <a:r>
              <a:rPr kumimoji="1" lang="en-US" altLang="ja-JP" sz="2400" b="1" dirty="0" err="1" smtClean="0"/>
              <a:t>IoT</a:t>
            </a:r>
            <a:endParaRPr kumimoji="1" lang="ja-JP" altLang="en-US" sz="2400" b="1" dirty="0"/>
          </a:p>
        </p:txBody>
      </p:sp>
      <p:sp>
        <p:nvSpPr>
          <p:cNvPr id="82" name="フローチャート: 順次アクセス記憶 81"/>
          <p:cNvSpPr/>
          <p:nvPr/>
        </p:nvSpPr>
        <p:spPr>
          <a:xfrm>
            <a:off x="6618510" y="1848947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00684" y="22031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C</a:t>
            </a:r>
            <a:endParaRPr kumimoji="1" lang="ja-JP" altLang="en-US" b="1" dirty="0"/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7213168" y="2942748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56370" y="444384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サービス専用の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機器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588712" y="4674178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サービス問わず相互利用できる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機器</a:t>
            </a:r>
            <a:endParaRPr kumimoji="1" lang="ja-JP" altLang="en-US" dirty="0"/>
          </a:p>
        </p:txBody>
      </p:sp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/>
          <a:lstStyle/>
          <a:p>
            <a:r>
              <a:rPr lang="ja-JP" altLang="en-US" dirty="0" smtClean="0"/>
              <a:t>オープン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98" y="240704"/>
            <a:ext cx="8885002" cy="66043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登校時人流センサ毎の非対象者の総データ量</a:t>
            </a:r>
            <a:r>
              <a:rPr lang="en-US" altLang="ja-JP" dirty="0"/>
              <a:t>(</a:t>
            </a:r>
            <a:r>
              <a:rPr lang="ja-JP" altLang="en-US" dirty="0"/>
              <a:t>切り上げ</a:t>
            </a:r>
            <a:r>
              <a:rPr lang="en-US" altLang="ja-JP" dirty="0"/>
              <a:t>)</a:t>
            </a: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08881"/>
              </p:ext>
            </p:extLst>
          </p:nvPr>
        </p:nvGraphicFramePr>
        <p:xfrm>
          <a:off x="811827" y="1301187"/>
          <a:ext cx="7580144" cy="4903064"/>
        </p:xfrm>
        <a:graphic>
          <a:graphicData uri="http://schemas.openxmlformats.org/drawingml/2006/table">
            <a:tbl>
              <a:tblPr firstRow="1" firstCol="1" bandRow="1"/>
              <a:tblGrid>
                <a:gridCol w="2144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82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82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</a:t>
                      </a:r>
                      <a:r>
                        <a:rPr lang="ja-JP" sz="2000" dirty="0" smtClea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通過のべ</a:t>
                      </a: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514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13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1181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277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811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17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19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総和</a:t>
                      </a:r>
                      <a:endParaRPr lang="ja-JP" sz="20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3415</a:t>
                      </a:r>
                      <a:endParaRPr lang="ja-JP" sz="20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398" y="212174"/>
            <a:ext cx="8774935" cy="66043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対象者を映さないセンサを除いたときに削減されるデータ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3133"/>
              </p:ext>
            </p:extLst>
          </p:nvPr>
        </p:nvGraphicFramePr>
        <p:xfrm>
          <a:off x="2276857" y="1034066"/>
          <a:ext cx="4110100" cy="5349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0064">
                  <a:extLst>
                    <a:ext uri="{9D8B030D-6E8A-4147-A177-3AD203B41FA5}">
                      <a16:colId xmlns:a16="http://schemas.microsoft.com/office/drawing/2014/main" xmlns="" val="2875436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xmlns="" val="3183250735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xmlns="" val="1752768818"/>
                    </a:ext>
                  </a:extLst>
                </a:gridCol>
                <a:gridCol w="996846">
                  <a:extLst>
                    <a:ext uri="{9D8B030D-6E8A-4147-A177-3AD203B41FA5}">
                      <a16:colId xmlns:a16="http://schemas.microsoft.com/office/drawing/2014/main" xmlns="" val="3445419894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センサ</a:t>
                      </a:r>
                      <a:endParaRPr lang="ja-JP" sz="1300" kern="100" dirty="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番号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r>
                        <a:rPr lang="ja-JP" sz="1300" kern="0">
                          <a:effectLst/>
                        </a:rPr>
                        <a:t>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対象者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データ量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流出比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57818182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56949839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604121984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69930645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3575312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491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79485454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23832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5146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82.24%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26992388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3732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2573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59.19%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46126973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17328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87596725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93567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7921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92.20%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76910853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101864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92.73%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75966317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297792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34599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89.59%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72240957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61536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4388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93.34%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01287332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180524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19416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3123666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16303381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 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52732112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25201336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009691462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23881783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40970994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全センサ</a:t>
                      </a:r>
                      <a:r>
                        <a:rPr lang="ja-JP" sz="1300" kern="0" dirty="0" smtClean="0">
                          <a:effectLst/>
                        </a:rPr>
                        <a:t>の</a:t>
                      </a:r>
                      <a:r>
                        <a:rPr lang="en-US" altLang="ja-JP" sz="1300" kern="0" dirty="0" smtClean="0">
                          <a:effectLst/>
                        </a:rPr>
                        <a:t/>
                      </a:r>
                      <a:br>
                        <a:rPr lang="en-US" altLang="ja-JP" sz="1300" kern="0" dirty="0" smtClean="0">
                          <a:effectLst/>
                        </a:rPr>
                      </a:br>
                      <a:r>
                        <a:rPr lang="ja-JP" sz="1300" kern="0" dirty="0" smtClean="0">
                          <a:effectLst/>
                        </a:rPr>
                        <a:t>合計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781332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90.50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690544847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r>
                        <a:rPr lang="ja-JP" sz="1300" kern="0">
                          <a:effectLst/>
                        </a:rPr>
                        <a:t>％以外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センサ合計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762847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90.29</a:t>
                      </a:r>
                      <a:r>
                        <a:rPr lang="ja-JP" sz="1300" kern="0" dirty="0">
                          <a:effectLst/>
                        </a:rPr>
                        <a:t>％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576538571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削減した</a:t>
                      </a:r>
                      <a:r>
                        <a:rPr lang="en-US" sz="1300" kern="0">
                          <a:effectLst/>
                        </a:rPr>
                        <a:t/>
                      </a:r>
                      <a:br>
                        <a:rPr lang="en-US" sz="1300" kern="0">
                          <a:effectLst/>
                        </a:rPr>
                      </a:br>
                      <a:r>
                        <a:rPr lang="ja-JP" sz="1300" kern="0">
                          <a:effectLst/>
                        </a:rPr>
                        <a:t>データ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18485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r>
                        <a:rPr lang="ja-JP" sz="1800" kern="0" dirty="0">
                          <a:solidFill>
                            <a:srgbClr val="FF0000"/>
                          </a:solidFill>
                          <a:effectLst/>
                        </a:rPr>
                        <a:t>％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04680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下矢印 22"/>
          <p:cNvSpPr/>
          <p:nvPr/>
        </p:nvSpPr>
        <p:spPr>
          <a:xfrm>
            <a:off x="625374" y="2684940"/>
            <a:ext cx="504000" cy="2550912"/>
          </a:xfrm>
          <a:prstGeom prst="downArrow">
            <a:avLst>
              <a:gd name="adj1" fmla="val 332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曲折矢印 21"/>
          <p:cNvSpPr/>
          <p:nvPr/>
        </p:nvSpPr>
        <p:spPr>
          <a:xfrm rot="16200000" flipH="1">
            <a:off x="2888807" y="-676657"/>
            <a:ext cx="2160000" cy="6652684"/>
          </a:xfrm>
          <a:prstGeom prst="bentArrow">
            <a:avLst>
              <a:gd name="adj1" fmla="val 7809"/>
              <a:gd name="adj2" fmla="val 10785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99959" y="5216619"/>
            <a:ext cx="2558094" cy="1166977"/>
            <a:chOff x="194419" y="2425078"/>
            <a:chExt cx="2558094" cy="1166977"/>
          </a:xfrm>
        </p:grpSpPr>
        <p:sp>
          <p:nvSpPr>
            <p:cNvPr id="38" name="楕円 37"/>
            <p:cNvSpPr/>
            <p:nvPr/>
          </p:nvSpPr>
          <p:spPr>
            <a:xfrm>
              <a:off x="194419" y="2425078"/>
              <a:ext cx="1878127" cy="111210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15884" y="2945724"/>
              <a:ext cx="2536629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高度な画像処理技術</a:t>
              </a:r>
              <a:r>
                <a:rPr kumimoji="1" lang="ja-JP" altLang="en-US" dirty="0" smtClean="0"/>
                <a:t>が全て悪用</a:t>
              </a:r>
              <a:r>
                <a:rPr kumimoji="1" lang="ja-JP" altLang="en-US" dirty="0" smtClean="0"/>
                <a:t>されかねない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50618" y="2589736"/>
              <a:ext cx="175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bg1"/>
                  </a:solidFill>
                </a:rPr>
                <a:t>デメリット化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77582" y="3036588"/>
            <a:ext cx="2256565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一方，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非サービス利用者の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センシングが起こる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2883" y="1410751"/>
            <a:ext cx="2536629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4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下矢印 22"/>
          <p:cNvSpPr/>
          <p:nvPr/>
        </p:nvSpPr>
        <p:spPr>
          <a:xfrm>
            <a:off x="625374" y="2684940"/>
            <a:ext cx="504000" cy="2550912"/>
          </a:xfrm>
          <a:prstGeom prst="downArrow">
            <a:avLst>
              <a:gd name="adj1" fmla="val 3320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曲折矢印 21"/>
          <p:cNvSpPr/>
          <p:nvPr/>
        </p:nvSpPr>
        <p:spPr>
          <a:xfrm rot="16200000" flipH="1">
            <a:off x="2888807" y="-676657"/>
            <a:ext cx="2160000" cy="6652684"/>
          </a:xfrm>
          <a:prstGeom prst="bentArrow">
            <a:avLst>
              <a:gd name="adj1" fmla="val 7809"/>
              <a:gd name="adj2" fmla="val 10785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99959" y="5216619"/>
            <a:ext cx="2558094" cy="1166977"/>
            <a:chOff x="194419" y="2425078"/>
            <a:chExt cx="2558094" cy="1166977"/>
          </a:xfrm>
        </p:grpSpPr>
        <p:sp>
          <p:nvSpPr>
            <p:cNvPr id="38" name="楕円 37"/>
            <p:cNvSpPr/>
            <p:nvPr/>
          </p:nvSpPr>
          <p:spPr>
            <a:xfrm>
              <a:off x="194419" y="2425078"/>
              <a:ext cx="1878127" cy="111210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15884" y="2945724"/>
              <a:ext cx="2536629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高度な画像処理技術</a:t>
              </a:r>
              <a:r>
                <a:rPr kumimoji="1" lang="ja-JP" altLang="en-US" dirty="0" smtClean="0"/>
                <a:t>が全て悪用</a:t>
              </a:r>
              <a:r>
                <a:rPr kumimoji="1" lang="ja-JP" altLang="en-US" dirty="0" smtClean="0"/>
                <a:t>されかねない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50618" y="2589736"/>
              <a:ext cx="175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bg1"/>
                  </a:solidFill>
                </a:rPr>
                <a:t>デメリット化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77582" y="3036588"/>
            <a:ext cx="2256565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一方，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70C0"/>
                </a:solidFill>
              </a:rPr>
              <a:t>非サービス利用者の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kumimoji="1" lang="ja-JP" altLang="en-US" dirty="0" smtClean="0">
                <a:solidFill>
                  <a:srgbClr val="0070C0"/>
                </a:solidFill>
              </a:rPr>
              <a:t>センシング</a:t>
            </a:r>
            <a:r>
              <a:rPr kumimoji="1" lang="ja-JP" altLang="en-US" dirty="0" smtClean="0"/>
              <a:t>が起こる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2883" y="1410751"/>
            <a:ext cx="2536629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 rot="18740943">
            <a:off x="5409981" y="4387106"/>
            <a:ext cx="1509060" cy="512560"/>
          </a:xfrm>
          <a:prstGeom prst="rightArrow">
            <a:avLst>
              <a:gd name="adj1" fmla="val 50000"/>
              <a:gd name="adj2" fmla="val 631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3098388" y="4815055"/>
            <a:ext cx="6007743" cy="1624807"/>
            <a:chOff x="4673939" y="4711950"/>
            <a:chExt cx="3421971" cy="1624807"/>
          </a:xfrm>
        </p:grpSpPr>
        <p:sp>
          <p:nvSpPr>
            <p:cNvPr id="43" name="円/楕円 18"/>
            <p:cNvSpPr/>
            <p:nvPr/>
          </p:nvSpPr>
          <p:spPr>
            <a:xfrm>
              <a:off x="4673939" y="4711950"/>
              <a:ext cx="3310467" cy="162480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746605" y="5235753"/>
              <a:ext cx="33493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0070C0"/>
                  </a:solidFill>
                </a:rPr>
                <a:t>非サービス利用者のセンシング量</a:t>
              </a:r>
              <a:r>
                <a:rPr lang="ja-JP" altLang="en-US" sz="2000" dirty="0" smtClean="0"/>
                <a:t>を</a:t>
              </a:r>
              <a:r>
                <a:rPr lang="ja-JP" altLang="en-US" sz="2000" dirty="0" smtClean="0"/>
                <a:t>定量評価し，</a:t>
              </a:r>
              <a:r>
                <a:rPr lang="en-US" altLang="ja-JP" sz="2000" dirty="0" smtClean="0"/>
                <a:t/>
              </a:r>
              <a:br>
                <a:rPr lang="en-US" altLang="ja-JP" sz="2000" dirty="0" smtClean="0"/>
              </a:br>
              <a:r>
                <a:rPr lang="ja-JP" altLang="en-US" sz="2000" dirty="0" smtClean="0"/>
                <a:t>サービス展開を円滑にする</a:t>
              </a:r>
              <a:endParaRPr kumimoji="1" lang="ja-JP" altLang="en-US" sz="20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908260" y="4805695"/>
              <a:ext cx="668101" cy="3693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前研究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95" y="2027434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752326" y="1055102"/>
            <a:ext cx="626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</a:rPr>
              <a:t>非サービス利用者の</a:t>
            </a:r>
            <a:r>
              <a:rPr lang="ja-JP" altLang="en-US" sz="2000" dirty="0" smtClean="0">
                <a:solidFill>
                  <a:srgbClr val="0070C0"/>
                </a:solidFill>
              </a:rPr>
              <a:t>センシング量</a:t>
            </a:r>
            <a:r>
              <a:rPr lang="ja-JP" altLang="en-US" sz="2000" dirty="0" smtClean="0"/>
              <a:t>を定義し，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簡易</a:t>
            </a:r>
            <a:r>
              <a:rPr kumimoji="1" lang="ja-JP" altLang="en-US" sz="2000" dirty="0" smtClean="0"/>
              <a:t>シミュレーション</a:t>
            </a:r>
            <a:r>
              <a:rPr kumimoji="1" lang="ja-JP" altLang="en-US" sz="2000" dirty="0" smtClean="0"/>
              <a:t>からサービスに無関係なプライバシデータを</a:t>
            </a:r>
            <a:r>
              <a:rPr kumimoji="1" lang="ja-JP" altLang="en-US" sz="2000" dirty="0" smtClean="0"/>
              <a:t>算出した．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流出比：サービスに無関係なプライバシデー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3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95" y="2027434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752326" y="1055102"/>
            <a:ext cx="626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</a:rPr>
              <a:t>非サービス利用者の</a:t>
            </a:r>
            <a:r>
              <a:rPr lang="ja-JP" altLang="en-US" sz="2000" dirty="0" smtClean="0">
                <a:solidFill>
                  <a:srgbClr val="0070C0"/>
                </a:solidFill>
              </a:rPr>
              <a:t>センシング量</a:t>
            </a:r>
            <a:r>
              <a:rPr lang="ja-JP" altLang="en-US" sz="2000" dirty="0" smtClean="0"/>
              <a:t>を定義し，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簡易</a:t>
            </a:r>
            <a:r>
              <a:rPr kumimoji="1" lang="ja-JP" altLang="en-US" sz="2000" dirty="0" smtClean="0"/>
              <a:t>シミュレーション</a:t>
            </a:r>
            <a:r>
              <a:rPr kumimoji="1" lang="ja-JP" altLang="en-US" sz="2000" dirty="0" smtClean="0"/>
              <a:t>からサービスに無関係なプライバシデータを</a:t>
            </a:r>
            <a:r>
              <a:rPr kumimoji="1" lang="ja-JP" altLang="en-US" sz="2000" dirty="0" smtClean="0"/>
              <a:t>算出した．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流出比：サービスに無関係なプライバシデー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7595" y="2587116"/>
            <a:ext cx="8968811" cy="1416581"/>
            <a:chOff x="294006" y="2397456"/>
            <a:chExt cx="7748524" cy="1865030"/>
          </a:xfrm>
        </p:grpSpPr>
        <p:sp>
          <p:nvSpPr>
            <p:cNvPr id="10" name="円/楕円 5"/>
            <p:cNvSpPr/>
            <p:nvPr/>
          </p:nvSpPr>
          <p:spPr>
            <a:xfrm>
              <a:off x="294006" y="2397456"/>
              <a:ext cx="7748524" cy="186503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3216" y="2569162"/>
              <a:ext cx="7100611" cy="166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このシミュレーションは実測値でなく，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800" dirty="0" smtClean="0">
                  <a:solidFill>
                    <a:srgbClr val="0070C0"/>
                  </a:solidFill>
                </a:rPr>
                <a:t>現実的</a:t>
              </a:r>
              <a:r>
                <a:rPr lang="ja-JP" altLang="en-US" sz="2800" dirty="0">
                  <a:solidFill>
                    <a:srgbClr val="0070C0"/>
                  </a:solidFill>
                </a:rPr>
                <a:t>な</a:t>
              </a:r>
              <a:r>
                <a:rPr lang="ja-JP" altLang="en-US" sz="2400" dirty="0"/>
                <a:t>サービス</a:t>
              </a:r>
              <a:r>
                <a:rPr lang="ja-JP" altLang="en-US" sz="2400" dirty="0" smtClean="0"/>
                <a:t>に無関係な</a:t>
              </a:r>
              <a:r>
                <a:rPr lang="ja-JP" altLang="en-US" sz="2400" dirty="0"/>
                <a:t>プライバシデータの</a:t>
              </a:r>
              <a:r>
                <a:rPr lang="ja-JP" altLang="en-US" sz="2400" dirty="0" smtClean="0"/>
                <a:t>流出比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400" dirty="0" smtClean="0"/>
                <a:t>はわからない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95" y="2027434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752326" y="1055102"/>
            <a:ext cx="626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</a:rPr>
              <a:t>非サービス利用者の</a:t>
            </a:r>
            <a:r>
              <a:rPr lang="ja-JP" altLang="en-US" sz="2000" dirty="0" smtClean="0">
                <a:solidFill>
                  <a:srgbClr val="0070C0"/>
                </a:solidFill>
              </a:rPr>
              <a:t>センシング量を定義し，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r>
              <a:rPr kumimoji="1" lang="ja-JP" altLang="en-US" sz="2000" dirty="0" smtClean="0"/>
              <a:t>簡易</a:t>
            </a:r>
            <a:r>
              <a:rPr kumimoji="1" lang="ja-JP" altLang="en-US" sz="2000" dirty="0" smtClean="0"/>
              <a:t>シミュレーション</a:t>
            </a:r>
            <a:r>
              <a:rPr kumimoji="1" lang="ja-JP" altLang="en-US" sz="2000" dirty="0" smtClean="0"/>
              <a:t>からサービスに無関係なプライバシデータを</a:t>
            </a:r>
            <a:r>
              <a:rPr kumimoji="1" lang="ja-JP" altLang="en-US" sz="2000" dirty="0" smtClean="0"/>
              <a:t>算出した．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流出比：サービスに無関係なプライバシデー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8811" y="4904366"/>
            <a:ext cx="8846379" cy="1767197"/>
            <a:chOff x="448229" y="4740032"/>
            <a:chExt cx="8846379" cy="1931531"/>
          </a:xfrm>
        </p:grpSpPr>
        <p:sp>
          <p:nvSpPr>
            <p:cNvPr id="13" name="円/楕円 5"/>
            <p:cNvSpPr/>
            <p:nvPr/>
          </p:nvSpPr>
          <p:spPr>
            <a:xfrm>
              <a:off x="448229" y="4740032"/>
              <a:ext cx="8846379" cy="193153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69733" y="5037240"/>
              <a:ext cx="8740211" cy="137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FF0000"/>
                  </a:solidFill>
                </a:rPr>
                <a:t>実測値</a:t>
              </a:r>
              <a:r>
                <a:rPr kumimoji="1" lang="en-US" altLang="ja-JP" sz="2400" dirty="0" smtClean="0"/>
                <a:t>(</a:t>
              </a:r>
              <a:r>
                <a:rPr kumimoji="1" lang="ja-JP" altLang="en-US" sz="2400" dirty="0" smtClean="0"/>
                <a:t>オープンデータ</a:t>
              </a:r>
              <a:r>
                <a:rPr kumimoji="1" lang="en-US" altLang="ja-JP" sz="2400" dirty="0" smtClean="0"/>
                <a:t>)</a:t>
              </a:r>
              <a:r>
                <a:rPr kumimoji="1" lang="ja-JP" altLang="en-US" sz="2400" dirty="0" smtClean="0"/>
                <a:t>を用いて</a:t>
              </a:r>
              <a:r>
                <a:rPr kumimoji="1" lang="ja-JP" altLang="en-US" sz="2400" dirty="0" smtClean="0"/>
                <a:t>，</a:t>
              </a:r>
              <a:r>
                <a:rPr kumimoji="1" lang="en-US" altLang="ja-JP" sz="2400" dirty="0" smtClean="0"/>
                <a:t/>
              </a:r>
              <a:br>
                <a:rPr kumimoji="1" lang="en-US" altLang="ja-JP" sz="2400" dirty="0" smtClean="0"/>
              </a:br>
              <a:r>
                <a:rPr kumimoji="1" lang="ja-JP" altLang="en-US" sz="2800" dirty="0" smtClean="0">
                  <a:solidFill>
                    <a:srgbClr val="FF0000"/>
                  </a:solidFill>
                </a:rPr>
                <a:t>より現実</a:t>
              </a:r>
              <a:r>
                <a:rPr lang="ja-JP" altLang="en-US" sz="2800" dirty="0">
                  <a:solidFill>
                    <a:srgbClr val="FF0000"/>
                  </a:solidFill>
                </a:rPr>
                <a:t>的</a:t>
              </a:r>
              <a:r>
                <a:rPr lang="ja-JP" altLang="en-US" sz="2800" dirty="0" smtClean="0">
                  <a:solidFill>
                    <a:srgbClr val="FF0000"/>
                  </a:solidFill>
                </a:rPr>
                <a:t>な</a:t>
              </a:r>
              <a:r>
                <a:rPr lang="ja-JP" altLang="en-US" sz="2400" dirty="0" smtClean="0"/>
                <a:t>サービス</a:t>
              </a:r>
              <a:r>
                <a:rPr lang="ja-JP" altLang="en-US" sz="2400" dirty="0" smtClean="0"/>
                <a:t>に無関係なプライバシデータ</a:t>
              </a:r>
              <a:r>
                <a:rPr lang="ja-JP" altLang="en-US" sz="2400" dirty="0"/>
                <a:t>の</a:t>
              </a:r>
              <a:r>
                <a:rPr lang="ja-JP" altLang="en-US" sz="2400" dirty="0" smtClean="0"/>
                <a:t>流出比</a:t>
              </a:r>
              <a:r>
                <a:rPr lang="en-US" altLang="ja-JP" sz="2400" dirty="0" smtClean="0">
                  <a:solidFill>
                    <a:srgbClr val="FF0000"/>
                  </a:solidFill>
                </a:rPr>
                <a:t/>
              </a:r>
              <a:br>
                <a:rPr lang="en-US" altLang="ja-JP" sz="2400" dirty="0" smtClean="0">
                  <a:solidFill>
                    <a:srgbClr val="FF0000"/>
                  </a:solidFill>
                </a:rPr>
              </a:br>
              <a:r>
                <a:rPr kumimoji="1" lang="ja-JP" altLang="en-US" sz="2400" dirty="0" smtClean="0"/>
                <a:t>に</a:t>
              </a:r>
              <a:r>
                <a:rPr kumimoji="1" lang="ja-JP" altLang="en-US" sz="2400" dirty="0" smtClean="0"/>
                <a:t>ついて分析</a:t>
              </a:r>
              <a:endParaRPr kumimoji="1" lang="ja-JP" altLang="en-US" sz="2400" dirty="0"/>
            </a:p>
          </p:txBody>
        </p:sp>
      </p:grpSp>
      <p:sp>
        <p:nvSpPr>
          <p:cNvPr id="15" name="下矢印 14"/>
          <p:cNvSpPr/>
          <p:nvPr/>
        </p:nvSpPr>
        <p:spPr>
          <a:xfrm>
            <a:off x="3979524" y="3917863"/>
            <a:ext cx="1184952" cy="11148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6792" y="4843163"/>
            <a:ext cx="1818541" cy="4001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本研究の目的</a:t>
            </a:r>
            <a:endParaRPr kumimoji="1" lang="ja-JP" altLang="en-US" sz="20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7595" y="2587116"/>
            <a:ext cx="8968811" cy="1416581"/>
            <a:chOff x="294006" y="2397456"/>
            <a:chExt cx="7748524" cy="1865030"/>
          </a:xfrm>
        </p:grpSpPr>
        <p:sp>
          <p:nvSpPr>
            <p:cNvPr id="18" name="円/楕円 5"/>
            <p:cNvSpPr/>
            <p:nvPr/>
          </p:nvSpPr>
          <p:spPr>
            <a:xfrm>
              <a:off x="294006" y="2397456"/>
              <a:ext cx="7748524" cy="186503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93216" y="2569162"/>
              <a:ext cx="7100611" cy="166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このシミュレーションは実測値でなく，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800" dirty="0" smtClean="0">
                  <a:solidFill>
                    <a:srgbClr val="0070C0"/>
                  </a:solidFill>
                </a:rPr>
                <a:t>現実的</a:t>
              </a:r>
              <a:r>
                <a:rPr lang="ja-JP" altLang="en-US" sz="2800" dirty="0">
                  <a:solidFill>
                    <a:srgbClr val="0070C0"/>
                  </a:solidFill>
                </a:rPr>
                <a:t>な</a:t>
              </a:r>
              <a:r>
                <a:rPr lang="ja-JP" altLang="en-US" sz="2400" dirty="0"/>
                <a:t>サービス</a:t>
              </a:r>
              <a:r>
                <a:rPr lang="ja-JP" altLang="en-US" sz="2400" dirty="0" smtClean="0"/>
                <a:t>に無関係な</a:t>
              </a:r>
              <a:r>
                <a:rPr lang="ja-JP" altLang="en-US" sz="2400" dirty="0"/>
                <a:t>プライバシデータの</a:t>
              </a:r>
              <a:r>
                <a:rPr lang="ja-JP" altLang="en-US" sz="2400" dirty="0" smtClean="0"/>
                <a:t>流出比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400" dirty="0" smtClean="0"/>
                <a:t>はわからない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8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実測値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オープンデー</a:t>
            </a:r>
            <a:r>
              <a:rPr lang="ja-JP" altLang="en-US" dirty="0" smtClean="0"/>
              <a:t>タの活用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956" y="1915076"/>
            <a:ext cx="80072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オープンデータは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人流センサ</a:t>
            </a:r>
            <a:r>
              <a:rPr kumimoji="1" lang="ja-JP" altLang="en-US" sz="2400" dirty="0" smtClean="0"/>
              <a:t>を用いており，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19</a:t>
            </a:r>
            <a:r>
              <a:rPr lang="ja-JP" altLang="en-US" sz="2400" dirty="0" smtClean="0"/>
              <a:t>個のセンサ毎に</a:t>
            </a:r>
            <a:r>
              <a:rPr lang="en-US" altLang="ja-JP" sz="2400" dirty="0" smtClean="0">
                <a:solidFill>
                  <a:srgbClr val="0070C0"/>
                </a:solidFill>
              </a:rPr>
              <a:t>in</a:t>
            </a:r>
            <a:r>
              <a:rPr lang="ja-JP" altLang="en-US" sz="24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2400" dirty="0" smtClean="0"/>
              <a:t>と</a:t>
            </a:r>
            <a:r>
              <a:rPr lang="en-US" altLang="ja-JP" sz="2400" dirty="0" smtClean="0">
                <a:solidFill>
                  <a:srgbClr val="FF0000"/>
                </a:solidFill>
              </a:rPr>
              <a:t>out</a:t>
            </a:r>
            <a:r>
              <a:rPr lang="ja-JP" altLang="en-US" sz="2400" dirty="0" smtClean="0">
                <a:solidFill>
                  <a:srgbClr val="FF0000"/>
                </a:solidFill>
              </a:rPr>
              <a:t>データ</a:t>
            </a:r>
            <a:r>
              <a:rPr lang="ja-JP" altLang="en-US" sz="2400" dirty="0" smtClean="0"/>
              <a:t>が示されている．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センサデータは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分毎の更新．</a:t>
            </a:r>
            <a:endParaRPr kumimoji="1" lang="ja-JP" altLang="en-US" sz="24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33557" y="984896"/>
            <a:ext cx="6821654" cy="1015663"/>
            <a:chOff x="373905" y="996590"/>
            <a:chExt cx="8139302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73905" y="996590"/>
              <a:ext cx="8139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/>
                <a:t>G</a:t>
              </a:r>
              <a:r>
                <a:rPr lang="ja-JP" altLang="en-US" sz="2000" dirty="0"/>
                <a:t>空間情報センターの公表して</a:t>
              </a:r>
              <a:r>
                <a:rPr lang="ja-JP" altLang="en-US" sz="2000" dirty="0" smtClean="0"/>
                <a:t>いる</a:t>
              </a:r>
              <a:r>
                <a:rPr lang="en-US" altLang="ja-JP" sz="2000" dirty="0" smtClean="0"/>
                <a:t/>
              </a:r>
              <a:br>
                <a:rPr lang="en-US" altLang="ja-JP" sz="2000" dirty="0" smtClean="0"/>
              </a:br>
              <a:r>
                <a:rPr lang="ja-JP" altLang="en-US" sz="2000" dirty="0" smtClean="0"/>
                <a:t>松江駅</a:t>
              </a:r>
              <a:r>
                <a:rPr lang="ja-JP" altLang="en-US" sz="2000" dirty="0"/>
                <a:t>構内人流センサデータ（西日本旅客鉄道株式会社</a:t>
              </a:r>
              <a:r>
                <a:rPr lang="ja-JP" altLang="en-US" sz="2000" dirty="0" smtClean="0"/>
                <a:t>）</a:t>
              </a:r>
              <a:endParaRPr lang="en-US" altLang="ja-JP" sz="2000" dirty="0" smtClean="0"/>
            </a:p>
            <a:p>
              <a:r>
                <a:rPr lang="ja-JP" altLang="en-US" sz="2000" dirty="0" smtClean="0"/>
                <a:t>を使用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82001" y="1592485"/>
              <a:ext cx="669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https://www.geospatial.jp/ckan/organization/aigid-team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11" y="4788867"/>
            <a:ext cx="5604869" cy="181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 descr="C:\Users\tamura\AppData\Local\Microsoft\Windows\INetCache\Content.Word\pla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50" y="3294970"/>
            <a:ext cx="2678619" cy="14938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509625" y="4858654"/>
            <a:ext cx="1701798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の定義図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749" y="3294970"/>
            <a:ext cx="2929465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公開されているオープンデータの人流センサ位置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1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1565</Words>
  <Application>Microsoft Office PowerPoint</Application>
  <PresentationFormat>画面に合わせる (4:3)</PresentationFormat>
  <Paragraphs>371</Paragraphs>
  <Slides>36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HGｺﾞｼｯｸM</vt:lpstr>
      <vt:lpstr>ＭＳ Ｐゴシック</vt:lpstr>
      <vt:lpstr>ＭＳ 明朝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多地点カメラを用いた見守りサービスにおける 第三者のプライバシデータ流出比の定量評価 </vt:lpstr>
      <vt:lpstr>研究背景</vt:lpstr>
      <vt:lpstr>研究背景</vt:lpstr>
      <vt:lpstr>研究背景</vt:lpstr>
      <vt:lpstr>研究背景</vt:lpstr>
      <vt:lpstr>研究動機</vt:lpstr>
      <vt:lpstr>研究動機</vt:lpstr>
      <vt:lpstr>研究動機</vt:lpstr>
      <vt:lpstr>実測値(オープンデータの活用)</vt:lpstr>
      <vt:lpstr>ユースケース定義</vt:lpstr>
      <vt:lpstr>ユースケース概要</vt:lpstr>
      <vt:lpstr>ユースケースにおけるプライバシデータ生成源</vt:lpstr>
      <vt:lpstr>サービスに無関係なプライバシデータの流出比</vt:lpstr>
      <vt:lpstr>非対象者の動き</vt:lpstr>
      <vt:lpstr>非対象者の動き</vt:lpstr>
      <vt:lpstr>非対象者の人数の概算</vt:lpstr>
      <vt:lpstr>対象者の人数</vt:lpstr>
      <vt:lpstr>対象者の動き</vt:lpstr>
      <vt:lpstr>対象者の動き</vt:lpstr>
      <vt:lpstr>シミュレーション内容</vt:lpstr>
      <vt:lpstr>シミュレーション結果</vt:lpstr>
      <vt:lpstr>シミュレーション結果</vt:lpstr>
      <vt:lpstr>シミュレーション結果</vt:lpstr>
      <vt:lpstr>シミュレーション結果</vt:lpstr>
      <vt:lpstr>考察</vt:lpstr>
      <vt:lpstr>まとめ</vt:lpstr>
      <vt:lpstr>PowerPoint プレゼンテーション</vt:lpstr>
      <vt:lpstr>前研究内容(数理モデル)</vt:lpstr>
      <vt:lpstr>前研究内容(数理モデル)</vt:lpstr>
      <vt:lpstr>提案アーキテクチャ</vt:lpstr>
      <vt:lpstr>松江駅構内図の数理モデル化</vt:lpstr>
      <vt:lpstr>松江駅構内に設置したカメラ図</vt:lpstr>
      <vt:lpstr>センサ6，7，8のin/out定義</vt:lpstr>
      <vt:lpstr>オープンIoTについて</vt:lpstr>
      <vt:lpstr>登校時人流センサ毎の非対象者の総データ量(切り上げ)</vt:lpstr>
      <vt:lpstr>対象者を映さないセンサを除いたときに削減されるデータ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田村 崚</cp:lastModifiedBy>
  <cp:revision>201</cp:revision>
  <dcterms:created xsi:type="dcterms:W3CDTF">2018-06-05T10:45:52Z</dcterms:created>
  <dcterms:modified xsi:type="dcterms:W3CDTF">2019-01-15T20:05:51Z</dcterms:modified>
</cp:coreProperties>
</file>