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1" r:id="rId14"/>
    <p:sldId id="268" r:id="rId15"/>
    <p:sldId id="269" r:id="rId16"/>
    <p:sldId id="270" r:id="rId1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28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62EDD-4951-463E-92DE-B5FB06F7687D}" type="datetimeFigureOut">
              <a:rPr kumimoji="1" lang="ja-JP" altLang="en-US" smtClean="0"/>
              <a:t>2019/2/21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4DD0-5D81-42F6-8FB8-9CD28F1BC8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6674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62EDD-4951-463E-92DE-B5FB06F7687D}" type="datetimeFigureOut">
              <a:rPr kumimoji="1" lang="ja-JP" altLang="en-US" smtClean="0"/>
              <a:t>2019/2/21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4DD0-5D81-42F6-8FB8-9CD28F1BC8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0963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62EDD-4951-463E-92DE-B5FB06F7687D}" type="datetimeFigureOut">
              <a:rPr kumimoji="1" lang="ja-JP" altLang="en-US" smtClean="0"/>
              <a:t>2019/2/21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4DD0-5D81-42F6-8FB8-9CD28F1BC8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0101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62EDD-4951-463E-92DE-B5FB06F7687D}" type="datetimeFigureOut">
              <a:rPr kumimoji="1" lang="ja-JP" altLang="en-US" smtClean="0"/>
              <a:t>2019/2/21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4DD0-5D81-42F6-8FB8-9CD28F1BC8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7202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62EDD-4951-463E-92DE-B5FB06F7687D}" type="datetimeFigureOut">
              <a:rPr kumimoji="1" lang="ja-JP" altLang="en-US" smtClean="0"/>
              <a:t>2019/2/21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4DD0-5D81-42F6-8FB8-9CD28F1BC8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11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62EDD-4951-463E-92DE-B5FB06F7687D}" type="datetimeFigureOut">
              <a:rPr kumimoji="1" lang="ja-JP" altLang="en-US" smtClean="0"/>
              <a:t>2019/2/21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4DD0-5D81-42F6-8FB8-9CD28F1BC8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8270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62EDD-4951-463E-92DE-B5FB06F7687D}" type="datetimeFigureOut">
              <a:rPr kumimoji="1" lang="ja-JP" altLang="en-US" smtClean="0"/>
              <a:t>2019/2/21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4DD0-5D81-42F6-8FB8-9CD28F1BC8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7086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62EDD-4951-463E-92DE-B5FB06F7687D}" type="datetimeFigureOut">
              <a:rPr kumimoji="1" lang="ja-JP" altLang="en-US" smtClean="0"/>
              <a:t>2019/2/21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4DD0-5D81-42F6-8FB8-9CD28F1BC8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8458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62EDD-4951-463E-92DE-B5FB06F7687D}" type="datetimeFigureOut">
              <a:rPr kumimoji="1" lang="ja-JP" altLang="en-US" smtClean="0"/>
              <a:t>2019/2/21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4DD0-5D81-42F6-8FB8-9CD28F1BC8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626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62EDD-4951-463E-92DE-B5FB06F7687D}" type="datetimeFigureOut">
              <a:rPr kumimoji="1" lang="ja-JP" altLang="en-US" smtClean="0"/>
              <a:t>2019/2/21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4DD0-5D81-42F6-8FB8-9CD28F1BC8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5193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62EDD-4951-463E-92DE-B5FB06F7687D}" type="datetimeFigureOut">
              <a:rPr kumimoji="1" lang="ja-JP" altLang="en-US" smtClean="0"/>
              <a:t>2019/2/21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4DD0-5D81-42F6-8FB8-9CD28F1BC8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4600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B62EDD-4951-463E-92DE-B5FB06F7687D}" type="datetimeFigureOut">
              <a:rPr kumimoji="1" lang="ja-JP" altLang="en-US" smtClean="0"/>
              <a:t>2019/2/21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4B4DD0-5D81-42F6-8FB8-9CD28F1BC8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6661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6.png"/><Relationship Id="rId7" Type="http://schemas.openxmlformats.org/officeDocument/2006/relationships/image" Target="../media/image2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7.png"/><Relationship Id="rId9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0.png"/><Relationship Id="rId3" Type="http://schemas.openxmlformats.org/officeDocument/2006/relationships/image" Target="../media/image200.png"/><Relationship Id="rId7" Type="http://schemas.openxmlformats.org/officeDocument/2006/relationships/image" Target="../media/image25.png"/><Relationship Id="rId2" Type="http://schemas.openxmlformats.org/officeDocument/2006/relationships/image" Target="../media/image20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20.png"/><Relationship Id="rId5" Type="http://schemas.openxmlformats.org/officeDocument/2006/relationships/image" Target="../media/image171.png"/><Relationship Id="rId4" Type="http://schemas.openxmlformats.org/officeDocument/2006/relationships/image" Target="../media/image210.png"/><Relationship Id="rId9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7.xml"/><Relationship Id="rId10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smtClean="0"/>
              <a:t>数理モデル</a:t>
            </a:r>
            <a:r>
              <a:rPr kumimoji="1" lang="en-US" altLang="ja-JP" dirty="0" smtClean="0"/>
              <a:t>v5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 smtClean="0"/>
              <a:t>LPLC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206200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VSS</a:t>
            </a:r>
            <a:r>
              <a:rPr kumimoji="1" lang="ja-JP" altLang="en-US" dirty="0" smtClean="0"/>
              <a:t>情報提供サーバ</a:t>
            </a:r>
            <a:r>
              <a:rPr kumimoji="1" lang="en-US" altLang="ja-JP" dirty="0" smtClean="0"/>
              <a:t>(RT)</a:t>
            </a:r>
            <a:r>
              <a:rPr kumimoji="1" lang="ja-JP" altLang="en-US" dirty="0" smtClean="0"/>
              <a:t>のモデル化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7812921" y="5359294"/>
            <a:ext cx="3522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RT</a:t>
            </a:r>
            <a:r>
              <a:rPr kumimoji="1" lang="ja-JP" altLang="en-US" dirty="0" smtClean="0"/>
              <a:t>自身の座標と</a:t>
            </a:r>
            <a:r>
              <a:rPr kumimoji="1" lang="en-US" altLang="ja-JP" dirty="0" smtClean="0"/>
              <a:t>AP</a:t>
            </a:r>
            <a:r>
              <a:rPr kumimoji="1" lang="ja-JP" altLang="en-US" dirty="0" smtClean="0"/>
              <a:t>可能圏も必要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7862048" y="5795880"/>
            <a:ext cx="34245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 smtClean="0"/>
              <a:t>RTn</a:t>
            </a:r>
            <a:r>
              <a:rPr kumimoji="1" lang="en-US" altLang="ja-JP" dirty="0" smtClean="0"/>
              <a:t>(t)</a:t>
            </a:r>
            <a:r>
              <a:rPr kumimoji="1" lang="ja-JP" altLang="en-US" dirty="0" smtClean="0"/>
              <a:t>の中身は，その</a:t>
            </a:r>
            <a:r>
              <a:rPr kumimoji="1" lang="en-US" altLang="ja-JP" dirty="0" smtClean="0"/>
              <a:t>RT</a:t>
            </a:r>
            <a:r>
              <a:rPr kumimoji="1" lang="ja-JP" altLang="en-US" dirty="0" smtClean="0"/>
              <a:t>からアクセスできるカメラの有効範囲の総和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213106" y="1423391"/>
            <a:ext cx="39631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000" dirty="0" smtClean="0"/>
              <a:t>(</a:t>
            </a:r>
            <a:r>
              <a:rPr kumimoji="1" lang="en-US" altLang="ja-JP" sz="4000" dirty="0" err="1" smtClean="0"/>
              <a:t>x,y,r</a:t>
            </a:r>
            <a:r>
              <a:rPr lang="en-US" altLang="ja-JP" sz="4000" dirty="0"/>
              <a:t>)</a:t>
            </a:r>
            <a:endParaRPr kumimoji="1" lang="ja-JP" altLang="en-US" sz="4000" dirty="0"/>
          </a:p>
        </p:txBody>
      </p:sp>
      <p:grpSp>
        <p:nvGrpSpPr>
          <p:cNvPr id="8" name="グループ化 7"/>
          <p:cNvGrpSpPr/>
          <p:nvPr/>
        </p:nvGrpSpPr>
        <p:grpSpPr>
          <a:xfrm>
            <a:off x="2281779" y="3621798"/>
            <a:ext cx="7084754" cy="1780368"/>
            <a:chOff x="2281779" y="3621798"/>
            <a:chExt cx="7084754" cy="178036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テキスト ボックス 6"/>
                <p:cNvSpPr txBox="1"/>
                <p:nvPr/>
              </p:nvSpPr>
              <p:spPr>
                <a:xfrm>
                  <a:off x="2281779" y="4212701"/>
                  <a:ext cx="1628138" cy="59856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3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3600" b="0" i="1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sSub>
                              <m:sSubPr>
                                <m:ctrlPr>
                                  <a:rPr kumimoji="1" lang="en-US" altLang="ja-JP" sz="3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36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kumimoji="1" lang="en-US" altLang="ja-JP" sz="36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kumimoji="1" lang="en-US" altLang="ja-JP" sz="3600" b="0" i="1" smtClean="0">
                                <a:latin typeface="Cambria Math" panose="02040503050406030204" pitchFamily="18" charset="0"/>
                              </a:rPr>
                              <m:t>]</m:t>
                            </m:r>
                          </m:e>
                          <m:sub>
                            <m:r>
                              <a:rPr kumimoji="1" lang="en-US" altLang="ja-JP" sz="3600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kumimoji="1" lang="en-US" altLang="ja-JP" sz="3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kumimoji="1" lang="ja-JP" altLang="en-US" sz="3600" i="1" dirty="0">
                    <a:latin typeface="Times New Roman" panose="02020603050405020304" pitchFamily="18" charset="0"/>
                    <a:ea typeface="HGPｺﾞｼｯｸM" panose="020B0600000000000000" pitchFamily="50" charset="-128"/>
                  </a:endParaRPr>
                </a:p>
              </p:txBody>
            </p:sp>
          </mc:Choice>
          <mc:Fallback xmlns="">
            <p:sp>
              <p:nvSpPr>
                <p:cNvPr id="7" name="テキスト ボックス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81779" y="4212701"/>
                  <a:ext cx="1628138" cy="59856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左中かっこ 8"/>
            <p:cNvSpPr/>
            <p:nvPr/>
          </p:nvSpPr>
          <p:spPr>
            <a:xfrm>
              <a:off x="4096871" y="3621798"/>
              <a:ext cx="627529" cy="1780368"/>
            </a:xfrm>
            <a:prstGeom prst="leftBrac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 i="1">
                <a:latin typeface="Times New Roman" panose="02020603050405020304" pitchFamily="18" charset="0"/>
                <a:ea typeface="HGPｺﾞｼｯｸM" panose="020B0600000000000000" pitchFamily="50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テキスト ボックス 9"/>
                <p:cNvSpPr txBox="1"/>
                <p:nvPr/>
              </p:nvSpPr>
              <p:spPr>
                <a:xfrm>
                  <a:off x="4596789" y="3794116"/>
                  <a:ext cx="4657569" cy="9541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ja-JP" sz="2800" i="1" dirty="0" smtClean="0">
                      <a:latin typeface="Times New Roman" panose="02020603050405020304" pitchFamily="18" charset="0"/>
                      <a:ea typeface="HGPｺﾞｼｯｸM" panose="020B0600000000000000" pitchFamily="50" charset="-128"/>
                    </a:rPr>
                    <a:t>1   if  </a:t>
                  </a:r>
                  <a14:m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</m:oMath>
                  </a14:m>
                  <a:r>
                    <a:rPr kumimoji="1" lang="en-US" altLang="ja-JP" sz="2800" b="0" i="1" dirty="0" smtClean="0">
                      <a:latin typeface="Times New Roman" panose="02020603050405020304" pitchFamily="18" charset="0"/>
                      <a:ea typeface="HGPｺﾞｼｯｸM" panose="020B0600000000000000" pitchFamily="50" charset="-128"/>
                    </a:rPr>
                    <a:t> and</a:t>
                  </a:r>
                  <a:br>
                    <a:rPr kumimoji="1" lang="en-US" altLang="ja-JP" sz="2800" b="0" i="1" dirty="0" smtClean="0">
                      <a:latin typeface="Times New Roman" panose="02020603050405020304" pitchFamily="18" charset="0"/>
                      <a:ea typeface="HGPｺﾞｼｯｸM" panose="020B0600000000000000" pitchFamily="50" charset="-128"/>
                    </a:rPr>
                  </a:br>
                  <a:r>
                    <a:rPr kumimoji="1" lang="en-US" altLang="ja-JP" sz="2800" b="0" i="1" dirty="0" smtClean="0">
                      <a:latin typeface="Times New Roman" panose="02020603050405020304" pitchFamily="18" charset="0"/>
                      <a:ea typeface="HGPｺﾞｼｯｸM" panose="020B0600000000000000" pitchFamily="50" charset="-128"/>
                    </a:rPr>
                    <a:t>      </a:t>
                  </a:r>
                  <a:r>
                    <a:rPr lang="ja-JP" altLang="en-US" sz="2800" i="1" dirty="0">
                      <a:latin typeface="Times New Roman" panose="02020603050405020304" pitchFamily="18" charset="0"/>
                      <a:ea typeface="HGPｺﾞｼｯｸM" panose="020B0600000000000000" pitchFamily="50" charset="-128"/>
                    </a:rPr>
                    <a:t> </a:t>
                  </a:r>
                  <a:r>
                    <a:rPr lang="ja-JP" altLang="en-US" sz="2800" i="1" dirty="0" smtClean="0">
                      <a:latin typeface="Times New Roman" panose="02020603050405020304" pitchFamily="18" charset="0"/>
                      <a:ea typeface="HGPｺﾞｼｯｸM" panose="020B0600000000000000" pitchFamily="50" charset="-128"/>
                    </a:rPr>
                    <a:t> </a:t>
                  </a:r>
                  <a14:m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</m:oMath>
                  </a14:m>
                  <a:endParaRPr kumimoji="1" lang="en-US" altLang="ja-JP" sz="2800" b="0" i="1" dirty="0" smtClean="0">
                    <a:latin typeface="Times New Roman" panose="02020603050405020304" pitchFamily="18" charset="0"/>
                    <a:ea typeface="HGPｺﾞｼｯｸM" panose="020B0600000000000000" pitchFamily="50" charset="-128"/>
                  </a:endParaRPr>
                </a:p>
              </p:txBody>
            </p:sp>
          </mc:Choice>
          <mc:Fallback xmlns="">
            <p:sp>
              <p:nvSpPr>
                <p:cNvPr id="10" name="テキスト ボックス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96789" y="3794116"/>
                  <a:ext cx="4657569" cy="954107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2618" t="-764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テキスト ボックス 10"/>
            <p:cNvSpPr txBox="1"/>
            <p:nvPr/>
          </p:nvSpPr>
          <p:spPr>
            <a:xfrm>
              <a:off x="4596789" y="4781850"/>
              <a:ext cx="476974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800" i="1" dirty="0" smtClean="0">
                  <a:latin typeface="Times New Roman" panose="02020603050405020304" pitchFamily="18" charset="0"/>
                  <a:ea typeface="HGPｺﾞｼｯｸM" panose="020B0600000000000000" pitchFamily="50" charset="-128"/>
                </a:rPr>
                <a:t>0   otherwise</a:t>
              </a:r>
              <a:endParaRPr kumimoji="1" lang="en-US" altLang="ja-JP" sz="2800" b="0" i="1" dirty="0" smtClean="0">
                <a:latin typeface="Times New Roman" panose="02020603050405020304" pitchFamily="18" charset="0"/>
                <a:ea typeface="HGPｺﾞｼｯｸM" panose="020B0600000000000000" pitchFamily="50" charset="-128"/>
              </a:endParaRPr>
            </a:p>
          </p:txBody>
        </p:sp>
      </p:grpSp>
      <p:sp>
        <p:nvSpPr>
          <p:cNvPr id="12" name="テキスト ボックス 11"/>
          <p:cNvSpPr txBox="1"/>
          <p:nvPr/>
        </p:nvSpPr>
        <p:spPr>
          <a:xfrm>
            <a:off x="4528611" y="2549100"/>
            <a:ext cx="4274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r</a:t>
            </a:r>
            <a:r>
              <a:rPr kumimoji="1" lang="ja-JP" altLang="en-US" dirty="0" smtClean="0"/>
              <a:t>がマス数を表すので，</a:t>
            </a:r>
            <a:r>
              <a:rPr kumimoji="1" lang="en-US" altLang="ja-JP" dirty="0" smtClean="0"/>
              <a:t>m</a:t>
            </a:r>
            <a:r>
              <a:rPr kumimoji="1" lang="ja-JP" altLang="en-US" dirty="0" smtClean="0"/>
              <a:t>→</a:t>
            </a:r>
            <a:r>
              <a:rPr lang="ja-JP" altLang="en-US" dirty="0" smtClean="0"/>
              <a:t>マスが必要</a:t>
            </a:r>
            <a:endParaRPr kumimoji="1" lang="ja-JP" altLang="en-US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8131416" y="5017890"/>
            <a:ext cx="33523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アクセス可能圏はマンハッタン距離</a:t>
            </a:r>
            <a:endParaRPr kumimoji="1" lang="ja-JP" altLang="en-US" sz="1400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528611" y="2858905"/>
            <a:ext cx="563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エッジモデルであれば</a:t>
            </a:r>
            <a:r>
              <a:rPr lang="ja-JP" altLang="en-US" dirty="0"/>
              <a:t>全</a:t>
            </a:r>
            <a:r>
              <a:rPr lang="ja-JP" altLang="en-US" dirty="0" smtClean="0"/>
              <a:t>てのサーバについて</a:t>
            </a:r>
            <a:r>
              <a:rPr lang="en-US" altLang="ja-JP" dirty="0" smtClean="0"/>
              <a:t>r</a:t>
            </a:r>
            <a:r>
              <a:rPr lang="ja-JP" altLang="en-US" dirty="0" smtClean="0"/>
              <a:t>→∞</a:t>
            </a:r>
            <a:endParaRPr kumimoji="1" lang="ja-JP" altLang="en-US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1749287" y="3141048"/>
            <a:ext cx="2099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 smtClean="0"/>
              <a:t>i,j</a:t>
            </a:r>
            <a:r>
              <a:rPr lang="ja-JP" altLang="en-US" dirty="0" smtClean="0"/>
              <a:t>はフィールド内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32766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対象者</a:t>
            </a:r>
            <a:r>
              <a:rPr kumimoji="1" lang="en-US" altLang="ja-JP" dirty="0" smtClean="0"/>
              <a:t>(Positive)</a:t>
            </a:r>
            <a:r>
              <a:rPr kumimoji="1" lang="ja-JP" altLang="en-US" dirty="0" smtClean="0"/>
              <a:t>のモデル化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636494" y="3661712"/>
            <a:ext cx="980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 smtClean="0"/>
              <a:t>Pn</a:t>
            </a:r>
            <a:r>
              <a:rPr kumimoji="1" lang="en-US" altLang="ja-JP" dirty="0" smtClean="0"/>
              <a:t>(t):=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 4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617472" y="1690688"/>
              <a:ext cx="5040000" cy="43200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720000">
                      <a:extLst>
                        <a:ext uri="{9D8B030D-6E8A-4147-A177-3AD203B41FA5}">
                          <a16:colId xmlns:a16="http://schemas.microsoft.com/office/drawing/2014/main" val="849826274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3122597115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2119792792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3054159046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1335098707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2189793948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4073850615"/>
                        </a:ext>
                      </a:extLst>
                    </a:gridCol>
                  </a:tblGrid>
                  <a:tr h="720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r>
                                  <a:rPr kumimoji="1" lang="en-US" altLang="ja-JP" sz="16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kumimoji="1" lang="en-US" altLang="ja-JP" sz="16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kumimoji="1" lang="en-US" altLang="ja-JP" sz="16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21</m:t>
                                    </m:r>
                                  </m:sub>
                                </m:sSub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𝑡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31</m:t>
                                    </m:r>
                                  </m:sub>
                                </m:sSub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𝑡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41</m:t>
                                    </m:r>
                                  </m:sub>
                                </m:sSub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𝑡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51</m:t>
                                    </m:r>
                                  </m:sub>
                                </m:sSub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𝑡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61</m:t>
                                    </m:r>
                                  </m:sub>
                                </m:sSub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𝑡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71</m:t>
                                    </m:r>
                                  </m:sub>
                                </m:sSub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𝑡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82192497"/>
                      </a:ext>
                    </a:extLst>
                  </a:tr>
                  <a:tr h="7200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12</m:t>
                                    </m:r>
                                  </m:sub>
                                </m:sSub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𝑡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22</m:t>
                                    </m:r>
                                  </m:sub>
                                </m:sSub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𝑡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32</m:t>
                                    </m:r>
                                  </m:sub>
                                </m:sSub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𝑡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42</m:t>
                                    </m:r>
                                  </m:sub>
                                </m:sSub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𝑡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52</m:t>
                                    </m:r>
                                  </m:sub>
                                </m:sSub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𝑡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62</m:t>
                                    </m:r>
                                  </m:sub>
                                </m:sSub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𝑡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72</m:t>
                                    </m:r>
                                  </m:sub>
                                </m:sSub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𝑡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5879134"/>
                      </a:ext>
                    </a:extLst>
                  </a:tr>
                  <a:tr h="7200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13</m:t>
                                    </m:r>
                                  </m:sub>
                                </m:sSub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𝑡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73</m:t>
                                    </m:r>
                                  </m:sub>
                                </m:sSub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𝑡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14773290"/>
                      </a:ext>
                    </a:extLst>
                  </a:tr>
                  <a:tr h="7200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14</m:t>
                                    </m:r>
                                  </m:sub>
                                </m:sSub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𝑡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74</m:t>
                                    </m:r>
                                  </m:sub>
                                </m:sSub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𝑡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029169098"/>
                      </a:ext>
                    </a:extLst>
                  </a:tr>
                  <a:tr h="7200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15</m:t>
                                    </m:r>
                                  </m:sub>
                                </m:sSub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𝑡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75</m:t>
                                    </m:r>
                                  </m:sub>
                                </m:sSub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𝑡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51467127"/>
                      </a:ext>
                    </a:extLst>
                  </a:tr>
                  <a:tr h="7200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16</m:t>
                                    </m:r>
                                  </m:sub>
                                </m:sSub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𝑡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76</m:t>
                                    </m:r>
                                  </m:sub>
                                </m:sSub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𝑡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95757538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576516"/>
                  </p:ext>
                </p:extLst>
              </p:nvPr>
            </p:nvGraphicFramePr>
            <p:xfrm>
              <a:off x="1617472" y="1690688"/>
              <a:ext cx="5040000" cy="43200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720000">
                      <a:extLst>
                        <a:ext uri="{9D8B030D-6E8A-4147-A177-3AD203B41FA5}">
                          <a16:colId xmlns:a16="http://schemas.microsoft.com/office/drawing/2014/main" val="849826274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3122597115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2119792792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3054159046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1335098707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2189793948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4073850615"/>
                        </a:ext>
                      </a:extLst>
                    </a:gridCol>
                  </a:tblGrid>
                  <a:tr h="72000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847" t="-847" r="-603390" b="-503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000" t="-847" r="-498319" b="-503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1695" t="-847" r="-402542" b="-503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01695" t="-847" r="-302542" b="-503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01695" t="-847" r="-202542" b="-503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97479" t="-847" r="-100840" b="-503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602542" t="-847" r="-1695" b="-5033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82192497"/>
                      </a:ext>
                    </a:extLst>
                  </a:tr>
                  <a:tr h="72000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847" t="-100000" r="-603390" b="-39916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000" t="-100000" r="-498319" b="-39916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1695" t="-100000" r="-402542" b="-39916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01695" t="-100000" r="-302542" b="-39916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01695" t="-100000" r="-202542" b="-39916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97479" t="-100000" r="-100840" b="-39916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602542" t="-100000" r="-1695" b="-39916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5879134"/>
                      </a:ext>
                    </a:extLst>
                  </a:tr>
                  <a:tr h="72000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847" t="-201695" r="-603390" b="-3025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602542" t="-201695" r="-1695" b="-30254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14773290"/>
                      </a:ext>
                    </a:extLst>
                  </a:tr>
                  <a:tr h="72000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847" t="-301695" r="-603390" b="-2025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602542" t="-301695" r="-1695" b="-20254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29169098"/>
                      </a:ext>
                    </a:extLst>
                  </a:tr>
                  <a:tr h="72000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847" t="-398319" r="-603390" b="-1008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602542" t="-398319" r="-1695" b="-10084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51467127"/>
                      </a:ext>
                    </a:extLst>
                  </a:tr>
                  <a:tr h="72000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847" t="-502542" r="-603390" b="-16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602542" t="-502542" r="-1695" b="-169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57575383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3" name="グループ化 2"/>
          <p:cNvGrpSpPr/>
          <p:nvPr/>
        </p:nvGrpSpPr>
        <p:grpSpPr>
          <a:xfrm>
            <a:off x="7373119" y="3329092"/>
            <a:ext cx="1790418" cy="743876"/>
            <a:chOff x="7373119" y="3329092"/>
            <a:chExt cx="1790418" cy="74387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テキスト ボックス 6"/>
                <p:cNvSpPr txBox="1"/>
                <p:nvPr/>
              </p:nvSpPr>
              <p:spPr>
                <a:xfrm>
                  <a:off x="7373119" y="3551374"/>
                  <a:ext cx="1591056" cy="29931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ja-JP" i="1" smtClean="0">
                                <a:latin typeface="Cambria Math" panose="02040503050406030204" pitchFamily="18" charset="0"/>
                              </a:rPr>
                              <m:t>P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𝑛𝑖𝑗</m:t>
                            </m:r>
                          </m:sub>
                        </m:s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)=</m:t>
                        </m:r>
                      </m:oMath>
                    </m:oMathPara>
                  </a14:m>
                  <a:endParaRPr kumimoji="1" lang="en-US" altLang="ja-JP" b="0" dirty="0" smtClean="0"/>
                </a:p>
              </p:txBody>
            </p:sp>
          </mc:Choice>
          <mc:Fallback xmlns="">
            <p:sp>
              <p:nvSpPr>
                <p:cNvPr id="7" name="テキスト ボックス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73119" y="3551374"/>
                  <a:ext cx="1591056" cy="299313"/>
                </a:xfrm>
                <a:prstGeom prst="rect">
                  <a:avLst/>
                </a:prstGeom>
                <a:blipFill>
                  <a:blip r:embed="rId3"/>
                  <a:stretch>
                    <a:fillRect l="-5364" t="-2041" b="-2653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左中かっこ 7"/>
            <p:cNvSpPr/>
            <p:nvPr/>
          </p:nvSpPr>
          <p:spPr>
            <a:xfrm>
              <a:off x="8340890" y="3329092"/>
              <a:ext cx="443164" cy="743876"/>
            </a:xfrm>
            <a:prstGeom prst="leftBrac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テキスト ボックス 8"/>
            <p:cNvSpPr txBox="1"/>
            <p:nvPr/>
          </p:nvSpPr>
          <p:spPr>
            <a:xfrm>
              <a:off x="8750350" y="3366708"/>
              <a:ext cx="345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 smtClean="0"/>
                <a:t>0</a:t>
              </a:r>
              <a:endParaRPr kumimoji="1" lang="ja-JP" altLang="en-US" dirty="0"/>
            </a:p>
          </p:txBody>
        </p:sp>
        <p:sp>
          <p:nvSpPr>
            <p:cNvPr id="10" name="テキスト ボックス 9"/>
            <p:cNvSpPr txBox="1"/>
            <p:nvPr/>
          </p:nvSpPr>
          <p:spPr>
            <a:xfrm>
              <a:off x="8750350" y="3703636"/>
              <a:ext cx="4131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 smtClean="0"/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37281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対象者</a:t>
            </a:r>
            <a:r>
              <a:rPr lang="en-US" altLang="ja-JP" dirty="0"/>
              <a:t>(Positive)</a:t>
            </a:r>
            <a:r>
              <a:rPr lang="ja-JP" altLang="en-US" dirty="0"/>
              <a:t>のモデル化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9771170" y="799629"/>
            <a:ext cx="2061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rgbClr val="FF0000"/>
                </a:solidFill>
              </a:rPr>
              <a:t>非対象者も同様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grpSp>
        <p:nvGrpSpPr>
          <p:cNvPr id="2" name="グループ化 1"/>
          <p:cNvGrpSpPr/>
          <p:nvPr/>
        </p:nvGrpSpPr>
        <p:grpSpPr>
          <a:xfrm>
            <a:off x="1771326" y="4437048"/>
            <a:ext cx="8649348" cy="1499953"/>
            <a:chOff x="1576831" y="1663040"/>
            <a:chExt cx="8649348" cy="149995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テキスト ボックス 5"/>
                <p:cNvSpPr txBox="1"/>
                <p:nvPr/>
              </p:nvSpPr>
              <p:spPr>
                <a:xfrm>
                  <a:off x="1576831" y="2090639"/>
                  <a:ext cx="3603368" cy="787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sz="3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3200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ja-JP" sz="32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3200" b="0" i="1" smtClean="0">
                                          <a:latin typeface="Cambria Math" panose="02040503050406030204" pitchFamily="18" charset="0"/>
                                        </a:rPr>
                                        <m:t>𝑢𝑝</m:t>
                                      </m:r>
                                    </m:e>
                                    <m:sub>
                                      <m:r>
                                        <a:rPr lang="en-US" altLang="ja-JP" sz="32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sub>
                              </m:sSub>
                              <m:d>
                                <m:dPr>
                                  <m:ctrlPr>
                                    <a:rPr lang="en-US" altLang="ja-JP" sz="3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32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a14:m>
                  <a:r>
                    <a:rPr kumimoji="1" lang="en-US" altLang="ja-JP" sz="3200" i="1" dirty="0" smtClean="0">
                      <a:latin typeface="Times New Roman" panose="02020603050405020304" pitchFamily="18" charset="0"/>
                      <a:ea typeface="HGPｺﾞｼｯｸM" panose="020B0600000000000000" pitchFamily="50" charset="-128"/>
                    </a:rPr>
                    <a:t>=</a:t>
                  </a:r>
                  <a:endParaRPr kumimoji="1" lang="ja-JP" altLang="en-US" sz="3200" i="1" dirty="0">
                    <a:latin typeface="Times New Roman" panose="02020603050405020304" pitchFamily="18" charset="0"/>
                    <a:ea typeface="HGPｺﾞｼｯｸM" panose="020B0600000000000000" pitchFamily="50" charset="-128"/>
                  </a:endParaRPr>
                </a:p>
              </p:txBody>
            </p:sp>
          </mc:Choice>
          <mc:Fallback xmlns="">
            <p:sp>
              <p:nvSpPr>
                <p:cNvPr id="6" name="テキスト ボックス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76831" y="2090639"/>
                  <a:ext cx="3603368" cy="787331"/>
                </a:xfrm>
                <a:prstGeom prst="rect">
                  <a:avLst/>
                </a:prstGeom>
                <a:blipFill>
                  <a:blip r:embed="rId2"/>
                  <a:stretch>
                    <a:fillRect t="-6977" b="-232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左中かっこ 9"/>
            <p:cNvSpPr/>
            <p:nvPr/>
          </p:nvSpPr>
          <p:spPr>
            <a:xfrm>
              <a:off x="4021281" y="1663040"/>
              <a:ext cx="627529" cy="1499953"/>
            </a:xfrm>
            <a:prstGeom prst="leftBrac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 i="1">
                <a:latin typeface="Times New Roman" panose="02020603050405020304" pitchFamily="18" charset="0"/>
                <a:ea typeface="HGPｺﾞｼｯｸM" panose="020B0600000000000000" pitchFamily="50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テキスト ボックス 10"/>
                <p:cNvSpPr txBox="1"/>
                <p:nvPr/>
              </p:nvSpPr>
              <p:spPr>
                <a:xfrm>
                  <a:off x="4541400" y="1784035"/>
                  <a:ext cx="5684779" cy="64844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ja-JP" sz="2800" i="1" dirty="0" smtClean="0">
                      <a:latin typeface="Times New Roman" panose="02020603050405020304" pitchFamily="18" charset="0"/>
                      <a:ea typeface="HGPｺﾞｼｯｸM" panose="020B0600000000000000" pitchFamily="50" charset="-128"/>
                    </a:rPr>
                    <a:t>1</a:t>
                  </a:r>
                  <a:r>
                    <a:rPr lang="en-US" altLang="ja-JP" sz="2800" i="1" dirty="0" smtClean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HGPｺﾞｼｯｸM" panose="020B0600000000000000" pitchFamily="50" charset="-128"/>
                    </a:rPr>
                    <a:t> </a:t>
                  </a:r>
                  <a:r>
                    <a:rPr kumimoji="1" lang="en-US" altLang="ja-JP" sz="2800" i="1" dirty="0" smtClean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HGPｺﾞｼｯｸM" panose="020B0600000000000000" pitchFamily="50" charset="-128"/>
                    </a:rPr>
                    <a:t>  if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ja-JP" sz="28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HGPｺﾞｼｯｸM" panose="020B0600000000000000" pitchFamily="50" charset="-128"/>
                                </a:rPr>
                              </m:ctrlPr>
                            </m:sSubPr>
                            <m:e>
                              <m:r>
                                <a:rPr lang="en-US" altLang="ja-JP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HGPｺﾞｼｯｸM" panose="020B0600000000000000" pitchFamily="50" charset="-128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ja-JP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HGPｺﾞｼｯｸM" panose="020B0600000000000000" pitchFamily="50" charset="-128"/>
                                </a:rPr>
                                <m:t>𝑛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altLang="ja-JP" sz="2800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HGPｺﾞｼｯｸM" panose="020B0600000000000000" pitchFamily="50" charset="-128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altLang="ja-JP" sz="2800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HGPｺﾞｼｯｸM" panose="020B0600000000000000" pitchFamily="50" charset="-128"/>
                            </a:rPr>
                            <m:t>t</m:t>
                          </m:r>
                          <m:r>
                            <m:rPr>
                              <m:nor/>
                            </m:rPr>
                            <a:rPr lang="en-US" altLang="ja-JP" sz="2800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HGPｺﾞｼｯｸM" panose="020B0600000000000000" pitchFamily="50" charset="-128"/>
                            </a:rPr>
                            <m:t>)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altLang="ja-JP" sz="2800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HGPｺﾞｼｯｸM" panose="020B0600000000000000" pitchFamily="50" charset="-128"/>
                            </a:rPr>
                            <m:t>ij</m:t>
                          </m:r>
                        </m:sub>
                      </m:sSub>
                      <m:r>
                        <a:rPr lang="en-US" altLang="ja-JP" sz="2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</m:oMath>
                  </a14:m>
                  <a:r>
                    <a:rPr kumimoji="1" lang="en-US" altLang="ja-JP" sz="2800" i="1" dirty="0" smtClean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HGPｺﾞｼｯｸM" panose="020B0600000000000000" pitchFamily="50" charset="-128"/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kumimoji="1" lang="en-US" altLang="ja-JP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kumimoji="1" lang="en-US" altLang="ja-JP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altLang="ja-JP" sz="2800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HGPｺﾞｼｯｸM" panose="020B0600000000000000" pitchFamily="50" charset="-128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altLang="ja-JP" sz="2800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HGPｺﾞｼｯｸM" panose="020B0600000000000000" pitchFamily="50" charset="-128"/>
                            </a:rPr>
                            <m:t>t</m:t>
                          </m:r>
                          <m:r>
                            <m:rPr>
                              <m:nor/>
                            </m:rPr>
                            <a:rPr lang="en-US" altLang="ja-JP" sz="2800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HGPｺﾞｼｯｸM" panose="020B0600000000000000" pitchFamily="50" charset="-128"/>
                            </a:rPr>
                            <m:t>−1)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altLang="ja-JP" sz="2800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HGPｺﾞｼｯｸM" panose="020B0600000000000000" pitchFamily="50" charset="-128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altLang="ja-JP" sz="2800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HGPｺﾞｼｯｸM" panose="020B0600000000000000" pitchFamily="50" charset="-128"/>
                            </a:rPr>
                            <m:t>i</m:t>
                          </m:r>
                          <m:r>
                            <m:rPr>
                              <m:nor/>
                            </m:rPr>
                            <a:rPr lang="en-US" altLang="ja-JP" sz="2800" b="0" i="1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HGPｺﾞｼｯｸM" panose="020B0600000000000000" pitchFamily="50" charset="-128"/>
                            </a:rPr>
                            <m:t>+</m:t>
                          </m:r>
                          <m:r>
                            <m:rPr>
                              <m:nor/>
                            </m:rPr>
                            <a:rPr lang="en-US" altLang="ja-JP" sz="2800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HGPｺﾞｼｯｸM" panose="020B0600000000000000" pitchFamily="50" charset="-128"/>
                            </a:rPr>
                            <m:t>1)</m:t>
                          </m:r>
                          <m:r>
                            <m:rPr>
                              <m:nor/>
                            </m:rPr>
                            <a:rPr lang="en-US" altLang="ja-JP" sz="2800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HGPｺﾞｼｯｸM" panose="020B0600000000000000" pitchFamily="50" charset="-128"/>
                            </a:rPr>
                            <m:t>j</m:t>
                          </m:r>
                        </m:sub>
                      </m:sSub>
                    </m:oMath>
                  </a14:m>
                  <a:r>
                    <a:rPr kumimoji="1" lang="en-US" altLang="ja-JP" sz="2800" i="1" dirty="0" smtClean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HGPｺﾞｼｯｸM" panose="020B0600000000000000" pitchFamily="50" charset="-128"/>
                    </a:rPr>
                    <a:t> </a:t>
                  </a:r>
                  <a:r>
                    <a:rPr kumimoji="1" lang="ja-JP" altLang="en-US" sz="2800" i="1" dirty="0" smtClean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HGPｺﾞｼｯｸM" panose="020B0600000000000000" pitchFamily="50" charset="-128"/>
                    </a:rPr>
                    <a:t>≠</a:t>
                  </a:r>
                  <a:r>
                    <a:rPr kumimoji="1" lang="en-US" altLang="ja-JP" sz="2800" i="1" dirty="0" smtClean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HGPｺﾞｼｯｸM" panose="020B0600000000000000" pitchFamily="50" charset="-128"/>
                    </a:rPr>
                    <a:t> 0</a:t>
                  </a:r>
                  <a:endParaRPr kumimoji="1" lang="en-US" altLang="ja-JP" sz="2800" b="0" i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HGPｺﾞｼｯｸM" panose="020B0600000000000000" pitchFamily="50" charset="-128"/>
                  </a:endParaRPr>
                </a:p>
              </p:txBody>
            </p:sp>
          </mc:Choice>
          <mc:Fallback xmlns="">
            <p:sp>
              <p:nvSpPr>
                <p:cNvPr id="11" name="テキスト ボックス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41400" y="1784035"/>
                  <a:ext cx="5684779" cy="648447"/>
                </a:xfrm>
                <a:prstGeom prst="rect">
                  <a:avLst/>
                </a:prstGeom>
                <a:blipFill>
                  <a:blip r:embed="rId3"/>
                  <a:stretch>
                    <a:fillRect l="-2253" t="-10377" b="-6604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テキスト ボックス 11"/>
            <p:cNvSpPr txBox="1"/>
            <p:nvPr/>
          </p:nvSpPr>
          <p:spPr>
            <a:xfrm>
              <a:off x="4541400" y="2536127"/>
              <a:ext cx="439270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2800" i="1" dirty="0">
                  <a:latin typeface="Times New Roman" panose="02020603050405020304" pitchFamily="18" charset="0"/>
                  <a:ea typeface="HGPｺﾞｼｯｸM" panose="020B0600000000000000" pitchFamily="50" charset="-128"/>
                </a:rPr>
                <a:t>0</a:t>
              </a:r>
              <a:r>
                <a:rPr lang="en-US" altLang="ja-JP" sz="2800" i="1" dirty="0" smtClean="0">
                  <a:latin typeface="Times New Roman" panose="02020603050405020304" pitchFamily="18" charset="0"/>
                  <a:ea typeface="HGPｺﾞｼｯｸM" panose="020B0600000000000000" pitchFamily="50" charset="-128"/>
                </a:rPr>
                <a:t> </a:t>
              </a:r>
              <a:r>
                <a:rPr kumimoji="1" lang="en-US" altLang="ja-JP" sz="2800" i="1" dirty="0" smtClean="0">
                  <a:latin typeface="Times New Roman" panose="02020603050405020304" pitchFamily="18" charset="0"/>
                  <a:ea typeface="HGPｺﾞｼｯｸM" panose="020B0600000000000000" pitchFamily="50" charset="-128"/>
                </a:rPr>
                <a:t>  otherwise</a:t>
              </a:r>
              <a:endParaRPr kumimoji="1" lang="en-US" altLang="ja-JP" sz="2800" b="0" i="1" dirty="0" smtClean="0">
                <a:latin typeface="Times New Roman" panose="02020603050405020304" pitchFamily="18" charset="0"/>
                <a:ea typeface="HGPｺﾞｼｯｸM" panose="020B0600000000000000" pitchFamily="50" charset="-128"/>
              </a:endParaRPr>
            </a:p>
          </p:txBody>
        </p:sp>
      </p:grpSp>
      <p:sp>
        <p:nvSpPr>
          <p:cNvPr id="16" name="テキスト ボックス 15"/>
          <p:cNvSpPr txBox="1"/>
          <p:nvPr/>
        </p:nvSpPr>
        <p:spPr>
          <a:xfrm>
            <a:off x="9570644" y="497472"/>
            <a:ext cx="2061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>
                <a:solidFill>
                  <a:srgbClr val="FF0000"/>
                </a:solidFill>
              </a:rPr>
              <a:t>r</a:t>
            </a:r>
            <a:r>
              <a:rPr kumimoji="1" lang="en-US" altLang="ja-JP" dirty="0" err="1" smtClean="0">
                <a:solidFill>
                  <a:srgbClr val="FF0000"/>
                </a:solidFill>
              </a:rPr>
              <a:t>ight,left</a:t>
            </a:r>
            <a:r>
              <a:rPr kumimoji="1" lang="ja-JP" altLang="en-US" dirty="0" smtClean="0">
                <a:solidFill>
                  <a:srgbClr val="FF0000"/>
                </a:solidFill>
              </a:rPr>
              <a:t>も同様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grpSp>
        <p:nvGrpSpPr>
          <p:cNvPr id="14" name="グループ化 13"/>
          <p:cNvGrpSpPr/>
          <p:nvPr/>
        </p:nvGrpSpPr>
        <p:grpSpPr>
          <a:xfrm>
            <a:off x="2961840" y="3183317"/>
            <a:ext cx="8835082" cy="1499953"/>
            <a:chOff x="334305" y="1663040"/>
            <a:chExt cx="8835082" cy="1499953"/>
          </a:xfrm>
        </p:grpSpPr>
        <p:sp>
          <p:nvSpPr>
            <p:cNvPr id="18" name="テキスト ボックス 17"/>
            <p:cNvSpPr txBox="1"/>
            <p:nvPr/>
          </p:nvSpPr>
          <p:spPr>
            <a:xfrm>
              <a:off x="334305" y="2028297"/>
              <a:ext cx="4000741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4400" dirty="0" err="1" smtClean="0"/>
                <a:t>Pndown</a:t>
              </a:r>
              <a:r>
                <a:rPr kumimoji="1" lang="en-US" altLang="ja-JP" sz="4400" dirty="0" smtClean="0"/>
                <a:t>(t)</a:t>
              </a:r>
              <a:r>
                <a:rPr kumimoji="1" lang="en-US" altLang="ja-JP" sz="4400" dirty="0" err="1" smtClean="0"/>
                <a:t>ij</a:t>
              </a:r>
              <a:r>
                <a:rPr kumimoji="1" lang="en-US" altLang="ja-JP" sz="4400" dirty="0" smtClean="0"/>
                <a:t>=</a:t>
              </a:r>
              <a:endParaRPr kumimoji="1" lang="ja-JP" altLang="en-US" sz="4400" dirty="0"/>
            </a:p>
          </p:txBody>
        </p:sp>
        <p:sp>
          <p:nvSpPr>
            <p:cNvPr id="19" name="左中かっこ 18"/>
            <p:cNvSpPr/>
            <p:nvPr/>
          </p:nvSpPr>
          <p:spPr>
            <a:xfrm>
              <a:off x="4021281" y="1663040"/>
              <a:ext cx="627529" cy="1499953"/>
            </a:xfrm>
            <a:prstGeom prst="leftBrac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テキスト ボックス 19"/>
                <p:cNvSpPr txBox="1"/>
                <p:nvPr/>
              </p:nvSpPr>
              <p:spPr>
                <a:xfrm>
                  <a:off x="4700235" y="1799063"/>
                  <a:ext cx="4469152" cy="6038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ja-JP" sz="2400" dirty="0" smtClean="0">
                      <a:solidFill>
                        <a:schemeClr val="tx1"/>
                      </a:solidFill>
                    </a:rPr>
                    <a:t>0 </a:t>
                  </a:r>
                  <a:r>
                    <a:rPr kumimoji="1" lang="en-US" altLang="ja-JP" sz="2400" dirty="0" smtClean="0">
                      <a:solidFill>
                        <a:schemeClr val="tx1"/>
                      </a:solidFill>
                    </a:rPr>
                    <a:t> if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altLang="ja-JP" sz="2400" dirty="0">
                              <a:solidFill>
                                <a:schemeClr val="tx1"/>
                              </a:solidFill>
                            </a:rPr>
                            <m:t>P</m:t>
                          </m:r>
                          <m:r>
                            <m:rPr>
                              <m:nor/>
                            </m:rPr>
                            <a:rPr lang="en-US" altLang="ja-JP" sz="2400" dirty="0">
                              <a:solidFill>
                                <a:schemeClr val="tx1"/>
                              </a:solidFill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altLang="ja-JP" sz="2400" dirty="0">
                              <a:solidFill>
                                <a:schemeClr val="tx1"/>
                              </a:solidFill>
                            </a:rPr>
                            <m:t>t</m:t>
                          </m:r>
                          <m:r>
                            <m:rPr>
                              <m:nor/>
                            </m:rPr>
                            <a:rPr lang="en-US" altLang="ja-JP" sz="2400" dirty="0">
                              <a:solidFill>
                                <a:schemeClr val="tx1"/>
                              </a:solidFill>
                            </a:rPr>
                            <m:t>)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altLang="ja-JP" sz="2400" dirty="0">
                              <a:solidFill>
                                <a:schemeClr val="tx1"/>
                              </a:solidFill>
                            </a:rPr>
                            <m:t>ij</m:t>
                          </m:r>
                        </m:sub>
                      </m:sSub>
                    </m:oMath>
                  </a14:m>
                  <a:r>
                    <a:rPr kumimoji="1" lang="en-US" altLang="ja-JP" sz="2400" dirty="0" smtClean="0">
                      <a:solidFill>
                        <a:schemeClr val="tx1"/>
                      </a:solidFill>
                    </a:rPr>
                    <a:t>*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altLang="ja-JP" sz="2400" dirty="0">
                              <a:solidFill>
                                <a:schemeClr val="tx1"/>
                              </a:solidFill>
                            </a:rPr>
                            <m:t>P</m:t>
                          </m:r>
                          <m:r>
                            <m:rPr>
                              <m:nor/>
                            </m:rPr>
                            <a:rPr lang="en-US" altLang="ja-JP" sz="2400" dirty="0">
                              <a:solidFill>
                                <a:schemeClr val="tx1"/>
                              </a:solidFill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altLang="ja-JP" sz="2400" dirty="0">
                              <a:solidFill>
                                <a:schemeClr val="tx1"/>
                              </a:solidFill>
                            </a:rPr>
                            <m:t>t</m:t>
                          </m:r>
                          <m:r>
                            <m:rPr>
                              <m:nor/>
                            </m:rPr>
                            <a:rPr lang="en-US" altLang="ja-JP" sz="2400" dirty="0">
                              <a:solidFill>
                                <a:schemeClr val="tx1"/>
                              </a:solidFill>
                            </a:rPr>
                            <m:t>−1)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altLang="ja-JP" sz="2400" dirty="0">
                              <a:solidFill>
                                <a:schemeClr val="tx1"/>
                              </a:solidFill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altLang="ja-JP" sz="2400" dirty="0">
                              <a:solidFill>
                                <a:schemeClr val="tx1"/>
                              </a:solidFill>
                            </a:rPr>
                            <m:t>i</m:t>
                          </m:r>
                          <m:r>
                            <m:rPr>
                              <m:nor/>
                            </m:rPr>
                            <a:rPr lang="en-US" altLang="ja-JP" sz="2400" dirty="0">
                              <a:solidFill>
                                <a:schemeClr val="tx1"/>
                              </a:solidFill>
                            </a:rPr>
                            <m:t>−1)</m:t>
                          </m:r>
                          <m:r>
                            <m:rPr>
                              <m:nor/>
                            </m:rPr>
                            <a:rPr lang="en-US" altLang="ja-JP" sz="2400" dirty="0">
                              <a:solidFill>
                                <a:schemeClr val="tx1"/>
                              </a:solidFill>
                            </a:rPr>
                            <m:t>j</m:t>
                          </m:r>
                        </m:sub>
                      </m:sSub>
                    </m:oMath>
                  </a14:m>
                  <a:r>
                    <a:rPr kumimoji="1" lang="en-US" altLang="ja-JP" sz="2400" dirty="0" smtClean="0">
                      <a:solidFill>
                        <a:schemeClr val="tx1"/>
                      </a:solidFill>
                    </a:rPr>
                    <a:t>= 0</a:t>
                  </a:r>
                  <a:endParaRPr kumimoji="1" lang="en-US" altLang="ja-JP" sz="2400" b="0" dirty="0" smtClean="0">
                    <a:solidFill>
                      <a:schemeClr val="tx1"/>
                    </a:solidFill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0" name="テキスト ボックス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00235" y="1799063"/>
                  <a:ext cx="4469152" cy="603883"/>
                </a:xfrm>
                <a:prstGeom prst="rect">
                  <a:avLst/>
                </a:prstGeom>
                <a:blipFill>
                  <a:blip r:embed="rId4"/>
                  <a:stretch>
                    <a:fillRect l="-2046" t="-3030" b="-404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テキスト ボックス 20"/>
            <p:cNvSpPr txBox="1"/>
            <p:nvPr/>
          </p:nvSpPr>
          <p:spPr>
            <a:xfrm>
              <a:off x="4700235" y="2566905"/>
              <a:ext cx="439270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2400" dirty="0" smtClean="0"/>
                <a:t>1 </a:t>
              </a:r>
              <a:r>
                <a:rPr kumimoji="1" lang="en-US" altLang="ja-JP" sz="2400" dirty="0" smtClean="0"/>
                <a:t> otherwise</a:t>
              </a:r>
              <a:endParaRPr kumimoji="1" lang="en-US" altLang="ja-JP" sz="2400" b="0" dirty="0" smtClean="0">
                <a:ea typeface="Cambria Math" panose="02040503050406030204" pitchFamily="18" charset="0"/>
              </a:endParaRPr>
            </a:p>
          </p:txBody>
        </p:sp>
      </p:grpSp>
      <p:grpSp>
        <p:nvGrpSpPr>
          <p:cNvPr id="22" name="グループ化 21"/>
          <p:cNvGrpSpPr/>
          <p:nvPr/>
        </p:nvGrpSpPr>
        <p:grpSpPr>
          <a:xfrm>
            <a:off x="-562903" y="2443041"/>
            <a:ext cx="8359085" cy="1499953"/>
            <a:chOff x="810302" y="1663040"/>
            <a:chExt cx="8359085" cy="1499953"/>
          </a:xfrm>
        </p:grpSpPr>
        <p:sp>
          <p:nvSpPr>
            <p:cNvPr id="23" name="テキスト ボックス 22"/>
            <p:cNvSpPr txBox="1"/>
            <p:nvPr/>
          </p:nvSpPr>
          <p:spPr>
            <a:xfrm>
              <a:off x="810302" y="2028297"/>
              <a:ext cx="4000741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4400" dirty="0" err="1" smtClean="0"/>
                <a:t>Pnleft</a:t>
              </a:r>
              <a:r>
                <a:rPr kumimoji="1" lang="en-US" altLang="ja-JP" sz="4400" dirty="0" smtClean="0"/>
                <a:t>(t)</a:t>
              </a:r>
              <a:r>
                <a:rPr kumimoji="1" lang="en-US" altLang="ja-JP" sz="4400" dirty="0" err="1" smtClean="0"/>
                <a:t>ij</a:t>
              </a:r>
              <a:r>
                <a:rPr kumimoji="1" lang="en-US" altLang="ja-JP" sz="4400" dirty="0" smtClean="0"/>
                <a:t>=</a:t>
              </a:r>
              <a:endParaRPr kumimoji="1" lang="ja-JP" altLang="en-US" sz="4400" dirty="0"/>
            </a:p>
          </p:txBody>
        </p:sp>
        <p:sp>
          <p:nvSpPr>
            <p:cNvPr id="24" name="左中かっこ 23"/>
            <p:cNvSpPr/>
            <p:nvPr/>
          </p:nvSpPr>
          <p:spPr>
            <a:xfrm>
              <a:off x="4021281" y="1663040"/>
              <a:ext cx="627529" cy="1499953"/>
            </a:xfrm>
            <a:prstGeom prst="leftBrac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テキスト ボックス 24"/>
                <p:cNvSpPr txBox="1"/>
                <p:nvPr/>
              </p:nvSpPr>
              <p:spPr>
                <a:xfrm>
                  <a:off x="4700235" y="1799063"/>
                  <a:ext cx="4469152" cy="6038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ja-JP" sz="2400" dirty="0" smtClean="0">
                      <a:solidFill>
                        <a:schemeClr val="tx1"/>
                      </a:solidFill>
                    </a:rPr>
                    <a:t>0 </a:t>
                  </a:r>
                  <a:r>
                    <a:rPr kumimoji="1" lang="en-US" altLang="ja-JP" sz="2400" dirty="0" smtClean="0">
                      <a:solidFill>
                        <a:schemeClr val="tx1"/>
                      </a:solidFill>
                    </a:rPr>
                    <a:t> if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altLang="ja-JP" sz="2400" dirty="0">
                              <a:solidFill>
                                <a:schemeClr val="tx1"/>
                              </a:solidFill>
                            </a:rPr>
                            <m:t>P</m:t>
                          </m:r>
                          <m:r>
                            <m:rPr>
                              <m:nor/>
                            </m:rPr>
                            <a:rPr lang="en-US" altLang="ja-JP" sz="2400" dirty="0">
                              <a:solidFill>
                                <a:schemeClr val="tx1"/>
                              </a:solidFill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altLang="ja-JP" sz="2400" dirty="0">
                              <a:solidFill>
                                <a:schemeClr val="tx1"/>
                              </a:solidFill>
                            </a:rPr>
                            <m:t>t</m:t>
                          </m:r>
                          <m:r>
                            <m:rPr>
                              <m:nor/>
                            </m:rPr>
                            <a:rPr lang="en-US" altLang="ja-JP" sz="2400" dirty="0">
                              <a:solidFill>
                                <a:schemeClr val="tx1"/>
                              </a:solidFill>
                            </a:rPr>
                            <m:t>)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altLang="ja-JP" sz="2400" dirty="0">
                              <a:solidFill>
                                <a:schemeClr val="tx1"/>
                              </a:solidFill>
                            </a:rPr>
                            <m:t>ij</m:t>
                          </m:r>
                        </m:sub>
                      </m:sSub>
                    </m:oMath>
                  </a14:m>
                  <a:r>
                    <a:rPr kumimoji="1" lang="en-US" altLang="ja-JP" sz="2400" dirty="0" smtClean="0">
                      <a:solidFill>
                        <a:schemeClr val="tx1"/>
                      </a:solidFill>
                    </a:rPr>
                    <a:t>*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altLang="ja-JP" sz="2400" dirty="0">
                              <a:solidFill>
                                <a:schemeClr val="tx1"/>
                              </a:solidFill>
                            </a:rPr>
                            <m:t>P</m:t>
                          </m:r>
                          <m:r>
                            <m:rPr>
                              <m:nor/>
                            </m:rPr>
                            <a:rPr lang="en-US" altLang="ja-JP" sz="2400" dirty="0">
                              <a:solidFill>
                                <a:schemeClr val="tx1"/>
                              </a:solidFill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altLang="ja-JP" sz="2400" dirty="0">
                              <a:solidFill>
                                <a:schemeClr val="tx1"/>
                              </a:solidFill>
                            </a:rPr>
                            <m:t>t</m:t>
                          </m:r>
                          <m:r>
                            <m:rPr>
                              <m:nor/>
                            </m:rPr>
                            <a:rPr lang="en-US" altLang="ja-JP" sz="2400" dirty="0">
                              <a:solidFill>
                                <a:schemeClr val="tx1"/>
                              </a:solidFill>
                            </a:rPr>
                            <m:t>−1)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altLang="ja-JP" sz="2400" dirty="0">
                              <a:solidFill>
                                <a:schemeClr val="tx1"/>
                              </a:solidFill>
                            </a:rPr>
                            <m:t>i</m:t>
                          </m:r>
                          <m:r>
                            <m:rPr>
                              <m:nor/>
                            </m:rPr>
                            <a:rPr lang="en-US" altLang="ja-JP" sz="2400" b="0" i="0" dirty="0" smtClean="0">
                              <a:solidFill>
                                <a:schemeClr val="tx1"/>
                              </a:solidFill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altLang="ja-JP" sz="2400" dirty="0">
                              <a:solidFill>
                                <a:schemeClr val="tx1"/>
                              </a:solidFill>
                            </a:rPr>
                            <m:t>j</m:t>
                          </m:r>
                          <m:r>
                            <m:rPr>
                              <m:nor/>
                            </m:rPr>
                            <a:rPr lang="en-US" altLang="ja-JP" sz="2400" b="0" i="0" dirty="0" smtClean="0">
                              <a:solidFill>
                                <a:schemeClr val="tx1"/>
                              </a:solidFill>
                            </a:rPr>
                            <m:t>+1)</m:t>
                          </m:r>
                        </m:sub>
                      </m:sSub>
                    </m:oMath>
                  </a14:m>
                  <a:r>
                    <a:rPr kumimoji="1" lang="en-US" altLang="ja-JP" sz="2400" dirty="0" smtClean="0">
                      <a:solidFill>
                        <a:schemeClr val="tx1"/>
                      </a:solidFill>
                    </a:rPr>
                    <a:t>= 0</a:t>
                  </a:r>
                  <a:endParaRPr kumimoji="1" lang="en-US" altLang="ja-JP" sz="2400" b="0" dirty="0" smtClean="0">
                    <a:solidFill>
                      <a:schemeClr val="tx1"/>
                    </a:solidFill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5" name="テキスト ボックス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00235" y="1799063"/>
                  <a:ext cx="4469152" cy="603883"/>
                </a:xfrm>
                <a:prstGeom prst="rect">
                  <a:avLst/>
                </a:prstGeom>
                <a:blipFill>
                  <a:blip r:embed="rId5"/>
                  <a:stretch>
                    <a:fillRect l="-2046" t="-3030" b="-404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" name="テキスト ボックス 25"/>
            <p:cNvSpPr txBox="1"/>
            <p:nvPr/>
          </p:nvSpPr>
          <p:spPr>
            <a:xfrm>
              <a:off x="4700235" y="2566905"/>
              <a:ext cx="439270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2400" dirty="0" smtClean="0"/>
                <a:t>1 </a:t>
              </a:r>
              <a:r>
                <a:rPr kumimoji="1" lang="en-US" altLang="ja-JP" sz="2400" dirty="0" smtClean="0"/>
                <a:t> otherwise</a:t>
              </a:r>
              <a:endParaRPr kumimoji="1" lang="en-US" altLang="ja-JP" sz="2400" b="0" dirty="0" smtClean="0">
                <a:ea typeface="Cambria Math" panose="02040503050406030204" pitchFamily="18" charset="0"/>
              </a:endParaRPr>
            </a:p>
          </p:txBody>
        </p:sp>
      </p:grpSp>
      <p:grpSp>
        <p:nvGrpSpPr>
          <p:cNvPr id="27" name="グループ化 26"/>
          <p:cNvGrpSpPr/>
          <p:nvPr/>
        </p:nvGrpSpPr>
        <p:grpSpPr>
          <a:xfrm>
            <a:off x="-242760" y="1303747"/>
            <a:ext cx="8686632" cy="1499953"/>
            <a:chOff x="482755" y="1663040"/>
            <a:chExt cx="8686632" cy="1499953"/>
          </a:xfrm>
        </p:grpSpPr>
        <p:sp>
          <p:nvSpPr>
            <p:cNvPr id="28" name="テキスト ボックス 27"/>
            <p:cNvSpPr txBox="1"/>
            <p:nvPr/>
          </p:nvSpPr>
          <p:spPr>
            <a:xfrm>
              <a:off x="482755" y="2028297"/>
              <a:ext cx="385229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4400" dirty="0" err="1" smtClean="0"/>
                <a:t>Pnright</a:t>
              </a:r>
              <a:r>
                <a:rPr kumimoji="1" lang="en-US" altLang="ja-JP" sz="4400" dirty="0" smtClean="0"/>
                <a:t>(t)</a:t>
              </a:r>
              <a:r>
                <a:rPr kumimoji="1" lang="en-US" altLang="ja-JP" sz="4400" dirty="0" err="1" smtClean="0"/>
                <a:t>ij</a:t>
              </a:r>
              <a:r>
                <a:rPr kumimoji="1" lang="en-US" altLang="ja-JP" sz="4400" dirty="0" smtClean="0"/>
                <a:t>=</a:t>
              </a:r>
              <a:endParaRPr kumimoji="1" lang="ja-JP" altLang="en-US" sz="4400" dirty="0"/>
            </a:p>
          </p:txBody>
        </p:sp>
        <p:sp>
          <p:nvSpPr>
            <p:cNvPr id="29" name="左中かっこ 28"/>
            <p:cNvSpPr/>
            <p:nvPr/>
          </p:nvSpPr>
          <p:spPr>
            <a:xfrm>
              <a:off x="4021281" y="1663040"/>
              <a:ext cx="627529" cy="1499953"/>
            </a:xfrm>
            <a:prstGeom prst="leftBrac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テキスト ボックス 29"/>
                <p:cNvSpPr txBox="1"/>
                <p:nvPr/>
              </p:nvSpPr>
              <p:spPr>
                <a:xfrm>
                  <a:off x="4700235" y="1799063"/>
                  <a:ext cx="4469152" cy="6038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ja-JP" sz="2400" dirty="0" smtClean="0">
                      <a:solidFill>
                        <a:schemeClr val="tx1"/>
                      </a:solidFill>
                    </a:rPr>
                    <a:t>0 </a:t>
                  </a:r>
                  <a:r>
                    <a:rPr kumimoji="1" lang="en-US" altLang="ja-JP" sz="2400" dirty="0" smtClean="0">
                      <a:solidFill>
                        <a:schemeClr val="tx1"/>
                      </a:solidFill>
                    </a:rPr>
                    <a:t> if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altLang="ja-JP" sz="2400" dirty="0">
                              <a:solidFill>
                                <a:schemeClr val="tx1"/>
                              </a:solidFill>
                            </a:rPr>
                            <m:t>P</m:t>
                          </m:r>
                          <m:r>
                            <m:rPr>
                              <m:nor/>
                            </m:rPr>
                            <a:rPr lang="en-US" altLang="ja-JP" sz="2400" dirty="0">
                              <a:solidFill>
                                <a:schemeClr val="tx1"/>
                              </a:solidFill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altLang="ja-JP" sz="2400" dirty="0">
                              <a:solidFill>
                                <a:schemeClr val="tx1"/>
                              </a:solidFill>
                            </a:rPr>
                            <m:t>t</m:t>
                          </m:r>
                          <m:r>
                            <m:rPr>
                              <m:nor/>
                            </m:rPr>
                            <a:rPr lang="en-US" altLang="ja-JP" sz="2400" dirty="0">
                              <a:solidFill>
                                <a:schemeClr val="tx1"/>
                              </a:solidFill>
                            </a:rPr>
                            <m:t>)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altLang="ja-JP" sz="2400" dirty="0">
                              <a:solidFill>
                                <a:schemeClr val="tx1"/>
                              </a:solidFill>
                            </a:rPr>
                            <m:t>ij</m:t>
                          </m:r>
                        </m:sub>
                      </m:sSub>
                    </m:oMath>
                  </a14:m>
                  <a:r>
                    <a:rPr kumimoji="1" lang="en-US" altLang="ja-JP" sz="2400" dirty="0" smtClean="0">
                      <a:solidFill>
                        <a:schemeClr val="tx1"/>
                      </a:solidFill>
                    </a:rPr>
                    <a:t>*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altLang="ja-JP" sz="2400" dirty="0">
                              <a:solidFill>
                                <a:schemeClr val="tx1"/>
                              </a:solidFill>
                            </a:rPr>
                            <m:t>P</m:t>
                          </m:r>
                          <m:r>
                            <m:rPr>
                              <m:nor/>
                            </m:rPr>
                            <a:rPr lang="en-US" altLang="ja-JP" sz="2400" dirty="0">
                              <a:solidFill>
                                <a:schemeClr val="tx1"/>
                              </a:solidFill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altLang="ja-JP" sz="2400" dirty="0">
                              <a:solidFill>
                                <a:schemeClr val="tx1"/>
                              </a:solidFill>
                            </a:rPr>
                            <m:t>t</m:t>
                          </m:r>
                          <m:r>
                            <m:rPr>
                              <m:nor/>
                            </m:rPr>
                            <a:rPr lang="en-US" altLang="ja-JP" sz="2400" dirty="0">
                              <a:solidFill>
                                <a:schemeClr val="tx1"/>
                              </a:solidFill>
                            </a:rPr>
                            <m:t>−1)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altLang="ja-JP" sz="2400" dirty="0">
                              <a:solidFill>
                                <a:schemeClr val="tx1"/>
                              </a:solidFill>
                            </a:rPr>
                            <m:t>i</m:t>
                          </m:r>
                          <m:r>
                            <m:rPr>
                              <m:nor/>
                            </m:rPr>
                            <a:rPr lang="en-US" altLang="ja-JP" sz="2400" b="0" i="0" dirty="0" smtClean="0">
                              <a:solidFill>
                                <a:schemeClr val="tx1"/>
                              </a:solidFill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altLang="ja-JP" sz="2400" dirty="0">
                              <a:solidFill>
                                <a:schemeClr val="tx1"/>
                              </a:solidFill>
                            </a:rPr>
                            <m:t>j</m:t>
                          </m:r>
                          <m:r>
                            <m:rPr>
                              <m:nor/>
                            </m:rPr>
                            <a:rPr lang="en-US" altLang="ja-JP" sz="2400" b="0" i="0" dirty="0" smtClean="0">
                              <a:solidFill>
                                <a:schemeClr val="tx1"/>
                              </a:solidFill>
                            </a:rPr>
                            <m:t>−1)</m:t>
                          </m:r>
                        </m:sub>
                      </m:sSub>
                    </m:oMath>
                  </a14:m>
                  <a:r>
                    <a:rPr kumimoji="1" lang="en-US" altLang="ja-JP" sz="2400" dirty="0" smtClean="0">
                      <a:solidFill>
                        <a:schemeClr val="tx1"/>
                      </a:solidFill>
                    </a:rPr>
                    <a:t>= 0</a:t>
                  </a:r>
                  <a:endParaRPr kumimoji="1" lang="en-US" altLang="ja-JP" sz="2400" b="0" dirty="0" smtClean="0">
                    <a:solidFill>
                      <a:schemeClr val="tx1"/>
                    </a:solidFill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30" name="テキスト ボックス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00235" y="1799063"/>
                  <a:ext cx="4469152" cy="603883"/>
                </a:xfrm>
                <a:prstGeom prst="rect">
                  <a:avLst/>
                </a:prstGeom>
                <a:blipFill>
                  <a:blip r:embed="rId6"/>
                  <a:stretch>
                    <a:fillRect l="-2183" t="-3030" b="-404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1" name="テキスト ボックス 30"/>
            <p:cNvSpPr txBox="1"/>
            <p:nvPr/>
          </p:nvSpPr>
          <p:spPr>
            <a:xfrm>
              <a:off x="4700235" y="2566905"/>
              <a:ext cx="439270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2400" dirty="0" smtClean="0"/>
                <a:t>1 </a:t>
              </a:r>
              <a:r>
                <a:rPr kumimoji="1" lang="en-US" altLang="ja-JP" sz="2400" dirty="0" smtClean="0"/>
                <a:t> otherwise</a:t>
              </a:r>
              <a:endParaRPr kumimoji="1" lang="en-US" altLang="ja-JP" sz="2400" b="0" dirty="0" smtClean="0">
                <a:ea typeface="Cambria Math" panose="020405030504060302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21204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/>
          <p:cNvGrpSpPr/>
          <p:nvPr/>
        </p:nvGrpSpPr>
        <p:grpSpPr>
          <a:xfrm>
            <a:off x="1707716" y="284669"/>
            <a:ext cx="8649348" cy="1455840"/>
            <a:chOff x="1576831" y="1663040"/>
            <a:chExt cx="8649348" cy="149995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テキスト ボックス 2"/>
                <p:cNvSpPr txBox="1"/>
                <p:nvPr/>
              </p:nvSpPr>
              <p:spPr>
                <a:xfrm>
                  <a:off x="1576831" y="2090639"/>
                  <a:ext cx="3603368" cy="787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sz="3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3200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ja-JP" sz="32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3200" b="0" i="1" smtClean="0">
                                          <a:latin typeface="Cambria Math" panose="02040503050406030204" pitchFamily="18" charset="0"/>
                                        </a:rPr>
                                        <m:t>𝑢𝑝</m:t>
                                      </m:r>
                                    </m:e>
                                    <m:sub>
                                      <m:r>
                                        <a:rPr lang="en-US" altLang="ja-JP" sz="32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sub>
                              </m:sSub>
                              <m:d>
                                <m:dPr>
                                  <m:ctrlPr>
                                    <a:rPr lang="en-US" altLang="ja-JP" sz="3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32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a14:m>
                  <a:r>
                    <a:rPr kumimoji="1" lang="en-US" altLang="ja-JP" sz="3200" i="1" dirty="0" smtClean="0">
                      <a:latin typeface="Times New Roman" panose="02020603050405020304" pitchFamily="18" charset="0"/>
                      <a:ea typeface="HGPｺﾞｼｯｸM" panose="020B0600000000000000" pitchFamily="50" charset="-128"/>
                    </a:rPr>
                    <a:t>=</a:t>
                  </a:r>
                  <a:endParaRPr kumimoji="1" lang="ja-JP" altLang="en-US" sz="3200" i="1" dirty="0">
                    <a:latin typeface="Times New Roman" panose="02020603050405020304" pitchFamily="18" charset="0"/>
                    <a:ea typeface="HGPｺﾞｼｯｸM" panose="020B0600000000000000" pitchFamily="50" charset="-128"/>
                  </a:endParaRPr>
                </a:p>
              </p:txBody>
            </p:sp>
          </mc:Choice>
          <mc:Fallback xmlns="">
            <p:sp>
              <p:nvSpPr>
                <p:cNvPr id="6" name="テキスト ボックス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76831" y="2090639"/>
                  <a:ext cx="3603368" cy="787331"/>
                </a:xfrm>
                <a:prstGeom prst="rect">
                  <a:avLst/>
                </a:prstGeom>
                <a:blipFill>
                  <a:blip r:embed="rId2"/>
                  <a:stretch>
                    <a:fillRect t="-6977" b="-232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" name="左中かっこ 3"/>
            <p:cNvSpPr/>
            <p:nvPr/>
          </p:nvSpPr>
          <p:spPr>
            <a:xfrm>
              <a:off x="4021281" y="1663040"/>
              <a:ext cx="627529" cy="1499953"/>
            </a:xfrm>
            <a:prstGeom prst="leftBrac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 i="1">
                <a:latin typeface="Times New Roman" panose="02020603050405020304" pitchFamily="18" charset="0"/>
                <a:ea typeface="HGPｺﾞｼｯｸM" panose="020B0600000000000000" pitchFamily="50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テキスト ボックス 4"/>
                <p:cNvSpPr txBox="1"/>
                <p:nvPr/>
              </p:nvSpPr>
              <p:spPr>
                <a:xfrm>
                  <a:off x="4541400" y="1784035"/>
                  <a:ext cx="5684779" cy="64844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ja-JP" sz="2800" i="1" dirty="0" smtClean="0">
                      <a:latin typeface="Times New Roman" panose="02020603050405020304" pitchFamily="18" charset="0"/>
                      <a:ea typeface="HGPｺﾞｼｯｸM" panose="020B0600000000000000" pitchFamily="50" charset="-128"/>
                    </a:rPr>
                    <a:t>1</a:t>
                  </a:r>
                  <a:r>
                    <a:rPr lang="en-US" altLang="ja-JP" sz="2800" i="1" dirty="0" smtClean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HGPｺﾞｼｯｸM" panose="020B0600000000000000" pitchFamily="50" charset="-128"/>
                    </a:rPr>
                    <a:t> </a:t>
                  </a:r>
                  <a:r>
                    <a:rPr kumimoji="1" lang="en-US" altLang="ja-JP" sz="2800" i="1" dirty="0" smtClean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HGPｺﾞｼｯｸM" panose="020B0600000000000000" pitchFamily="50" charset="-128"/>
                    </a:rPr>
                    <a:t>  if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ja-JP" sz="28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HGPｺﾞｼｯｸM" panose="020B0600000000000000" pitchFamily="50" charset="-128"/>
                                </a:rPr>
                              </m:ctrlPr>
                            </m:sSubPr>
                            <m:e>
                              <m:r>
                                <a:rPr lang="en-US" altLang="ja-JP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HGPｺﾞｼｯｸM" panose="020B0600000000000000" pitchFamily="50" charset="-128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ja-JP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HGPｺﾞｼｯｸM" panose="020B0600000000000000" pitchFamily="50" charset="-128"/>
                                </a:rPr>
                                <m:t>𝑛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altLang="ja-JP" sz="2800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HGPｺﾞｼｯｸM" panose="020B0600000000000000" pitchFamily="50" charset="-128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altLang="ja-JP" sz="2800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HGPｺﾞｼｯｸM" panose="020B0600000000000000" pitchFamily="50" charset="-128"/>
                            </a:rPr>
                            <m:t>t</m:t>
                          </m:r>
                          <m:r>
                            <m:rPr>
                              <m:nor/>
                            </m:rPr>
                            <a:rPr lang="en-US" altLang="ja-JP" sz="2800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HGPｺﾞｼｯｸM" panose="020B0600000000000000" pitchFamily="50" charset="-128"/>
                            </a:rPr>
                            <m:t>)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altLang="ja-JP" sz="2800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HGPｺﾞｼｯｸM" panose="020B0600000000000000" pitchFamily="50" charset="-128"/>
                            </a:rPr>
                            <m:t>ij</m:t>
                          </m:r>
                        </m:sub>
                      </m:sSub>
                      <m:r>
                        <a:rPr lang="en-US" altLang="ja-JP" sz="2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</m:oMath>
                  </a14:m>
                  <a:r>
                    <a:rPr kumimoji="1" lang="en-US" altLang="ja-JP" sz="2800" i="1" dirty="0" smtClean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HGPｺﾞｼｯｸM" panose="020B0600000000000000" pitchFamily="50" charset="-128"/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kumimoji="1" lang="en-US" altLang="ja-JP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kumimoji="1" lang="en-US" altLang="ja-JP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altLang="ja-JP" sz="2800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HGPｺﾞｼｯｸM" panose="020B0600000000000000" pitchFamily="50" charset="-128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altLang="ja-JP" sz="2800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HGPｺﾞｼｯｸM" panose="020B0600000000000000" pitchFamily="50" charset="-128"/>
                            </a:rPr>
                            <m:t>t</m:t>
                          </m:r>
                          <m:r>
                            <m:rPr>
                              <m:nor/>
                            </m:rPr>
                            <a:rPr lang="en-US" altLang="ja-JP" sz="2800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HGPｺﾞｼｯｸM" panose="020B0600000000000000" pitchFamily="50" charset="-128"/>
                            </a:rPr>
                            <m:t>−1)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altLang="ja-JP" sz="2800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HGPｺﾞｼｯｸM" panose="020B0600000000000000" pitchFamily="50" charset="-128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altLang="ja-JP" sz="2800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HGPｺﾞｼｯｸM" panose="020B0600000000000000" pitchFamily="50" charset="-128"/>
                            </a:rPr>
                            <m:t>i</m:t>
                          </m:r>
                          <m:r>
                            <m:rPr>
                              <m:nor/>
                            </m:rPr>
                            <a:rPr lang="en-US" altLang="ja-JP" sz="2800" b="0" i="1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HGPｺﾞｼｯｸM" panose="020B0600000000000000" pitchFamily="50" charset="-128"/>
                            </a:rPr>
                            <m:t>+</m:t>
                          </m:r>
                          <m:r>
                            <m:rPr>
                              <m:nor/>
                            </m:rPr>
                            <a:rPr lang="en-US" altLang="ja-JP" sz="2800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HGPｺﾞｼｯｸM" panose="020B0600000000000000" pitchFamily="50" charset="-128"/>
                            </a:rPr>
                            <m:t>1)</m:t>
                          </m:r>
                          <m:r>
                            <m:rPr>
                              <m:nor/>
                            </m:rPr>
                            <a:rPr lang="en-US" altLang="ja-JP" sz="2800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HGPｺﾞｼｯｸM" panose="020B0600000000000000" pitchFamily="50" charset="-128"/>
                            </a:rPr>
                            <m:t>j</m:t>
                          </m:r>
                        </m:sub>
                      </m:sSub>
                    </m:oMath>
                  </a14:m>
                  <a:r>
                    <a:rPr kumimoji="1" lang="en-US" altLang="ja-JP" sz="2800" i="1" dirty="0" smtClean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HGPｺﾞｼｯｸM" panose="020B0600000000000000" pitchFamily="50" charset="-128"/>
                    </a:rPr>
                    <a:t> </a:t>
                  </a:r>
                  <a:r>
                    <a:rPr kumimoji="1" lang="ja-JP" altLang="en-US" sz="2800" i="1" dirty="0" smtClean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HGPｺﾞｼｯｸM" panose="020B0600000000000000" pitchFamily="50" charset="-128"/>
                    </a:rPr>
                    <a:t>≠</a:t>
                  </a:r>
                  <a:r>
                    <a:rPr kumimoji="1" lang="en-US" altLang="ja-JP" sz="2800" i="1" dirty="0" smtClean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HGPｺﾞｼｯｸM" panose="020B0600000000000000" pitchFamily="50" charset="-128"/>
                    </a:rPr>
                    <a:t> 0</a:t>
                  </a:r>
                  <a:endParaRPr kumimoji="1" lang="en-US" altLang="ja-JP" sz="2800" b="0" i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HGPｺﾞｼｯｸM" panose="020B0600000000000000" pitchFamily="50" charset="-128"/>
                  </a:endParaRPr>
                </a:p>
              </p:txBody>
            </p:sp>
          </mc:Choice>
          <mc:Fallback xmlns="">
            <p:sp>
              <p:nvSpPr>
                <p:cNvPr id="11" name="テキスト ボックス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41400" y="1784035"/>
                  <a:ext cx="5684779" cy="648447"/>
                </a:xfrm>
                <a:prstGeom prst="rect">
                  <a:avLst/>
                </a:prstGeom>
                <a:blipFill>
                  <a:blip r:embed="rId3"/>
                  <a:stretch>
                    <a:fillRect l="-2253" t="-10377" b="-6604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テキスト ボックス 5"/>
            <p:cNvSpPr txBox="1"/>
            <p:nvPr/>
          </p:nvSpPr>
          <p:spPr>
            <a:xfrm>
              <a:off x="4541400" y="2536127"/>
              <a:ext cx="439270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2800" i="1" dirty="0">
                  <a:latin typeface="Times New Roman" panose="02020603050405020304" pitchFamily="18" charset="0"/>
                  <a:ea typeface="HGPｺﾞｼｯｸM" panose="020B0600000000000000" pitchFamily="50" charset="-128"/>
                </a:rPr>
                <a:t>0</a:t>
              </a:r>
              <a:r>
                <a:rPr lang="en-US" altLang="ja-JP" sz="2800" i="1" dirty="0" smtClean="0">
                  <a:latin typeface="Times New Roman" panose="02020603050405020304" pitchFamily="18" charset="0"/>
                  <a:ea typeface="HGPｺﾞｼｯｸM" panose="020B0600000000000000" pitchFamily="50" charset="-128"/>
                </a:rPr>
                <a:t> </a:t>
              </a:r>
              <a:r>
                <a:rPr kumimoji="1" lang="en-US" altLang="ja-JP" sz="2800" i="1" dirty="0" smtClean="0">
                  <a:latin typeface="Times New Roman" panose="02020603050405020304" pitchFamily="18" charset="0"/>
                  <a:ea typeface="HGPｺﾞｼｯｸM" panose="020B0600000000000000" pitchFamily="50" charset="-128"/>
                </a:rPr>
                <a:t>  otherwise</a:t>
              </a:r>
              <a:endParaRPr kumimoji="1" lang="en-US" altLang="ja-JP" sz="2800" b="0" i="1" dirty="0" smtClean="0">
                <a:latin typeface="Times New Roman" panose="02020603050405020304" pitchFamily="18" charset="0"/>
                <a:ea typeface="HGPｺﾞｼｯｸM" panose="020B0600000000000000" pitchFamily="50" charset="-128"/>
              </a:endParaRPr>
            </a:p>
          </p:txBody>
        </p:sp>
      </p:grpSp>
      <p:grpSp>
        <p:nvGrpSpPr>
          <p:cNvPr id="7" name="グループ化 6"/>
          <p:cNvGrpSpPr/>
          <p:nvPr/>
        </p:nvGrpSpPr>
        <p:grpSpPr>
          <a:xfrm>
            <a:off x="1246540" y="1898783"/>
            <a:ext cx="9110524" cy="1455840"/>
            <a:chOff x="1115655" y="1663040"/>
            <a:chExt cx="9110524" cy="1499953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テキスト ボックス 7"/>
                <p:cNvSpPr txBox="1"/>
                <p:nvPr/>
              </p:nvSpPr>
              <p:spPr>
                <a:xfrm>
                  <a:off x="1115655" y="2065383"/>
                  <a:ext cx="3603368" cy="8111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sz="3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3200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ja-JP" sz="32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3200" b="0" i="1" smtClean="0">
                                          <a:latin typeface="Cambria Math" panose="02040503050406030204" pitchFamily="18" charset="0"/>
                                        </a:rPr>
                                        <m:t>𝑑𝑜𝑤𝑛</m:t>
                                      </m:r>
                                    </m:e>
                                    <m:sub>
                                      <m:r>
                                        <a:rPr lang="en-US" altLang="ja-JP" sz="32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sub>
                              </m:sSub>
                              <m:d>
                                <m:dPr>
                                  <m:ctrlPr>
                                    <a:rPr lang="en-US" altLang="ja-JP" sz="3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32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a14:m>
                  <a:r>
                    <a:rPr kumimoji="1" lang="en-US" altLang="ja-JP" sz="3200" i="1" dirty="0" smtClean="0">
                      <a:latin typeface="Times New Roman" panose="02020603050405020304" pitchFamily="18" charset="0"/>
                      <a:ea typeface="HGPｺﾞｼｯｸM" panose="020B0600000000000000" pitchFamily="50" charset="-128"/>
                    </a:rPr>
                    <a:t>=</a:t>
                  </a:r>
                  <a:endParaRPr kumimoji="1" lang="ja-JP" altLang="en-US" sz="3200" i="1" dirty="0">
                    <a:latin typeface="Times New Roman" panose="02020603050405020304" pitchFamily="18" charset="0"/>
                    <a:ea typeface="HGPｺﾞｼｯｸM" panose="020B0600000000000000" pitchFamily="50" charset="-128"/>
                  </a:endParaRPr>
                </a:p>
              </p:txBody>
            </p:sp>
          </mc:Choice>
          <mc:Fallback>
            <p:sp>
              <p:nvSpPr>
                <p:cNvPr id="8" name="テキスト ボックス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5655" y="2065383"/>
                  <a:ext cx="3603368" cy="811188"/>
                </a:xfrm>
                <a:prstGeom prst="rect">
                  <a:avLst/>
                </a:prstGeom>
                <a:blipFill>
                  <a:blip r:embed="rId4"/>
                  <a:stretch>
                    <a:fillRect t="-6977" b="-232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左中かっこ 8"/>
            <p:cNvSpPr/>
            <p:nvPr/>
          </p:nvSpPr>
          <p:spPr>
            <a:xfrm>
              <a:off x="4021281" y="1663040"/>
              <a:ext cx="627529" cy="1499953"/>
            </a:xfrm>
            <a:prstGeom prst="leftBrac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 i="1">
                <a:latin typeface="Times New Roman" panose="02020603050405020304" pitchFamily="18" charset="0"/>
                <a:ea typeface="HGPｺﾞｼｯｸM" panose="020B0600000000000000" pitchFamily="50" charset="-128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テキスト ボックス 9"/>
                <p:cNvSpPr txBox="1"/>
                <p:nvPr/>
              </p:nvSpPr>
              <p:spPr>
                <a:xfrm>
                  <a:off x="4541400" y="1784035"/>
                  <a:ext cx="5684779" cy="64844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ja-JP" sz="2800" i="1" dirty="0" smtClean="0">
                      <a:latin typeface="Times New Roman" panose="02020603050405020304" pitchFamily="18" charset="0"/>
                      <a:ea typeface="HGPｺﾞｼｯｸM" panose="020B0600000000000000" pitchFamily="50" charset="-128"/>
                    </a:rPr>
                    <a:t>1</a:t>
                  </a:r>
                  <a:r>
                    <a:rPr lang="en-US" altLang="ja-JP" sz="2800" i="1" dirty="0" smtClean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HGPｺﾞｼｯｸM" panose="020B0600000000000000" pitchFamily="50" charset="-128"/>
                    </a:rPr>
                    <a:t> </a:t>
                  </a:r>
                  <a:r>
                    <a:rPr kumimoji="1" lang="en-US" altLang="ja-JP" sz="2800" i="1" dirty="0" smtClean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HGPｺﾞｼｯｸM" panose="020B0600000000000000" pitchFamily="50" charset="-128"/>
                    </a:rPr>
                    <a:t>  if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ja-JP" sz="28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HGPｺﾞｼｯｸM" panose="020B0600000000000000" pitchFamily="50" charset="-128"/>
                                </a:rPr>
                              </m:ctrlPr>
                            </m:sSubPr>
                            <m:e>
                              <m:r>
                                <a:rPr lang="en-US" altLang="ja-JP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HGPｺﾞｼｯｸM" panose="020B0600000000000000" pitchFamily="50" charset="-128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ja-JP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HGPｺﾞｼｯｸM" panose="020B0600000000000000" pitchFamily="50" charset="-128"/>
                                </a:rPr>
                                <m:t>𝑛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altLang="ja-JP" sz="2800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HGPｺﾞｼｯｸM" panose="020B0600000000000000" pitchFamily="50" charset="-128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altLang="ja-JP" sz="2800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HGPｺﾞｼｯｸM" panose="020B0600000000000000" pitchFamily="50" charset="-128"/>
                            </a:rPr>
                            <m:t>t</m:t>
                          </m:r>
                          <m:r>
                            <m:rPr>
                              <m:nor/>
                            </m:rPr>
                            <a:rPr lang="en-US" altLang="ja-JP" sz="2800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HGPｺﾞｼｯｸM" panose="020B0600000000000000" pitchFamily="50" charset="-128"/>
                            </a:rPr>
                            <m:t>)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altLang="ja-JP" sz="2800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HGPｺﾞｼｯｸM" panose="020B0600000000000000" pitchFamily="50" charset="-128"/>
                            </a:rPr>
                            <m:t>ij</m:t>
                          </m:r>
                        </m:sub>
                      </m:sSub>
                      <m:r>
                        <a:rPr lang="en-US" altLang="ja-JP" sz="2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</m:oMath>
                  </a14:m>
                  <a:r>
                    <a:rPr kumimoji="1" lang="en-US" altLang="ja-JP" sz="2800" i="1" dirty="0" smtClean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HGPｺﾞｼｯｸM" panose="020B0600000000000000" pitchFamily="50" charset="-128"/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kumimoji="1" lang="en-US" altLang="ja-JP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kumimoji="1" lang="en-US" altLang="ja-JP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altLang="ja-JP" sz="2800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HGPｺﾞｼｯｸM" panose="020B0600000000000000" pitchFamily="50" charset="-128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altLang="ja-JP" sz="2800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HGPｺﾞｼｯｸM" panose="020B0600000000000000" pitchFamily="50" charset="-128"/>
                            </a:rPr>
                            <m:t>t</m:t>
                          </m:r>
                          <m:r>
                            <m:rPr>
                              <m:nor/>
                            </m:rPr>
                            <a:rPr lang="en-US" altLang="ja-JP" sz="2800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HGPｺﾞｼｯｸM" panose="020B0600000000000000" pitchFamily="50" charset="-128"/>
                            </a:rPr>
                            <m:t>−1)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altLang="ja-JP" sz="2800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HGPｺﾞｼｯｸM" panose="020B0600000000000000" pitchFamily="50" charset="-128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altLang="ja-JP" sz="2800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HGPｺﾞｼｯｸM" panose="020B0600000000000000" pitchFamily="50" charset="-128"/>
                            </a:rPr>
                            <m:t>i</m:t>
                          </m:r>
                          <m:r>
                            <m:rPr>
                              <m:nor/>
                            </m:rPr>
                            <a:rPr lang="en-US" altLang="ja-JP" sz="2800" i="1" dirty="0">
                              <a:latin typeface="Times New Roman" panose="02020603050405020304" pitchFamily="18" charset="0"/>
                              <a:ea typeface="HGPｺﾞｼｯｸM" panose="020B0600000000000000" pitchFamily="50" charset="-128"/>
                            </a:rPr>
                            <m:t>−</m:t>
                          </m:r>
                          <m:r>
                            <m:rPr>
                              <m:nor/>
                            </m:rPr>
                            <a:rPr lang="en-US" altLang="ja-JP" sz="2800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HGPｺﾞｼｯｸM" panose="020B0600000000000000" pitchFamily="50" charset="-128"/>
                            </a:rPr>
                            <m:t>1)</m:t>
                          </m:r>
                          <m:r>
                            <m:rPr>
                              <m:nor/>
                            </m:rPr>
                            <a:rPr lang="en-US" altLang="ja-JP" sz="2800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HGPｺﾞｼｯｸM" panose="020B0600000000000000" pitchFamily="50" charset="-128"/>
                            </a:rPr>
                            <m:t>j</m:t>
                          </m:r>
                        </m:sub>
                      </m:sSub>
                    </m:oMath>
                  </a14:m>
                  <a:r>
                    <a:rPr kumimoji="1" lang="en-US" altLang="ja-JP" sz="2800" i="1" dirty="0" smtClean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HGPｺﾞｼｯｸM" panose="020B0600000000000000" pitchFamily="50" charset="-128"/>
                    </a:rPr>
                    <a:t> </a:t>
                  </a:r>
                  <a:r>
                    <a:rPr kumimoji="1" lang="ja-JP" altLang="en-US" sz="2800" i="1" dirty="0" smtClean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HGPｺﾞｼｯｸM" panose="020B0600000000000000" pitchFamily="50" charset="-128"/>
                    </a:rPr>
                    <a:t>≠</a:t>
                  </a:r>
                  <a:r>
                    <a:rPr kumimoji="1" lang="en-US" altLang="ja-JP" sz="2800" i="1" dirty="0" smtClean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HGPｺﾞｼｯｸM" panose="020B0600000000000000" pitchFamily="50" charset="-128"/>
                    </a:rPr>
                    <a:t> 0</a:t>
                  </a:r>
                  <a:endParaRPr kumimoji="1" lang="en-US" altLang="ja-JP" sz="2800" b="0" i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HGPｺﾞｼｯｸM" panose="020B0600000000000000" pitchFamily="50" charset="-128"/>
                  </a:endParaRPr>
                </a:p>
              </p:txBody>
            </p:sp>
          </mc:Choice>
          <mc:Fallback>
            <p:sp>
              <p:nvSpPr>
                <p:cNvPr id="10" name="テキスト ボックス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41400" y="1784035"/>
                  <a:ext cx="5684779" cy="648447"/>
                </a:xfrm>
                <a:prstGeom prst="rect">
                  <a:avLst/>
                </a:prstGeom>
                <a:blipFill>
                  <a:blip r:embed="rId5"/>
                  <a:stretch>
                    <a:fillRect l="-2144" t="-10680" b="-9709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テキスト ボックス 10"/>
            <p:cNvSpPr txBox="1"/>
            <p:nvPr/>
          </p:nvSpPr>
          <p:spPr>
            <a:xfrm>
              <a:off x="4541400" y="2536127"/>
              <a:ext cx="439270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2800" i="1" dirty="0">
                  <a:latin typeface="Times New Roman" panose="02020603050405020304" pitchFamily="18" charset="0"/>
                  <a:ea typeface="HGPｺﾞｼｯｸM" panose="020B0600000000000000" pitchFamily="50" charset="-128"/>
                </a:rPr>
                <a:t>0</a:t>
              </a:r>
              <a:r>
                <a:rPr lang="en-US" altLang="ja-JP" sz="2800" i="1" dirty="0" smtClean="0">
                  <a:latin typeface="Times New Roman" panose="02020603050405020304" pitchFamily="18" charset="0"/>
                  <a:ea typeface="HGPｺﾞｼｯｸM" panose="020B0600000000000000" pitchFamily="50" charset="-128"/>
                </a:rPr>
                <a:t> </a:t>
              </a:r>
              <a:r>
                <a:rPr kumimoji="1" lang="en-US" altLang="ja-JP" sz="2800" i="1" dirty="0" smtClean="0">
                  <a:latin typeface="Times New Roman" panose="02020603050405020304" pitchFamily="18" charset="0"/>
                  <a:ea typeface="HGPｺﾞｼｯｸM" panose="020B0600000000000000" pitchFamily="50" charset="-128"/>
                </a:rPr>
                <a:t>  otherwise</a:t>
              </a:r>
              <a:endParaRPr kumimoji="1" lang="en-US" altLang="ja-JP" sz="2800" b="0" i="1" dirty="0" smtClean="0">
                <a:latin typeface="Times New Roman" panose="02020603050405020304" pitchFamily="18" charset="0"/>
                <a:ea typeface="HGPｺﾞｼｯｸM" panose="020B0600000000000000" pitchFamily="50" charset="-128"/>
              </a:endParaRPr>
            </a:p>
          </p:txBody>
        </p:sp>
      </p:grpSp>
      <p:grpSp>
        <p:nvGrpSpPr>
          <p:cNvPr id="12" name="グループ化 11"/>
          <p:cNvGrpSpPr/>
          <p:nvPr/>
        </p:nvGrpSpPr>
        <p:grpSpPr>
          <a:xfrm>
            <a:off x="1246540" y="3489044"/>
            <a:ext cx="9110524" cy="1455840"/>
            <a:chOff x="1115655" y="1663040"/>
            <a:chExt cx="9110524" cy="1499953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テキスト ボックス 12"/>
                <p:cNvSpPr txBox="1"/>
                <p:nvPr/>
              </p:nvSpPr>
              <p:spPr>
                <a:xfrm>
                  <a:off x="1115655" y="2073914"/>
                  <a:ext cx="3603368" cy="8111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sz="3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3200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ja-JP" sz="32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3200" b="0" i="1" smtClean="0">
                                          <a:latin typeface="Cambria Math" panose="02040503050406030204" pitchFamily="18" charset="0"/>
                                        </a:rPr>
                                        <m:t>𝑟𝑖𝑔h𝑡</m:t>
                                      </m:r>
                                    </m:e>
                                    <m:sub>
                                      <m:r>
                                        <a:rPr lang="en-US" altLang="ja-JP" sz="32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sub>
                              </m:sSub>
                              <m:d>
                                <m:dPr>
                                  <m:ctrlPr>
                                    <a:rPr lang="en-US" altLang="ja-JP" sz="3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32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a14:m>
                  <a:r>
                    <a:rPr kumimoji="1" lang="en-US" altLang="ja-JP" sz="3200" i="1" dirty="0" smtClean="0">
                      <a:latin typeface="Times New Roman" panose="02020603050405020304" pitchFamily="18" charset="0"/>
                      <a:ea typeface="HGPｺﾞｼｯｸM" panose="020B0600000000000000" pitchFamily="50" charset="-128"/>
                    </a:rPr>
                    <a:t>=</a:t>
                  </a:r>
                  <a:endParaRPr kumimoji="1" lang="ja-JP" altLang="en-US" sz="3200" i="1" dirty="0">
                    <a:latin typeface="Times New Roman" panose="02020603050405020304" pitchFamily="18" charset="0"/>
                    <a:ea typeface="HGPｺﾞｼｯｸM" panose="020B0600000000000000" pitchFamily="50" charset="-128"/>
                  </a:endParaRPr>
                </a:p>
              </p:txBody>
            </p:sp>
          </mc:Choice>
          <mc:Fallback>
            <p:sp>
              <p:nvSpPr>
                <p:cNvPr id="13" name="テキスト ボックス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5655" y="2073914"/>
                  <a:ext cx="3603368" cy="811188"/>
                </a:xfrm>
                <a:prstGeom prst="rect">
                  <a:avLst/>
                </a:prstGeom>
                <a:blipFill>
                  <a:blip r:embed="rId6"/>
                  <a:stretch>
                    <a:fillRect t="-6977" b="-232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左中かっこ 13"/>
            <p:cNvSpPr/>
            <p:nvPr/>
          </p:nvSpPr>
          <p:spPr>
            <a:xfrm>
              <a:off x="4021281" y="1663040"/>
              <a:ext cx="627529" cy="1499953"/>
            </a:xfrm>
            <a:prstGeom prst="leftBrac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 i="1">
                <a:latin typeface="Times New Roman" panose="02020603050405020304" pitchFamily="18" charset="0"/>
                <a:ea typeface="HGPｺﾞｼｯｸM" panose="020B0600000000000000" pitchFamily="50" charset="-128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テキスト ボックス 14"/>
                <p:cNvSpPr txBox="1"/>
                <p:nvPr/>
              </p:nvSpPr>
              <p:spPr>
                <a:xfrm>
                  <a:off x="4541400" y="1784035"/>
                  <a:ext cx="5684779" cy="6460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ja-JP" sz="2800" i="1" dirty="0" smtClean="0">
                      <a:latin typeface="Times New Roman" panose="02020603050405020304" pitchFamily="18" charset="0"/>
                      <a:ea typeface="HGPｺﾞｼｯｸM" panose="020B0600000000000000" pitchFamily="50" charset="-128"/>
                    </a:rPr>
                    <a:t>1</a:t>
                  </a:r>
                  <a:r>
                    <a:rPr lang="en-US" altLang="ja-JP" sz="2800" i="1" dirty="0" smtClean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HGPｺﾞｼｯｸM" panose="020B0600000000000000" pitchFamily="50" charset="-128"/>
                    </a:rPr>
                    <a:t> </a:t>
                  </a:r>
                  <a:r>
                    <a:rPr kumimoji="1" lang="en-US" altLang="ja-JP" sz="2800" i="1" dirty="0" smtClean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HGPｺﾞｼｯｸM" panose="020B0600000000000000" pitchFamily="50" charset="-128"/>
                    </a:rPr>
                    <a:t>  if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ja-JP" sz="28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HGPｺﾞｼｯｸM" panose="020B0600000000000000" pitchFamily="50" charset="-128"/>
                                </a:rPr>
                              </m:ctrlPr>
                            </m:sSubPr>
                            <m:e>
                              <m:r>
                                <a:rPr lang="en-US" altLang="ja-JP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HGPｺﾞｼｯｸM" panose="020B0600000000000000" pitchFamily="50" charset="-128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ja-JP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HGPｺﾞｼｯｸM" panose="020B0600000000000000" pitchFamily="50" charset="-128"/>
                                </a:rPr>
                                <m:t>𝑛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altLang="ja-JP" sz="2800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HGPｺﾞｼｯｸM" panose="020B0600000000000000" pitchFamily="50" charset="-128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altLang="ja-JP" sz="2800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HGPｺﾞｼｯｸM" panose="020B0600000000000000" pitchFamily="50" charset="-128"/>
                            </a:rPr>
                            <m:t>t</m:t>
                          </m:r>
                          <m:r>
                            <m:rPr>
                              <m:nor/>
                            </m:rPr>
                            <a:rPr lang="en-US" altLang="ja-JP" sz="2800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HGPｺﾞｼｯｸM" panose="020B0600000000000000" pitchFamily="50" charset="-128"/>
                            </a:rPr>
                            <m:t>)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altLang="ja-JP" sz="2800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HGPｺﾞｼｯｸM" panose="020B0600000000000000" pitchFamily="50" charset="-128"/>
                            </a:rPr>
                            <m:t>ij</m:t>
                          </m:r>
                        </m:sub>
                      </m:sSub>
                      <m:r>
                        <a:rPr lang="en-US" altLang="ja-JP" sz="2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</m:oMath>
                  </a14:m>
                  <a:r>
                    <a:rPr kumimoji="1" lang="en-US" altLang="ja-JP" sz="2800" i="1" dirty="0" smtClean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HGPｺﾞｼｯｸM" panose="020B0600000000000000" pitchFamily="50" charset="-128"/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kumimoji="1" lang="en-US" altLang="ja-JP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kumimoji="1" lang="en-US" altLang="ja-JP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altLang="ja-JP" sz="2800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HGPｺﾞｼｯｸM" panose="020B0600000000000000" pitchFamily="50" charset="-128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altLang="ja-JP" sz="2800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HGPｺﾞｼｯｸM" panose="020B0600000000000000" pitchFamily="50" charset="-128"/>
                            </a:rPr>
                            <m:t>t</m:t>
                          </m:r>
                          <m:r>
                            <m:rPr>
                              <m:nor/>
                            </m:rPr>
                            <a:rPr lang="en-US" altLang="ja-JP" sz="2800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HGPｺﾞｼｯｸM" panose="020B0600000000000000" pitchFamily="50" charset="-128"/>
                            </a:rPr>
                            <m:t>−1)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altLang="ja-JP" sz="2800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HGPｺﾞｼｯｸM" panose="020B0600000000000000" pitchFamily="50" charset="-128"/>
                            </a:rPr>
                            <m:t>i</m:t>
                          </m:r>
                          <m:r>
                            <m:rPr>
                              <m:nor/>
                            </m:rPr>
                            <a:rPr lang="en-US" altLang="ja-JP" sz="2800" b="0" i="1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HGPｺﾞｼｯｸM" panose="020B0600000000000000" pitchFamily="50" charset="-128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altLang="ja-JP" sz="2800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HGPｺﾞｼｯｸM" panose="020B0600000000000000" pitchFamily="50" charset="-128"/>
                            </a:rPr>
                            <m:t>j</m:t>
                          </m:r>
                          <m:r>
                            <a:rPr lang="en-US" altLang="ja-JP" sz="2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nor/>
                            </m:rPr>
                            <a:rPr lang="en-US" altLang="ja-JP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m:rPr>
                              <m:nor/>
                            </m:rPr>
                            <a:rPr lang="en-US" altLang="ja-JP" sz="2800" b="0" i="1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HGPｺﾞｼｯｸM" panose="020B0600000000000000" pitchFamily="50" charset="-128"/>
                            </a:rPr>
                            <m:t>)</m:t>
                          </m:r>
                        </m:sub>
                      </m:sSub>
                    </m:oMath>
                  </a14:m>
                  <a:r>
                    <a:rPr kumimoji="1" lang="en-US" altLang="ja-JP" sz="2800" i="1" dirty="0" smtClean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HGPｺﾞｼｯｸM" panose="020B0600000000000000" pitchFamily="50" charset="-128"/>
                    </a:rPr>
                    <a:t> </a:t>
                  </a:r>
                  <a:r>
                    <a:rPr kumimoji="1" lang="ja-JP" altLang="en-US" sz="2800" i="1" dirty="0" smtClean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HGPｺﾞｼｯｸM" panose="020B0600000000000000" pitchFamily="50" charset="-128"/>
                    </a:rPr>
                    <a:t>≠</a:t>
                  </a:r>
                  <a:r>
                    <a:rPr kumimoji="1" lang="en-US" altLang="ja-JP" sz="2800" i="1" dirty="0" smtClean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HGPｺﾞｼｯｸM" panose="020B0600000000000000" pitchFamily="50" charset="-128"/>
                    </a:rPr>
                    <a:t> 0</a:t>
                  </a:r>
                  <a:endParaRPr kumimoji="1" lang="en-US" altLang="ja-JP" sz="2800" b="0" i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HGPｺﾞｼｯｸM" panose="020B0600000000000000" pitchFamily="50" charset="-128"/>
                  </a:endParaRPr>
                </a:p>
              </p:txBody>
            </p:sp>
          </mc:Choice>
          <mc:Fallback>
            <p:sp>
              <p:nvSpPr>
                <p:cNvPr id="15" name="テキスト ボックス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41400" y="1784035"/>
                  <a:ext cx="5684779" cy="646096"/>
                </a:xfrm>
                <a:prstGeom prst="rect">
                  <a:avLst/>
                </a:prstGeom>
                <a:blipFill>
                  <a:blip r:embed="rId7"/>
                  <a:stretch>
                    <a:fillRect l="-2144" t="-10784" b="-10784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テキスト ボックス 15"/>
            <p:cNvSpPr txBox="1"/>
            <p:nvPr/>
          </p:nvSpPr>
          <p:spPr>
            <a:xfrm>
              <a:off x="4541400" y="2536127"/>
              <a:ext cx="439270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2800" i="1" dirty="0">
                  <a:latin typeface="Times New Roman" panose="02020603050405020304" pitchFamily="18" charset="0"/>
                  <a:ea typeface="HGPｺﾞｼｯｸM" panose="020B0600000000000000" pitchFamily="50" charset="-128"/>
                </a:rPr>
                <a:t>0</a:t>
              </a:r>
              <a:r>
                <a:rPr lang="en-US" altLang="ja-JP" sz="2800" i="1" dirty="0" smtClean="0">
                  <a:latin typeface="Times New Roman" panose="02020603050405020304" pitchFamily="18" charset="0"/>
                  <a:ea typeface="HGPｺﾞｼｯｸM" panose="020B0600000000000000" pitchFamily="50" charset="-128"/>
                </a:rPr>
                <a:t> </a:t>
              </a:r>
              <a:r>
                <a:rPr kumimoji="1" lang="en-US" altLang="ja-JP" sz="2800" i="1" dirty="0" smtClean="0">
                  <a:latin typeface="Times New Roman" panose="02020603050405020304" pitchFamily="18" charset="0"/>
                  <a:ea typeface="HGPｺﾞｼｯｸM" panose="020B0600000000000000" pitchFamily="50" charset="-128"/>
                </a:rPr>
                <a:t>  otherwise</a:t>
              </a:r>
              <a:endParaRPr kumimoji="1" lang="en-US" altLang="ja-JP" sz="2800" b="0" i="1" dirty="0" smtClean="0">
                <a:latin typeface="Times New Roman" panose="02020603050405020304" pitchFamily="18" charset="0"/>
                <a:ea typeface="HGPｺﾞｼｯｸM" panose="020B0600000000000000" pitchFamily="50" charset="-128"/>
              </a:endParaRPr>
            </a:p>
          </p:txBody>
        </p:sp>
      </p:grpSp>
      <p:grpSp>
        <p:nvGrpSpPr>
          <p:cNvPr id="17" name="グループ化 16"/>
          <p:cNvGrpSpPr/>
          <p:nvPr/>
        </p:nvGrpSpPr>
        <p:grpSpPr>
          <a:xfrm>
            <a:off x="1707716" y="5071353"/>
            <a:ext cx="8649348" cy="1455840"/>
            <a:chOff x="1576831" y="1663040"/>
            <a:chExt cx="8649348" cy="1499953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テキスト ボックス 17"/>
                <p:cNvSpPr txBox="1"/>
                <p:nvPr/>
              </p:nvSpPr>
              <p:spPr>
                <a:xfrm>
                  <a:off x="1576831" y="2090638"/>
                  <a:ext cx="3603368" cy="8111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sz="3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3200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ja-JP" sz="32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3200" b="0" i="1" smtClean="0">
                                          <a:latin typeface="Cambria Math" panose="02040503050406030204" pitchFamily="18" charset="0"/>
                                        </a:rPr>
                                        <m:t>𝑙𝑒𝑓𝑡</m:t>
                                      </m:r>
                                    </m:e>
                                    <m:sub>
                                      <m:r>
                                        <a:rPr lang="en-US" altLang="ja-JP" sz="32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sub>
                              </m:sSub>
                              <m:d>
                                <m:dPr>
                                  <m:ctrlPr>
                                    <a:rPr lang="en-US" altLang="ja-JP" sz="3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32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a14:m>
                  <a:r>
                    <a:rPr kumimoji="1" lang="en-US" altLang="ja-JP" sz="3200" i="1" dirty="0" smtClean="0">
                      <a:latin typeface="Times New Roman" panose="02020603050405020304" pitchFamily="18" charset="0"/>
                      <a:ea typeface="HGPｺﾞｼｯｸM" panose="020B0600000000000000" pitchFamily="50" charset="-128"/>
                    </a:rPr>
                    <a:t>=</a:t>
                  </a:r>
                  <a:endParaRPr kumimoji="1" lang="ja-JP" altLang="en-US" sz="3200" i="1" dirty="0">
                    <a:latin typeface="Times New Roman" panose="02020603050405020304" pitchFamily="18" charset="0"/>
                    <a:ea typeface="HGPｺﾞｼｯｸM" panose="020B0600000000000000" pitchFamily="50" charset="-128"/>
                  </a:endParaRPr>
                </a:p>
              </p:txBody>
            </p:sp>
          </mc:Choice>
          <mc:Fallback>
            <p:sp>
              <p:nvSpPr>
                <p:cNvPr id="18" name="テキスト ボックス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76831" y="2090638"/>
                  <a:ext cx="3603368" cy="811188"/>
                </a:xfrm>
                <a:prstGeom prst="rect">
                  <a:avLst/>
                </a:prstGeom>
                <a:blipFill>
                  <a:blip r:embed="rId8"/>
                  <a:stretch>
                    <a:fillRect t="-6977" b="-232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左中かっこ 18"/>
            <p:cNvSpPr/>
            <p:nvPr/>
          </p:nvSpPr>
          <p:spPr>
            <a:xfrm>
              <a:off x="4021281" y="1663040"/>
              <a:ext cx="627529" cy="1499953"/>
            </a:xfrm>
            <a:prstGeom prst="leftBrac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 i="1">
                <a:latin typeface="Times New Roman" panose="02020603050405020304" pitchFamily="18" charset="0"/>
                <a:ea typeface="HGPｺﾞｼｯｸM" panose="020B0600000000000000" pitchFamily="50" charset="-128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テキスト ボックス 19"/>
                <p:cNvSpPr txBox="1"/>
                <p:nvPr/>
              </p:nvSpPr>
              <p:spPr>
                <a:xfrm>
                  <a:off x="4541400" y="1784035"/>
                  <a:ext cx="5684779" cy="64844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ja-JP" sz="2800" i="1" dirty="0" smtClean="0">
                      <a:latin typeface="Times New Roman" panose="02020603050405020304" pitchFamily="18" charset="0"/>
                      <a:ea typeface="HGPｺﾞｼｯｸM" panose="020B0600000000000000" pitchFamily="50" charset="-128"/>
                    </a:rPr>
                    <a:t>1</a:t>
                  </a:r>
                  <a:r>
                    <a:rPr lang="en-US" altLang="ja-JP" sz="2800" i="1" dirty="0" smtClean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HGPｺﾞｼｯｸM" panose="020B0600000000000000" pitchFamily="50" charset="-128"/>
                    </a:rPr>
                    <a:t> </a:t>
                  </a:r>
                  <a:r>
                    <a:rPr kumimoji="1" lang="en-US" altLang="ja-JP" sz="2800" i="1" dirty="0" smtClean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HGPｺﾞｼｯｸM" panose="020B0600000000000000" pitchFamily="50" charset="-128"/>
                    </a:rPr>
                    <a:t>  if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ja-JP" sz="28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HGPｺﾞｼｯｸM" panose="020B0600000000000000" pitchFamily="50" charset="-128"/>
                                </a:rPr>
                              </m:ctrlPr>
                            </m:sSubPr>
                            <m:e>
                              <m:r>
                                <a:rPr lang="en-US" altLang="ja-JP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HGPｺﾞｼｯｸM" panose="020B0600000000000000" pitchFamily="50" charset="-128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ja-JP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HGPｺﾞｼｯｸM" panose="020B0600000000000000" pitchFamily="50" charset="-128"/>
                                </a:rPr>
                                <m:t>𝑛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altLang="ja-JP" sz="2800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HGPｺﾞｼｯｸM" panose="020B0600000000000000" pitchFamily="50" charset="-128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altLang="ja-JP" sz="2800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HGPｺﾞｼｯｸM" panose="020B0600000000000000" pitchFamily="50" charset="-128"/>
                            </a:rPr>
                            <m:t>t</m:t>
                          </m:r>
                          <m:r>
                            <m:rPr>
                              <m:nor/>
                            </m:rPr>
                            <a:rPr lang="en-US" altLang="ja-JP" sz="2800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HGPｺﾞｼｯｸM" panose="020B0600000000000000" pitchFamily="50" charset="-128"/>
                            </a:rPr>
                            <m:t>)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altLang="ja-JP" sz="2800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HGPｺﾞｼｯｸM" panose="020B0600000000000000" pitchFamily="50" charset="-128"/>
                            </a:rPr>
                            <m:t>ij</m:t>
                          </m:r>
                        </m:sub>
                      </m:sSub>
                      <m:r>
                        <a:rPr lang="en-US" altLang="ja-JP" sz="2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</m:oMath>
                  </a14:m>
                  <a:r>
                    <a:rPr kumimoji="1" lang="en-US" altLang="ja-JP" sz="2800" i="1" dirty="0" smtClean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HGPｺﾞｼｯｸM" panose="020B0600000000000000" pitchFamily="50" charset="-128"/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kumimoji="1" lang="en-US" altLang="ja-JP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kumimoji="1" lang="en-US" altLang="ja-JP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altLang="ja-JP" sz="2800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HGPｺﾞｼｯｸM" panose="020B0600000000000000" pitchFamily="50" charset="-128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altLang="ja-JP" sz="2800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HGPｺﾞｼｯｸM" panose="020B0600000000000000" pitchFamily="50" charset="-128"/>
                            </a:rPr>
                            <m:t>t</m:t>
                          </m:r>
                          <m:r>
                            <m:rPr>
                              <m:nor/>
                            </m:rPr>
                            <a:rPr lang="en-US" altLang="ja-JP" sz="2800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HGPｺﾞｼｯｸM" panose="020B0600000000000000" pitchFamily="50" charset="-128"/>
                            </a:rPr>
                            <m:t>−1)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altLang="ja-JP" sz="2800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HGPｺﾞｼｯｸM" panose="020B0600000000000000" pitchFamily="50" charset="-128"/>
                            </a:rPr>
                            <m:t>i</m:t>
                          </m:r>
                          <m:r>
                            <m:rPr>
                              <m:nor/>
                            </m:rPr>
                            <a:rPr lang="en-US" altLang="ja-JP" sz="2800" b="0" i="1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HGPｺﾞｼｯｸM" panose="020B0600000000000000" pitchFamily="50" charset="-128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altLang="ja-JP" sz="2800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HGPｺﾞｼｯｸM" panose="020B0600000000000000" pitchFamily="50" charset="-128"/>
                            </a:rPr>
                            <m:t>j</m:t>
                          </m:r>
                          <m:r>
                            <m:rPr>
                              <m:nor/>
                            </m:rPr>
                            <a:rPr lang="en-US" altLang="ja-JP" sz="2800" b="0" i="1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HGPｺﾞｼｯｸM" panose="020B0600000000000000" pitchFamily="50" charset="-128"/>
                            </a:rPr>
                            <m:t>+1)</m:t>
                          </m:r>
                        </m:sub>
                      </m:sSub>
                    </m:oMath>
                  </a14:m>
                  <a:r>
                    <a:rPr kumimoji="1" lang="en-US" altLang="ja-JP" sz="2800" i="1" dirty="0" smtClean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HGPｺﾞｼｯｸM" panose="020B0600000000000000" pitchFamily="50" charset="-128"/>
                    </a:rPr>
                    <a:t> </a:t>
                  </a:r>
                  <a:r>
                    <a:rPr kumimoji="1" lang="ja-JP" altLang="en-US" sz="2800" i="1" dirty="0" smtClean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HGPｺﾞｼｯｸM" panose="020B0600000000000000" pitchFamily="50" charset="-128"/>
                    </a:rPr>
                    <a:t>≠</a:t>
                  </a:r>
                  <a:r>
                    <a:rPr kumimoji="1" lang="en-US" altLang="ja-JP" sz="2800" i="1" dirty="0" smtClean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HGPｺﾞｼｯｸM" panose="020B0600000000000000" pitchFamily="50" charset="-128"/>
                    </a:rPr>
                    <a:t> 0</a:t>
                  </a:r>
                  <a:endParaRPr kumimoji="1" lang="en-US" altLang="ja-JP" sz="2800" b="0" i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HGPｺﾞｼｯｸM" panose="020B0600000000000000" pitchFamily="50" charset="-128"/>
                  </a:endParaRPr>
                </a:p>
              </p:txBody>
            </p:sp>
          </mc:Choice>
          <mc:Fallback>
            <p:sp>
              <p:nvSpPr>
                <p:cNvPr id="20" name="テキスト ボックス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41400" y="1784035"/>
                  <a:ext cx="5684779" cy="648447"/>
                </a:xfrm>
                <a:prstGeom prst="rect">
                  <a:avLst/>
                </a:prstGeom>
                <a:blipFill>
                  <a:blip r:embed="rId9"/>
                  <a:stretch>
                    <a:fillRect l="-2144" t="-9709" b="-9709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テキスト ボックス 20"/>
            <p:cNvSpPr txBox="1"/>
            <p:nvPr/>
          </p:nvSpPr>
          <p:spPr>
            <a:xfrm>
              <a:off x="4541400" y="2536127"/>
              <a:ext cx="439270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2800" i="1" dirty="0">
                  <a:latin typeface="Times New Roman" panose="02020603050405020304" pitchFamily="18" charset="0"/>
                  <a:ea typeface="HGPｺﾞｼｯｸM" panose="020B0600000000000000" pitchFamily="50" charset="-128"/>
                </a:rPr>
                <a:t>0</a:t>
              </a:r>
              <a:r>
                <a:rPr lang="en-US" altLang="ja-JP" sz="2800" i="1" dirty="0" smtClean="0">
                  <a:latin typeface="Times New Roman" panose="02020603050405020304" pitchFamily="18" charset="0"/>
                  <a:ea typeface="HGPｺﾞｼｯｸM" panose="020B0600000000000000" pitchFamily="50" charset="-128"/>
                </a:rPr>
                <a:t> </a:t>
              </a:r>
              <a:r>
                <a:rPr kumimoji="1" lang="en-US" altLang="ja-JP" sz="2800" i="1" dirty="0" smtClean="0">
                  <a:latin typeface="Times New Roman" panose="02020603050405020304" pitchFamily="18" charset="0"/>
                  <a:ea typeface="HGPｺﾞｼｯｸM" panose="020B0600000000000000" pitchFamily="50" charset="-128"/>
                </a:rPr>
                <a:t>  otherwise</a:t>
              </a:r>
              <a:endParaRPr kumimoji="1" lang="en-US" altLang="ja-JP" sz="2800" b="0" i="1" dirty="0" smtClean="0">
                <a:latin typeface="Times New Roman" panose="02020603050405020304" pitchFamily="18" charset="0"/>
                <a:ea typeface="HGPｺﾞｼｯｸM" panose="020B0600000000000000" pitchFamily="50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683187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対象者</a:t>
            </a:r>
            <a:r>
              <a:rPr lang="en-US" altLang="ja-JP" dirty="0"/>
              <a:t>(Positive)</a:t>
            </a:r>
            <a:r>
              <a:rPr lang="ja-JP" altLang="en-US" dirty="0"/>
              <a:t>のモデル化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9434286" y="5979886"/>
            <a:ext cx="2061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非対象者も同様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/>
              <p:cNvSpPr txBox="1"/>
              <p:nvPr/>
            </p:nvSpPr>
            <p:spPr>
              <a:xfrm>
                <a:off x="3015009" y="2602837"/>
                <a:ext cx="4766356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4400" dirty="0" smtClean="0"/>
                  <a:t>P(t):=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kumimoji="1" lang="en-US" altLang="ja-JP" sz="4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kumimoji="1" lang="en-US" altLang="ja-JP" sz="4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kumimoji="1" lang="en-US" altLang="ja-JP" sz="4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kumimoji="1" lang="en-US" altLang="ja-JP" sz="4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sub>
                      <m:sup/>
                      <m:e>
                        <m:r>
                          <a:rPr kumimoji="1" lang="en-US" altLang="ja-JP" sz="4400" b="0" i="1" smtClean="0">
                            <a:latin typeface="Cambria Math" panose="02040503050406030204" pitchFamily="18" charset="0"/>
                          </a:rPr>
                          <m:t>𝑃𝑛</m:t>
                        </m:r>
                        <m:r>
                          <a:rPr kumimoji="1" lang="en-US" altLang="ja-JP" sz="4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ja-JP" sz="4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kumimoji="1" lang="en-US" altLang="ja-JP" sz="4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kumimoji="1" lang="ja-JP" altLang="en-US" sz="4400" dirty="0"/>
              </a:p>
            </p:txBody>
          </p:sp>
        </mc:Choice>
        <mc:Fallback xmlns="">
          <p:sp>
            <p:nvSpPr>
              <p:cNvPr id="5" name="テキスト ボックス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5009" y="2602837"/>
                <a:ext cx="4766356" cy="769441"/>
              </a:xfrm>
              <a:prstGeom prst="rect">
                <a:avLst/>
              </a:prstGeom>
              <a:blipFill>
                <a:blip r:embed="rId2"/>
                <a:stretch>
                  <a:fillRect l="-5250" t="-15873" b="-3809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テキスト ボックス 1"/>
          <p:cNvSpPr txBox="1"/>
          <p:nvPr/>
        </p:nvSpPr>
        <p:spPr>
          <a:xfrm>
            <a:off x="5952564" y="3822762"/>
            <a:ext cx="31197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P:</a:t>
            </a:r>
            <a:r>
              <a:rPr kumimoji="1" lang="ja-JP" altLang="en-US" sz="2400" dirty="0" smtClean="0"/>
              <a:t>対象者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225063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3600" dirty="0" smtClean="0"/>
              <a:t>瞬間的な計算量</a:t>
            </a:r>
            <a:r>
              <a:rPr lang="en-US" altLang="ja-JP" sz="3600" dirty="0" smtClean="0"/>
              <a:t>(</a:t>
            </a:r>
            <a:r>
              <a:rPr lang="en-US" altLang="ja-JP" sz="3600" dirty="0" err="1" smtClean="0"/>
              <a:t>RTin</a:t>
            </a:r>
            <a:r>
              <a:rPr lang="ja-JP" altLang="en-US" sz="3600" dirty="0" smtClean="0"/>
              <a:t>量</a:t>
            </a:r>
            <a:r>
              <a:rPr lang="en-US" altLang="ja-JP" sz="3600" dirty="0" smtClean="0"/>
              <a:t>)</a:t>
            </a:r>
            <a:r>
              <a:rPr lang="ja-JP" altLang="en-US" sz="3600" dirty="0" smtClean="0"/>
              <a:t>のモデル化</a:t>
            </a:r>
            <a:endParaRPr kumimoji="1" lang="ja-JP" alt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/>
              <p:cNvSpPr txBox="1"/>
              <p:nvPr/>
            </p:nvSpPr>
            <p:spPr>
              <a:xfrm>
                <a:off x="2978786" y="-51209"/>
                <a:ext cx="8657255" cy="117621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kumimoji="1" lang="ja-JP" altLang="en-US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ja-JP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ja-JP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kumimoji="1" lang="en-US" altLang="ja-JP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𝑅𝑇</m:t>
                          </m:r>
                        </m:sub>
                        <m:sup/>
                        <m:e>
                          <m:r>
                            <a:rPr lang="ja-JP" altLang="en-US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altLang="ja-JP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ja-JP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ja-JP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altLang="ja-JP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𝐴𝑅𝑇𝑛</m:t>
                          </m:r>
                          <m:r>
                            <a:rPr lang="en-US" altLang="ja-JP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kumimoji="1" lang="en-US" altLang="ja-JP" sz="28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ja-JP" altLang="en-US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sty m:val="p"/>
                                    </m:rPr>
                                    <a:rPr lang="ja-JP" altLang="en-US" sz="28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  <m:r>
                                    <a:rPr lang="ja-JP" altLang="en-US" sz="28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ja-JP" altLang="en-US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r>
                                    <a:rPr lang="en-US" altLang="ja-JP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𝑉𝑆𝑆𝑛</m:t>
                                  </m:r>
                                  <m:r>
                                    <a:rPr lang="en-US" altLang="ja-JP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ja-JP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en-US" altLang="ja-JP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ja-JP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ja-JP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))</m:t>
                                  </m:r>
                                </m:e>
                              </m:nary>
                              <m:r>
                                <a:rPr lang="en-US" altLang="ja-JP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ja-JP" altLang="en-US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sty m:val="p"/>
                                    </m:rPr>
                                    <a:rPr lang="ja-JP" altLang="en-US" sz="28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  <m:r>
                                    <a:rPr lang="ja-JP" altLang="en-US" sz="28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ja-JP" altLang="en-US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r>
                                    <a:rPr lang="en-US" altLang="ja-JP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𝑉𝑆𝑆𝑛</m:t>
                                  </m:r>
                                  <m:r>
                                    <a:rPr lang="en-US" altLang="ja-JP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ja-JP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en-US" altLang="ja-JP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ja-JP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ja-JP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))</m:t>
                                  </m:r>
                                </m:e>
                              </m:nary>
                            </m:e>
                          </m:d>
                          <m:r>
                            <m:rPr>
                              <m:nor/>
                            </m:rPr>
                            <a:rPr lang="ja-JP" altLang="en-US" sz="2800" dirty="0">
                              <a:solidFill>
                                <a:srgbClr val="FF0000"/>
                              </a:solidFill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kumimoji="1" lang="ja-JP" alt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テキスト ボックス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8786" y="-51209"/>
                <a:ext cx="8657255" cy="117621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テキスト ボックス 14"/>
          <p:cNvSpPr txBox="1"/>
          <p:nvPr/>
        </p:nvSpPr>
        <p:spPr>
          <a:xfrm>
            <a:off x="10551546" y="2803070"/>
            <a:ext cx="1604507" cy="4670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 smtClean="0">
                <a:solidFill>
                  <a:srgbClr val="FF0000"/>
                </a:solidFill>
              </a:rPr>
              <a:t>RT</a:t>
            </a:r>
            <a:r>
              <a:rPr kumimoji="1" lang="en-US" altLang="ja-JP" sz="2400" dirty="0" smtClean="0">
                <a:solidFill>
                  <a:srgbClr val="FF0000"/>
                </a:solidFill>
              </a:rPr>
              <a:t>:</a:t>
            </a:r>
            <a:r>
              <a:rPr kumimoji="1" lang="ja-JP" altLang="en-US" sz="2400" dirty="0" smtClean="0">
                <a:solidFill>
                  <a:srgbClr val="FF0000"/>
                </a:solidFill>
              </a:rPr>
              <a:t>ルータ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正方形/長方形 15"/>
              <p:cNvSpPr/>
              <p:nvPr/>
            </p:nvSpPr>
            <p:spPr>
              <a:xfrm>
                <a:off x="1037069" y="3468565"/>
                <a:ext cx="138935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ja-JP" dirty="0" smtClean="0">
                    <a:solidFill>
                      <a:srgbClr val="FF0000"/>
                    </a:solidFill>
                  </a:rPr>
                  <a:t>VSS</a:t>
                </a:r>
                <a14:m>
                  <m:oMath xmlns:m="http://schemas.openxmlformats.org/officeDocument/2006/math">
                    <m:r>
                      <a:rPr lang="en-US" altLang="ja-JP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ja-JP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ja-JP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ja-JP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ja-JP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6" name="正方形/長方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069" y="3468565"/>
                <a:ext cx="1389355" cy="369332"/>
              </a:xfrm>
              <a:prstGeom prst="rect">
                <a:avLst/>
              </a:prstGeom>
              <a:blipFill>
                <a:blip r:embed="rId3"/>
                <a:stretch>
                  <a:fillRect l="-3509" t="-8197" r="-1316" b="-2623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左中かっこ 16"/>
          <p:cNvSpPr/>
          <p:nvPr/>
        </p:nvSpPr>
        <p:spPr>
          <a:xfrm>
            <a:off x="2698463" y="3216486"/>
            <a:ext cx="905435" cy="843393"/>
          </a:xfrm>
          <a:prstGeom prst="leftBrac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3258757" y="3360844"/>
            <a:ext cx="23487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smtClean="0">
                <a:solidFill>
                  <a:srgbClr val="FF0000"/>
                </a:solidFill>
              </a:rPr>
              <a:t>n</a:t>
            </a:r>
            <a:r>
              <a:rPr kumimoji="1" lang="ja-JP" altLang="en-US" sz="1600" dirty="0" smtClean="0">
                <a:solidFill>
                  <a:srgbClr val="FF0000"/>
                </a:solidFill>
              </a:rPr>
              <a:t>番目の</a:t>
            </a:r>
            <a:r>
              <a:rPr lang="en-US" altLang="ja-JP" sz="1600" dirty="0" smtClean="0">
                <a:solidFill>
                  <a:srgbClr val="FF0000"/>
                </a:solidFill>
              </a:rPr>
              <a:t>VSS</a:t>
            </a:r>
            <a:r>
              <a:rPr lang="ja-JP" altLang="en-US" sz="1600" dirty="0" smtClean="0">
                <a:solidFill>
                  <a:srgbClr val="FF0000"/>
                </a:solidFill>
              </a:rPr>
              <a:t>にセンシングされる数を返す関数</a:t>
            </a:r>
            <a:endParaRPr lang="en-US" altLang="ja-JP" sz="1600" dirty="0" smtClean="0">
              <a:solidFill>
                <a:srgbClr val="FF0000"/>
              </a:solidFill>
            </a:endParaRPr>
          </a:p>
        </p:txBody>
      </p:sp>
      <p:sp>
        <p:nvSpPr>
          <p:cNvPr id="19" name="右矢印 18"/>
          <p:cNvSpPr/>
          <p:nvPr/>
        </p:nvSpPr>
        <p:spPr>
          <a:xfrm>
            <a:off x="5607511" y="3468566"/>
            <a:ext cx="421342" cy="36933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20" name="左中かっこ 19"/>
          <p:cNvSpPr/>
          <p:nvPr/>
        </p:nvSpPr>
        <p:spPr>
          <a:xfrm>
            <a:off x="6373993" y="3128019"/>
            <a:ext cx="627529" cy="1050427"/>
          </a:xfrm>
          <a:prstGeom prst="leftBrac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テキスト ボックス 20"/>
              <p:cNvSpPr txBox="1"/>
              <p:nvPr/>
            </p:nvSpPr>
            <p:spPr>
              <a:xfrm>
                <a:off x="6687757" y="2969866"/>
                <a:ext cx="3863789" cy="11637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kumimoji="1" lang="en-US" altLang="ja-JP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ja-JP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ja-JP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m:rPr>
                              <m:sty m:val="p"/>
                            </m:rPr>
                            <a:rPr lang="en-US" altLang="ja-JP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RT</m:t>
                          </m:r>
                          <m:r>
                            <a:rPr kumimoji="1" lang="en-US" altLang="ja-JP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𝐶𝑛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kumimoji="1" lang="en-US" altLang="ja-JP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ja-JP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𝐶𝑛𝑑𝑖𝑟</m:t>
                              </m:r>
                              <m:r>
                                <a:rPr lang="en-US" altLang="ja-JP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ja-JP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ja-JP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</m:sSub>
                          <m:d>
                            <m:dPr>
                              <m:ctrlPr>
                                <a:rPr kumimoji="1" lang="en-US" altLang="ja-JP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kumimoji="1" lang="en-US" altLang="ja-JP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kumimoji="1" lang="en-US" altLang="ja-JP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𝐶𝑛</m:t>
                          </m:r>
                          <m:r>
                            <a:rPr kumimoji="1" lang="en-US" altLang="ja-JP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ja-JP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kumimoji="1" lang="en-US" altLang="ja-JP" sz="24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kumimoji="1" lang="en-US" altLang="ja-JP" sz="2400" b="0" dirty="0" smtClean="0">
                  <a:solidFill>
                    <a:srgbClr val="FF0000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1" name="テキスト ボックス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7757" y="2969866"/>
                <a:ext cx="3863789" cy="116371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左中かっこ 23"/>
          <p:cNvSpPr/>
          <p:nvPr/>
        </p:nvSpPr>
        <p:spPr>
          <a:xfrm>
            <a:off x="2793723" y="4482910"/>
            <a:ext cx="905435" cy="2056119"/>
          </a:xfrm>
          <a:prstGeom prst="leftBrac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3475041" y="4772305"/>
            <a:ext cx="234875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smtClean="0"/>
              <a:t>n</a:t>
            </a:r>
            <a:r>
              <a:rPr kumimoji="1" lang="ja-JP" altLang="en-US" sz="1600" dirty="0" smtClean="0"/>
              <a:t>番目の</a:t>
            </a:r>
            <a:r>
              <a:rPr kumimoji="1" lang="en-US" altLang="ja-JP" sz="1600" dirty="0" smtClean="0"/>
              <a:t>RT</a:t>
            </a:r>
            <a:r>
              <a:rPr lang="ja-JP" altLang="en-US" sz="1600" dirty="0" smtClean="0"/>
              <a:t>のアクセス可能圏に</a:t>
            </a:r>
            <a:r>
              <a:rPr lang="en-US" altLang="ja-JP" sz="1600" dirty="0" smtClean="0"/>
              <a:t>P</a:t>
            </a:r>
            <a:r>
              <a:rPr lang="ja-JP" altLang="en-US" sz="1600" dirty="0" smtClean="0"/>
              <a:t>がいれば１を返す関数</a:t>
            </a:r>
            <a:endParaRPr lang="en-US" altLang="ja-JP" sz="1600" dirty="0" smtClean="0"/>
          </a:p>
          <a:p>
            <a:endParaRPr lang="en-US" altLang="ja-JP" sz="1600" dirty="0" smtClean="0"/>
          </a:p>
          <a:p>
            <a:r>
              <a:rPr lang="ja-JP" altLang="en-US" sz="1600" dirty="0" smtClean="0"/>
              <a:t>いなければ</a:t>
            </a:r>
            <a:r>
              <a:rPr lang="en-US" altLang="ja-JP" sz="1600" dirty="0" smtClean="0"/>
              <a:t>0</a:t>
            </a:r>
            <a:r>
              <a:rPr lang="ja-JP" altLang="en-US" sz="1600" dirty="0" smtClean="0"/>
              <a:t>を返す</a:t>
            </a:r>
            <a:endParaRPr lang="en-US" altLang="ja-JP" sz="1600" dirty="0" smtClean="0"/>
          </a:p>
          <a:p>
            <a:endParaRPr kumimoji="1" lang="ja-JP" altLang="en-US" sz="1600" dirty="0"/>
          </a:p>
        </p:txBody>
      </p:sp>
      <p:sp>
        <p:nvSpPr>
          <p:cNvPr id="26" name="右矢印 25"/>
          <p:cNvSpPr/>
          <p:nvPr/>
        </p:nvSpPr>
        <p:spPr>
          <a:xfrm>
            <a:off x="2277121" y="5957395"/>
            <a:ext cx="421342" cy="36933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4" name="グループ化 3"/>
          <p:cNvGrpSpPr/>
          <p:nvPr/>
        </p:nvGrpSpPr>
        <p:grpSpPr>
          <a:xfrm>
            <a:off x="2837657" y="4905641"/>
            <a:ext cx="8516150" cy="1421086"/>
            <a:chOff x="4913841" y="4905641"/>
            <a:chExt cx="6481808" cy="142108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正方形/長方形 22"/>
                <p:cNvSpPr/>
                <p:nvPr/>
              </p:nvSpPr>
              <p:spPr>
                <a:xfrm>
                  <a:off x="4913841" y="5301507"/>
                  <a:ext cx="2069008" cy="58477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ja-JP" altLang="en-US" sz="3200" i="1" smtClean="0">
                            <a:latin typeface="Cambria Math" panose="02040503050406030204" pitchFamily="18" charset="0"/>
                          </a:rPr>
                          <m:t>𝛿</m:t>
                        </m:r>
                        <m:d>
                          <m:dPr>
                            <m:ctrlPr>
                              <a:rPr lang="en-US" altLang="ja-JP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32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altLang="ja-JP" sz="3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sz="32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en-US" altLang="ja-JP" sz="32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ja-JP" sz="3200" i="1">
                                <a:latin typeface="Cambria Math" panose="02040503050406030204" pitchFamily="18" charset="0"/>
                              </a:rPr>
                              <m:t>𝐴𝑛</m:t>
                            </m:r>
                          </m:e>
                        </m:d>
                        <m:r>
                          <a:rPr lang="en-US" altLang="ja-JP" sz="3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ja-JP" altLang="en-US" sz="3200" i="1" dirty="0">
                    <a:latin typeface="Times New Roman" panose="02020603050405020304" pitchFamily="18" charset="0"/>
                    <a:ea typeface="HGPｺﾞｼｯｸM" panose="020B0600000000000000" pitchFamily="50" charset="-128"/>
                  </a:endParaRPr>
                </a:p>
              </p:txBody>
            </p:sp>
          </mc:Choice>
          <mc:Fallback xmlns="">
            <p:sp>
              <p:nvSpPr>
                <p:cNvPr id="23" name="正方形/長方形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13841" y="5301507"/>
                  <a:ext cx="2069008" cy="58477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" name="左中かっこ 26"/>
            <p:cNvSpPr/>
            <p:nvPr/>
          </p:nvSpPr>
          <p:spPr>
            <a:xfrm>
              <a:off x="6993648" y="4905641"/>
              <a:ext cx="627529" cy="1421086"/>
            </a:xfrm>
            <a:prstGeom prst="leftBrac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 sz="2000" i="1">
                <a:latin typeface="Times New Roman" panose="02020603050405020304" pitchFamily="18" charset="0"/>
                <a:ea typeface="HGPｺﾞｼｯｸM" panose="020B0600000000000000" pitchFamily="50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テキスト ボックス 27"/>
                <p:cNvSpPr txBox="1"/>
                <p:nvPr/>
              </p:nvSpPr>
              <p:spPr>
                <a:xfrm>
                  <a:off x="7416264" y="5048505"/>
                  <a:ext cx="3979385" cy="57868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ja-JP" sz="2800" i="1" dirty="0" smtClean="0">
                      <a:latin typeface="Times New Roman" panose="02020603050405020304" pitchFamily="18" charset="0"/>
                      <a:ea typeface="HGPｺﾞｼｯｸM" panose="020B0600000000000000" pitchFamily="50" charset="-128"/>
                    </a:rPr>
                    <a:t>1  If </a:t>
                  </a:r>
                  <a14:m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𝑇𝑟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Pre>
                            <m:sPre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PrePr>
                            <m:sub/>
                            <m:sup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  <m:e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𝐴𝑛</m:t>
                              </m:r>
                            </m:e>
                          </m:sPre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≠0 </m:t>
                      </m:r>
                    </m:oMath>
                  </a14:m>
                  <a:endParaRPr kumimoji="1" lang="en-US" altLang="ja-JP" sz="2800" b="0" i="1" dirty="0" smtClean="0">
                    <a:latin typeface="Times New Roman" panose="02020603050405020304" pitchFamily="18" charset="0"/>
                    <a:ea typeface="HGPｺﾞｼｯｸM" panose="020B0600000000000000" pitchFamily="50" charset="-128"/>
                  </a:endParaRPr>
                </a:p>
              </p:txBody>
            </p:sp>
          </mc:Choice>
          <mc:Fallback xmlns="">
            <p:sp>
              <p:nvSpPr>
                <p:cNvPr id="28" name="テキスト ボックス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16264" y="5048505"/>
                  <a:ext cx="3979385" cy="578685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2450" t="-6316" b="-2315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" name="テキスト ボックス 28"/>
            <p:cNvSpPr txBox="1"/>
            <p:nvPr/>
          </p:nvSpPr>
          <p:spPr>
            <a:xfrm>
              <a:off x="7416264" y="5616430"/>
              <a:ext cx="213511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800" i="1" dirty="0" smtClean="0">
                  <a:latin typeface="Times New Roman" panose="02020603050405020304" pitchFamily="18" charset="0"/>
                  <a:ea typeface="HGPｺﾞｼｯｸM" panose="020B0600000000000000" pitchFamily="50" charset="-128"/>
                </a:rPr>
                <a:t>0  otherwise</a:t>
              </a:r>
              <a:endParaRPr kumimoji="1" lang="en-US" altLang="ja-JP" sz="2800" b="0" i="1" dirty="0" smtClean="0">
                <a:latin typeface="Times New Roman" panose="02020603050405020304" pitchFamily="18" charset="0"/>
                <a:ea typeface="HGPｺﾞｼｯｸM" panose="020B0600000000000000" pitchFamily="50" charset="-128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テキスト ボックス 21"/>
              <p:cNvSpPr txBox="1"/>
              <p:nvPr/>
            </p:nvSpPr>
            <p:spPr>
              <a:xfrm>
                <a:off x="684170" y="1595508"/>
                <a:ext cx="4476227" cy="6949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kumimoji="1" lang="en-US" altLang="ja-JP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kumimoji="1" lang="en-US" altLang="ja-JP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kumimoji="1" lang="en-US" altLang="ja-JP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p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ja-JP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ja-JP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ja-JP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ja-JP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sub>
                            <m:sup/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ja-JP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ja-JP" alt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𝛿</m:t>
                                  </m:r>
                                  <m:d>
                                    <m:dPr>
                                      <m:ctrlPr>
                                        <a:rPr lang="en-US" altLang="ja-JP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𝑃</m:t>
                                      </m:r>
                                      <m:d>
                                        <m:dPr>
                                          <m:ctrlPr>
                                            <a:rPr lang="en-US" altLang="ja-JP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ja-JP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  <m:r>
                                        <a:rPr lang="en-US" altLang="ja-JP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e>
                                        <m:sub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d>
                                  <m:f>
                                    <m:f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altLang="ja-JP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e>
                                        <m:sub>
                                          <m:r>
                                            <a:rPr lang="en-US" altLang="ja-JP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𝑁</m:t>
                                      </m:r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))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altLang="ja-JP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e>
                                        <m:sub>
                                          <m:r>
                                            <a:rPr lang="en-US" altLang="ja-JP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altLang="ja-JP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ja-JP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e>
                                      </m:d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altLang="ja-JP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e>
                                        <m:sub>
                                          <m:r>
                                            <a:rPr lang="en-US" altLang="ja-JP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altLang="ja-JP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ja-JP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altLang="ja-JP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ja-JP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</m:d>
                                        </m:e>
                                      </m:d>
                                    </m:den>
                                  </m:f>
                                </m:e>
                              </m:d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𝑑𝑡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2" name="テキスト ボックス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170" y="1595508"/>
                <a:ext cx="4476227" cy="69493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正方形/長方形 29"/>
              <p:cNvSpPr/>
              <p:nvPr/>
            </p:nvSpPr>
            <p:spPr>
              <a:xfrm>
                <a:off x="693360" y="2549589"/>
                <a:ext cx="3715248" cy="79874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altLang="ja-JP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𝑅𝐶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b>
                        <m:sup/>
                        <m:e>
                          <m:sSub>
                            <m:sSubPr>
                              <m:ctrlPr>
                                <a:rPr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ja-JP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ja-JP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altLang="ja-JP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sub>
                              </m:sSub>
                              <m:d>
                                <m:dPr>
                                  <m:ctrlPr>
                                    <a:rPr lang="en-US" altLang="ja-JP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sub>
                          </m:sSub>
                          <m:d>
                            <m:dPr>
                              <m:ctrlPr>
                                <a:rPr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正方形/長方形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360" y="2549589"/>
                <a:ext cx="3715248" cy="79874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テキスト ボックス 30"/>
              <p:cNvSpPr txBox="1"/>
              <p:nvPr/>
            </p:nvSpPr>
            <p:spPr>
              <a:xfrm>
                <a:off x="5466563" y="1595508"/>
                <a:ext cx="3321387" cy="6949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kumimoji="1" lang="en-US" altLang="ja-JP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kumimoji="1" lang="en-US" altLang="ja-JP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kumimoji="1" lang="en-US" altLang="ja-JP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p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ja-JP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ja-JP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ja-JP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ja-JP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sub>
                            <m:sup/>
                            <m:e>
                              <m:f>
                                <m:f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))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𝑃</m:t>
                                      </m:r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d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𝑁</m:t>
                                      </m:r>
                                      <m:d>
                                        <m:dPr>
                                          <m:ctrlPr>
                                            <a:rPr lang="en-US" altLang="ja-JP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</m:d>
                                </m:den>
                              </m:f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𝑑𝑡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1" name="テキスト ボックス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6563" y="1595508"/>
                <a:ext cx="3321387" cy="69493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0021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/>
          <p:cNvGrpSpPr/>
          <p:nvPr/>
        </p:nvGrpSpPr>
        <p:grpSpPr>
          <a:xfrm>
            <a:off x="1445485" y="4307454"/>
            <a:ext cx="7768566" cy="1780368"/>
            <a:chOff x="1597967" y="3621798"/>
            <a:chExt cx="7768566" cy="178036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テキスト ボックス 2"/>
                <p:cNvSpPr txBox="1"/>
                <p:nvPr/>
              </p:nvSpPr>
              <p:spPr>
                <a:xfrm>
                  <a:off x="1597967" y="4212701"/>
                  <a:ext cx="1694438" cy="59856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3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3600" b="0" i="1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kumimoji="1" lang="en-US" altLang="ja-JP" sz="3600" b="0" i="1" smtClean="0">
                                <a:latin typeface="Cambria Math" panose="02040503050406030204" pitchFamily="18" charset="0"/>
                              </a:rPr>
                              <m:t>𝐴𝑛</m:t>
                            </m:r>
                            <m:r>
                              <a:rPr kumimoji="1" lang="en-US" altLang="ja-JP" sz="3600" b="0" i="1" smtClean="0">
                                <a:latin typeface="Cambria Math" panose="02040503050406030204" pitchFamily="18" charset="0"/>
                              </a:rPr>
                              <m:t>]</m:t>
                            </m:r>
                          </m:e>
                          <m:sub>
                            <m:r>
                              <a:rPr kumimoji="1" lang="en-US" altLang="ja-JP" sz="3600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kumimoji="1" lang="en-US" altLang="ja-JP" sz="3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kumimoji="1" lang="ja-JP" altLang="en-US" sz="3600" i="1" dirty="0">
                    <a:latin typeface="HGPｺﾞｼｯｸM" panose="020B0600000000000000" pitchFamily="50" charset="-128"/>
                    <a:ea typeface="HGPｺﾞｼｯｸM" panose="020B0600000000000000" pitchFamily="50" charset="-128"/>
                  </a:endParaRPr>
                </a:p>
              </p:txBody>
            </p:sp>
          </mc:Choice>
          <mc:Fallback xmlns="">
            <p:sp>
              <p:nvSpPr>
                <p:cNvPr id="3" name="テキスト ボックス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97967" y="4212701"/>
                  <a:ext cx="1694438" cy="59856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b="-102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" name="左中かっこ 3"/>
            <p:cNvSpPr/>
            <p:nvPr/>
          </p:nvSpPr>
          <p:spPr>
            <a:xfrm>
              <a:off x="4096871" y="3621798"/>
              <a:ext cx="627529" cy="1780368"/>
            </a:xfrm>
            <a:prstGeom prst="leftBrac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 i="1">
                <a:latin typeface="HGPｺﾞｼｯｸM" panose="020B0600000000000000" pitchFamily="50" charset="-128"/>
                <a:ea typeface="HGPｺﾞｼｯｸM" panose="020B0600000000000000" pitchFamily="50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テキスト ボックス 4"/>
                <p:cNvSpPr txBox="1"/>
                <p:nvPr/>
              </p:nvSpPr>
              <p:spPr>
                <a:xfrm>
                  <a:off x="4596789" y="3794116"/>
                  <a:ext cx="4657569" cy="9541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ja-JP" sz="2800" i="1" dirty="0" smtClean="0">
                      <a:latin typeface="HGPｺﾞｼｯｸM" panose="020B0600000000000000" pitchFamily="50" charset="-128"/>
                      <a:ea typeface="HGPｺﾞｼｯｸM" panose="020B0600000000000000" pitchFamily="50" charset="-128"/>
                    </a:rPr>
                    <a:t>1   if  </a:t>
                  </a:r>
                  <a14:m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</m:oMath>
                  </a14:m>
                  <a:r>
                    <a:rPr kumimoji="1" lang="en-US" altLang="ja-JP" sz="2800" b="0" i="1" dirty="0" smtClean="0">
                      <a:latin typeface="HGPｺﾞｼｯｸM" panose="020B0600000000000000" pitchFamily="50" charset="-128"/>
                      <a:ea typeface="HGPｺﾞｼｯｸM" panose="020B0600000000000000" pitchFamily="50" charset="-128"/>
                    </a:rPr>
                    <a:t> and</a:t>
                  </a:r>
                  <a:br>
                    <a:rPr kumimoji="1" lang="en-US" altLang="ja-JP" sz="2800" b="0" i="1" dirty="0" smtClean="0">
                      <a:latin typeface="HGPｺﾞｼｯｸM" panose="020B0600000000000000" pitchFamily="50" charset="-128"/>
                      <a:ea typeface="HGPｺﾞｼｯｸM" panose="020B0600000000000000" pitchFamily="50" charset="-128"/>
                    </a:rPr>
                  </a:br>
                  <a:r>
                    <a:rPr kumimoji="1" lang="en-US" altLang="ja-JP" sz="2800" b="0" i="1" dirty="0" smtClean="0">
                      <a:latin typeface="HGPｺﾞｼｯｸM" panose="020B0600000000000000" pitchFamily="50" charset="-128"/>
                      <a:ea typeface="HGPｺﾞｼｯｸM" panose="020B0600000000000000" pitchFamily="50" charset="-128"/>
                    </a:rPr>
                    <a:t>      </a:t>
                  </a:r>
                  <a:r>
                    <a:rPr lang="ja-JP" altLang="en-US" sz="2800" i="1" dirty="0">
                      <a:latin typeface="HGPｺﾞｼｯｸM" panose="020B0600000000000000" pitchFamily="50" charset="-128"/>
                      <a:ea typeface="HGPｺﾞｼｯｸM" panose="020B0600000000000000" pitchFamily="50" charset="-128"/>
                    </a:rPr>
                    <a:t> </a:t>
                  </a:r>
                  <a:r>
                    <a:rPr lang="ja-JP" altLang="en-US" sz="2800" i="1" dirty="0" smtClean="0">
                      <a:latin typeface="HGPｺﾞｼｯｸM" panose="020B0600000000000000" pitchFamily="50" charset="-128"/>
                      <a:ea typeface="HGPｺﾞｼｯｸM" panose="020B0600000000000000" pitchFamily="50" charset="-128"/>
                    </a:rPr>
                    <a:t> </a:t>
                  </a:r>
                  <a14:m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</m:oMath>
                  </a14:m>
                  <a:endParaRPr kumimoji="1" lang="en-US" altLang="ja-JP" sz="2800" b="0" i="1" dirty="0" smtClean="0">
                    <a:latin typeface="HGPｺﾞｼｯｸM" panose="020B0600000000000000" pitchFamily="50" charset="-128"/>
                    <a:ea typeface="HGPｺﾞｼｯｸM" panose="020B0600000000000000" pitchFamily="50" charset="-128"/>
                  </a:endParaRPr>
                </a:p>
              </p:txBody>
            </p:sp>
          </mc:Choice>
          <mc:Fallback xmlns="">
            <p:sp>
              <p:nvSpPr>
                <p:cNvPr id="34" name="テキスト ボックス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96789" y="3794116"/>
                  <a:ext cx="4657569" cy="954107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2618" t="-833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テキスト ボックス 5"/>
            <p:cNvSpPr txBox="1"/>
            <p:nvPr/>
          </p:nvSpPr>
          <p:spPr>
            <a:xfrm>
              <a:off x="4596789" y="4781850"/>
              <a:ext cx="476974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800" i="1" dirty="0" smtClean="0">
                  <a:latin typeface="HGPｺﾞｼｯｸM" panose="020B0600000000000000" pitchFamily="50" charset="-128"/>
                  <a:ea typeface="HGPｺﾞｼｯｸM" panose="020B0600000000000000" pitchFamily="50" charset="-128"/>
                </a:rPr>
                <a:t>0   otherwise</a:t>
              </a:r>
              <a:endParaRPr kumimoji="1" lang="en-US" altLang="ja-JP" sz="2800" b="0" i="1" dirty="0" smtClean="0">
                <a:latin typeface="HGPｺﾞｼｯｸM" panose="020B0600000000000000" pitchFamily="50" charset="-128"/>
                <a:ea typeface="HGPｺﾞｼｯｸM" panose="020B0600000000000000" pitchFamily="50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15619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/>
          <p:cNvGrpSpPr/>
          <p:nvPr/>
        </p:nvGrpSpPr>
        <p:grpSpPr>
          <a:xfrm>
            <a:off x="316992" y="335684"/>
            <a:ext cx="11460892" cy="5497136"/>
            <a:chOff x="316992" y="335684"/>
            <a:chExt cx="11460892" cy="5497136"/>
          </a:xfrm>
        </p:grpSpPr>
        <p:cxnSp>
          <p:nvCxnSpPr>
            <p:cNvPr id="3" name="直線コネクタ 2"/>
            <p:cNvCxnSpPr/>
            <p:nvPr/>
          </p:nvCxnSpPr>
          <p:spPr>
            <a:xfrm>
              <a:off x="414528" y="1207008"/>
              <a:ext cx="1111910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" name="直線コネクタ 3"/>
            <p:cNvCxnSpPr/>
            <p:nvPr/>
          </p:nvCxnSpPr>
          <p:spPr>
            <a:xfrm>
              <a:off x="438912" y="2718816"/>
              <a:ext cx="1125321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テキスト ボックス 38"/>
            <p:cNvSpPr txBox="1"/>
            <p:nvPr/>
          </p:nvSpPr>
          <p:spPr>
            <a:xfrm>
              <a:off x="316992" y="837676"/>
              <a:ext cx="25968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 smtClean="0"/>
                <a:t>パブリックネット</a:t>
              </a:r>
              <a:endParaRPr kumimoji="1" lang="ja-JP" altLang="en-US" dirty="0"/>
            </a:p>
          </p:txBody>
        </p:sp>
        <p:sp>
          <p:nvSpPr>
            <p:cNvPr id="40" name="テキスト ボックス 39"/>
            <p:cNvSpPr txBox="1"/>
            <p:nvPr/>
          </p:nvSpPr>
          <p:spPr>
            <a:xfrm>
              <a:off x="316992" y="2349483"/>
              <a:ext cx="25968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 smtClean="0"/>
                <a:t>エッジ</a:t>
              </a:r>
              <a:endParaRPr kumimoji="1" lang="ja-JP" altLang="en-US" dirty="0"/>
            </a:p>
          </p:txBody>
        </p:sp>
        <p:grpSp>
          <p:nvGrpSpPr>
            <p:cNvPr id="44" name="グループ化 43"/>
            <p:cNvGrpSpPr/>
            <p:nvPr/>
          </p:nvGrpSpPr>
          <p:grpSpPr>
            <a:xfrm>
              <a:off x="5280115" y="335684"/>
              <a:ext cx="1387930" cy="833278"/>
              <a:chOff x="5712354" y="2150072"/>
              <a:chExt cx="4050771" cy="2431980"/>
            </a:xfrm>
          </p:grpSpPr>
          <p:pic>
            <p:nvPicPr>
              <p:cNvPr id="45" name="Picture 8" descr="サーバのイラスト（1台）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387042" y="2150072"/>
                <a:ext cx="1714500" cy="17145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6" name="Picture 6" descr="雲のイラスト"/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57768"/>
              <a:stretch/>
            </p:blipFill>
            <p:spPr bwMode="auto">
              <a:xfrm>
                <a:off x="5712354" y="2871327"/>
                <a:ext cx="4050771" cy="17107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cxnSp>
          <p:nvCxnSpPr>
            <p:cNvPr id="95" name="直線矢印コネクタ 94"/>
            <p:cNvCxnSpPr/>
            <p:nvPr/>
          </p:nvCxnSpPr>
          <p:spPr>
            <a:xfrm flipH="1" flipV="1">
              <a:off x="6373668" y="1022342"/>
              <a:ext cx="4962355" cy="2627646"/>
            </a:xfrm>
            <a:prstGeom prst="straightConnector1">
              <a:avLst/>
            </a:prstGeom>
            <a:ln w="76200" cmpd="sng"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8" name="直線矢印コネクタ 97"/>
            <p:cNvCxnSpPr/>
            <p:nvPr/>
          </p:nvCxnSpPr>
          <p:spPr>
            <a:xfrm flipH="1" flipV="1">
              <a:off x="6337807" y="1170255"/>
              <a:ext cx="2983731" cy="2479733"/>
            </a:xfrm>
            <a:prstGeom prst="straightConnector1">
              <a:avLst/>
            </a:prstGeom>
            <a:ln w="76200" cmpd="sng"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9" name="直線矢印コネクタ 98"/>
            <p:cNvCxnSpPr/>
            <p:nvPr/>
          </p:nvCxnSpPr>
          <p:spPr>
            <a:xfrm flipH="1" flipV="1">
              <a:off x="6159621" y="1022342"/>
              <a:ext cx="1826558" cy="2627646"/>
            </a:xfrm>
            <a:prstGeom prst="straightConnector1">
              <a:avLst/>
            </a:prstGeom>
            <a:ln w="76200" cmpd="sng"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1" name="直線矢印コネクタ 100"/>
            <p:cNvCxnSpPr/>
            <p:nvPr/>
          </p:nvCxnSpPr>
          <p:spPr>
            <a:xfrm flipV="1">
              <a:off x="5663923" y="1022342"/>
              <a:ext cx="226811" cy="2627646"/>
            </a:xfrm>
            <a:prstGeom prst="straightConnector1">
              <a:avLst/>
            </a:prstGeom>
            <a:ln w="76200" cmpd="sng"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3" name="直線矢印コネクタ 102"/>
            <p:cNvCxnSpPr/>
            <p:nvPr/>
          </p:nvCxnSpPr>
          <p:spPr>
            <a:xfrm flipV="1">
              <a:off x="2921006" y="923129"/>
              <a:ext cx="2583994" cy="2726859"/>
            </a:xfrm>
            <a:prstGeom prst="straightConnector1">
              <a:avLst/>
            </a:prstGeom>
            <a:ln w="76200" cmpd="sng"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0" name="楕円 109"/>
            <p:cNvSpPr/>
            <p:nvPr/>
          </p:nvSpPr>
          <p:spPr>
            <a:xfrm>
              <a:off x="6259475" y="337634"/>
              <a:ext cx="1068997" cy="615677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計算</a:t>
              </a:r>
              <a:endParaRPr kumimoji="1" lang="ja-JP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112" name="直線コネクタ 111"/>
            <p:cNvCxnSpPr/>
            <p:nvPr/>
          </p:nvCxnSpPr>
          <p:spPr>
            <a:xfrm>
              <a:off x="316992" y="4303776"/>
              <a:ext cx="1136294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3" name="直線コネクタ 112"/>
            <p:cNvCxnSpPr/>
            <p:nvPr/>
          </p:nvCxnSpPr>
          <p:spPr>
            <a:xfrm>
              <a:off x="609600" y="5815584"/>
              <a:ext cx="1098499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4" name="テキスト ボックス 113"/>
            <p:cNvSpPr txBox="1"/>
            <p:nvPr/>
          </p:nvSpPr>
          <p:spPr>
            <a:xfrm>
              <a:off x="316992" y="3979638"/>
              <a:ext cx="25968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dirty="0" smtClean="0"/>
                <a:t>サービス有効</a:t>
              </a:r>
              <a:r>
                <a:rPr lang="ja-JP" altLang="en-US" dirty="0"/>
                <a:t>範囲</a:t>
              </a:r>
              <a:endParaRPr kumimoji="1" lang="ja-JP" altLang="en-US" dirty="0"/>
            </a:p>
          </p:txBody>
        </p:sp>
        <p:sp>
          <p:nvSpPr>
            <p:cNvPr id="115" name="テキスト ボックス 114"/>
            <p:cNvSpPr txBox="1"/>
            <p:nvPr/>
          </p:nvSpPr>
          <p:spPr>
            <a:xfrm>
              <a:off x="316992" y="5463488"/>
              <a:ext cx="25968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dirty="0" smtClean="0"/>
                <a:t>サービス有効</a:t>
              </a:r>
              <a:r>
                <a:rPr lang="ja-JP" altLang="en-US" dirty="0"/>
                <a:t>範囲</a:t>
              </a:r>
              <a:endParaRPr kumimoji="1" lang="ja-JP" altLang="en-US" dirty="0"/>
            </a:p>
          </p:txBody>
        </p:sp>
        <p:grpSp>
          <p:nvGrpSpPr>
            <p:cNvPr id="116" name="グループ化 115"/>
            <p:cNvGrpSpPr/>
            <p:nvPr/>
          </p:nvGrpSpPr>
          <p:grpSpPr>
            <a:xfrm>
              <a:off x="2466845" y="4960375"/>
              <a:ext cx="894086" cy="810016"/>
              <a:chOff x="1332577" y="3645685"/>
              <a:chExt cx="1670364" cy="1513301"/>
            </a:xfrm>
          </p:grpSpPr>
          <p:pic>
            <p:nvPicPr>
              <p:cNvPr id="117" name="Picture 2" descr="サーバのイラスト（1台）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96870" y="3645685"/>
                <a:ext cx="973178" cy="97317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8" name="Picture 4" descr="ドーム形の防犯カメラのイラスト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32577" y="4222658"/>
                <a:ext cx="936328" cy="93632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19" name="楕円 118"/>
              <p:cNvSpPr/>
              <p:nvPr/>
            </p:nvSpPr>
            <p:spPr>
              <a:xfrm>
                <a:off x="1909726" y="4094046"/>
                <a:ext cx="1093215" cy="628370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900" dirty="0"/>
                  <a:t>VSS</a:t>
                </a:r>
                <a:endParaRPr kumimoji="1" lang="ja-JP" altLang="en-US" sz="2400" dirty="0"/>
              </a:p>
            </p:txBody>
          </p:sp>
        </p:grpSp>
        <p:grpSp>
          <p:nvGrpSpPr>
            <p:cNvPr id="120" name="グループ化 119"/>
            <p:cNvGrpSpPr/>
            <p:nvPr/>
          </p:nvGrpSpPr>
          <p:grpSpPr>
            <a:xfrm>
              <a:off x="3917693" y="4960375"/>
              <a:ext cx="894086" cy="810016"/>
              <a:chOff x="1332577" y="3645685"/>
              <a:chExt cx="1670364" cy="1513301"/>
            </a:xfrm>
          </p:grpSpPr>
          <p:pic>
            <p:nvPicPr>
              <p:cNvPr id="121" name="Picture 2" descr="サーバのイラスト（1台）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96870" y="3645685"/>
                <a:ext cx="973178" cy="97317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22" name="Picture 4" descr="ドーム形の防犯カメラのイラスト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32577" y="4222658"/>
                <a:ext cx="936328" cy="93632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23" name="楕円 122"/>
              <p:cNvSpPr/>
              <p:nvPr/>
            </p:nvSpPr>
            <p:spPr>
              <a:xfrm>
                <a:off x="1909726" y="4094046"/>
                <a:ext cx="1093215" cy="628370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900" dirty="0"/>
                  <a:t>VSS</a:t>
                </a:r>
                <a:endParaRPr kumimoji="1" lang="ja-JP" altLang="en-US" sz="2400" dirty="0"/>
              </a:p>
            </p:txBody>
          </p:sp>
        </p:grpSp>
        <p:grpSp>
          <p:nvGrpSpPr>
            <p:cNvPr id="124" name="グループ化 123"/>
            <p:cNvGrpSpPr/>
            <p:nvPr/>
          </p:nvGrpSpPr>
          <p:grpSpPr>
            <a:xfrm>
              <a:off x="5443721" y="4960375"/>
              <a:ext cx="894086" cy="810016"/>
              <a:chOff x="1332577" y="3645685"/>
              <a:chExt cx="1670364" cy="1513301"/>
            </a:xfrm>
          </p:grpSpPr>
          <p:pic>
            <p:nvPicPr>
              <p:cNvPr id="125" name="Picture 2" descr="サーバのイラスト（1台）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96870" y="3645685"/>
                <a:ext cx="973178" cy="97317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26" name="Picture 4" descr="ドーム形の防犯カメラのイラスト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32577" y="4222658"/>
                <a:ext cx="936328" cy="93632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27" name="楕円 126"/>
              <p:cNvSpPr/>
              <p:nvPr/>
            </p:nvSpPr>
            <p:spPr>
              <a:xfrm>
                <a:off x="1909726" y="4094046"/>
                <a:ext cx="1093215" cy="628370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900" dirty="0"/>
                  <a:t>VSS</a:t>
                </a:r>
                <a:endParaRPr kumimoji="1" lang="ja-JP" altLang="en-US" sz="2400" dirty="0"/>
              </a:p>
            </p:txBody>
          </p:sp>
        </p:grpSp>
        <p:grpSp>
          <p:nvGrpSpPr>
            <p:cNvPr id="128" name="グループ化 127"/>
            <p:cNvGrpSpPr/>
            <p:nvPr/>
          </p:nvGrpSpPr>
          <p:grpSpPr>
            <a:xfrm>
              <a:off x="6589769" y="4960375"/>
              <a:ext cx="894086" cy="810016"/>
              <a:chOff x="1332577" y="3645685"/>
              <a:chExt cx="1670364" cy="1513301"/>
            </a:xfrm>
          </p:grpSpPr>
          <p:pic>
            <p:nvPicPr>
              <p:cNvPr id="129" name="Picture 2" descr="サーバのイラスト（1台）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96870" y="3645685"/>
                <a:ext cx="973178" cy="97317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30" name="Picture 4" descr="ドーム形の防犯カメラのイラスト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32577" y="4222658"/>
                <a:ext cx="936328" cy="93632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31" name="楕円 130"/>
              <p:cNvSpPr/>
              <p:nvPr/>
            </p:nvSpPr>
            <p:spPr>
              <a:xfrm>
                <a:off x="1909726" y="4094046"/>
                <a:ext cx="1093215" cy="628370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900" dirty="0"/>
                  <a:t>VSS</a:t>
                </a:r>
                <a:endParaRPr kumimoji="1" lang="ja-JP" altLang="en-US" sz="2400" dirty="0"/>
              </a:p>
            </p:txBody>
          </p:sp>
        </p:grpSp>
        <p:grpSp>
          <p:nvGrpSpPr>
            <p:cNvPr id="132" name="グループ化 131"/>
            <p:cNvGrpSpPr/>
            <p:nvPr/>
          </p:nvGrpSpPr>
          <p:grpSpPr>
            <a:xfrm>
              <a:off x="7773157" y="4960375"/>
              <a:ext cx="894086" cy="810016"/>
              <a:chOff x="1332577" y="3645685"/>
              <a:chExt cx="1670364" cy="1513301"/>
            </a:xfrm>
          </p:grpSpPr>
          <p:pic>
            <p:nvPicPr>
              <p:cNvPr id="133" name="Picture 2" descr="サーバのイラスト（1台）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96870" y="3645685"/>
                <a:ext cx="973178" cy="97317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34" name="Picture 4" descr="ドーム形の防犯カメラのイラスト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32577" y="4222658"/>
                <a:ext cx="936328" cy="93632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35" name="楕円 134"/>
              <p:cNvSpPr/>
              <p:nvPr/>
            </p:nvSpPr>
            <p:spPr>
              <a:xfrm>
                <a:off x="1909726" y="4094046"/>
                <a:ext cx="1093215" cy="628370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900" dirty="0"/>
                  <a:t>VSS</a:t>
                </a:r>
                <a:endParaRPr kumimoji="1" lang="ja-JP" altLang="en-US" sz="2400" dirty="0"/>
              </a:p>
            </p:txBody>
          </p:sp>
        </p:grpSp>
        <p:grpSp>
          <p:nvGrpSpPr>
            <p:cNvPr id="136" name="グループ化 135"/>
            <p:cNvGrpSpPr/>
            <p:nvPr/>
          </p:nvGrpSpPr>
          <p:grpSpPr>
            <a:xfrm>
              <a:off x="9028169" y="4960375"/>
              <a:ext cx="894086" cy="810016"/>
              <a:chOff x="1332577" y="3645685"/>
              <a:chExt cx="1670364" cy="1513301"/>
            </a:xfrm>
          </p:grpSpPr>
          <p:pic>
            <p:nvPicPr>
              <p:cNvPr id="137" name="Picture 2" descr="サーバのイラスト（1台）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96870" y="3645685"/>
                <a:ext cx="973178" cy="97317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38" name="Picture 4" descr="ドーム形の防犯カメラのイラスト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32577" y="4222658"/>
                <a:ext cx="936328" cy="93632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39" name="楕円 138"/>
              <p:cNvSpPr/>
              <p:nvPr/>
            </p:nvSpPr>
            <p:spPr>
              <a:xfrm>
                <a:off x="1909726" y="4094046"/>
                <a:ext cx="1093215" cy="628370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900" dirty="0"/>
                  <a:t>VSS</a:t>
                </a:r>
                <a:endParaRPr kumimoji="1" lang="ja-JP" altLang="en-US" sz="2400" dirty="0"/>
              </a:p>
            </p:txBody>
          </p:sp>
        </p:grpSp>
        <p:grpSp>
          <p:nvGrpSpPr>
            <p:cNvPr id="140" name="グループ化 139"/>
            <p:cNvGrpSpPr/>
            <p:nvPr/>
          </p:nvGrpSpPr>
          <p:grpSpPr>
            <a:xfrm>
              <a:off x="9966953" y="4960375"/>
              <a:ext cx="894086" cy="810016"/>
              <a:chOff x="1332577" y="3645685"/>
              <a:chExt cx="1670364" cy="1513301"/>
            </a:xfrm>
          </p:grpSpPr>
          <p:pic>
            <p:nvPicPr>
              <p:cNvPr id="141" name="Picture 2" descr="サーバのイラスト（1台）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96870" y="3645685"/>
                <a:ext cx="973178" cy="97317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42" name="Picture 4" descr="ドーム形の防犯カメラのイラスト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32577" y="4222658"/>
                <a:ext cx="936328" cy="93632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43" name="楕円 142"/>
              <p:cNvSpPr/>
              <p:nvPr/>
            </p:nvSpPr>
            <p:spPr>
              <a:xfrm>
                <a:off x="1909726" y="4094046"/>
                <a:ext cx="1093215" cy="628370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900" dirty="0"/>
                  <a:t>VSS</a:t>
                </a:r>
                <a:endParaRPr kumimoji="1" lang="ja-JP" altLang="en-US" sz="2400" dirty="0"/>
              </a:p>
            </p:txBody>
          </p:sp>
        </p:grpSp>
        <p:grpSp>
          <p:nvGrpSpPr>
            <p:cNvPr id="144" name="グループ化 143"/>
            <p:cNvGrpSpPr/>
            <p:nvPr/>
          </p:nvGrpSpPr>
          <p:grpSpPr>
            <a:xfrm>
              <a:off x="10883798" y="4960375"/>
              <a:ext cx="894086" cy="810016"/>
              <a:chOff x="1332577" y="3645685"/>
              <a:chExt cx="1670364" cy="1513301"/>
            </a:xfrm>
          </p:grpSpPr>
          <p:pic>
            <p:nvPicPr>
              <p:cNvPr id="145" name="Picture 2" descr="サーバのイラスト（1台）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96870" y="3645685"/>
                <a:ext cx="973178" cy="97317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46" name="Picture 4" descr="ドーム形の防犯カメラのイラスト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32577" y="4222658"/>
                <a:ext cx="936328" cy="93632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47" name="楕円 146"/>
              <p:cNvSpPr/>
              <p:nvPr/>
            </p:nvSpPr>
            <p:spPr>
              <a:xfrm>
                <a:off x="1909726" y="4094046"/>
                <a:ext cx="1093215" cy="628370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900" dirty="0"/>
                  <a:t>VSS</a:t>
                </a:r>
                <a:endParaRPr kumimoji="1" lang="ja-JP" altLang="en-US" sz="2400" dirty="0"/>
              </a:p>
            </p:txBody>
          </p:sp>
        </p:grpSp>
        <p:pic>
          <p:nvPicPr>
            <p:cNvPr id="148" name="Picture 2" descr="Wi-Fi無線ルーターのイラスト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83652" y="3574662"/>
              <a:ext cx="699093" cy="6990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9" name="Picture 2" descr="Wi-Fi無線ルーターのイラスト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99638" y="3574662"/>
              <a:ext cx="699093" cy="6990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0" name="Picture 2" descr="Wi-Fi無線ルーターのイラスト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76218" y="3574662"/>
              <a:ext cx="699093" cy="6990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1" name="Picture 2" descr="Wi-Fi無線ルーターのイラスト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44976" y="3574662"/>
              <a:ext cx="699093" cy="6990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2" name="Picture 2" descr="Wi-Fi無線ルーターのイラスト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93035" y="3574662"/>
              <a:ext cx="699093" cy="6990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3" name="テキスト ボックス 152"/>
            <p:cNvSpPr txBox="1"/>
            <p:nvPr/>
          </p:nvSpPr>
          <p:spPr>
            <a:xfrm>
              <a:off x="757031" y="3292856"/>
              <a:ext cx="25968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 smtClean="0"/>
                <a:t>VSS</a:t>
              </a:r>
              <a:r>
                <a:rPr lang="ja-JP" altLang="en-US" dirty="0" smtClean="0"/>
                <a:t>情報提供サーバ</a:t>
              </a:r>
              <a:endParaRPr kumimoji="1" lang="ja-JP" altLang="en-US" dirty="0"/>
            </a:p>
          </p:txBody>
        </p:sp>
        <p:cxnSp>
          <p:nvCxnSpPr>
            <p:cNvPr id="154" name="直線矢印コネクタ 153"/>
            <p:cNvCxnSpPr>
              <a:endCxn id="148" idx="2"/>
            </p:cNvCxnSpPr>
            <p:nvPr/>
          </p:nvCxnSpPr>
          <p:spPr>
            <a:xfrm flipH="1" flipV="1">
              <a:off x="2833199" y="4273755"/>
              <a:ext cx="80803" cy="889433"/>
            </a:xfrm>
            <a:prstGeom prst="straightConnector1">
              <a:avLst/>
            </a:prstGeom>
            <a:ln w="76200" cmpd="sng"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5" name="直線矢印コネクタ 154"/>
            <p:cNvCxnSpPr/>
            <p:nvPr/>
          </p:nvCxnSpPr>
          <p:spPr>
            <a:xfrm flipH="1" flipV="1">
              <a:off x="3149313" y="4303776"/>
              <a:ext cx="1223827" cy="847033"/>
            </a:xfrm>
            <a:prstGeom prst="straightConnector1">
              <a:avLst/>
            </a:prstGeom>
            <a:ln w="76200" cmpd="sng"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6" name="直線矢印コネクタ 155"/>
            <p:cNvCxnSpPr>
              <a:endCxn id="149" idx="2"/>
            </p:cNvCxnSpPr>
            <p:nvPr/>
          </p:nvCxnSpPr>
          <p:spPr>
            <a:xfrm flipH="1" flipV="1">
              <a:off x="5749185" y="4273755"/>
              <a:ext cx="72769" cy="765812"/>
            </a:xfrm>
            <a:prstGeom prst="straightConnector1">
              <a:avLst/>
            </a:prstGeom>
            <a:ln w="76200" cmpd="sng"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7" name="直線矢印コネクタ 156"/>
            <p:cNvCxnSpPr/>
            <p:nvPr/>
          </p:nvCxnSpPr>
          <p:spPr>
            <a:xfrm flipH="1" flipV="1">
              <a:off x="5914029" y="4376222"/>
              <a:ext cx="1101143" cy="716939"/>
            </a:xfrm>
            <a:prstGeom prst="straightConnector1">
              <a:avLst/>
            </a:prstGeom>
            <a:ln w="76200" cmpd="sng"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8" name="直線矢印コネクタ 157"/>
            <p:cNvCxnSpPr/>
            <p:nvPr/>
          </p:nvCxnSpPr>
          <p:spPr>
            <a:xfrm flipH="1" flipV="1">
              <a:off x="7975334" y="4423263"/>
              <a:ext cx="334073" cy="669898"/>
            </a:xfrm>
            <a:prstGeom prst="straightConnector1">
              <a:avLst/>
            </a:prstGeom>
            <a:ln w="76200" cmpd="sng"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9" name="直線矢印コネクタ 158"/>
            <p:cNvCxnSpPr/>
            <p:nvPr/>
          </p:nvCxnSpPr>
          <p:spPr>
            <a:xfrm flipH="1" flipV="1">
              <a:off x="9449219" y="4376222"/>
              <a:ext cx="29898" cy="743836"/>
            </a:xfrm>
            <a:prstGeom prst="straightConnector1">
              <a:avLst/>
            </a:prstGeom>
            <a:ln w="76200" cmpd="sng"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0" name="直線矢印コネクタ 159"/>
            <p:cNvCxnSpPr/>
            <p:nvPr/>
          </p:nvCxnSpPr>
          <p:spPr>
            <a:xfrm flipV="1">
              <a:off x="10478175" y="4348970"/>
              <a:ext cx="600616" cy="771088"/>
            </a:xfrm>
            <a:prstGeom prst="straightConnector1">
              <a:avLst/>
            </a:prstGeom>
            <a:ln w="76200" cmpd="sng"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1" name="直線矢印コネクタ 160"/>
            <p:cNvCxnSpPr/>
            <p:nvPr/>
          </p:nvCxnSpPr>
          <p:spPr>
            <a:xfrm flipH="1" flipV="1">
              <a:off x="11250159" y="4230624"/>
              <a:ext cx="80803" cy="889433"/>
            </a:xfrm>
            <a:prstGeom prst="straightConnector1">
              <a:avLst/>
            </a:prstGeom>
            <a:ln w="76200" cmpd="sng"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06960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線コネクタ 2"/>
          <p:cNvCxnSpPr/>
          <p:nvPr/>
        </p:nvCxnSpPr>
        <p:spPr>
          <a:xfrm>
            <a:off x="414528" y="1207008"/>
            <a:ext cx="1111910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直線コネクタ 3"/>
          <p:cNvCxnSpPr/>
          <p:nvPr/>
        </p:nvCxnSpPr>
        <p:spPr>
          <a:xfrm>
            <a:off x="438912" y="2718816"/>
            <a:ext cx="1125321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テキスト ボックス 38"/>
          <p:cNvSpPr txBox="1"/>
          <p:nvPr/>
        </p:nvSpPr>
        <p:spPr>
          <a:xfrm>
            <a:off x="316992" y="837676"/>
            <a:ext cx="2596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パブリックネット</a:t>
            </a:r>
            <a:endParaRPr kumimoji="1" lang="ja-JP" altLang="en-US" dirty="0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316992" y="2349483"/>
            <a:ext cx="2596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エッジ</a:t>
            </a:r>
            <a:endParaRPr kumimoji="1" lang="ja-JP" altLang="en-US" dirty="0"/>
          </a:p>
        </p:txBody>
      </p:sp>
      <p:grpSp>
        <p:nvGrpSpPr>
          <p:cNvPr id="44" name="グループ化 43"/>
          <p:cNvGrpSpPr/>
          <p:nvPr/>
        </p:nvGrpSpPr>
        <p:grpSpPr>
          <a:xfrm>
            <a:off x="5280115" y="335684"/>
            <a:ext cx="1387930" cy="833278"/>
            <a:chOff x="5712354" y="2150072"/>
            <a:chExt cx="4050771" cy="2431980"/>
          </a:xfrm>
        </p:grpSpPr>
        <p:pic>
          <p:nvPicPr>
            <p:cNvPr id="45" name="Picture 8" descr="サーバのイラスト（1台）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87042" y="2150072"/>
              <a:ext cx="1714500" cy="1714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6" name="Picture 6" descr="雲のイラスト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7768"/>
            <a:stretch/>
          </p:blipFill>
          <p:spPr bwMode="auto">
            <a:xfrm>
              <a:off x="5712354" y="2871327"/>
              <a:ext cx="4050771" cy="1710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91" name="Picture 8" descr="サーバのイラスト（1台）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8994" y="1948828"/>
            <a:ext cx="684132" cy="684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3" name="Picture 8" descr="サーバのイラスト（1台）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4340" y="1948828"/>
            <a:ext cx="684132" cy="684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4" name="Picture 8" descr="サーバのイラスト（1台）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4023" y="1948828"/>
            <a:ext cx="684132" cy="684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9" name="直線矢印コネクタ 78"/>
          <p:cNvCxnSpPr/>
          <p:nvPr/>
        </p:nvCxnSpPr>
        <p:spPr>
          <a:xfrm flipV="1">
            <a:off x="2921006" y="2632960"/>
            <a:ext cx="439925" cy="1017029"/>
          </a:xfrm>
          <a:prstGeom prst="straightConnector1">
            <a:avLst/>
          </a:prstGeom>
          <a:ln w="76200" cmpd="sng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直線矢印コネクタ 80"/>
          <p:cNvCxnSpPr/>
          <p:nvPr/>
        </p:nvCxnSpPr>
        <p:spPr>
          <a:xfrm flipH="1" flipV="1">
            <a:off x="3887385" y="2632960"/>
            <a:ext cx="1877073" cy="998399"/>
          </a:xfrm>
          <a:prstGeom prst="straightConnector1">
            <a:avLst/>
          </a:prstGeom>
          <a:ln w="76200" cmpd="sng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直線矢印コネクタ 82"/>
          <p:cNvCxnSpPr/>
          <p:nvPr/>
        </p:nvCxnSpPr>
        <p:spPr>
          <a:xfrm flipV="1">
            <a:off x="7889989" y="2632960"/>
            <a:ext cx="439925" cy="1017029"/>
          </a:xfrm>
          <a:prstGeom prst="straightConnector1">
            <a:avLst/>
          </a:prstGeom>
          <a:ln w="76200" cmpd="sng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直線矢印コネクタ 91"/>
          <p:cNvCxnSpPr>
            <a:endCxn id="93" idx="2"/>
          </p:cNvCxnSpPr>
          <p:nvPr/>
        </p:nvCxnSpPr>
        <p:spPr>
          <a:xfrm flipH="1" flipV="1">
            <a:off x="8616406" y="2632960"/>
            <a:ext cx="720690" cy="1138463"/>
          </a:xfrm>
          <a:prstGeom prst="straightConnector1">
            <a:avLst/>
          </a:prstGeom>
          <a:ln w="76200" cmpd="sng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直線矢印コネクタ 95"/>
          <p:cNvCxnSpPr/>
          <p:nvPr/>
        </p:nvCxnSpPr>
        <p:spPr>
          <a:xfrm flipH="1" flipV="1">
            <a:off x="11053982" y="2658598"/>
            <a:ext cx="22021" cy="1088371"/>
          </a:xfrm>
          <a:prstGeom prst="straightConnector1">
            <a:avLst/>
          </a:prstGeom>
          <a:ln w="76200" cmpd="sng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直線矢印コネクタ 96"/>
          <p:cNvCxnSpPr/>
          <p:nvPr/>
        </p:nvCxnSpPr>
        <p:spPr>
          <a:xfrm flipV="1">
            <a:off x="3592513" y="1131830"/>
            <a:ext cx="1807125" cy="970020"/>
          </a:xfrm>
          <a:prstGeom prst="straightConnector1">
            <a:avLst/>
          </a:prstGeom>
          <a:ln w="76200" cmpd="sng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直線矢印コネクタ 97"/>
          <p:cNvCxnSpPr/>
          <p:nvPr/>
        </p:nvCxnSpPr>
        <p:spPr>
          <a:xfrm flipH="1" flipV="1">
            <a:off x="6140626" y="1113420"/>
            <a:ext cx="2485750" cy="988430"/>
          </a:xfrm>
          <a:prstGeom prst="straightConnector1">
            <a:avLst/>
          </a:prstGeom>
          <a:ln w="76200" cmpd="sng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直線矢印コネクタ 98"/>
          <p:cNvCxnSpPr/>
          <p:nvPr/>
        </p:nvCxnSpPr>
        <p:spPr>
          <a:xfrm flipH="1" flipV="1">
            <a:off x="6473952" y="1092983"/>
            <a:ext cx="4313209" cy="946263"/>
          </a:xfrm>
          <a:prstGeom prst="straightConnector1">
            <a:avLst/>
          </a:prstGeom>
          <a:ln w="76200" cmpd="sng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楕円 99"/>
          <p:cNvSpPr/>
          <p:nvPr/>
        </p:nvSpPr>
        <p:spPr>
          <a:xfrm>
            <a:off x="3601245" y="2043822"/>
            <a:ext cx="1068997" cy="615677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計算</a:t>
            </a:r>
            <a:endParaRPr kumimoji="1" lang="ja-JP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1" name="楕円 100"/>
          <p:cNvSpPr/>
          <p:nvPr/>
        </p:nvSpPr>
        <p:spPr>
          <a:xfrm>
            <a:off x="8626376" y="2043822"/>
            <a:ext cx="1068997" cy="615677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計算</a:t>
            </a:r>
            <a:endParaRPr kumimoji="1" lang="ja-JP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2" name="楕円 101"/>
          <p:cNvSpPr/>
          <p:nvPr/>
        </p:nvSpPr>
        <p:spPr>
          <a:xfrm>
            <a:off x="10900873" y="2043822"/>
            <a:ext cx="1068997" cy="615677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計算</a:t>
            </a:r>
            <a:endParaRPr kumimoji="1" lang="ja-JP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03" name="直線コネクタ 102"/>
          <p:cNvCxnSpPr/>
          <p:nvPr/>
        </p:nvCxnSpPr>
        <p:spPr>
          <a:xfrm>
            <a:off x="316992" y="4303776"/>
            <a:ext cx="1136294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直線コネクタ 103"/>
          <p:cNvCxnSpPr/>
          <p:nvPr/>
        </p:nvCxnSpPr>
        <p:spPr>
          <a:xfrm>
            <a:off x="609600" y="5815584"/>
            <a:ext cx="1098499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5" name="テキスト ボックス 104"/>
          <p:cNvSpPr txBox="1"/>
          <p:nvPr/>
        </p:nvSpPr>
        <p:spPr>
          <a:xfrm>
            <a:off x="316992" y="3979638"/>
            <a:ext cx="2596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サービス有効</a:t>
            </a:r>
            <a:r>
              <a:rPr lang="ja-JP" altLang="en-US" dirty="0"/>
              <a:t>範囲</a:t>
            </a:r>
            <a:endParaRPr kumimoji="1" lang="ja-JP" altLang="en-US" dirty="0"/>
          </a:p>
        </p:txBody>
      </p:sp>
      <p:sp>
        <p:nvSpPr>
          <p:cNvPr id="106" name="テキスト ボックス 105"/>
          <p:cNvSpPr txBox="1"/>
          <p:nvPr/>
        </p:nvSpPr>
        <p:spPr>
          <a:xfrm>
            <a:off x="316992" y="5463488"/>
            <a:ext cx="2596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サービス有効</a:t>
            </a:r>
            <a:r>
              <a:rPr lang="ja-JP" altLang="en-US" dirty="0"/>
              <a:t>範囲</a:t>
            </a:r>
            <a:endParaRPr kumimoji="1" lang="ja-JP" altLang="en-US" dirty="0"/>
          </a:p>
        </p:txBody>
      </p:sp>
      <p:grpSp>
        <p:nvGrpSpPr>
          <p:cNvPr id="107" name="グループ化 106"/>
          <p:cNvGrpSpPr/>
          <p:nvPr/>
        </p:nvGrpSpPr>
        <p:grpSpPr>
          <a:xfrm>
            <a:off x="2466845" y="4960375"/>
            <a:ext cx="894086" cy="810016"/>
            <a:chOff x="1332577" y="3645685"/>
            <a:chExt cx="1670364" cy="1513301"/>
          </a:xfrm>
        </p:grpSpPr>
        <p:pic>
          <p:nvPicPr>
            <p:cNvPr id="108" name="Picture 2" descr="サーバのイラスト（1台）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6870" y="3645685"/>
              <a:ext cx="973178" cy="9731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9" name="Picture 4" descr="ドーム形の防犯カメラのイラスト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2577" y="4222658"/>
              <a:ext cx="936328" cy="9363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0" name="楕円 109"/>
            <p:cNvSpPr/>
            <p:nvPr/>
          </p:nvSpPr>
          <p:spPr>
            <a:xfrm>
              <a:off x="1909726" y="4094046"/>
              <a:ext cx="1093215" cy="628370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900" dirty="0"/>
                <a:t>VSS</a:t>
              </a:r>
              <a:endParaRPr kumimoji="1" lang="ja-JP" altLang="en-US" sz="2400" dirty="0"/>
            </a:p>
          </p:txBody>
        </p:sp>
      </p:grpSp>
      <p:grpSp>
        <p:nvGrpSpPr>
          <p:cNvPr id="111" name="グループ化 110"/>
          <p:cNvGrpSpPr/>
          <p:nvPr/>
        </p:nvGrpSpPr>
        <p:grpSpPr>
          <a:xfrm>
            <a:off x="3917693" y="4960375"/>
            <a:ext cx="894086" cy="810016"/>
            <a:chOff x="1332577" y="3645685"/>
            <a:chExt cx="1670364" cy="1513301"/>
          </a:xfrm>
        </p:grpSpPr>
        <p:pic>
          <p:nvPicPr>
            <p:cNvPr id="112" name="Picture 2" descr="サーバのイラスト（1台）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6870" y="3645685"/>
              <a:ext cx="973178" cy="9731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3" name="Picture 4" descr="ドーム形の防犯カメラのイラスト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2577" y="4222658"/>
              <a:ext cx="936328" cy="9363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4" name="楕円 113"/>
            <p:cNvSpPr/>
            <p:nvPr/>
          </p:nvSpPr>
          <p:spPr>
            <a:xfrm>
              <a:off x="1909726" y="4094046"/>
              <a:ext cx="1093215" cy="628370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900" dirty="0"/>
                <a:t>VSS</a:t>
              </a:r>
              <a:endParaRPr kumimoji="1" lang="ja-JP" altLang="en-US" sz="2400" dirty="0"/>
            </a:p>
          </p:txBody>
        </p:sp>
      </p:grpSp>
      <p:grpSp>
        <p:nvGrpSpPr>
          <p:cNvPr id="115" name="グループ化 114"/>
          <p:cNvGrpSpPr/>
          <p:nvPr/>
        </p:nvGrpSpPr>
        <p:grpSpPr>
          <a:xfrm>
            <a:off x="5443721" y="4960375"/>
            <a:ext cx="894086" cy="810016"/>
            <a:chOff x="1332577" y="3645685"/>
            <a:chExt cx="1670364" cy="1513301"/>
          </a:xfrm>
        </p:grpSpPr>
        <p:pic>
          <p:nvPicPr>
            <p:cNvPr id="116" name="Picture 2" descr="サーバのイラスト（1台）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6870" y="3645685"/>
              <a:ext cx="973178" cy="9731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7" name="Picture 4" descr="ドーム形の防犯カメラのイラスト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2577" y="4222658"/>
              <a:ext cx="936328" cy="9363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8" name="楕円 117"/>
            <p:cNvSpPr/>
            <p:nvPr/>
          </p:nvSpPr>
          <p:spPr>
            <a:xfrm>
              <a:off x="1909726" y="4094046"/>
              <a:ext cx="1093215" cy="628370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900" dirty="0"/>
                <a:t>VSS</a:t>
              </a:r>
              <a:endParaRPr kumimoji="1" lang="ja-JP" altLang="en-US" sz="2400" dirty="0"/>
            </a:p>
          </p:txBody>
        </p:sp>
      </p:grpSp>
      <p:grpSp>
        <p:nvGrpSpPr>
          <p:cNvPr id="119" name="グループ化 118"/>
          <p:cNvGrpSpPr/>
          <p:nvPr/>
        </p:nvGrpSpPr>
        <p:grpSpPr>
          <a:xfrm>
            <a:off x="6589769" y="4960375"/>
            <a:ext cx="894086" cy="810016"/>
            <a:chOff x="1332577" y="3645685"/>
            <a:chExt cx="1670364" cy="1513301"/>
          </a:xfrm>
        </p:grpSpPr>
        <p:pic>
          <p:nvPicPr>
            <p:cNvPr id="120" name="Picture 2" descr="サーバのイラスト（1台）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6870" y="3645685"/>
              <a:ext cx="973178" cy="9731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1" name="Picture 4" descr="ドーム形の防犯カメラのイラスト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2577" y="4222658"/>
              <a:ext cx="936328" cy="9363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2" name="楕円 121"/>
            <p:cNvSpPr/>
            <p:nvPr/>
          </p:nvSpPr>
          <p:spPr>
            <a:xfrm>
              <a:off x="1909726" y="4094046"/>
              <a:ext cx="1093215" cy="628370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900" dirty="0"/>
                <a:t>VSS</a:t>
              </a:r>
              <a:endParaRPr kumimoji="1" lang="ja-JP" altLang="en-US" sz="2400" dirty="0"/>
            </a:p>
          </p:txBody>
        </p:sp>
      </p:grpSp>
      <p:grpSp>
        <p:nvGrpSpPr>
          <p:cNvPr id="123" name="グループ化 122"/>
          <p:cNvGrpSpPr/>
          <p:nvPr/>
        </p:nvGrpSpPr>
        <p:grpSpPr>
          <a:xfrm>
            <a:off x="7773157" y="4960375"/>
            <a:ext cx="894086" cy="810016"/>
            <a:chOff x="1332577" y="3645685"/>
            <a:chExt cx="1670364" cy="1513301"/>
          </a:xfrm>
        </p:grpSpPr>
        <p:pic>
          <p:nvPicPr>
            <p:cNvPr id="124" name="Picture 2" descr="サーバのイラスト（1台）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6870" y="3645685"/>
              <a:ext cx="973178" cy="9731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5" name="Picture 4" descr="ドーム形の防犯カメラのイラスト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2577" y="4222658"/>
              <a:ext cx="936328" cy="9363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6" name="楕円 125"/>
            <p:cNvSpPr/>
            <p:nvPr/>
          </p:nvSpPr>
          <p:spPr>
            <a:xfrm>
              <a:off x="1909726" y="4094046"/>
              <a:ext cx="1093215" cy="628370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900" dirty="0"/>
                <a:t>VSS</a:t>
              </a:r>
              <a:endParaRPr kumimoji="1" lang="ja-JP" altLang="en-US" sz="2400" dirty="0"/>
            </a:p>
          </p:txBody>
        </p:sp>
      </p:grpSp>
      <p:grpSp>
        <p:nvGrpSpPr>
          <p:cNvPr id="127" name="グループ化 126"/>
          <p:cNvGrpSpPr/>
          <p:nvPr/>
        </p:nvGrpSpPr>
        <p:grpSpPr>
          <a:xfrm>
            <a:off x="9028169" y="4960375"/>
            <a:ext cx="894086" cy="810016"/>
            <a:chOff x="1332577" y="3645685"/>
            <a:chExt cx="1670364" cy="1513301"/>
          </a:xfrm>
        </p:grpSpPr>
        <p:pic>
          <p:nvPicPr>
            <p:cNvPr id="128" name="Picture 2" descr="サーバのイラスト（1台）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6870" y="3645685"/>
              <a:ext cx="973178" cy="9731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9" name="Picture 4" descr="ドーム形の防犯カメラのイラスト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2577" y="4222658"/>
              <a:ext cx="936328" cy="9363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0" name="楕円 129"/>
            <p:cNvSpPr/>
            <p:nvPr/>
          </p:nvSpPr>
          <p:spPr>
            <a:xfrm>
              <a:off x="1909726" y="4094046"/>
              <a:ext cx="1093215" cy="628370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900" dirty="0"/>
                <a:t>VSS</a:t>
              </a:r>
              <a:endParaRPr kumimoji="1" lang="ja-JP" altLang="en-US" sz="2400" dirty="0"/>
            </a:p>
          </p:txBody>
        </p:sp>
      </p:grpSp>
      <p:grpSp>
        <p:nvGrpSpPr>
          <p:cNvPr id="131" name="グループ化 130"/>
          <p:cNvGrpSpPr/>
          <p:nvPr/>
        </p:nvGrpSpPr>
        <p:grpSpPr>
          <a:xfrm>
            <a:off x="9966953" y="4960375"/>
            <a:ext cx="894086" cy="810016"/>
            <a:chOff x="1332577" y="3645685"/>
            <a:chExt cx="1670364" cy="1513301"/>
          </a:xfrm>
        </p:grpSpPr>
        <p:pic>
          <p:nvPicPr>
            <p:cNvPr id="132" name="Picture 2" descr="サーバのイラスト（1台）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6870" y="3645685"/>
              <a:ext cx="973178" cy="9731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3" name="Picture 4" descr="ドーム形の防犯カメラのイラスト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2577" y="4222658"/>
              <a:ext cx="936328" cy="9363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4" name="楕円 133"/>
            <p:cNvSpPr/>
            <p:nvPr/>
          </p:nvSpPr>
          <p:spPr>
            <a:xfrm>
              <a:off x="1909726" y="4094046"/>
              <a:ext cx="1093215" cy="628370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900" dirty="0"/>
                <a:t>VSS</a:t>
              </a:r>
              <a:endParaRPr kumimoji="1" lang="ja-JP" altLang="en-US" sz="2400" dirty="0"/>
            </a:p>
          </p:txBody>
        </p:sp>
      </p:grpSp>
      <p:grpSp>
        <p:nvGrpSpPr>
          <p:cNvPr id="135" name="グループ化 134"/>
          <p:cNvGrpSpPr/>
          <p:nvPr/>
        </p:nvGrpSpPr>
        <p:grpSpPr>
          <a:xfrm>
            <a:off x="10883798" y="4960375"/>
            <a:ext cx="894086" cy="810016"/>
            <a:chOff x="1332577" y="3645685"/>
            <a:chExt cx="1670364" cy="1513301"/>
          </a:xfrm>
        </p:grpSpPr>
        <p:pic>
          <p:nvPicPr>
            <p:cNvPr id="136" name="Picture 2" descr="サーバのイラスト（1台）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6870" y="3645685"/>
              <a:ext cx="973178" cy="9731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7" name="Picture 4" descr="ドーム形の防犯カメラのイラスト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2577" y="4222658"/>
              <a:ext cx="936328" cy="9363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8" name="楕円 137"/>
            <p:cNvSpPr/>
            <p:nvPr/>
          </p:nvSpPr>
          <p:spPr>
            <a:xfrm>
              <a:off x="1909726" y="4094046"/>
              <a:ext cx="1093215" cy="628370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900" dirty="0"/>
                <a:t>VSS</a:t>
              </a:r>
              <a:endParaRPr kumimoji="1" lang="ja-JP" altLang="en-US" sz="2400" dirty="0"/>
            </a:p>
          </p:txBody>
        </p:sp>
      </p:grpSp>
      <p:pic>
        <p:nvPicPr>
          <p:cNvPr id="139" name="Picture 2" descr="Wi-Fi無線ルーターのイラスト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652" y="3574662"/>
            <a:ext cx="699093" cy="699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0" name="Picture 2" descr="Wi-Fi無線ルーターのイラスト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9638" y="3574662"/>
            <a:ext cx="699093" cy="699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1" name="Picture 2" descr="Wi-Fi無線ルーターのイラスト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6218" y="3574662"/>
            <a:ext cx="699093" cy="699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2" name="Picture 2" descr="Wi-Fi無線ルーターのイラスト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4976" y="3574662"/>
            <a:ext cx="699093" cy="699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" name="Picture 2" descr="Wi-Fi無線ルーターのイラスト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3035" y="3574662"/>
            <a:ext cx="699093" cy="699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4" name="テキスト ボックス 143"/>
          <p:cNvSpPr txBox="1"/>
          <p:nvPr/>
        </p:nvSpPr>
        <p:spPr>
          <a:xfrm>
            <a:off x="757031" y="3292856"/>
            <a:ext cx="2596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VSS</a:t>
            </a:r>
            <a:r>
              <a:rPr lang="ja-JP" altLang="en-US" dirty="0" smtClean="0"/>
              <a:t>情報提供サーバ</a:t>
            </a:r>
            <a:endParaRPr kumimoji="1" lang="ja-JP" altLang="en-US" dirty="0"/>
          </a:p>
        </p:txBody>
      </p:sp>
      <p:cxnSp>
        <p:nvCxnSpPr>
          <p:cNvPr id="145" name="直線矢印コネクタ 144"/>
          <p:cNvCxnSpPr>
            <a:endCxn id="139" idx="2"/>
          </p:cNvCxnSpPr>
          <p:nvPr/>
        </p:nvCxnSpPr>
        <p:spPr>
          <a:xfrm flipH="1" flipV="1">
            <a:off x="2833199" y="4273755"/>
            <a:ext cx="80803" cy="889433"/>
          </a:xfrm>
          <a:prstGeom prst="straightConnector1">
            <a:avLst/>
          </a:prstGeom>
          <a:ln w="76200" cmpd="sng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6" name="直線矢印コネクタ 145"/>
          <p:cNvCxnSpPr/>
          <p:nvPr/>
        </p:nvCxnSpPr>
        <p:spPr>
          <a:xfrm flipH="1" flipV="1">
            <a:off x="3149313" y="4303776"/>
            <a:ext cx="1223827" cy="847033"/>
          </a:xfrm>
          <a:prstGeom prst="straightConnector1">
            <a:avLst/>
          </a:prstGeom>
          <a:ln w="76200" cmpd="sng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直線矢印コネクタ 146"/>
          <p:cNvCxnSpPr>
            <a:endCxn id="140" idx="2"/>
          </p:cNvCxnSpPr>
          <p:nvPr/>
        </p:nvCxnSpPr>
        <p:spPr>
          <a:xfrm flipH="1" flipV="1">
            <a:off x="5749185" y="4273755"/>
            <a:ext cx="72769" cy="765812"/>
          </a:xfrm>
          <a:prstGeom prst="straightConnector1">
            <a:avLst/>
          </a:prstGeom>
          <a:ln w="76200" cmpd="sng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8" name="直線矢印コネクタ 147"/>
          <p:cNvCxnSpPr/>
          <p:nvPr/>
        </p:nvCxnSpPr>
        <p:spPr>
          <a:xfrm flipH="1" flipV="1">
            <a:off x="5914029" y="4376222"/>
            <a:ext cx="1101143" cy="716939"/>
          </a:xfrm>
          <a:prstGeom prst="straightConnector1">
            <a:avLst/>
          </a:prstGeom>
          <a:ln w="76200" cmpd="sng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直線矢印コネクタ 148"/>
          <p:cNvCxnSpPr/>
          <p:nvPr/>
        </p:nvCxnSpPr>
        <p:spPr>
          <a:xfrm flipH="1" flipV="1">
            <a:off x="7975334" y="4423263"/>
            <a:ext cx="334073" cy="669898"/>
          </a:xfrm>
          <a:prstGeom prst="straightConnector1">
            <a:avLst/>
          </a:prstGeom>
          <a:ln w="76200" cmpd="sng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0" name="直線矢印コネクタ 149"/>
          <p:cNvCxnSpPr/>
          <p:nvPr/>
        </p:nvCxnSpPr>
        <p:spPr>
          <a:xfrm flipH="1" flipV="1">
            <a:off x="9449219" y="4376222"/>
            <a:ext cx="29898" cy="743836"/>
          </a:xfrm>
          <a:prstGeom prst="straightConnector1">
            <a:avLst/>
          </a:prstGeom>
          <a:ln w="76200" cmpd="sng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1" name="直線矢印コネクタ 150"/>
          <p:cNvCxnSpPr/>
          <p:nvPr/>
        </p:nvCxnSpPr>
        <p:spPr>
          <a:xfrm flipV="1">
            <a:off x="10478175" y="4348970"/>
            <a:ext cx="600616" cy="771088"/>
          </a:xfrm>
          <a:prstGeom prst="straightConnector1">
            <a:avLst/>
          </a:prstGeom>
          <a:ln w="76200" cmpd="sng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2" name="直線矢印コネクタ 151"/>
          <p:cNvCxnSpPr/>
          <p:nvPr/>
        </p:nvCxnSpPr>
        <p:spPr>
          <a:xfrm flipH="1" flipV="1">
            <a:off x="11250159" y="4230624"/>
            <a:ext cx="80803" cy="889433"/>
          </a:xfrm>
          <a:prstGeom prst="straightConnector1">
            <a:avLst/>
          </a:prstGeom>
          <a:ln w="76200" cmpd="sng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543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/>
          <p:cNvGrpSpPr/>
          <p:nvPr/>
        </p:nvGrpSpPr>
        <p:grpSpPr>
          <a:xfrm>
            <a:off x="316992" y="335684"/>
            <a:ext cx="11460892" cy="5497136"/>
            <a:chOff x="316992" y="335684"/>
            <a:chExt cx="11460892" cy="5497136"/>
          </a:xfrm>
        </p:grpSpPr>
        <p:cxnSp>
          <p:nvCxnSpPr>
            <p:cNvPr id="3" name="直線コネクタ 2"/>
            <p:cNvCxnSpPr/>
            <p:nvPr/>
          </p:nvCxnSpPr>
          <p:spPr>
            <a:xfrm>
              <a:off x="414528" y="1207008"/>
              <a:ext cx="1111910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" name="直線コネクタ 3"/>
            <p:cNvCxnSpPr/>
            <p:nvPr/>
          </p:nvCxnSpPr>
          <p:spPr>
            <a:xfrm>
              <a:off x="438912" y="2718816"/>
              <a:ext cx="1125321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直線コネクタ 4"/>
            <p:cNvCxnSpPr/>
            <p:nvPr/>
          </p:nvCxnSpPr>
          <p:spPr>
            <a:xfrm>
              <a:off x="316992" y="4303776"/>
              <a:ext cx="1136294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直線コネクタ 5"/>
            <p:cNvCxnSpPr/>
            <p:nvPr/>
          </p:nvCxnSpPr>
          <p:spPr>
            <a:xfrm>
              <a:off x="609600" y="5815584"/>
              <a:ext cx="1098499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テキスト ボックス 38"/>
            <p:cNvSpPr txBox="1"/>
            <p:nvPr/>
          </p:nvSpPr>
          <p:spPr>
            <a:xfrm>
              <a:off x="316992" y="837676"/>
              <a:ext cx="25968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 smtClean="0"/>
                <a:t>パブリックネット</a:t>
              </a:r>
              <a:endParaRPr kumimoji="1" lang="ja-JP" altLang="en-US" dirty="0"/>
            </a:p>
          </p:txBody>
        </p:sp>
        <p:sp>
          <p:nvSpPr>
            <p:cNvPr id="40" name="テキスト ボックス 39"/>
            <p:cNvSpPr txBox="1"/>
            <p:nvPr/>
          </p:nvSpPr>
          <p:spPr>
            <a:xfrm>
              <a:off x="316992" y="2349483"/>
              <a:ext cx="25968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 smtClean="0"/>
                <a:t>エッジ</a:t>
              </a:r>
              <a:endParaRPr kumimoji="1" lang="ja-JP" altLang="en-US" dirty="0"/>
            </a:p>
          </p:txBody>
        </p:sp>
        <p:sp>
          <p:nvSpPr>
            <p:cNvPr id="41" name="テキスト ボックス 40"/>
            <p:cNvSpPr txBox="1"/>
            <p:nvPr/>
          </p:nvSpPr>
          <p:spPr>
            <a:xfrm>
              <a:off x="316992" y="3979638"/>
              <a:ext cx="25968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dirty="0" smtClean="0"/>
                <a:t>サービス有効</a:t>
              </a:r>
              <a:r>
                <a:rPr lang="ja-JP" altLang="en-US" dirty="0"/>
                <a:t>範囲</a:t>
              </a:r>
              <a:endParaRPr kumimoji="1" lang="ja-JP" altLang="en-US" dirty="0"/>
            </a:p>
          </p:txBody>
        </p:sp>
        <p:sp>
          <p:nvSpPr>
            <p:cNvPr id="43" name="テキスト ボックス 42"/>
            <p:cNvSpPr txBox="1"/>
            <p:nvPr/>
          </p:nvSpPr>
          <p:spPr>
            <a:xfrm>
              <a:off x="316992" y="5463488"/>
              <a:ext cx="25968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dirty="0" smtClean="0"/>
                <a:t>サービス有効</a:t>
              </a:r>
              <a:r>
                <a:rPr lang="ja-JP" altLang="en-US" dirty="0"/>
                <a:t>範囲</a:t>
              </a:r>
              <a:endParaRPr kumimoji="1" lang="ja-JP" altLang="en-US" dirty="0"/>
            </a:p>
          </p:txBody>
        </p:sp>
        <p:grpSp>
          <p:nvGrpSpPr>
            <p:cNvPr id="44" name="グループ化 43"/>
            <p:cNvGrpSpPr/>
            <p:nvPr/>
          </p:nvGrpSpPr>
          <p:grpSpPr>
            <a:xfrm>
              <a:off x="5280115" y="335684"/>
              <a:ext cx="1387930" cy="833278"/>
              <a:chOff x="5712354" y="2150072"/>
              <a:chExt cx="4050771" cy="2431980"/>
            </a:xfrm>
          </p:grpSpPr>
          <p:pic>
            <p:nvPicPr>
              <p:cNvPr id="45" name="Picture 8" descr="サーバのイラスト（1台）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387042" y="2150072"/>
                <a:ext cx="1714500" cy="17145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6" name="Picture 6" descr="雲のイラスト"/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57768"/>
              <a:stretch/>
            </p:blipFill>
            <p:spPr bwMode="auto">
              <a:xfrm>
                <a:off x="5712354" y="2871327"/>
                <a:ext cx="4050771" cy="17107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47" name="グループ化 46"/>
            <p:cNvGrpSpPr/>
            <p:nvPr/>
          </p:nvGrpSpPr>
          <p:grpSpPr>
            <a:xfrm>
              <a:off x="2466845" y="4960375"/>
              <a:ext cx="894086" cy="810016"/>
              <a:chOff x="1332577" y="3645685"/>
              <a:chExt cx="1670364" cy="1513301"/>
            </a:xfrm>
          </p:grpSpPr>
          <p:pic>
            <p:nvPicPr>
              <p:cNvPr id="48" name="Picture 2" descr="サーバのイラスト（1台）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96870" y="3645685"/>
                <a:ext cx="973178" cy="97317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9" name="Picture 4" descr="ドーム形の防犯カメラのイラスト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32577" y="4222658"/>
                <a:ext cx="936328" cy="93632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0" name="楕円 49"/>
              <p:cNvSpPr/>
              <p:nvPr/>
            </p:nvSpPr>
            <p:spPr>
              <a:xfrm>
                <a:off x="1909726" y="4094046"/>
                <a:ext cx="1093215" cy="628370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900" dirty="0"/>
                  <a:t>VSS</a:t>
                </a:r>
                <a:endParaRPr kumimoji="1" lang="ja-JP" altLang="en-US" sz="2400" dirty="0"/>
              </a:p>
            </p:txBody>
          </p:sp>
        </p:grpSp>
        <p:grpSp>
          <p:nvGrpSpPr>
            <p:cNvPr id="51" name="グループ化 50"/>
            <p:cNvGrpSpPr/>
            <p:nvPr/>
          </p:nvGrpSpPr>
          <p:grpSpPr>
            <a:xfrm>
              <a:off x="3917693" y="4960375"/>
              <a:ext cx="894086" cy="810016"/>
              <a:chOff x="1332577" y="3645685"/>
              <a:chExt cx="1670364" cy="1513301"/>
            </a:xfrm>
          </p:grpSpPr>
          <p:pic>
            <p:nvPicPr>
              <p:cNvPr id="52" name="Picture 2" descr="サーバのイラスト（1台）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96870" y="3645685"/>
                <a:ext cx="973178" cy="97317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3" name="Picture 4" descr="ドーム形の防犯カメラのイラスト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32577" y="4222658"/>
                <a:ext cx="936328" cy="93632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4" name="楕円 53"/>
              <p:cNvSpPr/>
              <p:nvPr/>
            </p:nvSpPr>
            <p:spPr>
              <a:xfrm>
                <a:off x="1909726" y="4094046"/>
                <a:ext cx="1093215" cy="628370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900" dirty="0"/>
                  <a:t>VSS</a:t>
                </a:r>
                <a:endParaRPr kumimoji="1" lang="ja-JP" altLang="en-US" sz="2400" dirty="0"/>
              </a:p>
            </p:txBody>
          </p:sp>
        </p:grpSp>
        <p:grpSp>
          <p:nvGrpSpPr>
            <p:cNvPr id="55" name="グループ化 54"/>
            <p:cNvGrpSpPr/>
            <p:nvPr/>
          </p:nvGrpSpPr>
          <p:grpSpPr>
            <a:xfrm>
              <a:off x="5443721" y="4960375"/>
              <a:ext cx="894086" cy="810016"/>
              <a:chOff x="1332577" y="3645685"/>
              <a:chExt cx="1670364" cy="1513301"/>
            </a:xfrm>
          </p:grpSpPr>
          <p:pic>
            <p:nvPicPr>
              <p:cNvPr id="56" name="Picture 2" descr="サーバのイラスト（1台）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96870" y="3645685"/>
                <a:ext cx="973178" cy="97317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7" name="Picture 4" descr="ドーム形の防犯カメラのイラスト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32577" y="4222658"/>
                <a:ext cx="936328" cy="93632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8" name="楕円 57"/>
              <p:cNvSpPr/>
              <p:nvPr/>
            </p:nvSpPr>
            <p:spPr>
              <a:xfrm>
                <a:off x="1909726" y="4094046"/>
                <a:ext cx="1093215" cy="628370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900" dirty="0"/>
                  <a:t>VSS</a:t>
                </a:r>
                <a:endParaRPr kumimoji="1" lang="ja-JP" altLang="en-US" sz="2400" dirty="0"/>
              </a:p>
            </p:txBody>
          </p:sp>
        </p:grpSp>
        <p:grpSp>
          <p:nvGrpSpPr>
            <p:cNvPr id="59" name="グループ化 58"/>
            <p:cNvGrpSpPr/>
            <p:nvPr/>
          </p:nvGrpSpPr>
          <p:grpSpPr>
            <a:xfrm>
              <a:off x="6589769" y="4960375"/>
              <a:ext cx="894086" cy="810016"/>
              <a:chOff x="1332577" y="3645685"/>
              <a:chExt cx="1670364" cy="1513301"/>
            </a:xfrm>
          </p:grpSpPr>
          <p:pic>
            <p:nvPicPr>
              <p:cNvPr id="60" name="Picture 2" descr="サーバのイラスト（1台）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96870" y="3645685"/>
                <a:ext cx="973178" cy="97317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1" name="Picture 4" descr="ドーム形の防犯カメラのイラスト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32577" y="4222658"/>
                <a:ext cx="936328" cy="93632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2" name="楕円 61"/>
              <p:cNvSpPr/>
              <p:nvPr/>
            </p:nvSpPr>
            <p:spPr>
              <a:xfrm>
                <a:off x="1909726" y="4094046"/>
                <a:ext cx="1093215" cy="628370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900" dirty="0"/>
                  <a:t>VSS</a:t>
                </a:r>
                <a:endParaRPr kumimoji="1" lang="ja-JP" altLang="en-US" sz="2400" dirty="0"/>
              </a:p>
            </p:txBody>
          </p:sp>
        </p:grpSp>
        <p:grpSp>
          <p:nvGrpSpPr>
            <p:cNvPr id="63" name="グループ化 62"/>
            <p:cNvGrpSpPr/>
            <p:nvPr/>
          </p:nvGrpSpPr>
          <p:grpSpPr>
            <a:xfrm>
              <a:off x="7773157" y="4960375"/>
              <a:ext cx="894086" cy="810016"/>
              <a:chOff x="1332577" y="3645685"/>
              <a:chExt cx="1670364" cy="1513301"/>
            </a:xfrm>
          </p:grpSpPr>
          <p:pic>
            <p:nvPicPr>
              <p:cNvPr id="64" name="Picture 2" descr="サーバのイラスト（1台）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96870" y="3645685"/>
                <a:ext cx="973178" cy="97317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5" name="Picture 4" descr="ドーム形の防犯カメラのイラスト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32577" y="4222658"/>
                <a:ext cx="936328" cy="93632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6" name="楕円 65"/>
              <p:cNvSpPr/>
              <p:nvPr/>
            </p:nvSpPr>
            <p:spPr>
              <a:xfrm>
                <a:off x="1909726" y="4094046"/>
                <a:ext cx="1093215" cy="628370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900" dirty="0"/>
                  <a:t>VSS</a:t>
                </a:r>
                <a:endParaRPr kumimoji="1" lang="ja-JP" altLang="en-US" sz="2400" dirty="0"/>
              </a:p>
            </p:txBody>
          </p:sp>
        </p:grpSp>
        <p:grpSp>
          <p:nvGrpSpPr>
            <p:cNvPr id="67" name="グループ化 66"/>
            <p:cNvGrpSpPr/>
            <p:nvPr/>
          </p:nvGrpSpPr>
          <p:grpSpPr>
            <a:xfrm>
              <a:off x="9028169" y="4960375"/>
              <a:ext cx="894086" cy="810016"/>
              <a:chOff x="1332577" y="3645685"/>
              <a:chExt cx="1670364" cy="1513301"/>
            </a:xfrm>
          </p:grpSpPr>
          <p:pic>
            <p:nvPicPr>
              <p:cNvPr id="68" name="Picture 2" descr="サーバのイラスト（1台）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96870" y="3645685"/>
                <a:ext cx="973178" cy="97317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9" name="Picture 4" descr="ドーム形の防犯カメラのイラスト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32577" y="4222658"/>
                <a:ext cx="936328" cy="93632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0" name="楕円 69"/>
              <p:cNvSpPr/>
              <p:nvPr/>
            </p:nvSpPr>
            <p:spPr>
              <a:xfrm>
                <a:off x="1909726" y="4094046"/>
                <a:ext cx="1093215" cy="628370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900" dirty="0"/>
                  <a:t>VSS</a:t>
                </a:r>
                <a:endParaRPr kumimoji="1" lang="ja-JP" altLang="en-US" sz="2400" dirty="0"/>
              </a:p>
            </p:txBody>
          </p:sp>
        </p:grpSp>
        <p:grpSp>
          <p:nvGrpSpPr>
            <p:cNvPr id="71" name="グループ化 70"/>
            <p:cNvGrpSpPr/>
            <p:nvPr/>
          </p:nvGrpSpPr>
          <p:grpSpPr>
            <a:xfrm>
              <a:off x="9966953" y="4960375"/>
              <a:ext cx="894086" cy="810016"/>
              <a:chOff x="1332577" y="3645685"/>
              <a:chExt cx="1670364" cy="1513301"/>
            </a:xfrm>
          </p:grpSpPr>
          <p:pic>
            <p:nvPicPr>
              <p:cNvPr id="72" name="Picture 2" descr="サーバのイラスト（1台）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96870" y="3645685"/>
                <a:ext cx="973178" cy="97317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3" name="Picture 4" descr="ドーム形の防犯カメラのイラスト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32577" y="4222658"/>
                <a:ext cx="936328" cy="93632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4" name="楕円 73"/>
              <p:cNvSpPr/>
              <p:nvPr/>
            </p:nvSpPr>
            <p:spPr>
              <a:xfrm>
                <a:off x="1909726" y="4094046"/>
                <a:ext cx="1093215" cy="628370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900" dirty="0"/>
                  <a:t>VSS</a:t>
                </a:r>
                <a:endParaRPr kumimoji="1" lang="ja-JP" altLang="en-US" sz="2400" dirty="0"/>
              </a:p>
            </p:txBody>
          </p:sp>
        </p:grpSp>
        <p:grpSp>
          <p:nvGrpSpPr>
            <p:cNvPr id="75" name="グループ化 74"/>
            <p:cNvGrpSpPr/>
            <p:nvPr/>
          </p:nvGrpSpPr>
          <p:grpSpPr>
            <a:xfrm>
              <a:off x="10883798" y="4960375"/>
              <a:ext cx="894086" cy="810016"/>
              <a:chOff x="1332577" y="3645685"/>
              <a:chExt cx="1670364" cy="1513301"/>
            </a:xfrm>
          </p:grpSpPr>
          <p:pic>
            <p:nvPicPr>
              <p:cNvPr id="76" name="Picture 2" descr="サーバのイラスト（1台）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96870" y="3645685"/>
                <a:ext cx="973178" cy="97317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7" name="Picture 4" descr="ドーム形の防犯カメラのイラスト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32577" y="4222658"/>
                <a:ext cx="936328" cy="93632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8" name="楕円 77"/>
              <p:cNvSpPr/>
              <p:nvPr/>
            </p:nvSpPr>
            <p:spPr>
              <a:xfrm>
                <a:off x="1909726" y="4094046"/>
                <a:ext cx="1093215" cy="628370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900" dirty="0"/>
                  <a:t>VSS</a:t>
                </a:r>
                <a:endParaRPr kumimoji="1" lang="ja-JP" altLang="en-US" sz="2400" dirty="0"/>
              </a:p>
            </p:txBody>
          </p:sp>
        </p:grpSp>
        <p:pic>
          <p:nvPicPr>
            <p:cNvPr id="1026" name="Picture 2" descr="Wi-Fi無線ルーターのイラスト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83652" y="3574662"/>
              <a:ext cx="699093" cy="6990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5" name="Picture 2" descr="Wi-Fi無線ルーターのイラスト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99638" y="3574662"/>
              <a:ext cx="699093" cy="6990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7" name="Picture 2" descr="Wi-Fi無線ルーターのイラスト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76218" y="3574662"/>
              <a:ext cx="699093" cy="6990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8" name="Picture 2" descr="Wi-Fi無線ルーターのイラスト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44976" y="3574662"/>
              <a:ext cx="699093" cy="6990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0" name="Picture 2" descr="Wi-Fi無線ルーターのイラスト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93035" y="3574662"/>
              <a:ext cx="699093" cy="6990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9" name="Picture 2" descr="スマホの二台持ちのイラスト（男性）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23942" y="1820212"/>
              <a:ext cx="876008" cy="8760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81" name="直線矢印コネクタ 80"/>
            <p:cNvCxnSpPr/>
            <p:nvPr/>
          </p:nvCxnSpPr>
          <p:spPr>
            <a:xfrm flipV="1">
              <a:off x="9366511" y="2696220"/>
              <a:ext cx="439925" cy="1017029"/>
            </a:xfrm>
            <a:prstGeom prst="straightConnector1">
              <a:avLst/>
            </a:prstGeom>
            <a:ln w="76200" cmpd="sng"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直線矢印コネクタ 81"/>
            <p:cNvCxnSpPr/>
            <p:nvPr/>
          </p:nvCxnSpPr>
          <p:spPr>
            <a:xfrm flipH="1" flipV="1">
              <a:off x="10275880" y="2707519"/>
              <a:ext cx="1014681" cy="1028326"/>
            </a:xfrm>
            <a:prstGeom prst="straightConnector1">
              <a:avLst/>
            </a:prstGeom>
            <a:ln w="76200" cmpd="sng"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3" name="楕円 82"/>
            <p:cNvSpPr/>
            <p:nvPr/>
          </p:nvSpPr>
          <p:spPr>
            <a:xfrm>
              <a:off x="10443306" y="2080543"/>
              <a:ext cx="1068997" cy="615677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計算</a:t>
              </a:r>
              <a:endParaRPr kumimoji="1" lang="ja-JP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92" name="直線矢印コネクタ 91"/>
            <p:cNvCxnSpPr/>
            <p:nvPr/>
          </p:nvCxnSpPr>
          <p:spPr>
            <a:xfrm flipH="1" flipV="1">
              <a:off x="6337807" y="1069957"/>
              <a:ext cx="3639334" cy="1176675"/>
            </a:xfrm>
            <a:prstGeom prst="straightConnector1">
              <a:avLst/>
            </a:prstGeom>
            <a:ln w="76200" cmpd="sng"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5" name="テキスト ボックス 94"/>
            <p:cNvSpPr txBox="1"/>
            <p:nvPr/>
          </p:nvSpPr>
          <p:spPr>
            <a:xfrm>
              <a:off x="757031" y="3292856"/>
              <a:ext cx="25968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 smtClean="0"/>
                <a:t>VSS</a:t>
              </a:r>
              <a:r>
                <a:rPr lang="ja-JP" altLang="en-US" dirty="0" smtClean="0"/>
                <a:t>情報提供サーバ</a:t>
              </a:r>
              <a:endParaRPr kumimoji="1" lang="ja-JP" altLang="en-US" dirty="0"/>
            </a:p>
          </p:txBody>
        </p:sp>
        <p:cxnSp>
          <p:nvCxnSpPr>
            <p:cNvPr id="96" name="直線矢印コネクタ 95"/>
            <p:cNvCxnSpPr>
              <a:endCxn id="1026" idx="2"/>
            </p:cNvCxnSpPr>
            <p:nvPr/>
          </p:nvCxnSpPr>
          <p:spPr>
            <a:xfrm flipH="1" flipV="1">
              <a:off x="2833199" y="4273755"/>
              <a:ext cx="80803" cy="889433"/>
            </a:xfrm>
            <a:prstGeom prst="straightConnector1">
              <a:avLst/>
            </a:prstGeom>
            <a:ln w="76200" cmpd="sng"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7" name="直線矢印コネクタ 96"/>
            <p:cNvCxnSpPr/>
            <p:nvPr/>
          </p:nvCxnSpPr>
          <p:spPr>
            <a:xfrm flipH="1" flipV="1">
              <a:off x="3149313" y="4303776"/>
              <a:ext cx="1223827" cy="847033"/>
            </a:xfrm>
            <a:prstGeom prst="straightConnector1">
              <a:avLst/>
            </a:prstGeom>
            <a:ln w="76200" cmpd="sng"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8" name="直線矢印コネクタ 97"/>
            <p:cNvCxnSpPr>
              <a:endCxn id="85" idx="2"/>
            </p:cNvCxnSpPr>
            <p:nvPr/>
          </p:nvCxnSpPr>
          <p:spPr>
            <a:xfrm flipH="1" flipV="1">
              <a:off x="5749185" y="4273755"/>
              <a:ext cx="72769" cy="765812"/>
            </a:xfrm>
            <a:prstGeom prst="straightConnector1">
              <a:avLst/>
            </a:prstGeom>
            <a:ln w="76200" cmpd="sng"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9" name="直線矢印コネクタ 98"/>
            <p:cNvCxnSpPr/>
            <p:nvPr/>
          </p:nvCxnSpPr>
          <p:spPr>
            <a:xfrm flipH="1" flipV="1">
              <a:off x="5914029" y="4376222"/>
              <a:ext cx="1101143" cy="716939"/>
            </a:xfrm>
            <a:prstGeom prst="straightConnector1">
              <a:avLst/>
            </a:prstGeom>
            <a:ln w="76200" cmpd="sng"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直線矢印コネクタ 99"/>
            <p:cNvCxnSpPr/>
            <p:nvPr/>
          </p:nvCxnSpPr>
          <p:spPr>
            <a:xfrm flipH="1" flipV="1">
              <a:off x="7975334" y="4423263"/>
              <a:ext cx="334073" cy="669898"/>
            </a:xfrm>
            <a:prstGeom prst="straightConnector1">
              <a:avLst/>
            </a:prstGeom>
            <a:ln w="76200" cmpd="sng"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1" name="直線矢印コネクタ 100"/>
            <p:cNvCxnSpPr/>
            <p:nvPr/>
          </p:nvCxnSpPr>
          <p:spPr>
            <a:xfrm flipH="1" flipV="1">
              <a:off x="9449219" y="4376222"/>
              <a:ext cx="29898" cy="743836"/>
            </a:xfrm>
            <a:prstGeom prst="straightConnector1">
              <a:avLst/>
            </a:prstGeom>
            <a:ln w="76200" cmpd="sng"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2" name="直線矢印コネクタ 101"/>
            <p:cNvCxnSpPr/>
            <p:nvPr/>
          </p:nvCxnSpPr>
          <p:spPr>
            <a:xfrm flipV="1">
              <a:off x="10478175" y="4348970"/>
              <a:ext cx="600616" cy="771088"/>
            </a:xfrm>
            <a:prstGeom prst="straightConnector1">
              <a:avLst/>
            </a:prstGeom>
            <a:ln w="76200" cmpd="sng"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3" name="直線矢印コネクタ 102"/>
            <p:cNvCxnSpPr/>
            <p:nvPr/>
          </p:nvCxnSpPr>
          <p:spPr>
            <a:xfrm flipH="1" flipV="1">
              <a:off x="11250159" y="4230624"/>
              <a:ext cx="80803" cy="889433"/>
            </a:xfrm>
            <a:prstGeom prst="straightConnector1">
              <a:avLst/>
            </a:prstGeom>
            <a:ln w="76200" cmpd="sng"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38938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フィールドのモデル化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サービス有効範囲を</a:t>
            </a:r>
            <a:r>
              <a:rPr kumimoji="1" lang="en-US" altLang="ja-JP" dirty="0" smtClean="0"/>
              <a:t>n(m)*m(m)</a:t>
            </a:r>
            <a:r>
              <a:rPr kumimoji="1" lang="ja-JP" altLang="en-US" dirty="0" smtClean="0"/>
              <a:t>の長方形で内包する。</a:t>
            </a:r>
            <a:endParaRPr kumimoji="1" lang="en-US" altLang="ja-JP" dirty="0" smtClean="0"/>
          </a:p>
          <a:p>
            <a:r>
              <a:rPr lang="ja-JP" altLang="en-US" dirty="0" smtClean="0"/>
              <a:t>その長方形を内包するように</a:t>
            </a:r>
            <a:r>
              <a:rPr lang="en-US" altLang="ja-JP" dirty="0" smtClean="0"/>
              <a:t>x(m)*x(m)</a:t>
            </a:r>
            <a:r>
              <a:rPr lang="ja-JP" altLang="en-US" dirty="0" smtClean="0"/>
              <a:t>の正方形を敷き詰める。</a:t>
            </a:r>
            <a:endParaRPr lang="en-US" altLang="ja-JP" dirty="0" smtClean="0"/>
          </a:p>
          <a:p>
            <a:r>
              <a:rPr lang="ja-JP" altLang="en-US" dirty="0" smtClean="0"/>
              <a:t>それぞれの正方形は対象者がいる</a:t>
            </a:r>
            <a:r>
              <a:rPr lang="ja-JP" altLang="en-US" dirty="0"/>
              <a:t>総</a:t>
            </a:r>
            <a:r>
              <a:rPr lang="ja-JP" altLang="en-US" dirty="0" smtClean="0"/>
              <a:t>時間や非対象者のいる総時間、カメラの有無など多くの情報を持つ。</a:t>
            </a:r>
            <a:endParaRPr kumimoji="1" lang="en-US" altLang="ja-JP" dirty="0" smtClean="0"/>
          </a:p>
          <a:p>
            <a:r>
              <a:rPr kumimoji="1" lang="ja-JP" altLang="en-US" dirty="0" smtClean="0"/>
              <a:t>マス目の</a:t>
            </a:r>
            <a:r>
              <a:rPr lang="ja-JP" altLang="en-US" dirty="0" smtClean="0"/>
              <a:t>様々な</a:t>
            </a:r>
            <a:r>
              <a:rPr kumimoji="1" lang="ja-JP" altLang="en-US" dirty="0" smtClean="0"/>
              <a:t>値を行列に対応させることで数理モデルを構成していく。</a:t>
            </a:r>
            <a:endParaRPr kumimoji="1" lang="en-US" altLang="ja-JP" dirty="0" smtClean="0"/>
          </a:p>
          <a:p>
            <a:r>
              <a:rPr lang="ja-JP" altLang="en-US" dirty="0" smtClean="0"/>
              <a:t>この地図と結びついている行列をフィールドと呼ぶ。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368479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強い条件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マスの中は完璧に監視が行き届いている</a:t>
            </a:r>
            <a:endParaRPr kumimoji="1" lang="en-US" altLang="ja-JP" dirty="0" smtClean="0"/>
          </a:p>
          <a:p>
            <a:r>
              <a:rPr lang="ja-JP" altLang="en-US" dirty="0"/>
              <a:t>隣</a:t>
            </a:r>
            <a:r>
              <a:rPr lang="ja-JP" altLang="en-US" dirty="0" smtClean="0"/>
              <a:t>の</a:t>
            </a:r>
            <a:r>
              <a:rPr lang="ja-JP" altLang="en-US" dirty="0"/>
              <a:t>マス</a:t>
            </a:r>
            <a:r>
              <a:rPr lang="ja-JP" altLang="en-US" dirty="0" smtClean="0"/>
              <a:t>には絶対に干渉しない</a:t>
            </a:r>
            <a:endParaRPr lang="en-US" altLang="ja-JP" dirty="0" smtClean="0"/>
          </a:p>
          <a:p>
            <a:r>
              <a:rPr kumimoji="1" lang="ja-JP" altLang="en-US" dirty="0" smtClean="0"/>
              <a:t>二つのマスにまたがって存在するようなことは起こりえない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87000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サービス有効範囲のモデル化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いる？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フィールドのマスの内、サービスが有効であるマスを１と表現する。</a:t>
            </a:r>
            <a:endParaRPr lang="en-US" altLang="ja-JP" dirty="0" smtClean="0"/>
          </a:p>
          <a:p>
            <a:r>
              <a:rPr kumimoji="1" lang="ja-JP" altLang="en-US" dirty="0" smtClean="0"/>
              <a:t>この行列を</a:t>
            </a:r>
            <a:r>
              <a:rPr lang="en-US" altLang="ja-JP" dirty="0"/>
              <a:t>F</a:t>
            </a:r>
            <a:r>
              <a:rPr kumimoji="1" lang="ja-JP" altLang="en-US" dirty="0" smtClean="0"/>
              <a:t>とする。</a:t>
            </a:r>
            <a:endParaRPr kumimoji="1" lang="ja-JP" altLang="en-US" dirty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/>
          </p:nvPr>
        </p:nvGraphicFramePr>
        <p:xfrm>
          <a:off x="5158524" y="2264901"/>
          <a:ext cx="5040000" cy="43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38512536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599857777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29387695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85903597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96798082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10706548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277420439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86020" marR="86020" marT="43009" marB="43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86020" marR="86020" marT="43009" marB="43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86020" marR="86020" marT="43009" marB="43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86020" marR="86020" marT="43009" marB="43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86020" marR="86020" marT="43009" marB="43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86020" marR="86020" marT="43009" marB="43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86020" marR="86020" marT="43009" marB="43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4487917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6020" marR="86020" marT="43009" marB="43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6020" marR="86020" marT="43009" marB="43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6020" marR="86020" marT="43009" marB="43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6020" marR="86020" marT="43009" marB="43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6020" marR="86020" marT="43009" marB="43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6020" marR="86020" marT="43009" marB="43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6020" marR="86020" marT="43009" marB="43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3994553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6020" marR="86020" marT="43009" marB="43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6020" marR="86020" marT="43009" marB="43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6020" marR="86020" marT="43009" marB="43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6020" marR="86020" marT="43009" marB="43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6020" marR="86020" marT="43009" marB="43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6020" marR="86020" marT="43009" marB="43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6020" marR="86020" marT="43009" marB="43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3642046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endParaRPr kumimoji="1" lang="ja-JP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6020" marR="86020" marT="43009" marB="43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6020" marR="86020" marT="43009" marB="43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6020" marR="86020" marT="43009" marB="43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6020" marR="86020" marT="43009" marB="43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6020" marR="86020" marT="43009" marB="43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6020" marR="86020" marT="43009" marB="43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6020" marR="86020" marT="43009" marB="43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6728271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endParaRPr kumimoji="1" lang="ja-JP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6020" marR="86020" marT="43009" marB="43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6020" marR="86020" marT="43009" marB="43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6020" marR="86020" marT="43009" marB="43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6020" marR="86020" marT="43009" marB="43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6020" marR="86020" marT="43009" marB="43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6020" marR="86020" marT="43009" marB="43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6020" marR="86020" marT="43009" marB="43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3689561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6020" marR="86020" marT="43009" marB="43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6020" marR="86020" marT="43009" marB="43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6020" marR="86020" marT="43009" marB="43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6020" marR="86020" marT="43009" marB="43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6020" marR="86020" marT="43009" marB="43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6020" marR="86020" marT="43009" marB="43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6020" marR="86020" marT="43009" marB="43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05747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1065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カメラのモデル化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528918" y="3661712"/>
            <a:ext cx="1088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Cn</a:t>
            </a:r>
            <a:r>
              <a:rPr kumimoji="1" lang="en-US" altLang="ja-JP" dirty="0" smtClean="0"/>
              <a:t>(t):=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 4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617472" y="1690688"/>
              <a:ext cx="5040000" cy="43200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720000">
                      <a:extLst>
                        <a:ext uri="{9D8B030D-6E8A-4147-A177-3AD203B41FA5}">
                          <a16:colId xmlns:a16="http://schemas.microsoft.com/office/drawing/2014/main" val="849826274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3122597115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2119792792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3054159046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1335098707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2189793948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4073850615"/>
                        </a:ext>
                      </a:extLst>
                    </a:gridCol>
                  </a:tblGrid>
                  <a:tr h="720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r>
                                  <a:rPr kumimoji="1" lang="en-US" altLang="ja-JP" sz="16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kumimoji="1" lang="en-US" altLang="ja-JP" sz="16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kumimoji="1" lang="en-US" altLang="ja-JP" sz="16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𝑛</m:t>
                                    </m:r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21</m:t>
                                    </m:r>
                                  </m:sub>
                                </m:sSub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𝑡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𝑛</m:t>
                                    </m:r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31</m:t>
                                    </m:r>
                                  </m:sub>
                                </m:sSub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𝑡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𝑛</m:t>
                                    </m:r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41</m:t>
                                    </m:r>
                                  </m:sub>
                                </m:sSub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𝑡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𝑛</m:t>
                                    </m:r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51</m:t>
                                    </m:r>
                                  </m:sub>
                                </m:sSub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𝑡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𝑛</m:t>
                                    </m:r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61</m:t>
                                    </m:r>
                                  </m:sub>
                                </m:sSub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𝑡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𝑛</m:t>
                                    </m:r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71</m:t>
                                    </m:r>
                                  </m:sub>
                                </m:sSub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𝑡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82192497"/>
                      </a:ext>
                    </a:extLst>
                  </a:tr>
                  <a:tr h="7200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𝑛</m:t>
                                    </m:r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12</m:t>
                                    </m:r>
                                  </m:sub>
                                </m:sSub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𝑡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𝑛</m:t>
                                    </m:r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22</m:t>
                                    </m:r>
                                  </m:sub>
                                </m:sSub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𝑡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𝑛</m:t>
                                    </m:r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32</m:t>
                                    </m:r>
                                  </m:sub>
                                </m:sSub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𝑡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𝑛</m:t>
                                    </m:r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42</m:t>
                                    </m:r>
                                  </m:sub>
                                </m:sSub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𝑡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𝑛</m:t>
                                    </m:r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52</m:t>
                                    </m:r>
                                  </m:sub>
                                </m:sSub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𝑡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𝑛</m:t>
                                    </m:r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62</m:t>
                                    </m:r>
                                  </m:sub>
                                </m:sSub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𝑡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𝑛</m:t>
                                    </m:r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72</m:t>
                                    </m:r>
                                  </m:sub>
                                </m:sSub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𝑡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5879134"/>
                      </a:ext>
                    </a:extLst>
                  </a:tr>
                  <a:tr h="7200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𝑛</m:t>
                                    </m:r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13</m:t>
                                    </m:r>
                                  </m:sub>
                                </m:sSub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𝑡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𝑛</m:t>
                                    </m:r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73</m:t>
                                    </m:r>
                                  </m:sub>
                                </m:sSub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𝑡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14773290"/>
                      </a:ext>
                    </a:extLst>
                  </a:tr>
                  <a:tr h="7200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𝑛</m:t>
                                    </m:r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14</m:t>
                                    </m:r>
                                  </m:sub>
                                </m:sSub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𝑡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𝑛</m:t>
                                    </m:r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74</m:t>
                                    </m:r>
                                  </m:sub>
                                </m:sSub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𝑡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029169098"/>
                      </a:ext>
                    </a:extLst>
                  </a:tr>
                  <a:tr h="7200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𝑛</m:t>
                                    </m:r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15</m:t>
                                    </m:r>
                                  </m:sub>
                                </m:sSub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𝑡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𝑛</m:t>
                                    </m:r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75</m:t>
                                    </m:r>
                                  </m:sub>
                                </m:sSub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𝑡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51467127"/>
                      </a:ext>
                    </a:extLst>
                  </a:tr>
                  <a:tr h="7200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𝑛</m:t>
                                    </m:r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16</m:t>
                                    </m:r>
                                  </m:sub>
                                </m:sSub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𝑡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𝑛</m:t>
                                    </m:r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76</m:t>
                                    </m:r>
                                  </m:sub>
                                </m:sSub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𝑡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95757538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32257953"/>
                  </p:ext>
                </p:extLst>
              </p:nvPr>
            </p:nvGraphicFramePr>
            <p:xfrm>
              <a:off x="1617472" y="1690688"/>
              <a:ext cx="5040000" cy="43200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720000">
                      <a:extLst>
                        <a:ext uri="{9D8B030D-6E8A-4147-A177-3AD203B41FA5}">
                          <a16:colId xmlns:a16="http://schemas.microsoft.com/office/drawing/2014/main" val="849826274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3122597115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2119792792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3054159046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1335098707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2189793948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4073850615"/>
                        </a:ext>
                      </a:extLst>
                    </a:gridCol>
                  </a:tblGrid>
                  <a:tr h="72000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847" t="-847" r="-603390" b="-503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000" t="-847" r="-498319" b="-503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1695" t="-847" r="-402542" b="-503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01695" t="-847" r="-302542" b="-503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01695" t="-847" r="-202542" b="-503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97479" t="-847" r="-100840" b="-503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602542" t="-847" r="-1695" b="-5033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82192497"/>
                      </a:ext>
                    </a:extLst>
                  </a:tr>
                  <a:tr h="72000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847" t="-100000" r="-603390" b="-39916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000" t="-100000" r="-498319" b="-39916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1695" t="-100000" r="-402542" b="-39916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01695" t="-100000" r="-302542" b="-39916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01695" t="-100000" r="-202542" b="-39916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97479" t="-100000" r="-100840" b="-39916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602542" t="-100000" r="-1695" b="-39916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5879134"/>
                      </a:ext>
                    </a:extLst>
                  </a:tr>
                  <a:tr h="72000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847" t="-201695" r="-603390" b="-3025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602542" t="-201695" r="-1695" b="-30254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14773290"/>
                      </a:ext>
                    </a:extLst>
                  </a:tr>
                  <a:tr h="72000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847" t="-301695" r="-603390" b="-2025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602542" t="-301695" r="-1695" b="-20254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29169098"/>
                      </a:ext>
                    </a:extLst>
                  </a:tr>
                  <a:tr h="72000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847" t="-398319" r="-603390" b="-1008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602542" t="-398319" r="-1695" b="-10084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51467127"/>
                      </a:ext>
                    </a:extLst>
                  </a:tr>
                  <a:tr h="72000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847" t="-502542" r="-603390" b="-16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602542" t="-502542" r="-1695" b="-169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57575383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11" name="グループ化 10"/>
          <p:cNvGrpSpPr/>
          <p:nvPr/>
        </p:nvGrpSpPr>
        <p:grpSpPr>
          <a:xfrm>
            <a:off x="7244532" y="3429000"/>
            <a:ext cx="1713731" cy="835037"/>
            <a:chOff x="7244532" y="3429000"/>
            <a:chExt cx="1713731" cy="83503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テキスト ボックス 6"/>
                <p:cNvSpPr txBox="1"/>
                <p:nvPr/>
              </p:nvSpPr>
              <p:spPr>
                <a:xfrm>
                  <a:off x="7244532" y="3682573"/>
                  <a:ext cx="1591056" cy="29931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𝑛𝑖𝑗</m:t>
                            </m:r>
                          </m:sub>
                        </m:s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)=</m:t>
                        </m:r>
                      </m:oMath>
                    </m:oMathPara>
                  </a14:m>
                  <a:endParaRPr kumimoji="1" lang="en-US" altLang="ja-JP" b="0" dirty="0" smtClean="0"/>
                </a:p>
              </p:txBody>
            </p:sp>
          </mc:Choice>
          <mc:Fallback xmlns="">
            <p:sp>
              <p:nvSpPr>
                <p:cNvPr id="7" name="テキスト ボックス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44532" y="3682573"/>
                  <a:ext cx="1591056" cy="299313"/>
                </a:xfrm>
                <a:prstGeom prst="rect">
                  <a:avLst/>
                </a:prstGeom>
                <a:blipFill>
                  <a:blip r:embed="rId3"/>
                  <a:stretch>
                    <a:fillRect l="-4981" b="-2653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左中かっこ 7"/>
            <p:cNvSpPr/>
            <p:nvPr/>
          </p:nvSpPr>
          <p:spPr>
            <a:xfrm>
              <a:off x="8234972" y="3429000"/>
              <a:ext cx="443164" cy="835037"/>
            </a:xfrm>
            <a:prstGeom prst="leftBrac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" name="テキスト ボックス 8"/>
            <p:cNvSpPr txBox="1"/>
            <p:nvPr/>
          </p:nvSpPr>
          <p:spPr>
            <a:xfrm>
              <a:off x="8553648" y="3497907"/>
              <a:ext cx="3522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 smtClean="0"/>
                <a:t>0</a:t>
              </a:r>
              <a:endParaRPr kumimoji="1" lang="ja-JP" altLang="en-US" dirty="0"/>
            </a:p>
          </p:txBody>
        </p:sp>
        <p:sp>
          <p:nvSpPr>
            <p:cNvPr id="10" name="テキスト ボックス 9"/>
            <p:cNvSpPr txBox="1"/>
            <p:nvPr/>
          </p:nvSpPr>
          <p:spPr>
            <a:xfrm>
              <a:off x="8553648" y="3866127"/>
              <a:ext cx="4046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 smtClean="0"/>
                <a:t>1</a:t>
              </a:r>
            </a:p>
          </p:txBody>
        </p:sp>
      </p:grpSp>
      <p:sp>
        <p:nvSpPr>
          <p:cNvPr id="3" name="テキスト ボックス 2"/>
          <p:cNvSpPr txBox="1"/>
          <p:nvPr/>
        </p:nvSpPr>
        <p:spPr>
          <a:xfrm>
            <a:off x="8835588" y="2166842"/>
            <a:ext cx="29045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ここはプライバシデータ生成能力として，</a:t>
            </a:r>
            <a:r>
              <a:rPr lang="en-US" altLang="ja-JP" dirty="0" smtClean="0"/>
              <a:t>0</a:t>
            </a:r>
            <a:r>
              <a:rPr lang="ja-JP" altLang="en-US" dirty="0" smtClean="0"/>
              <a:t>～</a:t>
            </a:r>
            <a:r>
              <a:rPr lang="en-US" altLang="ja-JP" dirty="0" smtClean="0"/>
              <a:t>1</a:t>
            </a:r>
            <a:r>
              <a:rPr lang="ja-JP" altLang="en-US" dirty="0" smtClean="0"/>
              <a:t>と連続量にしてもよい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7046560" y="4557212"/>
            <a:ext cx="448734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rgbClr val="FF0000"/>
                </a:solidFill>
              </a:rPr>
              <a:t>またカメラには撮影方向がある，</a:t>
            </a:r>
            <a:endParaRPr kumimoji="1" lang="en-US" altLang="ja-JP" dirty="0" smtClean="0">
              <a:solidFill>
                <a:srgbClr val="FF0000"/>
              </a:solidFill>
            </a:endParaRPr>
          </a:p>
          <a:p>
            <a:r>
              <a:rPr lang="ja-JP" altLang="en-US" dirty="0" smtClean="0">
                <a:solidFill>
                  <a:srgbClr val="FF0000"/>
                </a:solidFill>
              </a:rPr>
              <a:t>以降それを</a:t>
            </a:r>
            <a:r>
              <a:rPr lang="en-US" altLang="ja-JP" dirty="0" err="1" smtClean="0">
                <a:solidFill>
                  <a:srgbClr val="FF0000"/>
                </a:solidFill>
              </a:rPr>
              <a:t>up,down,right,left</a:t>
            </a:r>
            <a:r>
              <a:rPr lang="ja-JP" altLang="en-US" dirty="0" smtClean="0">
                <a:solidFill>
                  <a:srgbClr val="FF0000"/>
                </a:solidFill>
              </a:rPr>
              <a:t>と表記する．</a:t>
            </a:r>
            <a:endParaRPr lang="en-US" altLang="ja-JP" dirty="0" smtClean="0">
              <a:solidFill>
                <a:srgbClr val="FF0000"/>
              </a:solidFill>
            </a:endParaRPr>
          </a:p>
          <a:p>
            <a:r>
              <a:rPr kumimoji="1" lang="ja-JP" altLang="en-US" dirty="0" smtClean="0">
                <a:solidFill>
                  <a:srgbClr val="FF0000"/>
                </a:solidFill>
              </a:rPr>
              <a:t>カメラ方向</a:t>
            </a:r>
            <a:r>
              <a:rPr lang="en-US" altLang="ja-JP" dirty="0" err="1" smtClean="0">
                <a:solidFill>
                  <a:srgbClr val="FF0000"/>
                </a:solidFill>
              </a:rPr>
              <a:t>Cdn</a:t>
            </a:r>
            <a:r>
              <a:rPr lang="en-US" altLang="ja-JP" dirty="0" smtClean="0">
                <a:solidFill>
                  <a:srgbClr val="FF0000"/>
                </a:solidFill>
              </a:rPr>
              <a:t>(t)</a:t>
            </a:r>
            <a:r>
              <a:rPr kumimoji="1" lang="ja-JP" altLang="en-US" dirty="0" smtClean="0">
                <a:solidFill>
                  <a:srgbClr val="FF0000"/>
                </a:solidFill>
              </a:rPr>
              <a:t>を撮影方向に応じて</a:t>
            </a:r>
            <a:r>
              <a:rPr kumimoji="1" lang="en-US" altLang="ja-JP" dirty="0" err="1" smtClean="0">
                <a:solidFill>
                  <a:srgbClr val="FF0000"/>
                </a:solidFill>
              </a:rPr>
              <a:t>up</a:t>
            </a:r>
            <a:r>
              <a:rPr kumimoji="1" lang="en-US" altLang="ja-JP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</a:t>
            </a:r>
            <a:r>
              <a:rPr kumimoji="1" lang="en-US" altLang="ja-JP" dirty="0" err="1" smtClean="0">
                <a:solidFill>
                  <a:srgbClr val="FF0000"/>
                </a:solidFill>
              </a:rPr>
              <a:t>down,right</a:t>
            </a:r>
            <a:r>
              <a:rPr kumimoji="1" lang="en-US" altLang="ja-JP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</a:t>
            </a:r>
            <a:r>
              <a:rPr kumimoji="1" lang="en-US" altLang="ja-JP" dirty="0" err="1" smtClean="0">
                <a:solidFill>
                  <a:srgbClr val="FF0000"/>
                </a:solidFill>
              </a:rPr>
              <a:t>left</a:t>
            </a:r>
            <a:r>
              <a:rPr kumimoji="1" lang="ja-JP" altLang="en-US" dirty="0" smtClean="0">
                <a:solidFill>
                  <a:srgbClr val="FF0000"/>
                </a:solidFill>
              </a:rPr>
              <a:t>と設定する</a:t>
            </a:r>
            <a:endParaRPr kumimoji="1" lang="en-US" altLang="ja-JP" dirty="0" smtClean="0">
              <a:solidFill>
                <a:srgbClr val="FF0000"/>
              </a:solidFill>
            </a:endParaRPr>
          </a:p>
          <a:p>
            <a:endParaRPr kumimoji="1"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1819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RT</a:t>
            </a:r>
            <a:r>
              <a:rPr kumimoji="1" lang="ja-JP" altLang="en-US" dirty="0" smtClean="0"/>
              <a:t>のモデル化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/>
              <p:cNvSpPr txBox="1"/>
              <p:nvPr/>
            </p:nvSpPr>
            <p:spPr>
              <a:xfrm>
                <a:off x="1365503" y="2511552"/>
                <a:ext cx="6092819" cy="8440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4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4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ja-JP" sz="4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altLang="ja-JP" sz="4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4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kumimoji="1" lang="en-US" altLang="ja-JP" sz="4400" dirty="0" smtClean="0"/>
                  <a:t>:=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kumimoji="1" lang="en-US" altLang="ja-JP" sz="4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kumimoji="1" lang="en-US" altLang="ja-JP" sz="4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kumimoji="1" lang="en-US" altLang="ja-JP" sz="4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altLang="ja-JP" sz="4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4400" i="1">
                                <a:latin typeface="Cambria Math" panose="02040503050406030204" pitchFamily="18" charset="0"/>
                              </a:rPr>
                              <m:t>𝑅𝐶</m:t>
                            </m:r>
                          </m:e>
                          <m:sub>
                            <m:r>
                              <a:rPr lang="en-US" altLang="ja-JP" sz="4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sub>
                      <m:sup/>
                      <m:e>
                        <m:sSub>
                          <m:sSubPr>
                            <m:ctrlPr>
                              <a:rPr lang="en-US" altLang="ja-JP" sz="4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4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ja-JP" sz="4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kumimoji="1" lang="en-US" altLang="ja-JP" sz="4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ja-JP" sz="4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kumimoji="1" lang="en-US" altLang="ja-JP" sz="4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kumimoji="1" lang="ja-JP" altLang="en-US" sz="4400" dirty="0"/>
              </a:p>
            </p:txBody>
          </p:sp>
        </mc:Choice>
        <mc:Fallback xmlns="">
          <p:sp>
            <p:nvSpPr>
              <p:cNvPr id="4" name="テキスト ボックス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5503" y="2511552"/>
                <a:ext cx="6092819" cy="844014"/>
              </a:xfrm>
              <a:prstGeom prst="rect">
                <a:avLst/>
              </a:prstGeom>
              <a:blipFill>
                <a:blip r:embed="rId2"/>
                <a:stretch>
                  <a:fillRect t="-12319" b="-2753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テキスト ボックス 4"/>
          <p:cNvSpPr txBox="1"/>
          <p:nvPr/>
        </p:nvSpPr>
        <p:spPr>
          <a:xfrm>
            <a:off x="8575611" y="1588222"/>
            <a:ext cx="2904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行列の足し算は定義済み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760694" y="4354375"/>
            <a:ext cx="4046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VSS</a:t>
            </a:r>
            <a:r>
              <a:rPr lang="ja-JP" altLang="en-US" dirty="0" smtClean="0"/>
              <a:t>に属するカメラの数はほぼ</a:t>
            </a:r>
            <a:r>
              <a:rPr lang="en-US" altLang="ja-JP" dirty="0" smtClean="0"/>
              <a:t>1</a:t>
            </a: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653118" y="3375443"/>
            <a:ext cx="4046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 smtClean="0"/>
              <a:t>Cn:n</a:t>
            </a:r>
            <a:r>
              <a:rPr lang="ja-JP" altLang="en-US" dirty="0" smtClean="0"/>
              <a:t>番目の</a:t>
            </a:r>
            <a:r>
              <a:rPr lang="en-US" altLang="ja-JP" dirty="0" smtClean="0"/>
              <a:t>VSS</a:t>
            </a:r>
            <a:r>
              <a:rPr lang="ja-JP" altLang="en-US" dirty="0" smtClean="0"/>
              <a:t>に属するカメラ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11755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854</TotalTime>
  <Words>616</Words>
  <Application>Microsoft Office PowerPoint</Application>
  <PresentationFormat>ワイド画面</PresentationFormat>
  <Paragraphs>258</Paragraphs>
  <Slides>16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16</vt:i4>
      </vt:variant>
    </vt:vector>
  </HeadingPairs>
  <TitlesOfParts>
    <vt:vector size="24" baseType="lpstr">
      <vt:lpstr>HGPｺﾞｼｯｸM</vt:lpstr>
      <vt:lpstr>游ゴシック</vt:lpstr>
      <vt:lpstr>游ゴシック Light</vt:lpstr>
      <vt:lpstr>Arial</vt:lpstr>
      <vt:lpstr>Cambria Math</vt:lpstr>
      <vt:lpstr>Times New Roman</vt:lpstr>
      <vt:lpstr>Wingdings</vt:lpstr>
      <vt:lpstr>Office テーマ</vt:lpstr>
      <vt:lpstr>数理モデルv5</vt:lpstr>
      <vt:lpstr>PowerPoint プレゼンテーション</vt:lpstr>
      <vt:lpstr>PowerPoint プレゼンテーション</vt:lpstr>
      <vt:lpstr>PowerPoint プレゼンテーション</vt:lpstr>
      <vt:lpstr>フィールドのモデル化</vt:lpstr>
      <vt:lpstr>強い条件</vt:lpstr>
      <vt:lpstr>サービス有効範囲のモデル化(いる？)</vt:lpstr>
      <vt:lpstr>カメラのモデル化</vt:lpstr>
      <vt:lpstr>RTのモデル化</vt:lpstr>
      <vt:lpstr>VSS情報提供サーバ(RT)のモデル化</vt:lpstr>
      <vt:lpstr>対象者(Positive)のモデル化</vt:lpstr>
      <vt:lpstr>対象者(Positive)のモデル化</vt:lpstr>
      <vt:lpstr>PowerPoint プレゼンテーション</vt:lpstr>
      <vt:lpstr>対象者(Positive)のモデル化</vt:lpstr>
      <vt:lpstr>瞬間的な計算量(RTin量)のモデル化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数理モデルv5</dc:title>
  <dc:creator>tamura</dc:creator>
  <cp:lastModifiedBy>tamura</cp:lastModifiedBy>
  <cp:revision>15</cp:revision>
  <dcterms:created xsi:type="dcterms:W3CDTF">2019-02-14T07:56:51Z</dcterms:created>
  <dcterms:modified xsi:type="dcterms:W3CDTF">2019-02-21T08:41:13Z</dcterms:modified>
</cp:coreProperties>
</file>