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0" r:id="rId6"/>
    <p:sldId id="259" r:id="rId7"/>
    <p:sldId id="258" r:id="rId8"/>
    <p:sldId id="265" r:id="rId9"/>
    <p:sldId id="267" r:id="rId10"/>
    <p:sldId id="266" r:id="rId11"/>
    <p:sldId id="269" r:id="rId12"/>
    <p:sldId id="275" r:id="rId13"/>
    <p:sldId id="270" r:id="rId14"/>
    <p:sldId id="276" r:id="rId15"/>
    <p:sldId id="272" r:id="rId16"/>
    <p:sldId id="274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-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26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2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37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61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51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57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07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54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56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9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71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8D209-D044-4287-9484-2E6AF18D35B4}" type="datetimeFigureOut">
              <a:rPr kumimoji="1" lang="ja-JP" altLang="en-US" smtClean="0"/>
              <a:t>2019/1/10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52F21-DB14-4E51-9278-CE17CEF19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4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数理モデル</a:t>
            </a:r>
            <a:r>
              <a:rPr kumimoji="1" lang="en-US" altLang="ja-JP" dirty="0" smtClean="0"/>
              <a:t>v4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LPLC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17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VSS</a:t>
            </a:r>
            <a:r>
              <a:rPr kumimoji="1" lang="ja-JP" altLang="en-US" dirty="0" smtClean="0"/>
              <a:t>情報提供サーバ</a:t>
            </a:r>
            <a:r>
              <a:rPr kumimoji="1" lang="en-US" altLang="ja-JP" dirty="0" smtClean="0"/>
              <a:t>(RT)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04140" y="1390961"/>
                <a:ext cx="660878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4400" dirty="0" smtClean="0"/>
                  <a:t>RTn</a:t>
                </a:r>
                <a:r>
                  <a:rPr kumimoji="1" lang="en-US" altLang="ja-JP" sz="4400" dirty="0" smtClean="0"/>
                  <a:t>(t):=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ja-JP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VSS</m:t>
                        </m:r>
                        <m:r>
                          <a:rPr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𝑉𝑆𝑆𝑛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140" y="1390961"/>
                <a:ext cx="6608781" cy="769441"/>
              </a:xfrm>
              <a:prstGeom prst="rect">
                <a:avLst/>
              </a:prstGeom>
              <a:blipFill>
                <a:blip r:embed="rId2"/>
                <a:stretch>
                  <a:fillRect l="-3782" t="-15079" b="-380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7812921" y="5359294"/>
            <a:ext cx="352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自身の座標と</a:t>
            </a:r>
            <a:r>
              <a:rPr kumimoji="1" lang="en-US" altLang="ja-JP" dirty="0" smtClean="0"/>
              <a:t>AP</a:t>
            </a:r>
            <a:r>
              <a:rPr kumimoji="1" lang="ja-JP" altLang="en-US" dirty="0" smtClean="0"/>
              <a:t>可能圏も必要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62048" y="5795880"/>
            <a:ext cx="3424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RTn</a:t>
            </a:r>
            <a:r>
              <a:rPr kumimoji="1" lang="en-US" altLang="ja-JP" dirty="0" smtClean="0"/>
              <a:t>(t)</a:t>
            </a:r>
            <a:r>
              <a:rPr kumimoji="1" lang="ja-JP" altLang="en-US" dirty="0" smtClean="0"/>
              <a:t>の中身は，その</a:t>
            </a:r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からアクセスできるカメラの有効範囲の総和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04140" y="2160402"/>
            <a:ext cx="6648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 smtClean="0"/>
              <a:t>RTn</a:t>
            </a:r>
            <a:r>
              <a:rPr kumimoji="1" lang="en-US" altLang="ja-JP" sz="4000" dirty="0" smtClean="0"/>
              <a:t> = (</a:t>
            </a:r>
            <a:r>
              <a:rPr kumimoji="1" lang="en-US" altLang="ja-JP" sz="4000" dirty="0" err="1" smtClean="0"/>
              <a:t>x,y,r</a:t>
            </a:r>
            <a:r>
              <a:rPr lang="en-US" altLang="ja-JP" sz="4000" dirty="0"/>
              <a:t>)</a:t>
            </a:r>
            <a:endParaRPr kumimoji="1" lang="ja-JP" altLang="en-US" sz="40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597967" y="3621798"/>
            <a:ext cx="7768566" cy="1780368"/>
            <a:chOff x="1597967" y="3621798"/>
            <a:chExt cx="7768566" cy="1780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1597967" y="4212701"/>
                  <a:ext cx="2263504" cy="59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𝐴𝑅𝑇𝑛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36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967" y="4212701"/>
                  <a:ext cx="2263504" cy="59856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02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中かっこ 8"/>
            <p:cNvSpPr/>
            <p:nvPr/>
          </p:nvSpPr>
          <p:spPr>
            <a:xfrm>
              <a:off x="4096871" y="3621798"/>
              <a:ext cx="627529" cy="178036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   if 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and</a:t>
                  </a:r>
                  <a:b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</a:br>
                  <a: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    </a:t>
                  </a:r>
                  <a:r>
                    <a:rPr lang="ja-JP" altLang="en-US" sz="2800" i="1" dirty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lang="ja-JP" altLang="en-US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kumimoji="1" lang="en-US" altLang="ja-JP" sz="2800" b="0" i="1" dirty="0" smtClean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18" t="-76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テキスト ボックス 10"/>
            <p:cNvSpPr txBox="1"/>
            <p:nvPr/>
          </p:nvSpPr>
          <p:spPr>
            <a:xfrm>
              <a:off x="4596789" y="4781850"/>
              <a:ext cx="4769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 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528611" y="2549100"/>
            <a:ext cx="427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</a:t>
            </a:r>
            <a:r>
              <a:rPr kumimoji="1" lang="ja-JP" altLang="en-US" dirty="0" smtClean="0"/>
              <a:t>がマス数を表すので，</a:t>
            </a:r>
            <a:r>
              <a:rPr kumimoji="1" lang="en-US" altLang="ja-JP" dirty="0" smtClean="0"/>
              <a:t>m</a:t>
            </a:r>
            <a:r>
              <a:rPr kumimoji="1" lang="ja-JP" altLang="en-US" dirty="0" smtClean="0"/>
              <a:t>→</a:t>
            </a:r>
            <a:r>
              <a:rPr lang="ja-JP" altLang="en-US" dirty="0" smtClean="0"/>
              <a:t>マスが必要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31416" y="5017890"/>
            <a:ext cx="3352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アクセス可能圏はマンハッタン距離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8611" y="2858905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エッジモデルであれば</a:t>
            </a:r>
            <a:r>
              <a:rPr lang="ja-JP" altLang="en-US" dirty="0"/>
              <a:t>全</a:t>
            </a:r>
            <a:r>
              <a:rPr lang="ja-JP" altLang="en-US" dirty="0" smtClean="0"/>
              <a:t>てのサーバについて</a:t>
            </a:r>
            <a:r>
              <a:rPr lang="en-US" altLang="ja-JP" dirty="0" smtClean="0"/>
              <a:t>r</a:t>
            </a:r>
            <a:r>
              <a:rPr lang="ja-JP" altLang="en-US" dirty="0" smtClean="0"/>
              <a:t>→∞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745505" y="2088776"/>
            <a:ext cx="3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VS</a:t>
            </a:r>
            <a:r>
              <a:rPr lang="en-US" altLang="ja-JP" dirty="0" err="1"/>
              <a:t>S</a:t>
            </a:r>
            <a:r>
              <a:rPr kumimoji="1" lang="en-US" altLang="ja-JP" dirty="0" err="1" smtClean="0"/>
              <a:t>n:n</a:t>
            </a:r>
            <a:r>
              <a:rPr kumimoji="1" lang="ja-JP" altLang="en-US" dirty="0" smtClean="0"/>
              <a:t>番目のルータに属する</a:t>
            </a:r>
            <a:r>
              <a:rPr kumimoji="1" lang="en-US" altLang="ja-JP" dirty="0" smtClean="0"/>
              <a:t>VSS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34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対象者</a:t>
            </a:r>
            <a:r>
              <a:rPr kumimoji="1" lang="en-US" altLang="ja-JP" dirty="0" smtClean="0"/>
              <a:t>(Positive)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6494" y="3661712"/>
            <a:ext cx="98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Pn</a:t>
            </a:r>
            <a:r>
              <a:rPr kumimoji="1" lang="en-US" altLang="ja-JP" dirty="0" smtClean="0"/>
              <a:t>(t):=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6516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6516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60339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498319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4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7" r="-3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847" r="-2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847" r="-10084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847" r="-1695" b="-5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60339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498319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4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0000" r="-3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100000" r="-2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100000" r="-10084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100000" r="-1695" b="-399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603390" b="-3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201695" r="-1695" b="-3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6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98319" r="-6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502542" r="-6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5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グループ化 2"/>
          <p:cNvGrpSpPr/>
          <p:nvPr/>
        </p:nvGrpSpPr>
        <p:grpSpPr>
          <a:xfrm>
            <a:off x="7373119" y="3329092"/>
            <a:ext cx="1790418" cy="743876"/>
            <a:chOff x="7373119" y="3329092"/>
            <a:chExt cx="1790418" cy="7438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7373119" y="3551374"/>
                  <a:ext cx="1591056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𝑛𝑖𝑗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119" y="3551374"/>
                  <a:ext cx="1591056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5364" t="-2041" b="-265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中かっこ 7"/>
            <p:cNvSpPr/>
            <p:nvPr/>
          </p:nvSpPr>
          <p:spPr>
            <a:xfrm>
              <a:off x="8340890" y="3329092"/>
              <a:ext cx="443164" cy="74387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750350" y="3366708"/>
              <a:ext cx="34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750350" y="3703636"/>
              <a:ext cx="4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447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</a:t>
            </a:r>
            <a:r>
              <a:rPr lang="en-US" altLang="ja-JP" dirty="0"/>
              <a:t>(Positive)</a:t>
            </a:r>
            <a:r>
              <a:rPr lang="ja-JP" altLang="en-US" dirty="0"/>
              <a:t>のモデル化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71170" y="799629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非対象者も同様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510949" y="4768801"/>
            <a:ext cx="9574712" cy="1499953"/>
            <a:chOff x="651467" y="1663040"/>
            <a:chExt cx="9574712" cy="1499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651467" y="1958152"/>
                  <a:ext cx="3603368" cy="1038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4400" i="1">
                                      <a:latin typeface="Cambria Math" panose="02040503050406030204" pitchFamily="18" charset="0"/>
                                    </a:rPr>
                                    <m:t>𝑃𝑛</m:t>
                                  </m:r>
                                </m:e>
                                <m:sub>
                                  <m:r>
                                    <a:rPr lang="en-US" altLang="ja-JP" sz="4400" i="1">
                                      <a:latin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4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44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44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467" y="1958152"/>
                  <a:ext cx="3603368" cy="103861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1765" b="-23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中かっこ 9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1)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53" t="-11215" b="-37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テキスト ボックス 11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9570644" y="497472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r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ight,left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も同様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4109206" y="1902195"/>
            <a:ext cx="8835082" cy="1499953"/>
            <a:chOff x="334305" y="1663040"/>
            <a:chExt cx="8835082" cy="1499953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334305" y="2028297"/>
              <a:ext cx="4000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Pndown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19" name="左中かっこ 1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4"/>
                  <a:stretch>
                    <a:fillRect l="-2046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510949" y="1407875"/>
            <a:ext cx="8359085" cy="1499953"/>
            <a:chOff x="810302" y="1663040"/>
            <a:chExt cx="8359085" cy="1499953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810302" y="2028297"/>
              <a:ext cx="4000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Pnleft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24" name="左中かっこ 23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+1)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テキスト ボックス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5"/>
                  <a:stretch>
                    <a:fillRect l="-2046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テキスト ボックス 25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-695914" y="1308344"/>
            <a:ext cx="8686632" cy="1499953"/>
            <a:chOff x="482755" y="1663040"/>
            <a:chExt cx="8686632" cy="1499953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482755" y="2028297"/>
              <a:ext cx="38522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Pnright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29" name="左中かっこ 2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テキスト ボックス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6"/>
                  <a:stretch>
                    <a:fillRect l="-2183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テキスト ボックス 30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9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</a:t>
            </a:r>
            <a:r>
              <a:rPr lang="en-US" altLang="ja-JP" dirty="0"/>
              <a:t>(Positive)</a:t>
            </a:r>
            <a:r>
              <a:rPr lang="ja-JP" altLang="en-US" dirty="0"/>
              <a:t>のモデル化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34286" y="5979886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非対象者も同様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015009" y="2602837"/>
                <a:ext cx="47663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4400" dirty="0" smtClean="0"/>
                  <a:t>P(t):=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𝑃𝑛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009" y="2602837"/>
                <a:ext cx="4766356" cy="769441"/>
              </a:xfrm>
              <a:prstGeom prst="rect">
                <a:avLst/>
              </a:prstGeom>
              <a:blipFill>
                <a:blip r:embed="rId2"/>
                <a:stretch>
                  <a:fillRect l="-5250" t="-15873" b="-380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5952564" y="3822762"/>
            <a:ext cx="311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P:</a:t>
            </a:r>
            <a:r>
              <a:rPr kumimoji="1" lang="ja-JP" altLang="en-US" sz="2400" dirty="0" smtClean="0"/>
              <a:t>対象者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774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瞬間的な計算量</a:t>
            </a:r>
            <a:r>
              <a:rPr lang="en-US" altLang="ja-JP" sz="3600" dirty="0" smtClean="0"/>
              <a:t>(</a:t>
            </a:r>
            <a:r>
              <a:rPr lang="en-US" altLang="ja-JP" sz="3600" dirty="0" err="1" smtClean="0"/>
              <a:t>RTin</a:t>
            </a:r>
            <a:r>
              <a:rPr lang="ja-JP" altLang="en-US" sz="3600" dirty="0" smtClean="0"/>
              <a:t>量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のモデル化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978786" y="-51209"/>
                <a:ext cx="8657255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</m:t>
                          </m:r>
                        </m:sub>
                        <m:sup/>
                        <m:e>
                          <m: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𝐴𝑅𝑇𝑛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𝑉𝑆𝑆𝑛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𝑉𝑆𝑆𝑛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86" y="-51209"/>
                <a:ext cx="8657255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10551546" y="2803070"/>
            <a:ext cx="1604507" cy="46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RT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: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ルータ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1037069" y="3468565"/>
                <a:ext cx="1389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 smtClean="0">
                    <a:solidFill>
                      <a:srgbClr val="FF0000"/>
                    </a:solidFill>
                  </a:rPr>
                  <a:t>VSS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9" y="3468565"/>
                <a:ext cx="1389355" cy="369332"/>
              </a:xfrm>
              <a:prstGeom prst="rect">
                <a:avLst/>
              </a:prstGeom>
              <a:blipFill>
                <a:blip r:embed="rId3"/>
                <a:stretch>
                  <a:fillRect l="-3509" t="-8197" r="-131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/>
          <p:cNvSpPr/>
          <p:nvPr/>
        </p:nvSpPr>
        <p:spPr>
          <a:xfrm>
            <a:off x="2698463" y="3216486"/>
            <a:ext cx="905435" cy="843393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58757" y="3360844"/>
            <a:ext cx="2348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n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番目の</a:t>
            </a:r>
            <a:r>
              <a:rPr lang="en-US" altLang="ja-JP" sz="1600" dirty="0" smtClean="0">
                <a:solidFill>
                  <a:srgbClr val="FF0000"/>
                </a:solidFill>
              </a:rPr>
              <a:t>VSS</a:t>
            </a:r>
            <a:r>
              <a:rPr lang="ja-JP" altLang="en-US" sz="1600" dirty="0" smtClean="0">
                <a:solidFill>
                  <a:srgbClr val="FF0000"/>
                </a:solidFill>
              </a:rPr>
              <a:t>にセンシングされる数を返す関数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5607511" y="3468566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左中かっこ 19"/>
          <p:cNvSpPr/>
          <p:nvPr/>
        </p:nvSpPr>
        <p:spPr>
          <a:xfrm>
            <a:off x="6373993" y="3128019"/>
            <a:ext cx="627529" cy="1050427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687757" y="2969866"/>
                <a:ext cx="3863789" cy="116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RT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𝐶𝑛𝑑𝑖𝑟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𝐶𝑛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400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57" y="2969866"/>
                <a:ext cx="3863789" cy="1163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中かっこ 23"/>
          <p:cNvSpPr/>
          <p:nvPr/>
        </p:nvSpPr>
        <p:spPr>
          <a:xfrm>
            <a:off x="2793723" y="4482910"/>
            <a:ext cx="905435" cy="205611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75041" y="4772305"/>
            <a:ext cx="2348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n</a:t>
            </a:r>
            <a:r>
              <a:rPr kumimoji="1" lang="ja-JP" altLang="en-US" sz="1600" dirty="0" smtClean="0"/>
              <a:t>番目の</a:t>
            </a:r>
            <a:r>
              <a:rPr kumimoji="1" lang="en-US" altLang="ja-JP" sz="1600" dirty="0" smtClean="0"/>
              <a:t>RT</a:t>
            </a:r>
            <a:r>
              <a:rPr lang="ja-JP" altLang="en-US" sz="1600" dirty="0" smtClean="0"/>
              <a:t>のアクセス可能圏に</a:t>
            </a:r>
            <a:r>
              <a:rPr lang="en-US" altLang="ja-JP" sz="1600" dirty="0" smtClean="0"/>
              <a:t>P</a:t>
            </a:r>
            <a:r>
              <a:rPr lang="ja-JP" altLang="en-US" sz="1600" dirty="0" smtClean="0"/>
              <a:t>がいれば１を返す関数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ja-JP" altLang="en-US" sz="1600" dirty="0" smtClean="0"/>
              <a:t>いなければ</a:t>
            </a:r>
            <a:r>
              <a:rPr lang="en-US" altLang="ja-JP" sz="1600" dirty="0" smtClean="0"/>
              <a:t>0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endParaRPr kumimoji="1" lang="ja-JP" altLang="en-US" sz="1600" dirty="0"/>
          </a:p>
        </p:txBody>
      </p:sp>
      <p:sp>
        <p:nvSpPr>
          <p:cNvPr id="26" name="右矢印 25"/>
          <p:cNvSpPr/>
          <p:nvPr/>
        </p:nvSpPr>
        <p:spPr>
          <a:xfrm>
            <a:off x="2277121" y="5957395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1878531" y="4905641"/>
            <a:ext cx="9475267" cy="1421086"/>
            <a:chOff x="4183835" y="4905641"/>
            <a:chExt cx="7211814" cy="14210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/>
                <p:cNvSpPr/>
                <p:nvPr/>
              </p:nvSpPr>
              <p:spPr>
                <a:xfrm>
                  <a:off x="4183835" y="5252857"/>
                  <a:ext cx="277143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3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𝐴𝑅𝑇𝑛</m:t>
                            </m:r>
                          </m:e>
                        </m:d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36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23" name="正方形/長方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835" y="5252857"/>
                  <a:ext cx="2771430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左中かっこ 26"/>
            <p:cNvSpPr/>
            <p:nvPr/>
          </p:nvSpPr>
          <p:spPr>
            <a:xfrm>
              <a:off x="6993648" y="4905641"/>
              <a:ext cx="627529" cy="1421086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7416264" y="5048505"/>
                  <a:ext cx="3979385" cy="57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  If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Pre>
                            <m:sPre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𝐴𝑅𝑇𝑛</m:t>
                              </m:r>
                            </m:e>
                          </m:sPre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</m:t>
                      </m:r>
                    </m:oMath>
                  </a14:m>
                  <a:endParaRPr kumimoji="1" lang="en-US" altLang="ja-JP" sz="2800" b="0" i="1" dirty="0" smtClean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264" y="5048505"/>
                  <a:ext cx="3979385" cy="57868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50" t="-10526" b="-189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テキスト ボックス 28"/>
            <p:cNvSpPr txBox="1"/>
            <p:nvPr/>
          </p:nvSpPr>
          <p:spPr>
            <a:xfrm>
              <a:off x="7416264" y="5616430"/>
              <a:ext cx="2135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2056190" y="1728080"/>
                <a:ext cx="5839455" cy="694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𝑅𝑇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ja-JP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𝐴𝑅𝑇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𝑅𝑇𝑆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𝑅𝑇𝑆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90" y="1728080"/>
                <a:ext cx="5839455" cy="6949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688948" y="2651736"/>
                <a:ext cx="4420249" cy="764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𝑅𝑇𝑆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𝑅𝑇𝐶𝑛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𝑛𝑑𝑖𝑟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48" y="2651736"/>
                <a:ext cx="4420249" cy="7648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グループ化 30"/>
          <p:cNvGrpSpPr/>
          <p:nvPr/>
        </p:nvGrpSpPr>
        <p:grpSpPr>
          <a:xfrm>
            <a:off x="1350069" y="6581527"/>
            <a:ext cx="7768566" cy="1780368"/>
            <a:chOff x="1597967" y="3621798"/>
            <a:chExt cx="7768566" cy="1780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1597967" y="4212701"/>
                  <a:ext cx="2263504" cy="59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𝐴𝑅𝑇𝑛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3600" i="1" dirty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32" name="テキスト ボックス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967" y="4212701"/>
                  <a:ext cx="2263504" cy="59856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2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左中かっこ 32"/>
            <p:cNvSpPr/>
            <p:nvPr/>
          </p:nvSpPr>
          <p:spPr>
            <a:xfrm>
              <a:off x="4096871" y="3621798"/>
              <a:ext cx="627529" cy="178036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1   if 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and</a:t>
                  </a:r>
                  <a:b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</a:br>
                  <a: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     </a:t>
                  </a:r>
                  <a:r>
                    <a:rPr lang="ja-JP" altLang="en-US" sz="2800" i="1" dirty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:r>
                    <a:rPr lang="ja-JP" altLang="en-US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kumimoji="1" lang="en-US" altLang="ja-JP" sz="2800" b="0" i="1" dirty="0" smtClean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618" t="-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テキスト ボックス 34"/>
            <p:cNvSpPr txBox="1"/>
            <p:nvPr/>
          </p:nvSpPr>
          <p:spPr>
            <a:xfrm>
              <a:off x="4596789" y="4781850"/>
              <a:ext cx="4769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HGPｺﾞｼｯｸM" panose="020B0600000000000000" pitchFamily="50" charset="-128"/>
                  <a:ea typeface="HGPｺﾞｼｯｸM" panose="020B0600000000000000" pitchFamily="50" charset="-128"/>
                </a:rPr>
                <a:t>0   otherwise</a:t>
              </a:r>
              <a:endParaRPr kumimoji="1" lang="en-US" altLang="ja-JP" sz="2800" b="0" i="1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相談事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全てのエッジサーバがフィルタデータを持っている前提でよいか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フィルタデータを持たないサーバはどのようなプライバシデータを生成するのか</a:t>
            </a:r>
            <a:r>
              <a:rPr lang="en-US" altLang="ja-JP" dirty="0" smtClean="0"/>
              <a:t>(</a:t>
            </a:r>
            <a:r>
              <a:rPr lang="ja-JP" altLang="en-US" dirty="0" smtClean="0"/>
              <a:t>必要か未定義</a:t>
            </a:r>
            <a:r>
              <a:rPr lang="ja-JP" altLang="en-US" dirty="0"/>
              <a:t>か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クラウド</a:t>
            </a:r>
            <a:r>
              <a:rPr kumimoji="1" lang="ja-JP" altLang="en-US" dirty="0"/>
              <a:t>サーバ</a:t>
            </a:r>
            <a:r>
              <a:rPr kumimoji="1" lang="ja-JP" altLang="en-US" dirty="0" smtClean="0"/>
              <a:t>の信用度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警察か知らん企業か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も一つの指標になるが，他研究</a:t>
            </a:r>
            <a:r>
              <a:rPr lang="ja-JP" altLang="en-US" dirty="0" smtClean="0"/>
              <a:t>を使うべき</a:t>
            </a:r>
            <a:r>
              <a:rPr kumimoji="1" lang="ja-JP" altLang="en-US" dirty="0" smtClean="0"/>
              <a:t>．参考文献はどう調べるのだったか．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学</a:t>
            </a:r>
            <a:r>
              <a:rPr lang="ja-JP" altLang="en-US" dirty="0" smtClean="0"/>
              <a:t>会員権利を使う？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国内会議　→　★国際会議　→　論文</a:t>
            </a:r>
            <a:r>
              <a:rPr lang="en-US" altLang="ja-JP" dirty="0" smtClean="0"/>
              <a:t>(</a:t>
            </a:r>
            <a:r>
              <a:rPr lang="ja-JP" altLang="en-US" dirty="0" smtClean="0"/>
              <a:t>フルペーパー</a:t>
            </a:r>
            <a:r>
              <a:rPr lang="en-US" altLang="ja-JP" dirty="0" smtClean="0"/>
              <a:t>)or</a:t>
            </a:r>
            <a:r>
              <a:rPr lang="ja-JP" altLang="en-US" dirty="0" smtClean="0"/>
              <a:t>商業誌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72400" y="2261937"/>
            <a:ext cx="212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良い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瞬間的な計算量</a:t>
            </a:r>
            <a:r>
              <a:rPr lang="en-US" altLang="ja-JP" sz="3600" dirty="0" smtClean="0"/>
              <a:t>(</a:t>
            </a:r>
            <a:r>
              <a:rPr lang="en-US" altLang="ja-JP" sz="3600" dirty="0" err="1" smtClean="0"/>
              <a:t>RTin</a:t>
            </a:r>
            <a:r>
              <a:rPr lang="ja-JP" altLang="en-US" sz="3600" dirty="0" smtClean="0"/>
              <a:t>量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のモデル化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66255" y="1556869"/>
                <a:ext cx="11846450" cy="1375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</m:t>
                          </m:r>
                        </m:sub>
                        <m:sup/>
                        <m:e>
                          <m:r>
                            <a:rPr lang="ja-JP" altLang="en-US" sz="28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𝐴𝑅𝑇𝑛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ja-JP" altLang="en-US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RT</m:t>
                                              </m:r>
                                              <m:r>
                                                <a:rPr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ja-JP" altLang="en-US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  <m:r>
                                <a:rPr lang="ja-JP" altLang="en-US" sz="2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ja-JP" altLang="en-US" sz="280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ja-JP" alt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ja-JP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ja-JP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RT</m:t>
                                              </m:r>
                                              <m:r>
                                                <a:rPr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ja-JP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N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ja-JP" sz="2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5" y="1556869"/>
                <a:ext cx="11846450" cy="1375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1430298" y="5056106"/>
                <a:ext cx="16669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𝐴𝑅𝑇𝑛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298" y="5056106"/>
                <a:ext cx="166693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かっこ 4"/>
          <p:cNvSpPr/>
          <p:nvPr/>
        </p:nvSpPr>
        <p:spPr>
          <a:xfrm>
            <a:off x="3186952" y="4212713"/>
            <a:ext cx="905435" cy="205611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68270" y="4502108"/>
            <a:ext cx="2348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n</a:t>
            </a:r>
            <a:r>
              <a:rPr kumimoji="1" lang="ja-JP" altLang="en-US" sz="1600" dirty="0" smtClean="0"/>
              <a:t>番目の</a:t>
            </a:r>
            <a:r>
              <a:rPr kumimoji="1" lang="en-US" altLang="ja-JP" sz="1600" dirty="0" smtClean="0"/>
              <a:t>RT</a:t>
            </a:r>
            <a:r>
              <a:rPr lang="ja-JP" altLang="en-US" sz="1600" dirty="0" smtClean="0"/>
              <a:t>のアクセス可能圏に</a:t>
            </a:r>
            <a:r>
              <a:rPr lang="en-US" altLang="ja-JP" sz="1600" dirty="0" smtClean="0"/>
              <a:t>P</a:t>
            </a:r>
            <a:r>
              <a:rPr lang="ja-JP" altLang="en-US" sz="1600" dirty="0" smtClean="0"/>
              <a:t>がいれば１を返す関数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ja-JP" altLang="en-US" sz="1600" dirty="0" smtClean="0"/>
              <a:t>いなければ</a:t>
            </a:r>
            <a:r>
              <a:rPr lang="en-US" altLang="ja-JP" sz="1600" dirty="0" smtClean="0"/>
              <a:t>0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endParaRPr kumimoji="1" lang="ja-JP" altLang="en-US" sz="1600" dirty="0"/>
          </a:p>
        </p:txBody>
      </p:sp>
      <p:sp>
        <p:nvSpPr>
          <p:cNvPr id="11" name="右矢印 10"/>
          <p:cNvSpPr/>
          <p:nvPr/>
        </p:nvSpPr>
        <p:spPr>
          <a:xfrm>
            <a:off x="6118410" y="5056106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中かっこ 11"/>
          <p:cNvSpPr/>
          <p:nvPr/>
        </p:nvSpPr>
        <p:spPr>
          <a:xfrm>
            <a:off x="6862482" y="4124246"/>
            <a:ext cx="627529" cy="2230464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490011" y="4594692"/>
                <a:ext cx="3863789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/>
                  <a:t>1 if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Pre>
                          <m:sPre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𝐴𝑅𝑇𝑛</m:t>
                            </m:r>
                          </m:e>
                        </m:sPre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endParaRPr kumimoji="1" lang="en-US" altLang="ja-JP" sz="2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11" y="4594692"/>
                <a:ext cx="3863789" cy="509178"/>
              </a:xfrm>
              <a:prstGeom prst="rect">
                <a:avLst/>
              </a:prstGeom>
              <a:blipFill>
                <a:blip r:embed="rId4"/>
                <a:stretch>
                  <a:fillRect l="-2524" t="-2410" b="-253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7521387" y="5425438"/>
            <a:ext cx="190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0 otherwise</a:t>
            </a:r>
            <a:endParaRPr kumimoji="1" lang="en-US" altLang="ja-JP" sz="2400" b="0" dirty="0" smtClean="0">
              <a:ea typeface="Cambria Math" panose="020405030504060302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92481" y="3134909"/>
            <a:ext cx="1604507" cy="46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RT</a:t>
            </a:r>
            <a:r>
              <a:rPr kumimoji="1" lang="en-US" altLang="ja-JP" sz="2400" dirty="0" smtClean="0"/>
              <a:t>:</a:t>
            </a:r>
            <a:r>
              <a:rPr kumimoji="1" lang="ja-JP" altLang="en-US" sz="2400" dirty="0" smtClean="0"/>
              <a:t>ルータ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08273" y="-30835"/>
            <a:ext cx="47174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800" dirty="0" smtClean="0">
                <a:solidFill>
                  <a:srgbClr val="FF0000"/>
                </a:solidFill>
              </a:rPr>
              <a:t>前</a:t>
            </a:r>
            <a:r>
              <a:rPr lang="en-US" altLang="ja-JP" sz="13800" dirty="0" err="1" smtClean="0">
                <a:solidFill>
                  <a:srgbClr val="FF0000"/>
                </a:solidFill>
              </a:rPr>
              <a:t>ver</a:t>
            </a:r>
            <a:endParaRPr kumimoji="1" lang="ja-JP" altLang="en-US" sz="13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5" name="直線矢印コネクタ 94"/>
          <p:cNvCxnSpPr/>
          <p:nvPr/>
        </p:nvCxnSpPr>
        <p:spPr>
          <a:xfrm flipH="1" flipV="1">
            <a:off x="6373668" y="1022342"/>
            <a:ext cx="4962355" cy="262764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H="1" flipV="1">
            <a:off x="6337807" y="1170255"/>
            <a:ext cx="2983731" cy="24797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6159621" y="1022342"/>
            <a:ext cx="1826558" cy="262764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V="1">
            <a:off x="5663923" y="1022342"/>
            <a:ext cx="226811" cy="262764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V="1">
            <a:off x="2921006" y="923129"/>
            <a:ext cx="2583994" cy="272685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楕円 109"/>
          <p:cNvSpPr/>
          <p:nvPr/>
        </p:nvSpPr>
        <p:spPr>
          <a:xfrm>
            <a:off x="6259475" y="337634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2" name="直線コネクタ 111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116" name="グループ化 115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117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楕円 118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121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楕円 122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4" name="グループ化 123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125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楕円 126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8" name="グループ化 127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129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楕円 130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2" name="グループ化 131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133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楕円 134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6" name="グループ化 135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137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" name="楕円 138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40" name="グループ化 139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141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楕円 142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44" name="グループ化 143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145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楕円 146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48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テキスト ボックス 152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154" name="直線矢印コネクタ 153"/>
          <p:cNvCxnSpPr>
            <a:endCxn id="148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矢印コネクタ 155"/>
          <p:cNvCxnSpPr>
            <a:endCxn id="149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矢印コネクタ 156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矢印コネクタ 158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矢印コネクタ 160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1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94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340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023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直線矢印コネクタ 78"/>
          <p:cNvCxnSpPr/>
          <p:nvPr/>
        </p:nvCxnSpPr>
        <p:spPr>
          <a:xfrm flipV="1">
            <a:off x="2921006" y="263296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 flipV="1">
            <a:off x="3887385" y="2632960"/>
            <a:ext cx="1877073" cy="99839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V="1">
            <a:off x="7889989" y="263296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endCxn id="93" idx="2"/>
          </p:cNvCxnSpPr>
          <p:nvPr/>
        </p:nvCxnSpPr>
        <p:spPr>
          <a:xfrm flipH="1" flipV="1">
            <a:off x="8616406" y="2632960"/>
            <a:ext cx="720690" cy="113846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 flipV="1">
            <a:off x="11053982" y="2658598"/>
            <a:ext cx="22021" cy="1088371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V="1">
            <a:off x="3592513" y="1131830"/>
            <a:ext cx="1807125" cy="970020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H="1" flipV="1">
            <a:off x="6140626" y="1113420"/>
            <a:ext cx="2485750" cy="988430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6473952" y="1092983"/>
            <a:ext cx="4313209" cy="94626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楕円 99"/>
          <p:cNvSpPr/>
          <p:nvPr/>
        </p:nvSpPr>
        <p:spPr>
          <a:xfrm>
            <a:off x="3601245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楕円 100"/>
          <p:cNvSpPr/>
          <p:nvPr/>
        </p:nvSpPr>
        <p:spPr>
          <a:xfrm>
            <a:off x="8626376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楕円 101"/>
          <p:cNvSpPr/>
          <p:nvPr/>
        </p:nvSpPr>
        <p:spPr>
          <a:xfrm>
            <a:off x="10900873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107" name="グループ化 106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10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楕円 10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1" name="グループ化 110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11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楕円 11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5" name="グループ化 114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11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楕円 11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9" name="グループ化 118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120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楕円 121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3" name="グループ化 122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124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楕円 125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12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楕円 12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13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楕円 13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5" name="グループ化 134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13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楕円 13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39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145" name="直線矢印コネクタ 144"/>
          <p:cNvCxnSpPr>
            <a:endCxn id="139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>
            <a:endCxn id="140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矢印コネクタ 149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グループ化 46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4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楕円 4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5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楕円 5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5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楕円 5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60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楕円 61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64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楕円 65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6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楕円 6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7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楕円 7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7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楕円 7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026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スマホの二台持ちのイラスト（男性）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942" y="1820212"/>
            <a:ext cx="876008" cy="87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/>
          <p:cNvCxnSpPr/>
          <p:nvPr/>
        </p:nvCxnSpPr>
        <p:spPr>
          <a:xfrm flipV="1">
            <a:off x="9366511" y="269622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 flipV="1">
            <a:off x="10275880" y="2707519"/>
            <a:ext cx="1014681" cy="102832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楕円 82"/>
          <p:cNvSpPr/>
          <p:nvPr/>
        </p:nvSpPr>
        <p:spPr>
          <a:xfrm>
            <a:off x="10443306" y="2080543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 flipH="1" flipV="1">
            <a:off x="6337807" y="1069957"/>
            <a:ext cx="3639334" cy="1176675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96" name="直線矢印コネクタ 95"/>
          <p:cNvCxnSpPr>
            <a:endCxn id="1026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endCxn id="85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フィールドのモデル化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サービス有効範囲を</a:t>
            </a:r>
            <a:r>
              <a:rPr kumimoji="1" lang="en-US" altLang="ja-JP" dirty="0" smtClean="0"/>
              <a:t>n(m)*m(m)</a:t>
            </a:r>
            <a:r>
              <a:rPr kumimoji="1" lang="ja-JP" altLang="en-US" dirty="0" smtClean="0"/>
              <a:t>の長方形で内包する。</a:t>
            </a:r>
            <a:endParaRPr kumimoji="1" lang="en-US" altLang="ja-JP" dirty="0" smtClean="0"/>
          </a:p>
          <a:p>
            <a:r>
              <a:rPr lang="ja-JP" altLang="en-US" dirty="0" smtClean="0"/>
              <a:t>その長方形を内包するように</a:t>
            </a:r>
            <a:r>
              <a:rPr lang="en-US" altLang="ja-JP" dirty="0" smtClean="0"/>
              <a:t>x(m)*x(m)</a:t>
            </a:r>
            <a:r>
              <a:rPr lang="ja-JP" altLang="en-US" dirty="0" smtClean="0"/>
              <a:t>の正方形を敷き詰める。</a:t>
            </a:r>
            <a:endParaRPr lang="en-US" altLang="ja-JP" dirty="0" smtClean="0"/>
          </a:p>
          <a:p>
            <a:r>
              <a:rPr lang="ja-JP" altLang="en-US" dirty="0" smtClean="0"/>
              <a:t>それぞれの正方形は対象者がいる</a:t>
            </a:r>
            <a:r>
              <a:rPr lang="ja-JP" altLang="en-US" dirty="0"/>
              <a:t>総</a:t>
            </a:r>
            <a:r>
              <a:rPr lang="ja-JP" altLang="en-US" dirty="0" smtClean="0"/>
              <a:t>時間や非対象者のいる総時間、カメラの有無など多くの情報を持つ。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マス目の</a:t>
            </a:r>
            <a:r>
              <a:rPr lang="ja-JP" altLang="en-US" dirty="0" smtClean="0"/>
              <a:t>様々な</a:t>
            </a:r>
            <a:r>
              <a:rPr kumimoji="1" lang="ja-JP" altLang="en-US" dirty="0" smtClean="0"/>
              <a:t>値を行列に対応させることで数理モデルを構成していく。</a:t>
            </a:r>
            <a:endParaRPr kumimoji="1" lang="en-US" altLang="ja-JP" dirty="0" smtClean="0"/>
          </a:p>
          <a:p>
            <a:r>
              <a:rPr lang="ja-JP" altLang="en-US" dirty="0" smtClean="0"/>
              <a:t>この地図と結びついている行列をフィールドと呼ぶ。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935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強い条件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マスの中は完璧に監視が行き届いている</a:t>
            </a:r>
            <a:endParaRPr kumimoji="1" lang="en-US" altLang="ja-JP" dirty="0" smtClean="0"/>
          </a:p>
          <a:p>
            <a:r>
              <a:rPr lang="ja-JP" altLang="en-US" dirty="0"/>
              <a:t>隣</a:t>
            </a:r>
            <a:r>
              <a:rPr lang="ja-JP" altLang="en-US" dirty="0" smtClean="0"/>
              <a:t>の</a:t>
            </a:r>
            <a:r>
              <a:rPr lang="ja-JP" altLang="en-US" dirty="0"/>
              <a:t>マス</a:t>
            </a:r>
            <a:r>
              <a:rPr lang="ja-JP" altLang="en-US" dirty="0" smtClean="0"/>
              <a:t>には絶対に干渉しない</a:t>
            </a:r>
            <a:endParaRPr lang="en-US" altLang="ja-JP" dirty="0" smtClean="0"/>
          </a:p>
          <a:p>
            <a:r>
              <a:rPr kumimoji="1" lang="ja-JP" altLang="en-US" dirty="0" smtClean="0"/>
              <a:t>二つのマスにまたがって存在するようなことは起こりえない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5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サービス有効範囲のモデル化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いる？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フィールドのマスの内、サービスが有効であるマスを１と表現する。</a:t>
            </a:r>
            <a:endParaRPr lang="en-US" altLang="ja-JP" dirty="0" smtClean="0"/>
          </a:p>
          <a:p>
            <a:r>
              <a:rPr kumimoji="1" lang="ja-JP" altLang="en-US" dirty="0" smtClean="0"/>
              <a:t>この行列を</a:t>
            </a:r>
            <a:r>
              <a:rPr lang="en-US" altLang="ja-JP" dirty="0"/>
              <a:t>F</a:t>
            </a:r>
            <a:r>
              <a:rPr kumimoji="1" lang="ja-JP" altLang="en-US" dirty="0" smtClean="0"/>
              <a:t>とする。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790983"/>
              </p:ext>
            </p:extLst>
          </p:nvPr>
        </p:nvGraphicFramePr>
        <p:xfrm>
          <a:off x="5158524" y="2264901"/>
          <a:ext cx="504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851253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998577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938769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59035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67980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070654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742043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879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945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6420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7282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8956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74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2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カメラのモデル化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8918" y="3661712"/>
            <a:ext cx="108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Cn</a:t>
            </a:r>
            <a:r>
              <a:rPr kumimoji="1" lang="en-US" altLang="ja-JP" dirty="0" smtClean="0"/>
              <a:t>(t):=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257953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257953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60339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498319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4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7" r="-3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847" r="-2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847" r="-10084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847" r="-1695" b="-5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60339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498319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4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0000" r="-3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100000" r="-2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100000" r="-10084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100000" r="-1695" b="-399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603390" b="-3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201695" r="-1695" b="-3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6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98319" r="-6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502542" r="-6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5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グループ化 10"/>
          <p:cNvGrpSpPr/>
          <p:nvPr/>
        </p:nvGrpSpPr>
        <p:grpSpPr>
          <a:xfrm>
            <a:off x="7244532" y="3429000"/>
            <a:ext cx="1713731" cy="835037"/>
            <a:chOff x="7244532" y="3429000"/>
            <a:chExt cx="1713731" cy="835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7244532" y="3682573"/>
                  <a:ext cx="1591056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𝑛𝑖𝑗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532" y="3682573"/>
                  <a:ext cx="1591056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4981" b="-265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中かっこ 7"/>
            <p:cNvSpPr/>
            <p:nvPr/>
          </p:nvSpPr>
          <p:spPr>
            <a:xfrm>
              <a:off x="8234972" y="3429000"/>
              <a:ext cx="443164" cy="835037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553648" y="3497907"/>
              <a:ext cx="352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553648" y="3866127"/>
              <a:ext cx="40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8835588" y="2166842"/>
            <a:ext cx="2904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ここはプライバシデータ生成能力として，</a:t>
            </a:r>
            <a:r>
              <a:rPr lang="en-US" altLang="ja-JP" dirty="0" smtClean="0"/>
              <a:t>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と連続量にしてもよい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46560" y="4557212"/>
            <a:ext cx="4487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またカメラには撮影方向がある，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以降それを</a:t>
            </a:r>
            <a:r>
              <a:rPr lang="en-US" altLang="ja-JP" dirty="0" err="1" smtClean="0">
                <a:solidFill>
                  <a:srgbClr val="FF0000"/>
                </a:solidFill>
              </a:rPr>
              <a:t>up,down,right,left</a:t>
            </a:r>
            <a:r>
              <a:rPr lang="ja-JP" altLang="en-US" dirty="0" smtClean="0">
                <a:solidFill>
                  <a:srgbClr val="FF0000"/>
                </a:solidFill>
              </a:rPr>
              <a:t>と表記する．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カメラ方向</a:t>
            </a:r>
            <a:r>
              <a:rPr lang="en-US" altLang="ja-JP" dirty="0" err="1" smtClean="0">
                <a:solidFill>
                  <a:srgbClr val="FF0000"/>
                </a:solidFill>
              </a:rPr>
              <a:t>Cndir</a:t>
            </a:r>
            <a:r>
              <a:rPr lang="en-US" altLang="ja-JP" dirty="0" smtClean="0">
                <a:solidFill>
                  <a:srgbClr val="FF0000"/>
                </a:solidFill>
              </a:rPr>
              <a:t>(t)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を撮影方向に応じて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up</a:t>
            </a:r>
            <a:r>
              <a:rPr kumimoji="1"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down,right</a:t>
            </a:r>
            <a:r>
              <a:rPr kumimoji="1"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left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と設定する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VSS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65504" y="2511552"/>
                <a:ext cx="965606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4400" dirty="0" smtClean="0"/>
                  <a:t>VSSn(t):=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ja-JP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Cn</m:t>
                        </m:r>
                      </m:sub>
                      <m:sup/>
                      <m:e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𝐶𝑛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504" y="2511552"/>
                <a:ext cx="9656064" cy="769441"/>
              </a:xfrm>
              <a:prstGeom prst="rect">
                <a:avLst/>
              </a:prstGeom>
              <a:blipFill>
                <a:blip r:embed="rId2"/>
                <a:stretch>
                  <a:fillRect l="-2525" t="-15079" b="-380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8575611" y="1588222"/>
            <a:ext cx="290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行列の足し算は定義済み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60694" y="4354375"/>
            <a:ext cx="40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に属するカメラの数はほぼ</a:t>
            </a:r>
            <a:r>
              <a:rPr lang="en-US" altLang="ja-JP" dirty="0" smtClean="0"/>
              <a:t>1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53118" y="3375443"/>
            <a:ext cx="40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Cn:n</a:t>
            </a:r>
            <a:r>
              <a:rPr lang="ja-JP" altLang="en-US" dirty="0" smtClean="0"/>
              <a:t>番目の</a:t>
            </a:r>
            <a:r>
              <a:rPr lang="en-US" altLang="ja-JP" dirty="0" smtClean="0"/>
              <a:t>VSS</a:t>
            </a:r>
            <a:r>
              <a:rPr lang="ja-JP" altLang="en-US" dirty="0" smtClean="0"/>
              <a:t>に属するカメラ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30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738</Words>
  <Application>Microsoft Office PowerPoint</Application>
  <PresentationFormat>ワイド画面</PresentationFormat>
  <Paragraphs>263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HGPｺﾞｼｯｸM</vt:lpstr>
      <vt:lpstr>游ゴシック</vt:lpstr>
      <vt:lpstr>游ゴシック Light</vt:lpstr>
      <vt:lpstr>Arial</vt:lpstr>
      <vt:lpstr>Cambria Math</vt:lpstr>
      <vt:lpstr>Times New Roman</vt:lpstr>
      <vt:lpstr>Wingdings</vt:lpstr>
      <vt:lpstr>Office テーマ</vt:lpstr>
      <vt:lpstr>数理モデルv4</vt:lpstr>
      <vt:lpstr>PowerPoint プレゼンテーション</vt:lpstr>
      <vt:lpstr>PowerPoint プレゼンテーション</vt:lpstr>
      <vt:lpstr>PowerPoint プレゼンテーション</vt:lpstr>
      <vt:lpstr>フィールドのモデル化</vt:lpstr>
      <vt:lpstr>強い条件</vt:lpstr>
      <vt:lpstr>サービス有効範囲のモデル化(いる？)</vt:lpstr>
      <vt:lpstr>カメラのモデル化</vt:lpstr>
      <vt:lpstr>VSSのモデル化</vt:lpstr>
      <vt:lpstr>VSS情報提供サーバ(RT)のモデル化</vt:lpstr>
      <vt:lpstr>対象者(Positive)のモデル化</vt:lpstr>
      <vt:lpstr>対象者(Positive)のモデル化</vt:lpstr>
      <vt:lpstr>対象者(Positive)のモデル化</vt:lpstr>
      <vt:lpstr>瞬間的な計算量(RTin量)のモデル化</vt:lpstr>
      <vt:lpstr>相談事</vt:lpstr>
      <vt:lpstr>瞬間的な計算量(RTin量)のモデル化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数理モデルv2</dc:title>
  <dc:creator>田村 崚</dc:creator>
  <cp:lastModifiedBy>tamura</cp:lastModifiedBy>
  <cp:revision>61</cp:revision>
  <dcterms:created xsi:type="dcterms:W3CDTF">2018-10-05T05:16:29Z</dcterms:created>
  <dcterms:modified xsi:type="dcterms:W3CDTF">2019-01-10T07:45:45Z</dcterms:modified>
</cp:coreProperties>
</file>